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8" r:id="rId3"/>
    <p:sldId id="259" r:id="rId4"/>
    <p:sldId id="264" r:id="rId5"/>
    <p:sldId id="257" r:id="rId6"/>
    <p:sldId id="269" r:id="rId7"/>
    <p:sldId id="260" r:id="rId8"/>
    <p:sldId id="270" r:id="rId9"/>
    <p:sldId id="262" r:id="rId10"/>
    <p:sldId id="261" r:id="rId11"/>
    <p:sldId id="263" r:id="rId12"/>
    <p:sldId id="265" r:id="rId13"/>
    <p:sldId id="271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86410" autoAdjust="0"/>
  </p:normalViewPr>
  <p:slideViewPr>
    <p:cSldViewPr snapToGrid="0" snapToObjects="1">
      <p:cViewPr varScale="1">
        <p:scale>
          <a:sx n="105" d="100"/>
          <a:sy n="105" d="100"/>
        </p:scale>
        <p:origin x="-64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48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17F196-BAC3-9149-B397-8E8DBD597CE9}" type="datetimeFigureOut">
              <a:rPr lang="en-US" smtClean="0"/>
              <a:t>4/14/16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FA1D5-440B-2A47-AD63-8BD48E2A5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2435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5D5EF-43A9-4E49-A5E0-D7EB73FEF3A6}" type="datetimeFigureOut">
              <a:rPr lang="en-US" smtClean="0"/>
              <a:t>4/14/16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8EE21A-AE24-244A-B7D1-FDAD400FB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3348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4C46D92-6D50-C64E-8255-832E0F59BB6D}" type="datetime1">
              <a:rPr lang="en-US" smtClean="0"/>
              <a:t>4/14/16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9C2E9-6AF9-D848-8F2F-8F08D1B2C869}" type="datetime1">
              <a:rPr lang="en-US" smtClean="0"/>
              <a:t>4/14/16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6E1A0-99A9-BC48-B94D-2CF536A7A119}" type="datetime1">
              <a:rPr lang="en-US" smtClean="0"/>
              <a:t>4/14/16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91A90-52BA-6A45-AEB6-F1F82C53779B}" type="datetime1">
              <a:rPr lang="en-US" smtClean="0"/>
              <a:t>4/14/16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464F-945B-5E4C-9C7C-211B5ADC1A2F}" type="datetime1">
              <a:rPr lang="en-US" smtClean="0"/>
              <a:t>4/14/16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961A-D350-3B48-BA45-A3512636A1F0}" type="datetime1">
              <a:rPr lang="en-US" smtClean="0"/>
              <a:t>4/14/16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6AE6637D-A3AF-1B49-910C-2AFF9AD50B29}" type="datetime1">
              <a:rPr lang="en-US" smtClean="0"/>
              <a:t>4/14/16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51A8-606C-0449-8187-2DD2EA1BD56E}" type="datetime1">
              <a:rPr lang="en-US" smtClean="0"/>
              <a:t>4/14/16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291B-4C1F-E641-93ED-1611D796CD71}" type="datetime1">
              <a:rPr lang="en-US" smtClean="0"/>
              <a:t>4/14/16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54143-11C9-9F43-A2E4-39603E18FA18}" type="datetime1">
              <a:rPr lang="en-US" smtClean="0"/>
              <a:t>4/14/16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42A19-F980-2244-86BE-CABDBCF0A532}" type="datetime1">
              <a:rPr lang="en-US" smtClean="0"/>
              <a:t>4/14/16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5C71FCED-95CE-714D-9352-07A261CC6432}" type="datetime1">
              <a:rPr lang="en-US" smtClean="0"/>
              <a:t>4/14/16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739BA165-F81E-6542-81F5-4745122EA83A}" type="datetime1">
              <a:rPr lang="en-US" smtClean="0"/>
              <a:t>4/14/16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04955624-30BB-5745-BB41-82C0BC210E9E}" type="datetime1">
              <a:rPr lang="en-US" smtClean="0"/>
              <a:t>4/14/16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114F634A-5985-5E4F-B979-BA649C7F4751}" type="datetime1">
              <a:rPr lang="en-US" smtClean="0"/>
              <a:t>4/14/16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BBD7-7CB4-1E4A-9384-C2B705DF4A65}" type="datetime1">
              <a:rPr lang="en-US" smtClean="0"/>
              <a:t>4/14/16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3FE01-FE8A-6D48-B3D9-ABA7ED533EFC}" type="datetime1">
              <a:rPr lang="en-US" smtClean="0"/>
              <a:t>4/14/16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70CC0-0B50-4B48-B456-EC675CD1F852}" type="datetime1">
              <a:rPr lang="en-US" smtClean="0"/>
              <a:t>4/14/16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3B94C1-AB2D-CA4A-9FE8-512D4BAD98A1}" type="datetime1">
              <a:rPr lang="en-US" smtClean="0"/>
              <a:t>4/14/16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0571" y="4208928"/>
            <a:ext cx="8078797" cy="12218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Managing Digitization Priorities with Metrics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430761"/>
            <a:ext cx="5458968" cy="621792"/>
          </a:xfrm>
        </p:spPr>
        <p:txBody>
          <a:bodyPr/>
          <a:lstStyle/>
          <a:p>
            <a:r>
              <a:rPr lang="en-US" dirty="0" smtClean="0"/>
              <a:t>Robin C. Pike</a:t>
            </a:r>
          </a:p>
          <a:p>
            <a:r>
              <a:rPr lang="en-US" dirty="0" smtClean="0"/>
              <a:t>MARAC, S1: Archival Impact, April 15, 2016</a:t>
            </a:r>
            <a:endParaRPr lang="en-US" dirty="0"/>
          </a:p>
        </p:txBody>
      </p:sp>
      <p:pic>
        <p:nvPicPr>
          <p:cNvPr id="4" name="Content Placeholder 7" descr="LibLogoWide3.5in.gif"/>
          <p:cNvPicPr>
            <a:picLocks noChangeAspect="1"/>
          </p:cNvPicPr>
          <p:nvPr/>
        </p:nvPicPr>
        <p:blipFill>
          <a:blip r:embed="rId2"/>
          <a:srcRect t="-38589" b="-38589"/>
          <a:stretch>
            <a:fillRect/>
          </a:stretch>
        </p:blipFill>
        <p:spPr>
          <a:xfrm>
            <a:off x="7024371" y="5925838"/>
            <a:ext cx="2060586" cy="1087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301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Funding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Digitization Initiatives Committee</a:t>
            </a:r>
          </a:p>
          <a:p>
            <a:pPr lvl="1"/>
            <a:r>
              <a:rPr lang="en-US" dirty="0" smtClean="0"/>
              <a:t>Operations (state line)</a:t>
            </a:r>
          </a:p>
          <a:p>
            <a:pPr lvl="1"/>
            <a:r>
              <a:rPr lang="en-US" dirty="0" smtClean="0"/>
              <a:t>Gifts</a:t>
            </a:r>
          </a:p>
          <a:p>
            <a:pPr lvl="1"/>
            <a:r>
              <a:rPr lang="en-US" dirty="0" smtClean="0"/>
              <a:t>Endowments</a:t>
            </a:r>
          </a:p>
          <a:p>
            <a:pPr lvl="1"/>
            <a:r>
              <a:rPr lang="en-US" dirty="0" smtClean="0"/>
              <a:t>Foundation</a:t>
            </a:r>
          </a:p>
          <a:p>
            <a:pPr lvl="1"/>
            <a:r>
              <a:rPr lang="en-US" dirty="0" smtClean="0"/>
              <a:t>Fundraising</a:t>
            </a:r>
          </a:p>
          <a:p>
            <a:pPr lvl="0"/>
            <a:r>
              <a:rPr lang="en-US" dirty="0" smtClean="0"/>
              <a:t>Grants</a:t>
            </a:r>
            <a:endParaRPr lang="en-US" dirty="0"/>
          </a:p>
        </p:txBody>
      </p:sp>
      <p:pic>
        <p:nvPicPr>
          <p:cNvPr id="4" name="Content Placeholder 7" descr="LibLogoWide3.5in.gif"/>
          <p:cNvPicPr>
            <a:picLocks noChangeAspect="1"/>
          </p:cNvPicPr>
          <p:nvPr/>
        </p:nvPicPr>
        <p:blipFill>
          <a:blip r:embed="rId2"/>
          <a:srcRect t="-38589" b="-38589"/>
          <a:stretch>
            <a:fillRect/>
          </a:stretch>
        </p:blipFill>
        <p:spPr>
          <a:xfrm>
            <a:off x="7024371" y="5925838"/>
            <a:ext cx="2060586" cy="108760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35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We’re Tracking 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Better representation across collection areas</a:t>
            </a:r>
          </a:p>
          <a:p>
            <a:r>
              <a:rPr lang="en-US" dirty="0" smtClean="0"/>
              <a:t>Google</a:t>
            </a:r>
            <a:r>
              <a:rPr lang="en-US" baseline="0" dirty="0" smtClean="0"/>
              <a:t> Analytics</a:t>
            </a:r>
          </a:p>
          <a:p>
            <a:r>
              <a:rPr lang="en-US" baseline="0" dirty="0" smtClean="0"/>
              <a:t>Web scraper used for Internet Archive</a:t>
            </a:r>
          </a:p>
          <a:p>
            <a:r>
              <a:rPr lang="en-US" baseline="0" dirty="0" smtClean="0"/>
              <a:t>Asking for statistics from Chronicling America</a:t>
            </a:r>
          </a:p>
        </p:txBody>
      </p:sp>
      <p:pic>
        <p:nvPicPr>
          <p:cNvPr id="4" name="Content Placeholder 7" descr="LibLogoWide3.5in.gif"/>
          <p:cNvPicPr>
            <a:picLocks noChangeAspect="1"/>
          </p:cNvPicPr>
          <p:nvPr/>
        </p:nvPicPr>
        <p:blipFill>
          <a:blip r:embed="rId2"/>
          <a:srcRect t="-38589" b="-38589"/>
          <a:stretch>
            <a:fillRect/>
          </a:stretch>
        </p:blipFill>
        <p:spPr>
          <a:xfrm>
            <a:off x="7024371" y="5925838"/>
            <a:ext cx="2060586" cy="108760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6481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</a:t>
            </a:r>
            <a:r>
              <a:rPr lang="en-US" dirty="0" smtClean="0"/>
              <a:t>Trends 2013-2015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228600" indent="-228600"/>
            <a:r>
              <a:rPr lang="en-US" dirty="0" smtClean="0"/>
              <a:t>Region</a:t>
            </a:r>
          </a:p>
          <a:p>
            <a:pPr lvl="1"/>
            <a:r>
              <a:rPr lang="en-US" dirty="0" smtClean="0"/>
              <a:t>70-80% Non-Metro</a:t>
            </a:r>
          </a:p>
          <a:p>
            <a:pPr lvl="1"/>
            <a:r>
              <a:rPr lang="en-US" baseline="0" dirty="0" smtClean="0"/>
              <a:t>80-90% Non-College Park</a:t>
            </a:r>
          </a:p>
          <a:p>
            <a:pPr marL="228600" indent="-228600"/>
            <a:r>
              <a:rPr lang="en-US" baseline="0" dirty="0" smtClean="0"/>
              <a:t>60-80% New Users (though each College Park public computer session is tracked as new)</a:t>
            </a:r>
          </a:p>
          <a:p>
            <a:pPr marL="228600" indent="-228600"/>
            <a:r>
              <a:rPr lang="en-US" dirty="0" smtClean="0"/>
              <a:t>Languages of highest use</a:t>
            </a:r>
          </a:p>
          <a:p>
            <a:pPr lvl="1"/>
            <a:r>
              <a:rPr lang="en-US" baseline="0" dirty="0" smtClean="0"/>
              <a:t>English (US),</a:t>
            </a:r>
            <a:r>
              <a:rPr lang="en-US" dirty="0" smtClean="0"/>
              <a:t> Japanese, European languages (various)</a:t>
            </a:r>
            <a:endParaRPr lang="en-US" baseline="0" dirty="0" smtClean="0"/>
          </a:p>
          <a:p>
            <a:pPr marL="228600" indent="-228600"/>
            <a:endParaRPr lang="en-US" baseline="0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3-4 pages visited, on average</a:t>
            </a:r>
          </a:p>
          <a:p>
            <a:r>
              <a:rPr lang="en-US" dirty="0" smtClean="0"/>
              <a:t>As </a:t>
            </a:r>
            <a:r>
              <a:rPr lang="en-US" dirty="0"/>
              <a:t>s</a:t>
            </a:r>
            <a:r>
              <a:rPr lang="en-US" dirty="0" smtClean="0"/>
              <a:t>ocial </a:t>
            </a:r>
            <a:r>
              <a:rPr lang="en-US" dirty="0"/>
              <a:t>m</a:t>
            </a:r>
            <a:r>
              <a:rPr lang="en-US" dirty="0" smtClean="0"/>
              <a:t>edia referrals  increase</a:t>
            </a:r>
          </a:p>
          <a:p>
            <a:pPr lvl="1"/>
            <a:r>
              <a:rPr lang="en-US" dirty="0" smtClean="0"/>
              <a:t>60</a:t>
            </a:r>
            <a:r>
              <a:rPr lang="en-US" dirty="0"/>
              <a:t>-70% Leave after arriving on initial page</a:t>
            </a:r>
          </a:p>
          <a:p>
            <a:pPr lvl="1"/>
            <a:r>
              <a:rPr lang="en-US" dirty="0" smtClean="0"/>
              <a:t>Average session decreasing from 3-4 minutes to 2-3 minutes</a:t>
            </a:r>
            <a:endParaRPr lang="en-US" dirty="0"/>
          </a:p>
          <a:p>
            <a:r>
              <a:rPr lang="en-US" dirty="0" err="1" smtClean="0"/>
              <a:t>Pageview</a:t>
            </a:r>
            <a:r>
              <a:rPr lang="en-US" dirty="0" smtClean="0"/>
              <a:t> trends ranking by semester: Fall, Spring, Summer, Winter</a:t>
            </a:r>
          </a:p>
          <a:p>
            <a:r>
              <a:rPr lang="en-US" dirty="0" smtClean="0"/>
              <a:t>Increasing mobile users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12</a:t>
            </a:fld>
            <a:endParaRPr lang="en-US"/>
          </a:p>
        </p:txBody>
      </p:sp>
      <p:pic>
        <p:nvPicPr>
          <p:cNvPr id="4" name="Content Placeholder 7" descr="LibLogoWide3.5in.gif"/>
          <p:cNvPicPr>
            <a:picLocks noChangeAspect="1"/>
          </p:cNvPicPr>
          <p:nvPr/>
        </p:nvPicPr>
        <p:blipFill>
          <a:blip r:embed="rId2"/>
          <a:srcRect t="-38589" b="-38589"/>
          <a:stretch>
            <a:fillRect/>
          </a:stretch>
        </p:blipFill>
        <p:spPr>
          <a:xfrm>
            <a:off x="7024371" y="5925838"/>
            <a:ext cx="2060586" cy="1087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339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Trends 2013-2015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Most frequent landing page is “digital collections home page”</a:t>
            </a:r>
          </a:p>
          <a:p>
            <a:r>
              <a:rPr lang="en-US" dirty="0" smtClean="0"/>
              <a:t>Users follow search-result-search pattern</a:t>
            </a:r>
          </a:p>
          <a:p>
            <a:r>
              <a:rPr lang="en-US" dirty="0" smtClean="0"/>
              <a:t>Popular digital exhibits/collection landing pages</a:t>
            </a:r>
          </a:p>
          <a:p>
            <a:pPr lvl="1"/>
            <a:r>
              <a:rPr lang="en-US" dirty="0" smtClean="0"/>
              <a:t>Appear to be consistent interest among semesters, inferring classes, though not necessarily from UMDCP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Most popular:</a:t>
            </a:r>
          </a:p>
          <a:p>
            <a:pPr lvl="1"/>
            <a:r>
              <a:rPr lang="en-US" dirty="0" smtClean="0"/>
              <a:t>Baroness Elsa von </a:t>
            </a:r>
            <a:r>
              <a:rPr lang="en-US" dirty="0" err="1" smtClean="0"/>
              <a:t>Fretag-Loringhoven</a:t>
            </a:r>
            <a:r>
              <a:rPr lang="en-US" dirty="0" smtClean="0"/>
              <a:t> Digital Library (Dada movement, poems and papers)</a:t>
            </a:r>
          </a:p>
          <a:p>
            <a:pPr lvl="1"/>
            <a:r>
              <a:rPr lang="en-US" dirty="0" smtClean="0"/>
              <a:t>Films at UM (educational licensed film content)</a:t>
            </a:r>
          </a:p>
          <a:p>
            <a:pPr lvl="1"/>
            <a:r>
              <a:rPr lang="en-US" dirty="0" smtClean="0"/>
              <a:t>University </a:t>
            </a:r>
            <a:r>
              <a:rPr lang="en-US" dirty="0" err="1" smtClean="0"/>
              <a:t>AlbUM</a:t>
            </a:r>
            <a:r>
              <a:rPr lang="en-US" dirty="0" smtClean="0"/>
              <a:t> (UMD photos from various collections)</a:t>
            </a:r>
          </a:p>
          <a:p>
            <a:pPr lvl="1"/>
            <a:r>
              <a:rPr lang="en-US" dirty="0" err="1" smtClean="0"/>
              <a:t>Prange</a:t>
            </a:r>
            <a:r>
              <a:rPr lang="en-US" dirty="0" smtClean="0"/>
              <a:t> Collection (censored publications from US Occupation of Japan)</a:t>
            </a:r>
          </a:p>
          <a:p>
            <a:pPr lvl="1"/>
            <a:r>
              <a:rPr lang="en-US" dirty="0" smtClean="0"/>
              <a:t>Jim Henson Collection (licensed videos)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409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for Data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Integrate into DIC prioritization rubric</a:t>
            </a:r>
          </a:p>
          <a:p>
            <a:r>
              <a:rPr lang="en-US" dirty="0" smtClean="0"/>
              <a:t>Outreach to collection areas</a:t>
            </a:r>
          </a:p>
          <a:p>
            <a:pPr lvl="1"/>
            <a:r>
              <a:rPr lang="en-US" dirty="0" smtClean="0"/>
              <a:t>Project planning</a:t>
            </a:r>
          </a:p>
          <a:p>
            <a:r>
              <a:rPr lang="en-US" dirty="0" smtClean="0"/>
              <a:t>Fundraising/grants</a:t>
            </a:r>
            <a:r>
              <a:rPr lang="en-US" baseline="0" dirty="0" smtClean="0"/>
              <a:t> for collection areas</a:t>
            </a:r>
          </a:p>
          <a:p>
            <a:r>
              <a:rPr lang="en-US" baseline="0" dirty="0" smtClean="0"/>
              <a:t>Repository </a:t>
            </a:r>
            <a:r>
              <a:rPr lang="en-US" baseline="0" dirty="0" smtClean="0"/>
              <a:t>development</a:t>
            </a:r>
          </a:p>
          <a:p>
            <a:pPr lvl="1"/>
            <a:r>
              <a:rPr lang="en-US" dirty="0" smtClean="0"/>
              <a:t>Access r</a:t>
            </a:r>
            <a:r>
              <a:rPr lang="en-US" dirty="0" smtClean="0"/>
              <a:t>estrictions due to copyright</a:t>
            </a:r>
          </a:p>
          <a:p>
            <a:pPr lvl="1"/>
            <a:r>
              <a:rPr lang="en-US" baseline="0" dirty="0" smtClean="0"/>
              <a:t>Need to be more friendly for mobile users (</a:t>
            </a:r>
            <a:r>
              <a:rPr lang="en-US" dirty="0" err="1" smtClean="0"/>
              <a:t>Zoomify</a:t>
            </a:r>
            <a:r>
              <a:rPr lang="en-US" dirty="0" smtClean="0"/>
              <a:t> image viewer uses flash)</a:t>
            </a:r>
            <a:endParaRPr lang="en-US" baseline="0" dirty="0" smtClean="0"/>
          </a:p>
        </p:txBody>
      </p:sp>
      <p:pic>
        <p:nvPicPr>
          <p:cNvPr id="4" name="Content Placeholder 7" descr="LibLogoWide3.5in.gif"/>
          <p:cNvPicPr>
            <a:picLocks noChangeAspect="1"/>
          </p:cNvPicPr>
          <p:nvPr/>
        </p:nvPicPr>
        <p:blipFill>
          <a:blip r:embed="rId2"/>
          <a:srcRect t="-38589" b="-38589"/>
          <a:stretch>
            <a:fillRect/>
          </a:stretch>
        </p:blipFill>
        <p:spPr>
          <a:xfrm>
            <a:off x="7024371" y="5925838"/>
            <a:ext cx="2060586" cy="108760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946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Digitization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</a:t>
            </a:r>
            <a:r>
              <a:rPr lang="en-US" baseline="0" dirty="0" smtClean="0"/>
              <a:t> hoc</a:t>
            </a:r>
          </a:p>
          <a:p>
            <a:r>
              <a:rPr lang="en-US" baseline="0" dirty="0" smtClean="0"/>
              <a:t>Office of Digital Collections and Research</a:t>
            </a:r>
          </a:p>
          <a:p>
            <a:r>
              <a:rPr lang="en-US" baseline="0" dirty="0" smtClean="0"/>
              <a:t>Digital Collections Unit</a:t>
            </a:r>
          </a:p>
          <a:p>
            <a:r>
              <a:rPr lang="en-US" dirty="0" smtClean="0"/>
              <a:t>Digital Conversion</a:t>
            </a:r>
            <a:r>
              <a:rPr lang="en-US" baseline="0" dirty="0" smtClean="0"/>
              <a:t> and Media Reformatting</a:t>
            </a:r>
          </a:p>
        </p:txBody>
      </p:sp>
      <p:pic>
        <p:nvPicPr>
          <p:cNvPr id="4" name="Content Placeholder 7" descr="LibLogoWide3.5in.gif"/>
          <p:cNvPicPr>
            <a:picLocks noChangeAspect="1"/>
          </p:cNvPicPr>
          <p:nvPr/>
        </p:nvPicPr>
        <p:blipFill>
          <a:blip r:embed="rId2"/>
          <a:srcRect t="-38589" b="-38589"/>
          <a:stretch>
            <a:fillRect/>
          </a:stretch>
        </p:blipFill>
        <p:spPr>
          <a:xfrm>
            <a:off x="7024371" y="5925838"/>
            <a:ext cx="2060586" cy="108760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93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of Workflows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Four-year process</a:t>
            </a:r>
          </a:p>
          <a:p>
            <a:r>
              <a:rPr lang="en-US" dirty="0" smtClean="0"/>
              <a:t>In-house</a:t>
            </a:r>
          </a:p>
          <a:p>
            <a:r>
              <a:rPr lang="en-US" dirty="0" smtClean="0"/>
              <a:t>Vendor</a:t>
            </a:r>
          </a:p>
        </p:txBody>
      </p:sp>
      <p:pic>
        <p:nvPicPr>
          <p:cNvPr id="4" name="Content Placeholder 7" descr="LibLogoWide3.5in.gif"/>
          <p:cNvPicPr>
            <a:picLocks noChangeAspect="1"/>
          </p:cNvPicPr>
          <p:nvPr/>
        </p:nvPicPr>
        <p:blipFill>
          <a:blip r:embed="rId2"/>
          <a:srcRect t="-38589" b="-38589"/>
          <a:stretch>
            <a:fillRect/>
          </a:stretch>
        </p:blipFill>
        <p:spPr>
          <a:xfrm>
            <a:off x="7024371" y="5925838"/>
            <a:ext cx="2060586" cy="108760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 descr="IMG_20150720_10554396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774" y="3115963"/>
            <a:ext cx="4991226" cy="280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484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of Digital Collections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 pitchFamily="18" charset="2"/>
              <a:buChar char="¡"/>
              <a:tabLst/>
              <a:defRPr/>
            </a:pPr>
            <a:r>
              <a:rPr lang="en-US" sz="20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Seven campus libraries</a:t>
            </a:r>
            <a:endParaRPr lang="en-US" sz="2000" dirty="0" smtClean="0">
              <a:effectLst/>
            </a:endParaRPr>
          </a:p>
          <a:p>
            <a:r>
              <a:rPr lang="en-US" dirty="0" smtClean="0"/>
              <a:t>Broad collection interests</a:t>
            </a:r>
            <a:endParaRPr lang="en-US" dirty="0"/>
          </a:p>
        </p:txBody>
      </p:sp>
      <p:pic>
        <p:nvPicPr>
          <p:cNvPr id="4" name="Content Placeholder 7" descr="LibLogoWide3.5in.gif"/>
          <p:cNvPicPr>
            <a:picLocks noChangeAspect="1"/>
          </p:cNvPicPr>
          <p:nvPr/>
        </p:nvPicPr>
        <p:blipFill>
          <a:blip r:embed="rId2"/>
          <a:srcRect t="-38589" b="-38589"/>
          <a:stretch>
            <a:fillRect/>
          </a:stretch>
        </p:blipFill>
        <p:spPr>
          <a:xfrm>
            <a:off x="7024371" y="5925838"/>
            <a:ext cx="2060586" cy="108760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882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Production/Collection</a:t>
            </a:r>
            <a:r>
              <a:rPr lang="en-US" baseline="0" dirty="0" smtClean="0"/>
              <a:t>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In-house</a:t>
            </a:r>
          </a:p>
          <a:p>
            <a:pPr lvl="1"/>
            <a:r>
              <a:rPr lang="en-US" dirty="0" smtClean="0"/>
              <a:t>Requests</a:t>
            </a:r>
          </a:p>
          <a:p>
            <a:pPr lvl="2"/>
            <a:r>
              <a:rPr lang="en-US" dirty="0" smtClean="0"/>
              <a:t>Patrons</a:t>
            </a:r>
          </a:p>
          <a:p>
            <a:pPr lvl="2"/>
            <a:r>
              <a:rPr lang="en-US" dirty="0" smtClean="0"/>
              <a:t>Staff</a:t>
            </a:r>
            <a:r>
              <a:rPr lang="en-US" baseline="0" dirty="0" smtClean="0"/>
              <a:t> (exhibits, classes, etc.)</a:t>
            </a:r>
            <a:endParaRPr lang="en-US" dirty="0" smtClean="0"/>
          </a:p>
          <a:p>
            <a:pPr lvl="1"/>
            <a:r>
              <a:rPr lang="en-US" dirty="0" smtClean="0"/>
              <a:t>Small projects</a:t>
            </a:r>
          </a:p>
          <a:p>
            <a:pPr lvl="2"/>
            <a:r>
              <a:rPr lang="en-US" dirty="0" smtClean="0"/>
              <a:t>Second/third tier</a:t>
            </a:r>
            <a:r>
              <a:rPr lang="en-US" baseline="0" dirty="0" smtClean="0"/>
              <a:t> workflow</a:t>
            </a:r>
            <a:endParaRPr lang="en-US" dirty="0" smtClean="0"/>
          </a:p>
          <a:p>
            <a:r>
              <a:rPr lang="en-US" dirty="0" smtClean="0"/>
              <a:t>Vendor</a:t>
            </a:r>
          </a:p>
          <a:p>
            <a:pPr lvl="1"/>
            <a:r>
              <a:rPr lang="en-US" dirty="0" smtClean="0"/>
              <a:t>Large</a:t>
            </a:r>
            <a:r>
              <a:rPr lang="en-US" baseline="0" dirty="0" smtClean="0"/>
              <a:t> projects</a:t>
            </a:r>
          </a:p>
          <a:p>
            <a:pPr lvl="2"/>
            <a:r>
              <a:rPr lang="en-US" baseline="0" dirty="0" smtClean="0"/>
              <a:t>Special projects</a:t>
            </a:r>
          </a:p>
          <a:p>
            <a:pPr lvl="1"/>
            <a:r>
              <a:rPr lang="en-US" baseline="0" dirty="0" smtClean="0"/>
              <a:t>Requests of specialized formats</a:t>
            </a:r>
          </a:p>
        </p:txBody>
      </p:sp>
      <p:pic>
        <p:nvPicPr>
          <p:cNvPr id="4" name="Content Placeholder 7" descr="LibLogoWide3.5in.gif"/>
          <p:cNvPicPr>
            <a:picLocks noChangeAspect="1"/>
          </p:cNvPicPr>
          <p:nvPr/>
        </p:nvPicPr>
        <p:blipFill>
          <a:blip r:embed="rId2"/>
          <a:srcRect t="-38589" b="-38589"/>
          <a:stretch>
            <a:fillRect/>
          </a:stretch>
        </p:blipFill>
        <p:spPr>
          <a:xfrm>
            <a:off x="7024371" y="5925838"/>
            <a:ext cx="2060586" cy="108760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 descr="IMG_20150720_10551452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807" y="2612161"/>
            <a:ext cx="4825150" cy="2716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123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Digitization Vendors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KEY: grouping “like” formats together for better rates</a:t>
            </a:r>
          </a:p>
          <a:p>
            <a:r>
              <a:rPr lang="en-US" dirty="0" err="1" smtClean="0"/>
              <a:t>Lyrasis</a:t>
            </a:r>
            <a:r>
              <a:rPr lang="en-US" dirty="0" smtClean="0"/>
              <a:t> Digitization</a:t>
            </a:r>
            <a:r>
              <a:rPr lang="en-US" baseline="0" dirty="0" smtClean="0"/>
              <a:t> Collaborative</a:t>
            </a:r>
          </a:p>
          <a:p>
            <a:pPr lvl="1"/>
            <a:r>
              <a:rPr lang="en-US" dirty="0" smtClean="0"/>
              <a:t>Internet Archive</a:t>
            </a:r>
          </a:p>
          <a:p>
            <a:pPr lvl="0"/>
            <a:r>
              <a:rPr lang="en-US" dirty="0" smtClean="0"/>
              <a:t>Rationale</a:t>
            </a:r>
          </a:p>
          <a:p>
            <a:pPr lvl="1"/>
            <a:r>
              <a:rPr lang="en-US" baseline="0" dirty="0" smtClean="0"/>
              <a:t>One overarching vendor agreement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tabLst/>
              <a:defRPr/>
            </a:pPr>
            <a:r>
              <a:rPr lang="en-US" sz="180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Discounted rates (from normal vendors’ rates)</a:t>
            </a:r>
            <a:endParaRPr lang="en-US" sz="1800" dirty="0" smtClean="0">
              <a:effectLst/>
            </a:endParaRPr>
          </a:p>
          <a:p>
            <a:pPr lvl="1"/>
            <a:r>
              <a:rPr lang="en-US" baseline="0" dirty="0" smtClean="0"/>
              <a:t>Set SOW, with some modifications</a:t>
            </a:r>
          </a:p>
          <a:p>
            <a:pPr lvl="1"/>
            <a:r>
              <a:rPr lang="en-US" dirty="0" smtClean="0"/>
              <a:t>Spend more time on projects, not contracts</a:t>
            </a:r>
            <a:endParaRPr lang="en-US" baseline="0" dirty="0" smtClean="0"/>
          </a:p>
          <a:p>
            <a:pPr lvl="0"/>
            <a:r>
              <a:rPr lang="en-US" baseline="0" dirty="0" smtClean="0"/>
              <a:t>Ad hoc vendors</a:t>
            </a:r>
          </a:p>
          <a:p>
            <a:pPr lvl="1"/>
            <a:r>
              <a:rPr lang="en-US" dirty="0" smtClean="0"/>
              <a:t>Specialized work</a:t>
            </a:r>
          </a:p>
          <a:p>
            <a:pPr lvl="1"/>
            <a:r>
              <a:rPr lang="en-US" dirty="0" smtClean="0"/>
              <a:t>Deadlines</a:t>
            </a:r>
            <a:endParaRPr lang="en-US" dirty="0"/>
          </a:p>
        </p:txBody>
      </p:sp>
      <p:pic>
        <p:nvPicPr>
          <p:cNvPr id="4" name="Content Placeholder 7" descr="LibLogoWide3.5in.gif"/>
          <p:cNvPicPr>
            <a:picLocks noChangeAspect="1"/>
          </p:cNvPicPr>
          <p:nvPr/>
        </p:nvPicPr>
        <p:blipFill>
          <a:blip r:embed="rId2"/>
          <a:srcRect t="-38589" b="-38589"/>
          <a:stretch>
            <a:fillRect/>
          </a:stretch>
        </p:blipFill>
        <p:spPr>
          <a:xfrm>
            <a:off x="7024371" y="5925838"/>
            <a:ext cx="2060586" cy="108760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169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 pitchFamily="18" charset="2"/>
              <a:buChar char="¡"/>
              <a:tabLst/>
              <a:defRPr/>
            </a:pPr>
            <a:r>
              <a:rPr lang="en-US" sz="200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Access need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 pitchFamily="18" charset="2"/>
              <a:buChar char="¡"/>
              <a:tabLst/>
              <a:defRPr/>
            </a:pPr>
            <a:r>
              <a:rPr lang="en-US" baseline="0" dirty="0" smtClean="0"/>
              <a:t>Patron/staff requests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 pitchFamily="18" charset="2"/>
              <a:buChar char="¡"/>
              <a:tabLst/>
              <a:defRPr/>
            </a:pPr>
            <a:r>
              <a:rPr lang="en-US" baseline="0" dirty="0" smtClean="0"/>
              <a:t>Formats are barrier to unmediated access</a:t>
            </a:r>
          </a:p>
          <a:p>
            <a:r>
              <a:rPr lang="en-US" baseline="0" dirty="0" smtClean="0"/>
              <a:t>Preservation need</a:t>
            </a:r>
          </a:p>
          <a:p>
            <a:pPr lvl="1"/>
            <a:r>
              <a:rPr lang="en-US" baseline="0" dirty="0" smtClean="0"/>
              <a:t>Assessments</a:t>
            </a:r>
          </a:p>
          <a:p>
            <a:r>
              <a:rPr lang="en-US" baseline="0" dirty="0" smtClean="0"/>
              <a:t>Institutional priorities</a:t>
            </a:r>
          </a:p>
        </p:txBody>
      </p:sp>
      <p:pic>
        <p:nvPicPr>
          <p:cNvPr id="4" name="Content Placeholder 7" descr="LibLogoWide3.5in.gif"/>
          <p:cNvPicPr>
            <a:picLocks noChangeAspect="1"/>
          </p:cNvPicPr>
          <p:nvPr/>
        </p:nvPicPr>
        <p:blipFill>
          <a:blip r:embed="rId2"/>
          <a:srcRect t="-38589" b="-38589"/>
          <a:stretch>
            <a:fillRect/>
          </a:stretch>
        </p:blipFill>
        <p:spPr>
          <a:xfrm>
            <a:off x="7024371" y="5925838"/>
            <a:ext cx="2060586" cy="108760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035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Digitization Initiatives </a:t>
            </a:r>
            <a:r>
              <a:rPr lang="en-US" dirty="0" smtClean="0"/>
              <a:t>Committee (DIC)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rtl="0" eaLnBrk="1" latinLnBrk="0" hangingPunct="1"/>
            <a:r>
              <a:rPr lang="en-US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In lieu of budget line</a:t>
            </a:r>
            <a:endParaRPr lang="en-US" dirty="0" smtClean="0">
              <a:solidFill>
                <a:schemeClr val="tx1"/>
              </a:solidFill>
              <a:effectLst/>
            </a:endParaRPr>
          </a:p>
          <a:p>
            <a:pPr lvl="0" rtl="0" eaLnBrk="1" latinLnBrk="0" hangingPunct="1"/>
            <a:r>
              <a:rPr lang="en-US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Scalable</a:t>
            </a:r>
            <a:r>
              <a:rPr lang="en-US" kern="1200" baseline="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process</a:t>
            </a:r>
            <a:endParaRPr lang="en-US" kern="1200" baseline="0" dirty="0" smtClean="0">
              <a:solidFill>
                <a:schemeClr val="tx1"/>
              </a:solidFill>
              <a:effectLst/>
            </a:endParaRPr>
          </a:p>
          <a:p>
            <a:pPr lvl="0" rtl="0" eaLnBrk="1" latinLnBrk="0" hangingPunct="1"/>
            <a:r>
              <a:rPr lang="en-US" kern="1200" baseline="0" dirty="0" smtClean="0">
                <a:solidFill>
                  <a:schemeClr val="tx1"/>
                </a:solidFill>
                <a:effectLst/>
              </a:rPr>
              <a:t>Cross-divisional expertise/interests</a:t>
            </a:r>
            <a:endParaRPr lang="en-US" dirty="0" smtClean="0">
              <a:solidFill>
                <a:schemeClr val="tx1"/>
              </a:solidFill>
              <a:effectLst/>
            </a:endParaRPr>
          </a:p>
        </p:txBody>
      </p:sp>
      <p:pic>
        <p:nvPicPr>
          <p:cNvPr id="4" name="Content Placeholder 7" descr="LibLogoWide3.5in.gif"/>
          <p:cNvPicPr>
            <a:picLocks noChangeAspect="1"/>
          </p:cNvPicPr>
          <p:nvPr/>
        </p:nvPicPr>
        <p:blipFill>
          <a:blip r:embed="rId2"/>
          <a:srcRect t="-38589" b="-38589"/>
          <a:stretch>
            <a:fillRect/>
          </a:stretch>
        </p:blipFill>
        <p:spPr>
          <a:xfrm>
            <a:off x="7024371" y="5925838"/>
            <a:ext cx="2060586" cy="108760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604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561219"/>
          </a:xfrm>
        </p:spPr>
        <p:txBody>
          <a:bodyPr/>
          <a:lstStyle/>
          <a:p>
            <a:r>
              <a:rPr lang="en-US" dirty="0" smtClean="0"/>
              <a:t>DIC </a:t>
            </a:r>
            <a:r>
              <a:rPr lang="en-US" dirty="0" smtClean="0"/>
              <a:t>Criteria</a:t>
            </a:r>
            <a:endParaRPr lang="en-US" dirty="0"/>
          </a:p>
        </p:txBody>
      </p:sp>
      <p:pic>
        <p:nvPicPr>
          <p:cNvPr id="4" name="Content Placeholder 7" descr="LibLogoWide3.5in.gif"/>
          <p:cNvPicPr>
            <a:picLocks noChangeAspect="1"/>
          </p:cNvPicPr>
          <p:nvPr/>
        </p:nvPicPr>
        <p:blipFill>
          <a:blip r:embed="rId2"/>
          <a:srcRect t="-38589" b="-38589"/>
          <a:stretch>
            <a:fillRect/>
          </a:stretch>
        </p:blipFill>
        <p:spPr>
          <a:xfrm>
            <a:off x="7024371" y="5925838"/>
            <a:ext cx="2060586" cy="108760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MARAC, S1: Archival Impact, April 15,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5460605"/>
              </p:ext>
            </p:extLst>
          </p:nvPr>
        </p:nvGraphicFramePr>
        <p:xfrm>
          <a:off x="0" y="1475619"/>
          <a:ext cx="9144000" cy="5260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1236"/>
                <a:gridCol w="5563812"/>
                <a:gridCol w="701523"/>
                <a:gridCol w="1197429"/>
              </a:tblGrid>
              <a:tr h="2012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Area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Considerations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Weight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Score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69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Relation to Teaching and Research Priorities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Intellectual value, collection assessment score (if available), previous use of material, etc.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High=3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Moderate=2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Low=1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None=0</a:t>
                      </a:r>
                    </a:p>
                  </a:txBody>
                  <a:tcPr marL="68580" marR="68580" marT="0" marB="0"/>
                </a:tc>
              </a:tr>
              <a:tr h="6569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Relation to Library Administration Priorities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Political, space (disposition or sending to offsite storage), development, public relations, etc.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High=3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Moderate=2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Low=1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None=0</a:t>
                      </a:r>
                    </a:p>
                  </a:txBody>
                  <a:tcPr marL="68580" marR="68580" marT="0" marB="0"/>
                </a:tc>
              </a:tr>
              <a:tr h="6569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Department/Unit Prioritization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When a department/unit submits more than one project, DIC will contact you to request prioritization information.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High=3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Moderate=2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Low=1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None=0</a:t>
                      </a:r>
                    </a:p>
                  </a:txBody>
                  <a:tcPr marL="68580" marR="68580" marT="0" marB="0"/>
                </a:tc>
              </a:tr>
              <a:tr h="32847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Continuation from Previous FY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Multi-year proposal.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Yes=1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No=0</a:t>
                      </a:r>
                    </a:p>
                  </a:txBody>
                  <a:tcPr marL="68580" marR="68580" marT="0" marB="0"/>
                </a:tc>
              </a:tr>
              <a:tr h="6569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Preservation Need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Preservation assessment score; consult with Preservation &amp; Conservation.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High=3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Moderate=2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Low=1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None=0</a:t>
                      </a:r>
                    </a:p>
                  </a:txBody>
                  <a:tcPr marL="68580" marR="68580" marT="0" marB="0"/>
                </a:tc>
              </a:tr>
              <a:tr h="5587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Project Readiness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Available description for metadata; status of </a:t>
                      </a: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preservation </a:t>
                      </a:r>
                      <a:r>
                        <a:rPr lang="en-US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work; material selection; other resources needed; plans for prep work or prep work completed. People should have spoken to MSD or P&amp;C and prep work should be on </a:t>
                      </a: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work plans</a:t>
                      </a:r>
                      <a:r>
                        <a:rPr lang="en-US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High=3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Moderate=2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Low=1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None=0</a:t>
                      </a:r>
                    </a:p>
                  </a:txBody>
                  <a:tcPr marL="68580" marR="68580" marT="0" marB="0"/>
                </a:tc>
              </a:tr>
              <a:tr h="492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Available Funding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Gifts, endowments, donors, partners, grants, etc.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Full=2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Some=1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None=0</a:t>
                      </a:r>
                    </a:p>
                  </a:txBody>
                  <a:tcPr marL="68580" marR="68580" marT="0" marB="0"/>
                </a:tc>
              </a:tr>
              <a:tr h="32847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Partnerships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Campus, grants, CIC, etc. Relationships or funding.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Yes=1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No=0</a:t>
                      </a:r>
                    </a:p>
                  </a:txBody>
                  <a:tcPr marL="68580" marR="68580" marT="0" marB="0"/>
                </a:tc>
              </a:tr>
              <a:tr h="492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Copyright status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On-campus access only will not be a limiting factor to digitization.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Public=2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On-campus=1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Dark archive=0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4731004"/>
      </p:ext>
    </p:extLst>
  </p:cSld>
  <p:clrMapOvr>
    <a:masterClrMapping/>
  </p:clrMapOvr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123</TotalTime>
  <Words>922</Words>
  <Application>Microsoft Macintosh PowerPoint</Application>
  <PresentationFormat>On-screen Show (4:3)</PresentationFormat>
  <Paragraphs>182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Plaza</vt:lpstr>
      <vt:lpstr>Managing Digitization Priorities with Metrics</vt:lpstr>
      <vt:lpstr>History of Digitization</vt:lpstr>
      <vt:lpstr>Development of Workflows</vt:lpstr>
      <vt:lpstr>Development of Digital Collections</vt:lpstr>
      <vt:lpstr>Production/Collection Growth</vt:lpstr>
      <vt:lpstr>Digitization Vendors</vt:lpstr>
      <vt:lpstr>Selection Process</vt:lpstr>
      <vt:lpstr>Digitization Initiatives Committee (DIC)</vt:lpstr>
      <vt:lpstr>DIC Criteria</vt:lpstr>
      <vt:lpstr>Funding Projects</vt:lpstr>
      <vt:lpstr>How We’re Tracking Usage</vt:lpstr>
      <vt:lpstr>Usage Trends 2013-2015</vt:lpstr>
      <vt:lpstr>Content Trends 2013-2015</vt:lpstr>
      <vt:lpstr>Plans for Data Use</vt:lpstr>
    </vt:vector>
  </TitlesOfParts>
  <Company>University of Maryland Libraries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Robin C. Pike</dc:creator>
  <cp:lastModifiedBy>Robin C. Pike</cp:lastModifiedBy>
  <cp:revision>13</cp:revision>
  <dcterms:created xsi:type="dcterms:W3CDTF">2016-04-12T12:02:57Z</dcterms:created>
  <dcterms:modified xsi:type="dcterms:W3CDTF">2016-04-14T15:46:24Z</dcterms:modified>
</cp:coreProperties>
</file>