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embeddedFontLst>
    <p:embeddedFont>
      <p:font typeface="Montserrat"/>
      <p:regular r:id="rId25"/>
      <p:bold r:id="rId26"/>
      <p:italic r:id="rId27"/>
      <p:boldItalic r:id="rId28"/>
    </p:embeddedFont>
    <p:embeddedFont>
      <p:font typeface="La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63887E19-0309-47BE-B173-3D2402C2B3BA}">
  <a:tblStyle styleId="{63887E19-0309-47BE-B173-3D2402C2B3B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Montserrat-bold.fntdata"/><Relationship Id="rId25" Type="http://schemas.openxmlformats.org/officeDocument/2006/relationships/font" Target="fonts/Montserrat-regular.fntdata"/><Relationship Id="rId28" Type="http://schemas.openxmlformats.org/officeDocument/2006/relationships/font" Target="fonts/Montserrat-boldItalic.fntdata"/><Relationship Id="rId27" Type="http://schemas.openxmlformats.org/officeDocument/2006/relationships/font" Target="fonts/Montserrat-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Lato-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ato-italic.fntdata"/><Relationship Id="rId30" Type="http://schemas.openxmlformats.org/officeDocument/2006/relationships/font" Target="fonts/Lato-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Lato-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5eab53785a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5eab53785a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I’ll show you why Pentaho was so hard to learn.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While reading an entire book on using Pentaho, and doing the tutorials in the book, I grew very frustrated with the drag and drop coding, and complicated menus of the interface. From the start, I had some issues reading data, and doing basic transformation logic, and the program did not have great error messages to give me hints on where something was wrong. This made development difficult.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also researched using Python to build the ETL process, since I heard it was a common language of choice for data pipelines and I am most familiar with Python.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many examples of projects that used plain python or python with other libraries to accomplish etl pipelines.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5eab53785a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5eab53785a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000000"/>
              </a:buClr>
              <a:buSzPts val="1400"/>
              <a:buFont typeface="Lato"/>
              <a:buChar char="-"/>
            </a:pPr>
            <a:r>
              <a:rPr lang="en" sz="1400">
                <a:latin typeface="Lato"/>
                <a:ea typeface="Lato"/>
                <a:cs typeface="Lato"/>
                <a:sym typeface="Lato"/>
              </a:rPr>
              <a:t>Complete and transparent control over the ETL process.</a:t>
            </a:r>
            <a:endParaRPr sz="1400">
              <a:latin typeface="Lato"/>
              <a:ea typeface="Lato"/>
              <a:cs typeface="Lato"/>
              <a:sym typeface="Lato"/>
            </a:endParaRPr>
          </a:p>
          <a:p>
            <a:pPr indent="-317500" lvl="0" marL="457200" rtl="0" algn="l">
              <a:lnSpc>
                <a:spcPct val="115000"/>
              </a:lnSpc>
              <a:spcBef>
                <a:spcPts val="0"/>
              </a:spcBef>
              <a:spcAft>
                <a:spcPts val="0"/>
              </a:spcAft>
              <a:buClr>
                <a:srgbClr val="595959"/>
              </a:buClr>
              <a:buSzPts val="1400"/>
              <a:buFont typeface="Lato"/>
              <a:buChar char="-"/>
            </a:pPr>
            <a:r>
              <a:rPr lang="en" sz="1400">
                <a:latin typeface="Lato"/>
                <a:ea typeface="Lato"/>
                <a:cs typeface="Lato"/>
                <a:sym typeface="Lato"/>
              </a:rPr>
              <a:t>No need me or future developers to beat the Pentaho learning curve.</a:t>
            </a:r>
            <a:endParaRPr sz="1400">
              <a:latin typeface="Lato"/>
              <a:ea typeface="Lato"/>
              <a:cs typeface="Lato"/>
              <a:sym typeface="Lato"/>
            </a:endParaRPr>
          </a:p>
          <a:p>
            <a:pPr indent="-317500" lvl="0" marL="457200" rtl="0" algn="l">
              <a:lnSpc>
                <a:spcPct val="115000"/>
              </a:lnSpc>
              <a:spcBef>
                <a:spcPts val="0"/>
              </a:spcBef>
              <a:spcAft>
                <a:spcPts val="0"/>
              </a:spcAft>
              <a:buClr>
                <a:srgbClr val="000000"/>
              </a:buClr>
              <a:buSzPts val="1400"/>
              <a:buFont typeface="Lato"/>
              <a:buChar char="-"/>
            </a:pPr>
            <a:r>
              <a:rPr lang="en" sz="1400">
                <a:latin typeface="Lato"/>
                <a:ea typeface="Lato"/>
                <a:cs typeface="Lato"/>
                <a:sym typeface="Lato"/>
              </a:rPr>
              <a:t>No vendor dependency on the Pentaho company</a:t>
            </a:r>
            <a:endParaRPr sz="1400">
              <a:latin typeface="Lato"/>
              <a:ea typeface="Lato"/>
              <a:cs typeface="Lato"/>
              <a:sym typeface="Lato"/>
            </a:endParaRPr>
          </a:p>
          <a:p>
            <a:pPr indent="-317500" lvl="0" marL="457200" rtl="0" algn="l">
              <a:lnSpc>
                <a:spcPct val="115000"/>
              </a:lnSpc>
              <a:spcBef>
                <a:spcPts val="0"/>
              </a:spcBef>
              <a:spcAft>
                <a:spcPts val="0"/>
              </a:spcAft>
              <a:buClr>
                <a:srgbClr val="000000"/>
              </a:buClr>
              <a:buSzPts val="1400"/>
              <a:buFont typeface="Lato"/>
              <a:buChar char="-"/>
            </a:pPr>
            <a:r>
              <a:rPr lang="en" sz="1400">
                <a:latin typeface="Lato"/>
                <a:ea typeface="Lato"/>
                <a:cs typeface="Lato"/>
                <a:sym typeface="Lato"/>
              </a:rPr>
              <a:t>Maintainability given CLAS and SSDR developer skill sets. </a:t>
            </a:r>
            <a:endParaRPr sz="1400">
              <a:latin typeface="Lato"/>
              <a:ea typeface="Lato"/>
              <a:cs typeface="Lato"/>
              <a:sym typeface="Lato"/>
            </a:endParaRPr>
          </a:p>
          <a:p>
            <a:pPr indent="-317500" lvl="0" marL="457200" rtl="0" algn="l">
              <a:lnSpc>
                <a:spcPct val="115000"/>
              </a:lnSpc>
              <a:spcBef>
                <a:spcPts val="0"/>
              </a:spcBef>
              <a:spcAft>
                <a:spcPts val="0"/>
              </a:spcAft>
              <a:buClr>
                <a:srgbClr val="000000"/>
              </a:buClr>
              <a:buSzPts val="1400"/>
              <a:buFont typeface="Lato"/>
              <a:buChar char="-"/>
            </a:pPr>
            <a:r>
              <a:t/>
            </a:r>
            <a:endParaRPr sz="1400">
              <a:latin typeface="Lato"/>
              <a:ea typeface="Lato"/>
              <a:cs typeface="Lato"/>
              <a:sym typeface="Lato"/>
            </a:endParaRPr>
          </a:p>
          <a:p>
            <a:pPr indent="-317500" lvl="0" marL="457200" rtl="0" algn="l">
              <a:lnSpc>
                <a:spcPct val="115000"/>
              </a:lnSpc>
              <a:spcBef>
                <a:spcPts val="0"/>
              </a:spcBef>
              <a:spcAft>
                <a:spcPts val="0"/>
              </a:spcAft>
              <a:buClr>
                <a:srgbClr val="000000"/>
              </a:buClr>
              <a:buSzPts val="1400"/>
              <a:buFont typeface="Lato"/>
              <a:buChar char="-"/>
            </a:pPr>
            <a:r>
              <a:rPr lang="en" sz="1400">
                <a:latin typeface="Lato"/>
                <a:ea typeface="Lato"/>
                <a:cs typeface="Lato"/>
                <a:sym typeface="Lato"/>
              </a:rPr>
              <a:t>Building skills in software development which will be more useful for CLAS in the long run than proprietary drag and drop coding skills. </a:t>
            </a:r>
            <a:endParaRPr sz="1400">
              <a:latin typeface="Lato"/>
              <a:ea typeface="Lato"/>
              <a:cs typeface="Lato"/>
              <a:sym typeface="Lato"/>
            </a:endParaRPr>
          </a:p>
          <a:p>
            <a:pPr indent="0" lvl="0" marL="0" rtl="0" algn="l">
              <a:lnSpc>
                <a:spcPct val="115000"/>
              </a:lnSpc>
              <a:spcBef>
                <a:spcPts val="1600"/>
              </a:spcBef>
              <a:spcAft>
                <a:spcPts val="1600"/>
              </a:spcAft>
              <a:buNone/>
            </a:pPr>
            <a:r>
              <a:rPr lang="en" sz="1400">
                <a:latin typeface="Lato"/>
                <a:ea typeface="Lato"/>
                <a:cs typeface="Lato"/>
                <a:sym typeface="Lato"/>
              </a:rPr>
              <a:t>Now that you know some of the benefits if hand-coding, I want to talk about the challenges that have come up and how they have been dealt with so far. </a:t>
            </a:r>
            <a:endParaRPr sz="1400">
              <a:latin typeface="Lato"/>
              <a:ea typeface="Lato"/>
              <a:cs typeface="Lato"/>
              <a:sym typeface="La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5eba61318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5eba61318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5eab53785a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5eab53785a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Managing the particular flow of steps that need to happen to each field in the DW ETL is difficult, because each field has unique requirements.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Here is a simplified example of what happens to one field, z30_record_key, the key of the library item dimension in the data warehouse.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field’s value is preprocessed: or trimmed of leading and trailing white spaces.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Then the result of the Preprocessing is checked for data-quality problems such as: no missing values, is the length valid, is the value numeric. If the value passes the checks, then the value is passed on to the next data quality check.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some fields the process of DQ checks is more complicated, if a field’s value fails certain DQ check, then a replacement value is substituted in place of the original value. These fields cannot be null or contain invalid values. The replacement values are to make sure the values in the DW are not missing or invalid.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Then this field has three different “Transformations”. The first is an as-is move. The second involves a substring of the first 8 characters, and the third involves a substring of the last six characters.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Other fields have unique transformations as well requiring their own specific transform functions.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5f1a84da68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5f1a84da68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Look at - how many fields there are in the source, and how many ther eare in the target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spreadsheet lays out all the steps that need to happen to a field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Another sheet exists for DQ transformations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Other sheets exist for replacement values needed for DQ checks</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b="1" lang="en" sz="1400">
                <a:latin typeface="Lato"/>
                <a:ea typeface="Lato"/>
                <a:cs typeface="Lato"/>
                <a:sym typeface="Lato"/>
              </a:rPr>
              <a:t>Problem:</a:t>
            </a:r>
            <a:r>
              <a:rPr lang="en" sz="1400">
                <a:latin typeface="Lato"/>
                <a:ea typeface="Lato"/>
                <a:cs typeface="Lato"/>
                <a:sym typeface="Lato"/>
              </a:rPr>
              <a:t> How do I represent the transformation and data-quality check logic in my program without using a google spreadsheet? How do I cleanly associate special transform functions with field names?</a:t>
            </a:r>
            <a:endParaRPr sz="1400">
              <a:latin typeface="Lato"/>
              <a:ea typeface="Lato"/>
              <a:cs typeface="Lato"/>
              <a:sym typeface="Lato"/>
            </a:endParaRPr>
          </a:p>
          <a:p>
            <a:pPr indent="0" lvl="0" marL="0" rtl="0" algn="l">
              <a:lnSpc>
                <a:spcPct val="115000"/>
              </a:lnSpc>
              <a:spcBef>
                <a:spcPts val="1600"/>
              </a:spcBef>
              <a:spcAft>
                <a:spcPts val="0"/>
              </a:spcAft>
              <a:buNone/>
            </a:pPr>
            <a:r>
              <a:rPr b="1" lang="en" sz="1400">
                <a:latin typeface="Lato"/>
                <a:ea typeface="Lato"/>
                <a:cs typeface="Lato"/>
                <a:sym typeface="Lato"/>
              </a:rPr>
              <a:t>Solution:</a:t>
            </a:r>
            <a:br>
              <a:rPr lang="en" sz="1400">
                <a:latin typeface="Lato"/>
                <a:ea typeface="Lato"/>
                <a:cs typeface="Lato"/>
                <a:sym typeface="Lato"/>
              </a:rPr>
            </a:br>
            <a:r>
              <a:rPr lang="en" sz="1400">
                <a:latin typeface="Lato"/>
                <a:ea typeface="Lato"/>
                <a:cs typeface="Lato"/>
                <a:sym typeface="Lato"/>
              </a:rPr>
              <a:t>Convert the Google Sheet  into JSON structure using a script. Associate any specific functions needed with the fields with special transformation or data-quality needs in a column. Create a transformation “engine” that will use JSON data as instructions for dealing with various fields.</a:t>
            </a:r>
            <a:endParaRPr sz="1400">
              <a:latin typeface="Lato"/>
              <a:ea typeface="Lato"/>
              <a:cs typeface="Lato"/>
              <a:sym typeface="Lato"/>
            </a:endParaRPr>
          </a:p>
          <a:p>
            <a:pPr indent="0" lvl="0" marL="0" rtl="0" algn="l">
              <a:spcBef>
                <a:spcPts val="160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5f1a84da68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5f1a84da68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My design decision to generate JSON dimension table configuration files using the google sheets is like using standardized recipe cards to bake different desserts.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 desserts use a lot of the same ingredients, and these Data dimensions are made up of all different fields.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using the Google sheet in JSON form, like recipe cards,  gives us a standardized format that allows me to chain together the ingredients for a transformation with the instructions with what needs to happen. The transformations and checks become metadata driven.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Google sheet is more user friendly for viewing and editing than JSON, but JSON is easier for my program to work with and it is version controllable.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5eab53785a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5eab53785a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Google Shape;264;g5eab53785a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5eab53785a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g5f1a84da68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5f1a84da68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5f037e17be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5f037e17be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5f037e17be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5f037e17be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5f037e17be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5f037e17be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5eab53785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5eab53785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 preview of what the GUI for Jasperreports looks like.</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Drag and drop</a:t>
            </a:r>
            <a:endParaRPr/>
          </a:p>
          <a:p>
            <a:pPr indent="-298450" lvl="0" marL="457200" rtl="0" algn="l">
              <a:spcBef>
                <a:spcPts val="0"/>
              </a:spcBef>
              <a:spcAft>
                <a:spcPts val="0"/>
              </a:spcAft>
              <a:buSzPts val="1100"/>
              <a:buChar char="-"/>
            </a:pPr>
            <a:r>
              <a:rPr lang="en"/>
              <a:t>Users can create reports as they want them, and filter data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5eab53785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5eab53785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Also, has charts and graphs and “picture-perfect” reports which are made for printing.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5f037e17be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5f037e17be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5eab53785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5eab53785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are probably  wondering, what exactly is ETL?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 stands for Extract, which in this case is reading the data from the Aleph database. The data in Aleph is notoriously complicated, and there are many different sources of data in a few diff formats. - the datawarehouse must be kept up to date with the aleph db, so regular extracts are needed. We do them every night.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 stands for Transform. </a:t>
            </a:r>
            <a:endParaRPr/>
          </a:p>
          <a:p>
            <a:pPr indent="0" lvl="0" marL="0" rtl="0" algn="l">
              <a:spcBef>
                <a:spcPts val="0"/>
              </a:spcBef>
              <a:spcAft>
                <a:spcPts val="0"/>
              </a:spcAft>
              <a:buNone/>
            </a:pPr>
            <a:r>
              <a:rPr lang="en"/>
              <a:t>This is where the data is cleaned, and converted into the right form needed for the data warehouse. Transformations can require using Lookup tables, or combining data from multiple sources. This step takes various sources and implements the new organization of the data into dimensions for the data warehouse, which are  at a different granularity than the original extract format.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last step Load, is getting the data into the target data warehouse database.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5eab53785a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5eab53785a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5.png"/><Relationship Id="rId5"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ocs.google.com/spreadsheets/d/1RkxYf2YaxkGnpdLGV7oYUu9Rln81vwBQAGIaUBPROyw/edit#gid=1813469208"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128900" y="187675"/>
            <a:ext cx="5866800" cy="2969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600"/>
              <a:t>USMAI data warehouse initiative: </a:t>
            </a:r>
            <a:endParaRPr b="1" sz="3600"/>
          </a:p>
          <a:p>
            <a:pPr indent="0" lvl="0" marL="0" rtl="0" algn="l">
              <a:spcBef>
                <a:spcPts val="0"/>
              </a:spcBef>
              <a:spcAft>
                <a:spcPts val="0"/>
              </a:spcAft>
              <a:buNone/>
            </a:pPr>
            <a:r>
              <a:rPr i="1" lang="en" sz="3000"/>
              <a:t>Overview of application design and ETL process development</a:t>
            </a:r>
            <a:endParaRPr i="1" sz="3000"/>
          </a:p>
        </p:txBody>
      </p:sp>
      <p:sp>
        <p:nvSpPr>
          <p:cNvPr id="135" name="Google Shape;135;p13"/>
          <p:cNvSpPr txBox="1"/>
          <p:nvPr>
            <p:ph idx="1" type="subTitle"/>
          </p:nvPr>
        </p:nvSpPr>
        <p:spPr>
          <a:xfrm>
            <a:off x="5083950" y="4382125"/>
            <a:ext cx="3911700" cy="5061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latin typeface="Montserrat"/>
                <a:ea typeface="Montserrat"/>
                <a:cs typeface="Montserrat"/>
                <a:sym typeface="Montserrat"/>
              </a:rPr>
              <a:t>Tiffany Schoneboom &amp; Joseph Koivisto</a:t>
            </a:r>
            <a:endParaRPr>
              <a:latin typeface="Montserrat"/>
              <a:ea typeface="Montserrat"/>
              <a:cs typeface="Montserrat"/>
              <a:sym typeface="Montserrat"/>
            </a:endParaRPr>
          </a:p>
          <a:p>
            <a:pPr indent="0" lvl="0" marL="0" rtl="0" algn="r">
              <a:spcBef>
                <a:spcPts val="0"/>
              </a:spcBef>
              <a:spcAft>
                <a:spcPts val="0"/>
              </a:spcAft>
              <a:buNone/>
            </a:pPr>
            <a:r>
              <a:rPr lang="en">
                <a:latin typeface="Montserrat"/>
                <a:ea typeface="Montserrat"/>
                <a:cs typeface="Montserrat"/>
                <a:sym typeface="Montserrat"/>
              </a:rPr>
              <a:t>(University of Maryland)</a:t>
            </a:r>
            <a:endParaRPr>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22"/>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Pentaho Data Integration</a:t>
            </a:r>
            <a:endParaRPr/>
          </a:p>
        </p:txBody>
      </p:sp>
      <p:sp>
        <p:nvSpPr>
          <p:cNvPr id="218" name="Google Shape;218;p22"/>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19" name="Google Shape;219;p22"/>
          <p:cNvPicPr preferRelativeResize="0"/>
          <p:nvPr/>
        </p:nvPicPr>
        <p:blipFill>
          <a:blip r:embed="rId3">
            <a:alphaModFix/>
          </a:blip>
          <a:stretch>
            <a:fillRect/>
          </a:stretch>
        </p:blipFill>
        <p:spPr>
          <a:xfrm>
            <a:off x="109250" y="944597"/>
            <a:ext cx="6208626" cy="2725849"/>
          </a:xfrm>
          <a:prstGeom prst="rect">
            <a:avLst/>
          </a:prstGeom>
          <a:noFill/>
          <a:ln>
            <a:noFill/>
          </a:ln>
        </p:spPr>
      </p:pic>
      <p:pic>
        <p:nvPicPr>
          <p:cNvPr id="220" name="Google Shape;220;p22"/>
          <p:cNvPicPr preferRelativeResize="0"/>
          <p:nvPr/>
        </p:nvPicPr>
        <p:blipFill>
          <a:blip r:embed="rId4">
            <a:alphaModFix/>
          </a:blip>
          <a:stretch>
            <a:fillRect/>
          </a:stretch>
        </p:blipFill>
        <p:spPr>
          <a:xfrm>
            <a:off x="814700" y="2863075"/>
            <a:ext cx="5396049" cy="2161875"/>
          </a:xfrm>
          <a:prstGeom prst="rect">
            <a:avLst/>
          </a:prstGeom>
          <a:noFill/>
          <a:ln>
            <a:noFill/>
          </a:ln>
        </p:spPr>
      </p:pic>
      <p:pic>
        <p:nvPicPr>
          <p:cNvPr id="221" name="Google Shape;221;p22"/>
          <p:cNvPicPr preferRelativeResize="0"/>
          <p:nvPr/>
        </p:nvPicPr>
        <p:blipFill>
          <a:blip r:embed="rId5">
            <a:alphaModFix/>
          </a:blip>
          <a:stretch>
            <a:fillRect/>
          </a:stretch>
        </p:blipFill>
        <p:spPr>
          <a:xfrm>
            <a:off x="5678595" y="1168125"/>
            <a:ext cx="3399605" cy="30237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23"/>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Benefits of hand-coding the ETL process in Python</a:t>
            </a:r>
            <a:endParaRPr/>
          </a:p>
          <a:p>
            <a:pPr indent="0" lvl="0" marL="0" rtl="0" algn="l">
              <a:spcBef>
                <a:spcPts val="0"/>
              </a:spcBef>
              <a:spcAft>
                <a:spcPts val="0"/>
              </a:spcAft>
              <a:buNone/>
            </a:pPr>
            <a:r>
              <a:t/>
            </a:r>
            <a:endParaRPr/>
          </a:p>
        </p:txBody>
      </p:sp>
      <p:sp>
        <p:nvSpPr>
          <p:cNvPr id="227" name="Google Shape;227;p23"/>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Complete and transparent control over the ETL process.</a:t>
            </a:r>
            <a:endParaRPr sz="1800"/>
          </a:p>
          <a:p>
            <a:pPr indent="-342900" lvl="0" marL="457200" rtl="0" algn="l">
              <a:spcBef>
                <a:spcPts val="0"/>
              </a:spcBef>
              <a:spcAft>
                <a:spcPts val="0"/>
              </a:spcAft>
              <a:buSzPts val="1800"/>
              <a:buChar char="-"/>
            </a:pPr>
            <a:r>
              <a:rPr lang="en" sz="1800"/>
              <a:t>No need for  me or future CLAS developers to beat the Pentaho learning curve.</a:t>
            </a:r>
            <a:endParaRPr sz="1800"/>
          </a:p>
          <a:p>
            <a:pPr indent="-342900" lvl="0" marL="457200" rtl="0" algn="l">
              <a:spcBef>
                <a:spcPts val="0"/>
              </a:spcBef>
              <a:spcAft>
                <a:spcPts val="0"/>
              </a:spcAft>
              <a:buSzPts val="1800"/>
              <a:buChar char="-"/>
            </a:pPr>
            <a:r>
              <a:rPr lang="en" sz="1800"/>
              <a:t>Avoid  vendor dependency on the Pentaho company</a:t>
            </a:r>
            <a:endParaRPr sz="1800"/>
          </a:p>
          <a:p>
            <a:pPr indent="-342900" lvl="0" marL="457200" rtl="0" algn="l">
              <a:spcBef>
                <a:spcPts val="0"/>
              </a:spcBef>
              <a:spcAft>
                <a:spcPts val="0"/>
              </a:spcAft>
              <a:buSzPts val="1800"/>
              <a:buChar char="-"/>
            </a:pPr>
            <a:r>
              <a:rPr lang="en" sz="1800"/>
              <a:t>Maintainability and sustainability given CLAS and SSDR developer skill sets. </a:t>
            </a:r>
            <a:endParaRPr sz="1800"/>
          </a:p>
          <a:p>
            <a:pPr indent="-342900" lvl="0" marL="457200" rtl="0" algn="l">
              <a:spcBef>
                <a:spcPts val="0"/>
              </a:spcBef>
              <a:spcAft>
                <a:spcPts val="0"/>
              </a:spcAft>
              <a:buSzPts val="1800"/>
              <a:buChar char="-"/>
            </a:pPr>
            <a:r>
              <a:rPr lang="en" sz="1800"/>
              <a:t>Ability to not repeat processes unnecessarily: DRY</a:t>
            </a:r>
            <a:endParaRPr sz="1800"/>
          </a:p>
          <a:p>
            <a:pPr indent="-342900" lvl="0" marL="457200" rtl="0" algn="l">
              <a:spcBef>
                <a:spcPts val="0"/>
              </a:spcBef>
              <a:spcAft>
                <a:spcPts val="0"/>
              </a:spcAft>
              <a:buSzPts val="1800"/>
              <a:buChar char="-"/>
            </a:pPr>
            <a:r>
              <a:rPr lang="en" sz="1800"/>
              <a:t>Building skills in software development which will be more useful for CLAS in the long run than proprietary drag and drop coding skills. </a:t>
            </a:r>
            <a:endParaRPr sz="1800"/>
          </a:p>
          <a:p>
            <a:pPr indent="0" lvl="0" marL="0" rtl="0" algn="l">
              <a:spcBef>
                <a:spcPts val="1600"/>
              </a:spcBef>
              <a:spcAft>
                <a:spcPts val="16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2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Note on DW ETL complexity</a:t>
            </a:r>
            <a:endParaRPr/>
          </a:p>
        </p:txBody>
      </p:sp>
      <p:sp>
        <p:nvSpPr>
          <p:cNvPr id="233" name="Google Shape;233;p24"/>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Data sources:  </a:t>
            </a:r>
            <a:endParaRPr sz="1800"/>
          </a:p>
          <a:p>
            <a:pPr indent="-342900" lvl="1" marL="914400" rtl="0" algn="l">
              <a:spcBef>
                <a:spcPts val="0"/>
              </a:spcBef>
              <a:spcAft>
                <a:spcPts val="0"/>
              </a:spcAft>
              <a:buSzPts val="1800"/>
              <a:buChar char="○"/>
            </a:pPr>
            <a:r>
              <a:rPr lang="en" sz="1800"/>
              <a:t>14 TSV files: some extracted from Aleph tables and others manually created</a:t>
            </a:r>
            <a:endParaRPr sz="1800"/>
          </a:p>
          <a:p>
            <a:pPr indent="-342900" lvl="1" marL="914400" rtl="0" algn="l">
              <a:spcBef>
                <a:spcPts val="0"/>
              </a:spcBef>
              <a:spcAft>
                <a:spcPts val="0"/>
              </a:spcAft>
              <a:buSzPts val="1800"/>
              <a:buChar char="○"/>
            </a:pPr>
            <a:r>
              <a:rPr lang="en" sz="1800"/>
              <a:t>126 fields need to be transformed with unique requirements</a:t>
            </a:r>
            <a:endParaRPr sz="1800"/>
          </a:p>
          <a:p>
            <a:pPr indent="-342900" lvl="0" marL="457200" rtl="0" algn="l">
              <a:spcBef>
                <a:spcPts val="0"/>
              </a:spcBef>
              <a:spcAft>
                <a:spcPts val="0"/>
              </a:spcAft>
              <a:buSzPts val="1800"/>
              <a:buChar char="●"/>
            </a:pPr>
            <a:r>
              <a:rPr lang="en" sz="1800"/>
              <a:t>Data Targets: </a:t>
            </a:r>
            <a:endParaRPr sz="1800"/>
          </a:p>
          <a:p>
            <a:pPr indent="-342900" lvl="1" marL="914400" rtl="0" algn="l">
              <a:spcBef>
                <a:spcPts val="0"/>
              </a:spcBef>
              <a:spcAft>
                <a:spcPts val="0"/>
              </a:spcAft>
              <a:buSzPts val="1800"/>
              <a:buChar char="○"/>
            </a:pPr>
            <a:r>
              <a:rPr lang="en" sz="1800"/>
              <a:t>9 Dimension tables, and 1 Fact table to be written to.</a:t>
            </a:r>
            <a:endParaRPr sz="1800"/>
          </a:p>
          <a:p>
            <a:pPr indent="-342900" lvl="1" marL="914400" rtl="0" algn="l">
              <a:spcBef>
                <a:spcPts val="0"/>
              </a:spcBef>
              <a:spcAft>
                <a:spcPts val="0"/>
              </a:spcAft>
              <a:buSzPts val="1800"/>
              <a:buChar char="○"/>
            </a:pPr>
            <a:r>
              <a:rPr lang="en" sz="1800"/>
              <a:t>149 fields in the end</a:t>
            </a:r>
            <a:endParaRPr sz="1800"/>
          </a:p>
          <a:p>
            <a:pPr indent="-342900" lvl="1" marL="914400" rtl="0" algn="l">
              <a:spcBef>
                <a:spcPts val="0"/>
              </a:spcBef>
              <a:spcAft>
                <a:spcPts val="0"/>
              </a:spcAft>
              <a:buSzPts val="1800"/>
              <a:buChar char="○"/>
            </a:pPr>
            <a:r>
              <a:rPr lang="en" sz="1800"/>
              <a:t>Alex’s requirements include three intermediate tables in between the TSV and the final tables. </a:t>
            </a:r>
            <a:endParaRPr sz="1800"/>
          </a:p>
          <a:p>
            <a:pPr indent="-342900" lvl="1" marL="914400" rtl="0" algn="l">
              <a:spcBef>
                <a:spcPts val="0"/>
              </a:spcBef>
              <a:spcAft>
                <a:spcPts val="0"/>
              </a:spcAft>
              <a:buSzPts val="1800"/>
              <a:buChar char="○"/>
            </a:pPr>
            <a:r>
              <a:rPr lang="en" sz="1800"/>
              <a:t>Process status table, Error message table</a:t>
            </a:r>
            <a:endParaRPr sz="1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25"/>
          <p:cNvSpPr txBox="1"/>
          <p:nvPr>
            <p:ph type="title"/>
          </p:nvPr>
        </p:nvSpPr>
        <p:spPr>
          <a:xfrm>
            <a:off x="1441250" y="211550"/>
            <a:ext cx="7298700" cy="104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Simple example of what happens to one field: z30_rec_key</a:t>
            </a:r>
            <a:endParaRPr/>
          </a:p>
        </p:txBody>
      </p:sp>
      <p:graphicFrame>
        <p:nvGraphicFramePr>
          <p:cNvPr id="239" name="Google Shape;239;p25"/>
          <p:cNvGraphicFramePr/>
          <p:nvPr/>
        </p:nvGraphicFramePr>
        <p:xfrm>
          <a:off x="1501050" y="1256150"/>
          <a:ext cx="3000000" cy="3000000"/>
        </p:xfrm>
        <a:graphic>
          <a:graphicData uri="http://schemas.openxmlformats.org/drawingml/2006/table">
            <a:tbl>
              <a:tblPr>
                <a:noFill/>
                <a:tableStyleId>{63887E19-0309-47BE-B173-3D2402C2B3BA}</a:tableStyleId>
              </a:tblPr>
              <a:tblGrid>
                <a:gridCol w="3619500"/>
                <a:gridCol w="2323725"/>
              </a:tblGrid>
              <a:tr h="381000">
                <a:tc>
                  <a:txBody>
                    <a:bodyPr/>
                    <a:lstStyle/>
                    <a:p>
                      <a:pPr indent="0" lvl="0" marL="0" rtl="0" algn="l">
                        <a:spcBef>
                          <a:spcPts val="0"/>
                        </a:spcBef>
                        <a:spcAft>
                          <a:spcPts val="0"/>
                        </a:spcAft>
                        <a:buNone/>
                      </a:pPr>
                      <a:r>
                        <a:rPr lang="en" sz="1000">
                          <a:solidFill>
                            <a:srgbClr val="FFFFFF"/>
                          </a:solidFill>
                          <a:latin typeface="Lato"/>
                          <a:ea typeface="Lato"/>
                          <a:cs typeface="Lato"/>
                          <a:sym typeface="Lato"/>
                        </a:rPr>
                        <a:t>Starting value</a:t>
                      </a:r>
                      <a:endParaRPr sz="1000">
                        <a:solidFill>
                          <a:srgbClr val="FFFFFF"/>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 sz="1000">
                          <a:solidFill>
                            <a:srgbClr val="F3F3F3"/>
                          </a:solidFill>
                          <a:latin typeface="Courier New"/>
                          <a:ea typeface="Courier New"/>
                          <a:cs typeface="Courier New"/>
                          <a:sym typeface="Courier New"/>
                        </a:rPr>
                        <a:t>‘ </a:t>
                      </a:r>
                      <a:r>
                        <a:rPr lang="en" sz="1000">
                          <a:solidFill>
                            <a:srgbClr val="F3F3F3"/>
                          </a:solidFill>
                          <a:latin typeface="Courier New"/>
                          <a:ea typeface="Courier New"/>
                          <a:cs typeface="Courier New"/>
                          <a:sym typeface="Courier New"/>
                        </a:rPr>
                        <a:t>009000616000010     ‘        </a:t>
                      </a:r>
                      <a:endParaRPr sz="1000">
                        <a:solidFill>
                          <a:srgbClr val="F3F3F3"/>
                        </a:solidFill>
                        <a:latin typeface="Courier New"/>
                        <a:ea typeface="Courier New"/>
                        <a:cs typeface="Courier New"/>
                        <a:sym typeface="Courier New"/>
                      </a:endParaRPr>
                    </a:p>
                  </a:txBody>
                  <a:tcPr marT="91425" marB="91425" marR="91425" marL="91425"/>
                </a:tc>
              </a:tr>
              <a:tr h="381000">
                <a:tc>
                  <a:txBody>
                    <a:bodyPr/>
                    <a:lstStyle/>
                    <a:p>
                      <a:pPr indent="0" lvl="0" marL="0" rtl="0" algn="l">
                        <a:spcBef>
                          <a:spcPts val="0"/>
                        </a:spcBef>
                        <a:spcAft>
                          <a:spcPts val="0"/>
                        </a:spcAft>
                        <a:buNone/>
                      </a:pPr>
                      <a:r>
                        <a:rPr b="1" lang="en" sz="1000">
                          <a:solidFill>
                            <a:srgbClr val="FFFFFF"/>
                          </a:solidFill>
                          <a:latin typeface="Lato"/>
                          <a:ea typeface="Lato"/>
                          <a:cs typeface="Lato"/>
                          <a:sym typeface="Lato"/>
                        </a:rPr>
                        <a:t>Pre-processing value </a:t>
                      </a:r>
                      <a:endParaRPr b="1"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Trim leading and trailing white-spaces</a:t>
                      </a:r>
                      <a:endParaRPr sz="1000">
                        <a:solidFill>
                          <a:srgbClr val="FFFFFF"/>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 sz="1000">
                          <a:solidFill>
                            <a:srgbClr val="F3F3F3"/>
                          </a:solidFill>
                          <a:latin typeface="Courier New"/>
                          <a:ea typeface="Courier New"/>
                          <a:cs typeface="Courier New"/>
                          <a:sym typeface="Courier New"/>
                        </a:rPr>
                        <a:t>‘009000616000010’</a:t>
                      </a:r>
                      <a:endParaRPr sz="1000">
                        <a:solidFill>
                          <a:srgbClr val="F3F3F3"/>
                        </a:solidFill>
                        <a:latin typeface="Courier New"/>
                        <a:ea typeface="Courier New"/>
                        <a:cs typeface="Courier New"/>
                        <a:sym typeface="Courier New"/>
                      </a:endParaRPr>
                    </a:p>
                  </a:txBody>
                  <a:tcPr marT="91425" marB="91425" marR="91425" marL="91425"/>
                </a:tc>
              </a:tr>
              <a:tr h="381000">
                <a:tc>
                  <a:txBody>
                    <a:bodyPr/>
                    <a:lstStyle/>
                    <a:p>
                      <a:pPr indent="0" lvl="0" marL="0" rtl="0" algn="l">
                        <a:spcBef>
                          <a:spcPts val="0"/>
                        </a:spcBef>
                        <a:spcAft>
                          <a:spcPts val="0"/>
                        </a:spcAft>
                        <a:buNone/>
                      </a:pPr>
                      <a:r>
                        <a:rPr b="1" lang="en" sz="1000">
                          <a:solidFill>
                            <a:srgbClr val="FFFFFF"/>
                          </a:solidFill>
                          <a:latin typeface="Lato"/>
                          <a:ea typeface="Lato"/>
                          <a:cs typeface="Lato"/>
                          <a:sym typeface="Lato"/>
                        </a:rPr>
                        <a:t>Data-quality checks:</a:t>
                      </a:r>
                      <a:endParaRPr b="1"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No missing values?</a:t>
                      </a:r>
                      <a:endParaRPr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Valid length?</a:t>
                      </a:r>
                      <a:endParaRPr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Is it numeric?</a:t>
                      </a:r>
                      <a:endParaRPr sz="1000">
                        <a:solidFill>
                          <a:srgbClr val="FFFFFF"/>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t/>
                      </a:r>
                      <a:endParaRPr sz="1000">
                        <a:solidFill>
                          <a:srgbClr val="F3F3F3"/>
                        </a:solidFill>
                        <a:latin typeface="Courier New"/>
                        <a:ea typeface="Courier New"/>
                        <a:cs typeface="Courier New"/>
                        <a:sym typeface="Courier New"/>
                      </a:endParaRPr>
                    </a:p>
                    <a:p>
                      <a:pPr indent="0" lvl="0" marL="0" rtl="0" algn="l">
                        <a:spcBef>
                          <a:spcPts val="0"/>
                        </a:spcBef>
                        <a:spcAft>
                          <a:spcPts val="0"/>
                        </a:spcAft>
                        <a:buNone/>
                      </a:pPr>
                      <a:r>
                        <a:rPr lang="en" sz="1000">
                          <a:solidFill>
                            <a:srgbClr val="F3F3F3"/>
                          </a:solidFill>
                          <a:latin typeface="Courier New"/>
                          <a:ea typeface="Courier New"/>
                          <a:cs typeface="Courier New"/>
                          <a:sym typeface="Courier New"/>
                        </a:rPr>
                        <a:t>‘009000616000010’</a:t>
                      </a:r>
                      <a:br>
                        <a:rPr lang="en" sz="1000">
                          <a:solidFill>
                            <a:srgbClr val="F3F3F3"/>
                          </a:solidFill>
                          <a:latin typeface="Courier New"/>
                          <a:ea typeface="Courier New"/>
                          <a:cs typeface="Courier New"/>
                          <a:sym typeface="Courier New"/>
                        </a:rPr>
                      </a:br>
                      <a:r>
                        <a:rPr lang="en" sz="1000">
                          <a:solidFill>
                            <a:srgbClr val="F3F3F3"/>
                          </a:solidFill>
                          <a:latin typeface="Courier New"/>
                          <a:ea typeface="Courier New"/>
                          <a:cs typeface="Courier New"/>
                          <a:sym typeface="Courier New"/>
                        </a:rPr>
                        <a:t>‘009000616000010’</a:t>
                      </a:r>
                      <a:br>
                        <a:rPr lang="en" sz="1000">
                          <a:solidFill>
                            <a:srgbClr val="F3F3F3"/>
                          </a:solidFill>
                          <a:latin typeface="Courier New"/>
                          <a:ea typeface="Courier New"/>
                          <a:cs typeface="Courier New"/>
                          <a:sym typeface="Courier New"/>
                        </a:rPr>
                      </a:br>
                      <a:r>
                        <a:rPr lang="en" sz="1000">
                          <a:solidFill>
                            <a:srgbClr val="F3F3F3"/>
                          </a:solidFill>
                          <a:latin typeface="Courier New"/>
                          <a:ea typeface="Courier New"/>
                          <a:cs typeface="Courier New"/>
                          <a:sym typeface="Courier New"/>
                        </a:rPr>
                        <a:t>‘009000616000010’</a:t>
                      </a:r>
                      <a:endParaRPr sz="1000">
                        <a:solidFill>
                          <a:srgbClr val="F3F3F3"/>
                        </a:solidFill>
                        <a:latin typeface="Courier New"/>
                        <a:ea typeface="Courier New"/>
                        <a:cs typeface="Courier New"/>
                        <a:sym typeface="Courier New"/>
                      </a:endParaRPr>
                    </a:p>
                  </a:txBody>
                  <a:tcPr marT="91425" marB="91425" marR="91425" marL="91425"/>
                </a:tc>
              </a:tr>
              <a:tr h="381000">
                <a:tc>
                  <a:txBody>
                    <a:bodyPr/>
                    <a:lstStyle/>
                    <a:p>
                      <a:pPr indent="0" lvl="0" marL="0" rtl="0" algn="l">
                        <a:spcBef>
                          <a:spcPts val="0"/>
                        </a:spcBef>
                        <a:spcAft>
                          <a:spcPts val="0"/>
                        </a:spcAft>
                        <a:buNone/>
                      </a:pPr>
                      <a:r>
                        <a:rPr b="1" lang="en" sz="1000">
                          <a:solidFill>
                            <a:srgbClr val="FFFFFF"/>
                          </a:solidFill>
                          <a:latin typeface="Lato"/>
                          <a:ea typeface="Lato"/>
                          <a:cs typeface="Lato"/>
                          <a:sym typeface="Lato"/>
                        </a:rPr>
                        <a:t>Transformation 1</a:t>
                      </a:r>
                      <a:endParaRPr b="1"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Move As-Is to </a:t>
                      </a:r>
                      <a:endParaRPr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Target Column: </a:t>
                      </a:r>
                      <a:r>
                        <a:rPr lang="en" sz="1000">
                          <a:solidFill>
                            <a:srgbClr val="FFFFFF"/>
                          </a:solidFill>
                        </a:rPr>
                        <a:t>LBRY_ITEM_SOURCE_SYSTEM_ID</a:t>
                      </a:r>
                      <a:endParaRPr sz="1000">
                        <a:solidFill>
                          <a:srgbClr val="FFFFFF"/>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t/>
                      </a:r>
                      <a:endParaRPr sz="1000">
                        <a:solidFill>
                          <a:srgbClr val="F3F3F3"/>
                        </a:solidFill>
                        <a:latin typeface="Courier New"/>
                        <a:ea typeface="Courier New"/>
                        <a:cs typeface="Courier New"/>
                        <a:sym typeface="Courier New"/>
                      </a:endParaRPr>
                    </a:p>
                    <a:p>
                      <a:pPr indent="0" lvl="0" marL="0" rtl="0" algn="l">
                        <a:spcBef>
                          <a:spcPts val="0"/>
                        </a:spcBef>
                        <a:spcAft>
                          <a:spcPts val="0"/>
                        </a:spcAft>
                        <a:buNone/>
                      </a:pPr>
                      <a:r>
                        <a:rPr lang="en" sz="1000">
                          <a:solidFill>
                            <a:srgbClr val="F3F3F3"/>
                          </a:solidFill>
                          <a:latin typeface="Courier New"/>
                          <a:ea typeface="Courier New"/>
                          <a:cs typeface="Courier New"/>
                          <a:sym typeface="Courier New"/>
                        </a:rPr>
                        <a:t>‘009000616000010’</a:t>
                      </a:r>
                      <a:endParaRPr sz="1000">
                        <a:solidFill>
                          <a:srgbClr val="F3F3F3"/>
                        </a:solidFill>
                        <a:latin typeface="Courier New"/>
                        <a:ea typeface="Courier New"/>
                        <a:cs typeface="Courier New"/>
                        <a:sym typeface="Courier New"/>
                      </a:endParaRPr>
                    </a:p>
                  </a:txBody>
                  <a:tcPr marT="91425" marB="91425" marR="91425" marL="91425"/>
                </a:tc>
              </a:tr>
              <a:tr h="381000">
                <a:tc>
                  <a:txBody>
                    <a:bodyPr/>
                    <a:lstStyle/>
                    <a:p>
                      <a:pPr indent="0" lvl="0" marL="0" rtl="0" algn="l">
                        <a:spcBef>
                          <a:spcPts val="0"/>
                        </a:spcBef>
                        <a:spcAft>
                          <a:spcPts val="0"/>
                        </a:spcAft>
                        <a:buNone/>
                      </a:pPr>
                      <a:r>
                        <a:rPr b="1" lang="en" sz="1000">
                          <a:solidFill>
                            <a:srgbClr val="FFFFFF"/>
                          </a:solidFill>
                          <a:latin typeface="Lato"/>
                          <a:ea typeface="Lato"/>
                          <a:cs typeface="Lato"/>
                          <a:sym typeface="Lato"/>
                        </a:rPr>
                        <a:t>Transformation 2</a:t>
                      </a:r>
                      <a:endParaRPr b="1"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Substring index 0 through 9</a:t>
                      </a:r>
                      <a:endParaRPr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Target Column: </a:t>
                      </a:r>
                      <a:r>
                        <a:rPr lang="en" sz="1000">
                          <a:solidFill>
                            <a:srgbClr val="FFFFFF"/>
                          </a:solidFill>
                        </a:rPr>
                        <a:t>LBRY_ITEM_ADM_NO</a:t>
                      </a:r>
                      <a:endParaRPr sz="1000">
                        <a:solidFill>
                          <a:srgbClr val="FFFFFF"/>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t/>
                      </a:r>
                      <a:endParaRPr sz="1000">
                        <a:solidFill>
                          <a:srgbClr val="F3F3F3"/>
                        </a:solidFill>
                        <a:latin typeface="Courier New"/>
                        <a:ea typeface="Courier New"/>
                        <a:cs typeface="Courier New"/>
                        <a:sym typeface="Courier New"/>
                      </a:endParaRPr>
                    </a:p>
                    <a:p>
                      <a:pPr indent="0" lvl="0" marL="0" rtl="0" algn="l">
                        <a:spcBef>
                          <a:spcPts val="0"/>
                        </a:spcBef>
                        <a:spcAft>
                          <a:spcPts val="0"/>
                        </a:spcAft>
                        <a:buNone/>
                      </a:pPr>
                      <a:r>
                        <a:rPr lang="en" sz="1000">
                          <a:solidFill>
                            <a:srgbClr val="F3F3F3"/>
                          </a:solidFill>
                          <a:latin typeface="Courier New"/>
                          <a:ea typeface="Courier New"/>
                          <a:cs typeface="Courier New"/>
                          <a:sym typeface="Courier New"/>
                        </a:rPr>
                        <a:t>‘009000616’</a:t>
                      </a:r>
                      <a:endParaRPr sz="1000">
                        <a:solidFill>
                          <a:srgbClr val="F3F3F3"/>
                        </a:solidFill>
                        <a:latin typeface="Courier New"/>
                        <a:ea typeface="Courier New"/>
                        <a:cs typeface="Courier New"/>
                        <a:sym typeface="Courier New"/>
                      </a:endParaRPr>
                    </a:p>
                  </a:txBody>
                  <a:tcPr marT="91425" marB="91425" marR="91425" marL="91425"/>
                </a:tc>
              </a:tr>
              <a:tr h="381000">
                <a:tc>
                  <a:txBody>
                    <a:bodyPr/>
                    <a:lstStyle/>
                    <a:p>
                      <a:pPr indent="0" lvl="0" marL="0" rtl="0" algn="l">
                        <a:spcBef>
                          <a:spcPts val="0"/>
                        </a:spcBef>
                        <a:spcAft>
                          <a:spcPts val="0"/>
                        </a:spcAft>
                        <a:buNone/>
                      </a:pPr>
                      <a:r>
                        <a:rPr b="1" lang="en" sz="1000">
                          <a:solidFill>
                            <a:srgbClr val="FFFFFF"/>
                          </a:solidFill>
                          <a:latin typeface="Lato"/>
                          <a:ea typeface="Lato"/>
                          <a:cs typeface="Lato"/>
                          <a:sym typeface="Lato"/>
                        </a:rPr>
                        <a:t>Transformation 3</a:t>
                      </a:r>
                      <a:endParaRPr b="1"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Substring index 9 through 15</a:t>
                      </a:r>
                      <a:endParaRPr sz="1000">
                        <a:solidFill>
                          <a:srgbClr val="FFFFFF"/>
                        </a:solidFill>
                        <a:latin typeface="Lato"/>
                        <a:ea typeface="Lato"/>
                        <a:cs typeface="Lato"/>
                        <a:sym typeface="Lato"/>
                      </a:endParaRPr>
                    </a:p>
                    <a:p>
                      <a:pPr indent="0" lvl="0" marL="0" rtl="0" algn="l">
                        <a:spcBef>
                          <a:spcPts val="0"/>
                        </a:spcBef>
                        <a:spcAft>
                          <a:spcPts val="0"/>
                        </a:spcAft>
                        <a:buNone/>
                      </a:pPr>
                      <a:r>
                        <a:rPr lang="en" sz="1000">
                          <a:solidFill>
                            <a:srgbClr val="FFFFFF"/>
                          </a:solidFill>
                          <a:latin typeface="Lato"/>
                          <a:ea typeface="Lato"/>
                          <a:cs typeface="Lato"/>
                          <a:sym typeface="Lato"/>
                        </a:rPr>
                        <a:t>Target Column: </a:t>
                      </a:r>
                      <a:r>
                        <a:rPr lang="en" sz="1000">
                          <a:solidFill>
                            <a:srgbClr val="FFFFFF"/>
                          </a:solidFill>
                        </a:rPr>
                        <a:t>LBRY_ITEM_SEQ_NO</a:t>
                      </a:r>
                      <a:endParaRPr sz="1000">
                        <a:solidFill>
                          <a:srgbClr val="FFFFFF"/>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t/>
                      </a:r>
                      <a:endParaRPr sz="1000">
                        <a:solidFill>
                          <a:srgbClr val="F3F3F3"/>
                        </a:solidFill>
                        <a:latin typeface="Courier New"/>
                        <a:ea typeface="Courier New"/>
                        <a:cs typeface="Courier New"/>
                        <a:sym typeface="Courier New"/>
                      </a:endParaRPr>
                    </a:p>
                    <a:p>
                      <a:pPr indent="0" lvl="0" marL="0" rtl="0" algn="l">
                        <a:spcBef>
                          <a:spcPts val="0"/>
                        </a:spcBef>
                        <a:spcAft>
                          <a:spcPts val="0"/>
                        </a:spcAft>
                        <a:buNone/>
                      </a:pPr>
                      <a:r>
                        <a:rPr lang="en" sz="1000">
                          <a:solidFill>
                            <a:srgbClr val="F3F3F3"/>
                          </a:solidFill>
                          <a:latin typeface="Courier New"/>
                          <a:ea typeface="Courier New"/>
                          <a:cs typeface="Courier New"/>
                          <a:sym typeface="Courier New"/>
                        </a:rPr>
                        <a:t>‘000010’</a:t>
                      </a:r>
                      <a:endParaRPr sz="1000">
                        <a:solidFill>
                          <a:srgbClr val="F3F3F3"/>
                        </a:solidFill>
                        <a:latin typeface="Courier New"/>
                        <a:ea typeface="Courier New"/>
                        <a:cs typeface="Courier New"/>
                        <a:sym typeface="Courier New"/>
                      </a:endParaRPr>
                    </a:p>
                  </a:txBody>
                  <a:tcPr marT="91425" marB="91425" marR="91425" marL="91425"/>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2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Problem: </a:t>
            </a:r>
            <a:endParaRPr/>
          </a:p>
          <a:p>
            <a:pPr indent="0" lvl="0" marL="0" rtl="0" algn="l">
              <a:spcBef>
                <a:spcPts val="0"/>
              </a:spcBef>
              <a:spcAft>
                <a:spcPts val="0"/>
              </a:spcAft>
              <a:buNone/>
            </a:pPr>
            <a:r>
              <a:rPr lang="en"/>
              <a:t>Managing configuration of transformations for each field using Google Sheets</a:t>
            </a:r>
            <a:endParaRPr/>
          </a:p>
        </p:txBody>
      </p:sp>
      <p:sp>
        <p:nvSpPr>
          <p:cNvPr id="245" name="Google Shape;245;p26"/>
          <p:cNvSpPr txBox="1"/>
          <p:nvPr>
            <p:ph idx="1" type="body"/>
          </p:nvPr>
        </p:nvSpPr>
        <p:spPr>
          <a:xfrm>
            <a:off x="1297500" y="1792350"/>
            <a:ext cx="7038900" cy="291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Example of table data TSV</a:t>
            </a:r>
            <a:endParaRPr sz="1800"/>
          </a:p>
          <a:p>
            <a:pPr indent="-342900" lvl="0" marL="457200" rtl="0" algn="l">
              <a:spcBef>
                <a:spcPts val="0"/>
              </a:spcBef>
              <a:spcAft>
                <a:spcPts val="0"/>
              </a:spcAft>
              <a:buSzPts val="1800"/>
              <a:buChar char="-"/>
            </a:pPr>
            <a:r>
              <a:rPr lang="en" sz="1800" u="sng">
                <a:solidFill>
                  <a:schemeClr val="hlink"/>
                </a:solidFill>
                <a:hlinkClick r:id="rId3"/>
              </a:rPr>
              <a:t>Source to Target Mapping Google sheet</a:t>
            </a:r>
            <a:endParaRPr sz="1800"/>
          </a:p>
          <a:p>
            <a:pPr indent="-317500" lvl="0" marL="457200" rtl="0" algn="l">
              <a:spcBef>
                <a:spcPts val="0"/>
              </a:spcBef>
              <a:spcAft>
                <a:spcPts val="0"/>
              </a:spcAft>
              <a:buSzPts val="1400"/>
              <a:buChar char="-"/>
            </a:pPr>
            <a:r>
              <a:rPr lang="en" sz="1800"/>
              <a:t>Solution: I wrote a  python script to convert the google sheet information into a JSON representation of each field and its transformations and data-quality checks.</a:t>
            </a:r>
            <a:r>
              <a:rPr lang="en" sz="1400"/>
              <a:t> </a:t>
            </a:r>
            <a:endParaRPr sz="1400"/>
          </a:p>
          <a:p>
            <a:pPr indent="0" lvl="0" marL="0" rtl="0" algn="l">
              <a:spcBef>
                <a:spcPts val="1600"/>
              </a:spcBef>
              <a:spcAft>
                <a:spcPts val="1600"/>
              </a:spcAft>
              <a:buNone/>
            </a:pPr>
            <a:r>
              <a:t/>
            </a:r>
            <a:endParaRPr sz="18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Google Shape;250;p27"/>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ETL design is like baking efficiently:</a:t>
            </a:r>
            <a:endParaRPr/>
          </a:p>
        </p:txBody>
      </p:sp>
      <p:pic>
        <p:nvPicPr>
          <p:cNvPr id="251" name="Google Shape;251;p27"/>
          <p:cNvPicPr preferRelativeResize="0"/>
          <p:nvPr/>
        </p:nvPicPr>
        <p:blipFill>
          <a:blip r:embed="rId3">
            <a:alphaModFix/>
          </a:blip>
          <a:stretch>
            <a:fillRect/>
          </a:stretch>
        </p:blipFill>
        <p:spPr>
          <a:xfrm>
            <a:off x="112725" y="1468938"/>
            <a:ext cx="2552700" cy="1428750"/>
          </a:xfrm>
          <a:prstGeom prst="rect">
            <a:avLst/>
          </a:prstGeom>
          <a:noFill/>
          <a:ln>
            <a:noFill/>
          </a:ln>
        </p:spPr>
      </p:pic>
      <p:pic>
        <p:nvPicPr>
          <p:cNvPr id="252" name="Google Shape;252;p27"/>
          <p:cNvPicPr preferRelativeResize="0"/>
          <p:nvPr/>
        </p:nvPicPr>
        <p:blipFill>
          <a:blip r:embed="rId4">
            <a:alphaModFix/>
          </a:blip>
          <a:stretch>
            <a:fillRect/>
          </a:stretch>
        </p:blipFill>
        <p:spPr>
          <a:xfrm>
            <a:off x="3034850" y="1590537"/>
            <a:ext cx="2552700" cy="1730164"/>
          </a:xfrm>
          <a:prstGeom prst="rect">
            <a:avLst/>
          </a:prstGeom>
          <a:noFill/>
          <a:ln>
            <a:noFill/>
          </a:ln>
        </p:spPr>
      </p:pic>
      <p:sp>
        <p:nvSpPr>
          <p:cNvPr id="253" name="Google Shape;253;p27"/>
          <p:cNvSpPr txBox="1"/>
          <p:nvPr/>
        </p:nvSpPr>
        <p:spPr>
          <a:xfrm>
            <a:off x="185075" y="2897700"/>
            <a:ext cx="1943700" cy="5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D9D9D9"/>
                </a:solidFill>
                <a:latin typeface="Lato"/>
                <a:ea typeface="Lato"/>
                <a:cs typeface="Lato"/>
                <a:sym typeface="Lato"/>
              </a:rPr>
              <a:t>Data and tools to process the data</a:t>
            </a:r>
            <a:endParaRPr b="1" sz="1800">
              <a:solidFill>
                <a:srgbClr val="D9D9D9"/>
              </a:solidFill>
              <a:latin typeface="Lato"/>
              <a:ea typeface="Lato"/>
              <a:cs typeface="Lato"/>
              <a:sym typeface="Lato"/>
            </a:endParaRPr>
          </a:p>
        </p:txBody>
      </p:sp>
      <p:sp>
        <p:nvSpPr>
          <p:cNvPr id="254" name="Google Shape;254;p27"/>
          <p:cNvSpPr txBox="1"/>
          <p:nvPr/>
        </p:nvSpPr>
        <p:spPr>
          <a:xfrm>
            <a:off x="3034850" y="3378975"/>
            <a:ext cx="2069100" cy="65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D9D9D9"/>
                </a:solidFill>
                <a:latin typeface="Lato"/>
                <a:ea typeface="Lato"/>
                <a:cs typeface="Lato"/>
                <a:sym typeface="Lato"/>
              </a:rPr>
              <a:t>Source-to-target Instructions in JSON form.</a:t>
            </a:r>
            <a:endParaRPr b="1" sz="1800">
              <a:solidFill>
                <a:srgbClr val="D9D9D9"/>
              </a:solidFill>
              <a:latin typeface="Lato"/>
              <a:ea typeface="Lato"/>
              <a:cs typeface="Lato"/>
              <a:sym typeface="Lato"/>
            </a:endParaRPr>
          </a:p>
        </p:txBody>
      </p:sp>
      <p:pic>
        <p:nvPicPr>
          <p:cNvPr id="255" name="Google Shape;255;p27"/>
          <p:cNvPicPr preferRelativeResize="0"/>
          <p:nvPr/>
        </p:nvPicPr>
        <p:blipFill rotWithShape="1">
          <a:blip r:embed="rId5">
            <a:alphaModFix/>
          </a:blip>
          <a:srcRect b="3369" l="0" r="0" t="22894"/>
          <a:stretch/>
        </p:blipFill>
        <p:spPr>
          <a:xfrm>
            <a:off x="5956975" y="1153900"/>
            <a:ext cx="2824674" cy="2603426"/>
          </a:xfrm>
          <a:prstGeom prst="rect">
            <a:avLst/>
          </a:prstGeom>
          <a:noFill/>
          <a:ln>
            <a:noFill/>
          </a:ln>
        </p:spPr>
      </p:pic>
      <p:sp>
        <p:nvSpPr>
          <p:cNvPr id="256" name="Google Shape;256;p27"/>
          <p:cNvSpPr txBox="1"/>
          <p:nvPr/>
        </p:nvSpPr>
        <p:spPr>
          <a:xfrm>
            <a:off x="6023100" y="3888375"/>
            <a:ext cx="2888700" cy="113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D9D9D9"/>
                </a:solidFill>
                <a:latin typeface="Lato"/>
                <a:ea typeface="Lato"/>
                <a:cs typeface="Lato"/>
                <a:sym typeface="Lato"/>
              </a:rPr>
              <a:t>Final product: </a:t>
            </a:r>
            <a:endParaRPr b="1" sz="1800">
              <a:solidFill>
                <a:srgbClr val="D9D9D9"/>
              </a:solidFill>
              <a:latin typeface="Lato"/>
              <a:ea typeface="Lato"/>
              <a:cs typeface="Lato"/>
              <a:sym typeface="Lato"/>
            </a:endParaRPr>
          </a:p>
          <a:p>
            <a:pPr indent="0" lvl="0" marL="0" rtl="0" algn="l">
              <a:spcBef>
                <a:spcPts val="0"/>
              </a:spcBef>
              <a:spcAft>
                <a:spcPts val="0"/>
              </a:spcAft>
              <a:buNone/>
            </a:pPr>
            <a:r>
              <a:rPr b="1" lang="en" sz="1800">
                <a:solidFill>
                  <a:srgbClr val="D9D9D9"/>
                </a:solidFill>
                <a:latin typeface="Lato"/>
                <a:ea typeface="Lato"/>
                <a:cs typeface="Lato"/>
                <a:sym typeface="Lato"/>
              </a:rPr>
              <a:t>Data Warehouse Dimensions</a:t>
            </a:r>
            <a:endParaRPr b="1" sz="1800">
              <a:solidFill>
                <a:srgbClr val="D9D9D9"/>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28"/>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Technical Challenges with hand-coding the ETL</a:t>
            </a:r>
            <a:endParaRPr/>
          </a:p>
        </p:txBody>
      </p:sp>
      <p:sp>
        <p:nvSpPr>
          <p:cNvPr id="262" name="Google Shape;262;p28"/>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 I am a team of one developer.</a:t>
            </a:r>
            <a:r>
              <a:rPr lang="en" sz="1800"/>
              <a:t> 2nd developer position has been empty since last October.</a:t>
            </a:r>
            <a:endParaRPr sz="1800"/>
          </a:p>
          <a:p>
            <a:pPr indent="-342900" lvl="0" marL="457200" rtl="0" algn="l">
              <a:spcBef>
                <a:spcPts val="0"/>
              </a:spcBef>
              <a:spcAft>
                <a:spcPts val="0"/>
              </a:spcAft>
              <a:buSzPts val="1800"/>
              <a:buChar char="●"/>
            </a:pPr>
            <a:r>
              <a:rPr lang="en" sz="1800"/>
              <a:t>Joseph has been able to help with testing, but both of us are new to it.</a:t>
            </a:r>
            <a:endParaRPr sz="1800"/>
          </a:p>
          <a:p>
            <a:pPr indent="-342900" lvl="0" marL="457200" rtl="0" algn="l">
              <a:spcBef>
                <a:spcPts val="0"/>
              </a:spcBef>
              <a:spcAft>
                <a:spcPts val="0"/>
              </a:spcAft>
              <a:buSzPts val="1800"/>
              <a:buChar char="●"/>
            </a:pPr>
            <a:r>
              <a:rPr lang="en" sz="1800"/>
              <a:t>Making sense of complex requirements as one person and architecting the design alone.</a:t>
            </a:r>
            <a:endParaRPr sz="1800"/>
          </a:p>
          <a:p>
            <a:pPr indent="-342900" lvl="0" marL="457200" rtl="0" algn="l">
              <a:spcBef>
                <a:spcPts val="0"/>
              </a:spcBef>
              <a:spcAft>
                <a:spcPts val="0"/>
              </a:spcAft>
              <a:buSzPts val="1800"/>
              <a:buChar char="●"/>
            </a:pPr>
            <a:r>
              <a:rPr lang="en" sz="1800"/>
              <a:t>Dealing with complexity of the requirements that Alex has created and trying to find simplicity in them. </a:t>
            </a:r>
            <a:endParaRPr sz="1800"/>
          </a:p>
          <a:p>
            <a:pPr indent="-342900" lvl="0" marL="457200" rtl="0" algn="l">
              <a:spcBef>
                <a:spcPts val="0"/>
              </a:spcBef>
              <a:spcAft>
                <a:spcPts val="0"/>
              </a:spcAft>
              <a:buSzPts val="1800"/>
              <a:buChar char="●"/>
            </a:pPr>
            <a:r>
              <a:rPr lang="en" sz="1800"/>
              <a:t>Finding flaws in the ETL design along the way.</a:t>
            </a:r>
            <a:endParaRPr sz="1800"/>
          </a:p>
          <a:p>
            <a:pPr indent="0" lvl="0" marL="457200" rtl="0" algn="l">
              <a:spcBef>
                <a:spcPts val="1600"/>
              </a:spcBef>
              <a:spcAft>
                <a:spcPts val="0"/>
              </a:spcAft>
              <a:buNone/>
            </a:pPr>
            <a:r>
              <a:t/>
            </a:r>
            <a:endParaRPr sz="1800"/>
          </a:p>
          <a:p>
            <a:pPr indent="0" lvl="0" marL="457200" rtl="0" algn="l">
              <a:spcBef>
                <a:spcPts val="160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sp>
        <p:nvSpPr>
          <p:cNvPr id="267" name="Google Shape;267;p29"/>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Ongoing Challenge: Ensuring Accuracy of the ETL</a:t>
            </a:r>
            <a:endParaRPr/>
          </a:p>
        </p:txBody>
      </p:sp>
      <p:sp>
        <p:nvSpPr>
          <p:cNvPr id="268" name="Google Shape;268;p29"/>
          <p:cNvSpPr txBox="1"/>
          <p:nvPr>
            <p:ph idx="1" type="body"/>
          </p:nvPr>
        </p:nvSpPr>
        <p:spPr>
          <a:xfrm>
            <a:off x="1297500" y="1307850"/>
            <a:ext cx="7038900" cy="291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I want to have full test coverage of the entire ETL process so that we can be confident that everything is working expected and is </a:t>
            </a:r>
            <a:r>
              <a:rPr b="1" lang="en" sz="1800"/>
              <a:t>ACCURATE.</a:t>
            </a:r>
            <a:br>
              <a:rPr lang="en" sz="1800"/>
            </a:br>
            <a:endParaRPr sz="1800"/>
          </a:p>
          <a:p>
            <a:pPr indent="-342900" lvl="0" marL="457200" rtl="0" algn="l">
              <a:spcBef>
                <a:spcPts val="0"/>
              </a:spcBef>
              <a:spcAft>
                <a:spcPts val="0"/>
              </a:spcAft>
              <a:buSzPts val="1800"/>
              <a:buChar char="●"/>
            </a:pPr>
            <a:r>
              <a:rPr b="1" lang="en" sz="1800"/>
              <a:t>Unit testing </a:t>
            </a:r>
            <a:r>
              <a:rPr lang="en" sz="1800"/>
              <a:t>of individual functions. Joseph has made a ton of progress on this.</a:t>
            </a:r>
            <a:br>
              <a:rPr lang="en" sz="1800"/>
            </a:br>
            <a:endParaRPr sz="1800"/>
          </a:p>
          <a:p>
            <a:pPr indent="-342900" lvl="0" marL="457200" rtl="0" algn="l">
              <a:spcBef>
                <a:spcPts val="0"/>
              </a:spcBef>
              <a:spcAft>
                <a:spcPts val="0"/>
              </a:spcAft>
              <a:buSzPts val="1800"/>
              <a:buChar char="●"/>
            </a:pPr>
            <a:r>
              <a:rPr b="1" lang="en" sz="1800"/>
              <a:t>End-to-end testing</a:t>
            </a:r>
            <a:r>
              <a:rPr lang="en" sz="1800"/>
              <a:t> how pieces are working together from start to finish</a:t>
            </a:r>
            <a:br>
              <a:rPr lang="en" sz="1800"/>
            </a:br>
            <a:endParaRPr sz="1800"/>
          </a:p>
          <a:p>
            <a:pPr indent="-342900" lvl="0" marL="457200" rtl="0" algn="l">
              <a:spcBef>
                <a:spcPts val="0"/>
              </a:spcBef>
              <a:spcAft>
                <a:spcPts val="0"/>
              </a:spcAft>
              <a:buSzPts val="1800"/>
              <a:buChar char="●"/>
            </a:pPr>
            <a:r>
              <a:rPr b="1" lang="en" sz="1800"/>
              <a:t>Functional testing</a:t>
            </a:r>
            <a:r>
              <a:rPr lang="en" sz="1800"/>
              <a:t>  to ensure requirements are being met </a:t>
            </a:r>
            <a:endParaRPr sz="18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2" name="Shape 272"/>
        <p:cNvGrpSpPr/>
        <p:nvPr/>
      </p:nvGrpSpPr>
      <p:grpSpPr>
        <a:xfrm>
          <a:off x="0" y="0"/>
          <a:ext cx="0" cy="0"/>
          <a:chOff x="0" y="0"/>
          <a:chExt cx="0" cy="0"/>
        </a:xfrm>
      </p:grpSpPr>
      <p:sp>
        <p:nvSpPr>
          <p:cNvPr id="273" name="Google Shape;273;p3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Warehouse ETL Lessons learned </a:t>
            </a:r>
            <a:endParaRPr/>
          </a:p>
          <a:p>
            <a:pPr indent="0" lvl="0" marL="0" rtl="0" algn="l">
              <a:spcBef>
                <a:spcPts val="0"/>
              </a:spcBef>
              <a:spcAft>
                <a:spcPts val="0"/>
              </a:spcAft>
              <a:buNone/>
            </a:pPr>
            <a:r>
              <a:t/>
            </a:r>
            <a:endParaRPr/>
          </a:p>
        </p:txBody>
      </p:sp>
      <p:sp>
        <p:nvSpPr>
          <p:cNvPr id="274" name="Google Shape;274;p30"/>
          <p:cNvSpPr txBox="1"/>
          <p:nvPr>
            <p:ph idx="1" type="body"/>
          </p:nvPr>
        </p:nvSpPr>
        <p:spPr>
          <a:xfrm>
            <a:off x="1297500" y="1307850"/>
            <a:ext cx="7038900" cy="291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Be prepared to hire an expert - Data Warehousing is an entire field of specialists</a:t>
            </a:r>
            <a:endParaRPr sz="1800"/>
          </a:p>
          <a:p>
            <a:pPr indent="-342900" lvl="0" marL="457200" rtl="0" algn="l">
              <a:spcBef>
                <a:spcPts val="0"/>
              </a:spcBef>
              <a:spcAft>
                <a:spcPts val="0"/>
              </a:spcAft>
              <a:buSzPts val="1800"/>
              <a:buChar char="-"/>
            </a:pPr>
            <a:r>
              <a:rPr lang="en" sz="1800"/>
              <a:t>GUI ETL tools are complicated. There are some developers who specialize in only these tools, but does it make sense for libraries to hire them? </a:t>
            </a:r>
            <a:endParaRPr sz="1800"/>
          </a:p>
          <a:p>
            <a:pPr indent="-342900" lvl="0" marL="457200" rtl="0" algn="l">
              <a:spcBef>
                <a:spcPts val="0"/>
              </a:spcBef>
              <a:spcAft>
                <a:spcPts val="0"/>
              </a:spcAft>
              <a:buSzPts val="1800"/>
              <a:buChar char="-"/>
            </a:pPr>
            <a:r>
              <a:rPr lang="en" sz="1800"/>
              <a:t>Sustainability of the ETL process. What happens when your specialists leave?</a:t>
            </a:r>
            <a:endParaRPr sz="1800"/>
          </a:p>
          <a:p>
            <a:pPr indent="-342900" lvl="0" marL="457200" rtl="0" algn="l">
              <a:spcBef>
                <a:spcPts val="0"/>
              </a:spcBef>
              <a:spcAft>
                <a:spcPts val="0"/>
              </a:spcAft>
              <a:buSzPts val="1800"/>
              <a:buChar char="-"/>
            </a:pPr>
            <a:r>
              <a:rPr lang="en" sz="1800"/>
              <a:t>Start with the basic functionality and add the specifics later.</a:t>
            </a:r>
            <a:endParaRPr sz="1800"/>
          </a:p>
          <a:p>
            <a:pPr indent="-342900" lvl="0" marL="457200" rtl="0" algn="l">
              <a:spcBef>
                <a:spcPts val="0"/>
              </a:spcBef>
              <a:spcAft>
                <a:spcPts val="0"/>
              </a:spcAft>
              <a:buSzPts val="1800"/>
              <a:buChar char="-"/>
            </a:pPr>
            <a:r>
              <a:rPr lang="en" sz="1800"/>
              <a:t>At least two developers are better than one. </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Overview</a:t>
            </a:r>
            <a:endParaRPr/>
          </a:p>
        </p:txBody>
      </p:sp>
      <p:grpSp>
        <p:nvGrpSpPr>
          <p:cNvPr id="141" name="Google Shape;141;p14"/>
          <p:cNvGrpSpPr/>
          <p:nvPr/>
        </p:nvGrpSpPr>
        <p:grpSpPr>
          <a:xfrm>
            <a:off x="1138175" y="2229679"/>
            <a:ext cx="2883804" cy="1651932"/>
            <a:chOff x="1379975" y="1586600"/>
            <a:chExt cx="3565975" cy="2318175"/>
          </a:xfrm>
        </p:grpSpPr>
        <p:sp>
          <p:nvSpPr>
            <p:cNvPr id="142" name="Google Shape;142;p14"/>
            <p:cNvSpPr/>
            <p:nvPr/>
          </p:nvSpPr>
          <p:spPr>
            <a:xfrm>
              <a:off x="1379975" y="1586600"/>
              <a:ext cx="3562200" cy="2318100"/>
            </a:xfrm>
            <a:prstGeom prst="rect">
              <a:avLst/>
            </a:prstGeom>
            <a:solidFill>
              <a:srgbClr val="DCF1E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3" name="Google Shape;143;p14"/>
            <p:cNvPicPr preferRelativeResize="0"/>
            <p:nvPr/>
          </p:nvPicPr>
          <p:blipFill>
            <a:blip r:embed="rId3">
              <a:alphaModFix/>
            </a:blip>
            <a:stretch>
              <a:fillRect/>
            </a:stretch>
          </p:blipFill>
          <p:spPr>
            <a:xfrm>
              <a:off x="1383600" y="1599725"/>
              <a:ext cx="3562350" cy="1181100"/>
            </a:xfrm>
            <a:prstGeom prst="rect">
              <a:avLst/>
            </a:prstGeom>
            <a:noFill/>
            <a:ln>
              <a:noFill/>
            </a:ln>
          </p:spPr>
        </p:pic>
        <p:pic>
          <p:nvPicPr>
            <p:cNvPr id="144" name="Google Shape;144;p14"/>
            <p:cNvPicPr preferRelativeResize="0"/>
            <p:nvPr/>
          </p:nvPicPr>
          <p:blipFill>
            <a:blip r:embed="rId4">
              <a:alphaModFix/>
            </a:blip>
            <a:stretch>
              <a:fillRect/>
            </a:stretch>
          </p:blipFill>
          <p:spPr>
            <a:xfrm>
              <a:off x="1531225" y="2857025"/>
              <a:ext cx="3267075" cy="1047750"/>
            </a:xfrm>
            <a:prstGeom prst="rect">
              <a:avLst/>
            </a:prstGeom>
            <a:noFill/>
            <a:ln>
              <a:noFill/>
            </a:ln>
          </p:spPr>
        </p:pic>
      </p:grpSp>
      <p:sp>
        <p:nvSpPr>
          <p:cNvPr id="145" name="Google Shape;145;p14"/>
          <p:cNvSpPr txBox="1"/>
          <p:nvPr/>
        </p:nvSpPr>
        <p:spPr>
          <a:xfrm>
            <a:off x="4553150" y="1284025"/>
            <a:ext cx="4029300" cy="35568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lt1"/>
              </a:buClr>
              <a:buSzPts val="1400"/>
              <a:buFont typeface="Lato"/>
              <a:buChar char="●"/>
            </a:pPr>
            <a:r>
              <a:rPr lang="en">
                <a:solidFill>
                  <a:schemeClr val="lt1"/>
                </a:solidFill>
                <a:latin typeface="Lato"/>
                <a:ea typeface="Lato"/>
                <a:cs typeface="Lato"/>
                <a:sym typeface="Lato"/>
              </a:rPr>
              <a:t>ILS reporting clunky, inaccessible</a:t>
            </a:r>
            <a:endParaRPr>
              <a:solidFill>
                <a:schemeClr val="lt1"/>
              </a:solidFill>
              <a:latin typeface="Lato"/>
              <a:ea typeface="Lato"/>
              <a:cs typeface="Lato"/>
              <a:sym typeface="Lato"/>
            </a:endParaRPr>
          </a:p>
          <a:p>
            <a:pPr indent="-317500" lvl="1" marL="914400" rtl="0" algn="l">
              <a:spcBef>
                <a:spcPts val="0"/>
              </a:spcBef>
              <a:spcAft>
                <a:spcPts val="0"/>
              </a:spcAft>
              <a:buClr>
                <a:schemeClr val="lt1"/>
              </a:buClr>
              <a:buSzPts val="1400"/>
              <a:buFont typeface="Lato"/>
              <a:buChar char="○"/>
            </a:pPr>
            <a:r>
              <a:rPr lang="en">
                <a:solidFill>
                  <a:schemeClr val="lt1"/>
                </a:solidFill>
                <a:latin typeface="Lato"/>
                <a:ea typeface="Lato"/>
                <a:cs typeface="Lato"/>
                <a:sym typeface="Lato"/>
              </a:rPr>
              <a:t>Requires sys representative to pull custom reports </a:t>
            </a:r>
            <a:r>
              <a:rPr i="1" lang="en">
                <a:solidFill>
                  <a:schemeClr val="lt1"/>
                </a:solidFill>
                <a:latin typeface="Lato"/>
                <a:ea typeface="Lato"/>
                <a:cs typeface="Lato"/>
                <a:sym typeface="Lato"/>
              </a:rPr>
              <a:t>or </a:t>
            </a:r>
            <a:r>
              <a:rPr lang="en">
                <a:solidFill>
                  <a:schemeClr val="lt1"/>
                </a:solidFill>
                <a:latin typeface="Lato"/>
                <a:ea typeface="Lato"/>
                <a:cs typeface="Lato"/>
                <a:sym typeface="Lato"/>
              </a:rPr>
              <a:t>generate custom code for automated reports</a:t>
            </a:r>
            <a:br>
              <a:rPr lang="en">
                <a:solidFill>
                  <a:schemeClr val="lt1"/>
                </a:solidFill>
                <a:latin typeface="Lato"/>
                <a:ea typeface="Lato"/>
                <a:cs typeface="Lato"/>
                <a:sym typeface="Lato"/>
              </a:rPr>
            </a:br>
            <a:endParaRPr>
              <a:solidFill>
                <a:schemeClr val="lt1"/>
              </a:solidFill>
              <a:latin typeface="Lato"/>
              <a:ea typeface="Lato"/>
              <a:cs typeface="Lato"/>
              <a:sym typeface="Lato"/>
            </a:endParaRPr>
          </a:p>
          <a:p>
            <a:pPr indent="-317500" lvl="0" marL="457200" rtl="0" algn="l">
              <a:spcBef>
                <a:spcPts val="0"/>
              </a:spcBef>
              <a:spcAft>
                <a:spcPts val="0"/>
              </a:spcAft>
              <a:buClr>
                <a:schemeClr val="lt1"/>
              </a:buClr>
              <a:buSzPts val="1400"/>
              <a:buFont typeface="Lato"/>
              <a:buChar char="●"/>
            </a:pPr>
            <a:r>
              <a:rPr lang="en">
                <a:solidFill>
                  <a:schemeClr val="lt1"/>
                </a:solidFill>
                <a:latin typeface="Lato"/>
                <a:ea typeface="Lato"/>
                <a:cs typeface="Lato"/>
                <a:sym typeface="Lato"/>
              </a:rPr>
              <a:t>Users need easier user-driven, on-demand reporting functionality</a:t>
            </a:r>
            <a:br>
              <a:rPr lang="en">
                <a:solidFill>
                  <a:schemeClr val="lt1"/>
                </a:solidFill>
                <a:latin typeface="Lato"/>
                <a:ea typeface="Lato"/>
                <a:cs typeface="Lato"/>
                <a:sym typeface="Lato"/>
              </a:rPr>
            </a:br>
            <a:endParaRPr>
              <a:solidFill>
                <a:schemeClr val="lt1"/>
              </a:solidFill>
              <a:latin typeface="Lato"/>
              <a:ea typeface="Lato"/>
              <a:cs typeface="Lato"/>
              <a:sym typeface="Lato"/>
            </a:endParaRPr>
          </a:p>
          <a:p>
            <a:pPr indent="-317500" lvl="0" marL="457200" rtl="0" algn="l">
              <a:spcBef>
                <a:spcPts val="0"/>
              </a:spcBef>
              <a:spcAft>
                <a:spcPts val="0"/>
              </a:spcAft>
              <a:buClr>
                <a:schemeClr val="lt1"/>
              </a:buClr>
              <a:buSzPts val="1400"/>
              <a:buFont typeface="Lato"/>
              <a:buChar char="●"/>
            </a:pPr>
            <a:r>
              <a:rPr lang="en">
                <a:solidFill>
                  <a:schemeClr val="lt1"/>
                </a:solidFill>
                <a:latin typeface="Lato"/>
                <a:ea typeface="Lato"/>
                <a:cs typeface="Lato"/>
                <a:sym typeface="Lato"/>
              </a:rPr>
              <a:t>Data warehouse would support transfer of ILS data to independent application server with graphic interface reporting dashboard</a:t>
            </a:r>
            <a:br>
              <a:rPr lang="en">
                <a:solidFill>
                  <a:schemeClr val="lt1"/>
                </a:solidFill>
                <a:latin typeface="Lato"/>
                <a:ea typeface="Lato"/>
                <a:cs typeface="Lato"/>
                <a:sym typeface="Lato"/>
              </a:rPr>
            </a:br>
            <a:endParaRPr>
              <a:solidFill>
                <a:schemeClr val="lt1"/>
              </a:solidFill>
              <a:latin typeface="Lato"/>
              <a:ea typeface="Lato"/>
              <a:cs typeface="Lato"/>
              <a:sym typeface="Lato"/>
            </a:endParaRPr>
          </a:p>
          <a:p>
            <a:pPr indent="-317500" lvl="0" marL="457200" rtl="0" algn="l">
              <a:spcBef>
                <a:spcPts val="0"/>
              </a:spcBef>
              <a:spcAft>
                <a:spcPts val="0"/>
              </a:spcAft>
              <a:buClr>
                <a:schemeClr val="lt1"/>
              </a:buClr>
              <a:buSzPts val="1400"/>
              <a:buFont typeface="Lato"/>
              <a:buChar char="●"/>
            </a:pPr>
            <a:r>
              <a:rPr lang="en">
                <a:solidFill>
                  <a:schemeClr val="lt1"/>
                </a:solidFill>
                <a:latin typeface="Lato"/>
                <a:ea typeface="Lato"/>
                <a:cs typeface="Lato"/>
                <a:sym typeface="Lato"/>
              </a:rPr>
              <a:t>Promote data visibility, unique data reuse &amp; assessment</a:t>
            </a:r>
            <a:br>
              <a:rPr lang="en">
                <a:solidFill>
                  <a:schemeClr val="lt1"/>
                </a:solidFill>
                <a:latin typeface="Lato"/>
                <a:ea typeface="Lato"/>
                <a:cs typeface="Lato"/>
                <a:sym typeface="Lato"/>
              </a:rPr>
            </a:br>
            <a:endParaRPr>
              <a:solidFill>
                <a:schemeClr val="lt1"/>
              </a:solidFill>
              <a:latin typeface="Lato"/>
              <a:ea typeface="Lato"/>
              <a:cs typeface="Lato"/>
              <a:sym typeface="Lato"/>
            </a:endParaRPr>
          </a:p>
          <a:p>
            <a:pPr indent="-317500" lvl="0" marL="457200" rtl="0" algn="l">
              <a:spcBef>
                <a:spcPts val="0"/>
              </a:spcBef>
              <a:spcAft>
                <a:spcPts val="0"/>
              </a:spcAft>
              <a:buClr>
                <a:schemeClr val="lt1"/>
              </a:buClr>
              <a:buSzPts val="1400"/>
              <a:buFont typeface="Lato"/>
              <a:buChar char="●"/>
            </a:pPr>
            <a:r>
              <a:rPr lang="en">
                <a:solidFill>
                  <a:schemeClr val="lt1"/>
                </a:solidFill>
                <a:latin typeface="Lato"/>
                <a:ea typeface="Lato"/>
                <a:cs typeface="Lato"/>
                <a:sym typeface="Lato"/>
              </a:rPr>
              <a:t>Reduce wait time, </a:t>
            </a:r>
            <a:r>
              <a:rPr lang="en">
                <a:solidFill>
                  <a:schemeClr val="lt1"/>
                </a:solidFill>
                <a:latin typeface="Lato"/>
                <a:ea typeface="Lato"/>
                <a:cs typeface="Lato"/>
                <a:sym typeface="Lato"/>
              </a:rPr>
              <a:t>sysadmin</a:t>
            </a:r>
            <a:r>
              <a:rPr lang="en">
                <a:solidFill>
                  <a:schemeClr val="lt1"/>
                </a:solidFill>
                <a:latin typeface="Lato"/>
                <a:ea typeface="Lato"/>
                <a:cs typeface="Lato"/>
                <a:sym typeface="Lato"/>
              </a:rPr>
              <a:t> dependency</a:t>
            </a:r>
            <a:endParaRPr>
              <a:solidFill>
                <a:schemeClr val="lt1"/>
              </a:solidFill>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15"/>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a:t>
            </a:r>
            <a:r>
              <a:rPr lang="en"/>
              <a:t>overview</a:t>
            </a:r>
            <a:endParaRPr/>
          </a:p>
        </p:txBody>
      </p:sp>
      <p:sp>
        <p:nvSpPr>
          <p:cNvPr id="151" name="Google Shape;151;p15"/>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Resource Acquisitions  &amp;  Licensing  Subgroup proposed data warehouse application</a:t>
            </a:r>
            <a:br>
              <a:rPr lang="en"/>
            </a:br>
            <a:endParaRPr/>
          </a:p>
          <a:p>
            <a:pPr indent="-311150" lvl="0" marL="457200" rtl="0" algn="l">
              <a:spcBef>
                <a:spcPts val="0"/>
              </a:spcBef>
              <a:spcAft>
                <a:spcPts val="0"/>
              </a:spcAft>
              <a:buSzPts val="1300"/>
              <a:buChar char="●"/>
            </a:pPr>
            <a:r>
              <a:rPr lang="en"/>
              <a:t>Task group produced findings &amp; recommendations (December 2016)</a:t>
            </a:r>
            <a:br>
              <a:rPr lang="en"/>
            </a:br>
            <a:endParaRPr/>
          </a:p>
          <a:p>
            <a:pPr indent="-311150" lvl="0" marL="457200" rtl="0" algn="l">
              <a:spcBef>
                <a:spcPts val="0"/>
              </a:spcBef>
              <a:spcAft>
                <a:spcPts val="0"/>
              </a:spcAft>
              <a:buSzPts val="1300"/>
              <a:buChar char="●"/>
            </a:pPr>
            <a:r>
              <a:rPr lang="en"/>
              <a:t>Objectives, deliverables developed as part of  initiation plan authored by consortial leadership &amp; consortial applications support team (October 2017)</a:t>
            </a:r>
            <a:br>
              <a:rPr lang="en"/>
            </a:br>
            <a:endParaRPr/>
          </a:p>
          <a:p>
            <a:pPr indent="-311150" lvl="0" marL="457200" rtl="0" algn="l">
              <a:spcBef>
                <a:spcPts val="0"/>
              </a:spcBef>
              <a:spcAft>
                <a:spcPts val="0"/>
              </a:spcAft>
              <a:buSzPts val="1300"/>
              <a:buChar char="●"/>
            </a:pPr>
            <a:r>
              <a:rPr lang="en"/>
              <a:t>Data architecture consultant hired (March 2018 - February 2019) </a:t>
            </a:r>
            <a:endParaRPr/>
          </a:p>
          <a:p>
            <a:pPr indent="-298450" lvl="1" marL="914400" rtl="0" algn="l">
              <a:spcBef>
                <a:spcPts val="0"/>
              </a:spcBef>
              <a:spcAft>
                <a:spcPts val="0"/>
              </a:spcAft>
              <a:buSzPts val="1100"/>
              <a:buChar char="○"/>
            </a:pPr>
            <a:r>
              <a:rPr lang="en"/>
              <a:t>System reporting &amp; data source analysis</a:t>
            </a:r>
            <a:endParaRPr/>
          </a:p>
          <a:p>
            <a:pPr indent="-298450" lvl="1" marL="914400" rtl="0" algn="l">
              <a:spcBef>
                <a:spcPts val="0"/>
              </a:spcBef>
              <a:spcAft>
                <a:spcPts val="0"/>
              </a:spcAft>
              <a:buSzPts val="1100"/>
              <a:buChar char="○"/>
            </a:pPr>
            <a:r>
              <a:rPr lang="en"/>
              <a:t>General requirements</a:t>
            </a:r>
            <a:endParaRPr/>
          </a:p>
          <a:p>
            <a:pPr indent="-298450" lvl="1" marL="914400" rtl="0" algn="l">
              <a:spcBef>
                <a:spcPts val="0"/>
              </a:spcBef>
              <a:spcAft>
                <a:spcPts val="0"/>
              </a:spcAft>
              <a:buSzPts val="1100"/>
              <a:buChar char="○"/>
            </a:pPr>
            <a:r>
              <a:rPr lang="en"/>
              <a:t>High level architecture definition</a:t>
            </a:r>
            <a:br>
              <a:rPr lang="en"/>
            </a:br>
            <a:endParaRPr/>
          </a:p>
          <a:p>
            <a:pPr indent="-311150" lvl="0" marL="457200" rtl="0" algn="l">
              <a:spcBef>
                <a:spcPts val="0"/>
              </a:spcBef>
              <a:spcAft>
                <a:spcPts val="0"/>
              </a:spcAft>
              <a:buSzPts val="1300"/>
              <a:buChar char="●"/>
            </a:pPr>
            <a:r>
              <a:rPr lang="en"/>
              <a:t>February 2019 to Present</a:t>
            </a:r>
            <a:endParaRPr/>
          </a:p>
          <a:p>
            <a:pPr indent="-298450" lvl="1" marL="914400" rtl="0" algn="l">
              <a:spcBef>
                <a:spcPts val="0"/>
              </a:spcBef>
              <a:spcAft>
                <a:spcPts val="0"/>
              </a:spcAft>
              <a:buSzPts val="1100"/>
              <a:buChar char="○"/>
            </a:pPr>
            <a:r>
              <a:rPr lang="en"/>
              <a:t>Implementation of requirements for Historical Load and Incremental Load ETL</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1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warehouse overview</a:t>
            </a:r>
            <a:endParaRPr/>
          </a:p>
        </p:txBody>
      </p:sp>
      <p:grpSp>
        <p:nvGrpSpPr>
          <p:cNvPr id="157" name="Google Shape;157;p16"/>
          <p:cNvGrpSpPr/>
          <p:nvPr/>
        </p:nvGrpSpPr>
        <p:grpSpPr>
          <a:xfrm>
            <a:off x="497078" y="2089660"/>
            <a:ext cx="1832198" cy="1049438"/>
            <a:chOff x="1379975" y="1586600"/>
            <a:chExt cx="3565975" cy="2318175"/>
          </a:xfrm>
        </p:grpSpPr>
        <p:sp>
          <p:nvSpPr>
            <p:cNvPr id="158" name="Google Shape;158;p16"/>
            <p:cNvSpPr/>
            <p:nvPr/>
          </p:nvSpPr>
          <p:spPr>
            <a:xfrm>
              <a:off x="1379975" y="1586600"/>
              <a:ext cx="3562200" cy="2318100"/>
            </a:xfrm>
            <a:prstGeom prst="rect">
              <a:avLst/>
            </a:prstGeom>
            <a:solidFill>
              <a:srgbClr val="DCF1E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9" name="Google Shape;159;p16"/>
            <p:cNvPicPr preferRelativeResize="0"/>
            <p:nvPr/>
          </p:nvPicPr>
          <p:blipFill>
            <a:blip r:embed="rId3">
              <a:alphaModFix/>
            </a:blip>
            <a:stretch>
              <a:fillRect/>
            </a:stretch>
          </p:blipFill>
          <p:spPr>
            <a:xfrm>
              <a:off x="1383600" y="1599725"/>
              <a:ext cx="3562350" cy="1181100"/>
            </a:xfrm>
            <a:prstGeom prst="rect">
              <a:avLst/>
            </a:prstGeom>
            <a:noFill/>
            <a:ln>
              <a:noFill/>
            </a:ln>
          </p:spPr>
        </p:pic>
        <p:pic>
          <p:nvPicPr>
            <p:cNvPr id="160" name="Google Shape;160;p16"/>
            <p:cNvPicPr preferRelativeResize="0"/>
            <p:nvPr/>
          </p:nvPicPr>
          <p:blipFill>
            <a:blip r:embed="rId4">
              <a:alphaModFix/>
            </a:blip>
            <a:stretch>
              <a:fillRect/>
            </a:stretch>
          </p:blipFill>
          <p:spPr>
            <a:xfrm>
              <a:off x="1531225" y="2857025"/>
              <a:ext cx="3267075" cy="1047750"/>
            </a:xfrm>
            <a:prstGeom prst="rect">
              <a:avLst/>
            </a:prstGeom>
            <a:noFill/>
            <a:ln>
              <a:noFill/>
            </a:ln>
          </p:spPr>
        </p:pic>
      </p:grpSp>
      <p:sp>
        <p:nvSpPr>
          <p:cNvPr id="161" name="Google Shape;161;p16"/>
          <p:cNvSpPr txBox="1"/>
          <p:nvPr/>
        </p:nvSpPr>
        <p:spPr>
          <a:xfrm>
            <a:off x="550977" y="3313175"/>
            <a:ext cx="1724400" cy="108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Lato"/>
                <a:ea typeface="Lato"/>
                <a:cs typeface="Lato"/>
                <a:sym typeface="Lato"/>
              </a:rPr>
              <a:t>Bibliographic, user, and circulation data </a:t>
            </a:r>
            <a:endParaRPr>
              <a:solidFill>
                <a:schemeClr val="lt1"/>
              </a:solidFill>
              <a:latin typeface="Lato"/>
              <a:ea typeface="Lato"/>
              <a:cs typeface="Lato"/>
              <a:sym typeface="Lato"/>
            </a:endParaRPr>
          </a:p>
        </p:txBody>
      </p:sp>
      <p:sp>
        <p:nvSpPr>
          <p:cNvPr id="162" name="Google Shape;162;p16"/>
          <p:cNvSpPr/>
          <p:nvPr/>
        </p:nvSpPr>
        <p:spPr>
          <a:xfrm>
            <a:off x="2546675" y="2313888"/>
            <a:ext cx="633600" cy="5157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6"/>
          <p:cNvSpPr/>
          <p:nvPr/>
        </p:nvSpPr>
        <p:spPr>
          <a:xfrm>
            <a:off x="6545650" y="3478125"/>
            <a:ext cx="1908600" cy="1562100"/>
          </a:xfrm>
          <a:prstGeom prst="can">
            <a:avLst>
              <a:gd fmla="val 25000"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DW data</a:t>
            </a:r>
            <a:endParaRPr/>
          </a:p>
          <a:p>
            <a:pPr indent="0" lvl="0" marL="0" rtl="0" algn="ctr">
              <a:spcBef>
                <a:spcPts val="0"/>
              </a:spcBef>
              <a:spcAft>
                <a:spcPts val="0"/>
              </a:spcAft>
              <a:buNone/>
            </a:pPr>
            <a:r>
              <a:rPr lang="en"/>
              <a:t>(PostGRES)</a:t>
            </a:r>
            <a:endParaRPr/>
          </a:p>
        </p:txBody>
      </p:sp>
      <p:sp>
        <p:nvSpPr>
          <p:cNvPr id="164" name="Google Shape;164;p16"/>
          <p:cNvSpPr/>
          <p:nvPr/>
        </p:nvSpPr>
        <p:spPr>
          <a:xfrm>
            <a:off x="3581800" y="1856975"/>
            <a:ext cx="1724400" cy="1429550"/>
          </a:xfrm>
          <a:prstGeom prst="flowChartPredefinedProcess">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Extract, transform, and load procedures</a:t>
            </a:r>
            <a:endParaRPr/>
          </a:p>
        </p:txBody>
      </p:sp>
      <p:sp>
        <p:nvSpPr>
          <p:cNvPr id="165" name="Google Shape;165;p16"/>
          <p:cNvSpPr/>
          <p:nvPr/>
        </p:nvSpPr>
        <p:spPr>
          <a:xfrm flipH="1" rot="10800000">
            <a:off x="4421350" y="3478125"/>
            <a:ext cx="1053900" cy="980100"/>
          </a:xfrm>
          <a:prstGeom prst="bentArrow">
            <a:avLst>
              <a:gd fmla="val 25000" name="adj1"/>
              <a:gd fmla="val 25000" name="adj2"/>
              <a:gd fmla="val 25000" name="adj3"/>
              <a:gd fmla="val 43750" name="adj4"/>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6"/>
          <p:cNvSpPr/>
          <p:nvPr/>
        </p:nvSpPr>
        <p:spPr>
          <a:xfrm>
            <a:off x="6545650" y="1215700"/>
            <a:ext cx="1908600" cy="1319100"/>
          </a:xfrm>
          <a:prstGeom prst="roundRect">
            <a:avLst>
              <a:gd fmla="val 16667" name="adj"/>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DW application server</a:t>
            </a:r>
            <a:endParaRPr/>
          </a:p>
          <a:p>
            <a:pPr indent="0" lvl="0" marL="0" rtl="0" algn="ctr">
              <a:spcBef>
                <a:spcPts val="0"/>
              </a:spcBef>
              <a:spcAft>
                <a:spcPts val="0"/>
              </a:spcAft>
              <a:buNone/>
            </a:pPr>
            <a:r>
              <a:rPr lang="en"/>
              <a:t>(Jasperreports)</a:t>
            </a:r>
            <a:endParaRPr/>
          </a:p>
        </p:txBody>
      </p:sp>
      <p:sp>
        <p:nvSpPr>
          <p:cNvPr id="167" name="Google Shape;167;p16"/>
          <p:cNvSpPr/>
          <p:nvPr/>
        </p:nvSpPr>
        <p:spPr>
          <a:xfrm flipH="1" rot="5400000">
            <a:off x="7183150" y="2748600"/>
            <a:ext cx="633600" cy="5157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17"/>
          <p:cNvSpPr txBox="1"/>
          <p:nvPr>
            <p:ph type="title"/>
          </p:nvPr>
        </p:nvSpPr>
        <p:spPr>
          <a:xfrm>
            <a:off x="594550" y="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Jasperreports</a:t>
            </a:r>
            <a:endParaRPr/>
          </a:p>
        </p:txBody>
      </p:sp>
      <p:sp>
        <p:nvSpPr>
          <p:cNvPr id="173" name="Google Shape;173;p17"/>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74" name="Google Shape;174;p17"/>
          <p:cNvPicPr preferRelativeResize="0"/>
          <p:nvPr/>
        </p:nvPicPr>
        <p:blipFill>
          <a:blip r:embed="rId3">
            <a:alphaModFix/>
          </a:blip>
          <a:stretch>
            <a:fillRect/>
          </a:stretch>
        </p:blipFill>
        <p:spPr>
          <a:xfrm>
            <a:off x="0" y="532314"/>
            <a:ext cx="9144003" cy="46111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18"/>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8"/>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81" name="Google Shape;181;p18"/>
          <p:cNvSpPr txBox="1"/>
          <p:nvPr/>
        </p:nvSpPr>
        <p:spPr>
          <a:xfrm>
            <a:off x="3072000" y="107175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82" name="Google Shape;182;p18"/>
          <p:cNvPicPr preferRelativeResize="0"/>
          <p:nvPr/>
        </p:nvPicPr>
        <p:blipFill>
          <a:blip r:embed="rId3">
            <a:alphaModFix/>
          </a:blip>
          <a:stretch>
            <a:fillRect/>
          </a:stretch>
        </p:blipFill>
        <p:spPr>
          <a:xfrm>
            <a:off x="414652" y="0"/>
            <a:ext cx="7777497" cy="51435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19"/>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warehouse overview</a:t>
            </a:r>
            <a:endParaRPr/>
          </a:p>
        </p:txBody>
      </p:sp>
      <p:grpSp>
        <p:nvGrpSpPr>
          <p:cNvPr id="188" name="Google Shape;188;p19"/>
          <p:cNvGrpSpPr/>
          <p:nvPr/>
        </p:nvGrpSpPr>
        <p:grpSpPr>
          <a:xfrm>
            <a:off x="497078" y="2089660"/>
            <a:ext cx="1832198" cy="1049438"/>
            <a:chOff x="1379975" y="1586600"/>
            <a:chExt cx="3565975" cy="2318175"/>
          </a:xfrm>
        </p:grpSpPr>
        <p:sp>
          <p:nvSpPr>
            <p:cNvPr id="189" name="Google Shape;189;p19"/>
            <p:cNvSpPr/>
            <p:nvPr/>
          </p:nvSpPr>
          <p:spPr>
            <a:xfrm>
              <a:off x="1379975" y="1586600"/>
              <a:ext cx="3562200" cy="2318100"/>
            </a:xfrm>
            <a:prstGeom prst="rect">
              <a:avLst/>
            </a:prstGeom>
            <a:solidFill>
              <a:srgbClr val="DCF1E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0" name="Google Shape;190;p19"/>
            <p:cNvPicPr preferRelativeResize="0"/>
            <p:nvPr/>
          </p:nvPicPr>
          <p:blipFill>
            <a:blip r:embed="rId3">
              <a:alphaModFix/>
            </a:blip>
            <a:stretch>
              <a:fillRect/>
            </a:stretch>
          </p:blipFill>
          <p:spPr>
            <a:xfrm>
              <a:off x="1383600" y="1599725"/>
              <a:ext cx="3562350" cy="1181100"/>
            </a:xfrm>
            <a:prstGeom prst="rect">
              <a:avLst/>
            </a:prstGeom>
            <a:noFill/>
            <a:ln>
              <a:noFill/>
            </a:ln>
          </p:spPr>
        </p:pic>
        <p:pic>
          <p:nvPicPr>
            <p:cNvPr id="191" name="Google Shape;191;p19"/>
            <p:cNvPicPr preferRelativeResize="0"/>
            <p:nvPr/>
          </p:nvPicPr>
          <p:blipFill>
            <a:blip r:embed="rId4">
              <a:alphaModFix/>
            </a:blip>
            <a:stretch>
              <a:fillRect/>
            </a:stretch>
          </p:blipFill>
          <p:spPr>
            <a:xfrm>
              <a:off x="1531225" y="2857025"/>
              <a:ext cx="3267075" cy="1047750"/>
            </a:xfrm>
            <a:prstGeom prst="rect">
              <a:avLst/>
            </a:prstGeom>
            <a:noFill/>
            <a:ln>
              <a:noFill/>
            </a:ln>
          </p:spPr>
        </p:pic>
      </p:grpSp>
      <p:sp>
        <p:nvSpPr>
          <p:cNvPr id="192" name="Google Shape;192;p19"/>
          <p:cNvSpPr txBox="1"/>
          <p:nvPr/>
        </p:nvSpPr>
        <p:spPr>
          <a:xfrm>
            <a:off x="550977" y="3313175"/>
            <a:ext cx="1724400" cy="108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Lato"/>
                <a:ea typeface="Lato"/>
                <a:cs typeface="Lato"/>
                <a:sym typeface="Lato"/>
              </a:rPr>
              <a:t>Bibliographic, user, and circulation data </a:t>
            </a:r>
            <a:endParaRPr>
              <a:solidFill>
                <a:schemeClr val="lt1"/>
              </a:solidFill>
              <a:latin typeface="Lato"/>
              <a:ea typeface="Lato"/>
              <a:cs typeface="Lato"/>
              <a:sym typeface="Lato"/>
            </a:endParaRPr>
          </a:p>
        </p:txBody>
      </p:sp>
      <p:sp>
        <p:nvSpPr>
          <p:cNvPr id="193" name="Google Shape;193;p19"/>
          <p:cNvSpPr/>
          <p:nvPr/>
        </p:nvSpPr>
        <p:spPr>
          <a:xfrm>
            <a:off x="2546675" y="2313888"/>
            <a:ext cx="633600" cy="5157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9"/>
          <p:cNvSpPr/>
          <p:nvPr/>
        </p:nvSpPr>
        <p:spPr>
          <a:xfrm>
            <a:off x="6545650" y="3478125"/>
            <a:ext cx="1908600" cy="1562100"/>
          </a:xfrm>
          <a:prstGeom prst="can">
            <a:avLst>
              <a:gd fmla="val 25000"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DW data</a:t>
            </a:r>
            <a:endParaRPr/>
          </a:p>
          <a:p>
            <a:pPr indent="0" lvl="0" marL="0" rtl="0" algn="ctr">
              <a:spcBef>
                <a:spcPts val="0"/>
              </a:spcBef>
              <a:spcAft>
                <a:spcPts val="0"/>
              </a:spcAft>
              <a:buNone/>
            </a:pPr>
            <a:r>
              <a:rPr lang="en"/>
              <a:t>(PostGRES)</a:t>
            </a:r>
            <a:endParaRPr/>
          </a:p>
        </p:txBody>
      </p:sp>
      <p:sp>
        <p:nvSpPr>
          <p:cNvPr id="195" name="Google Shape;195;p19"/>
          <p:cNvSpPr/>
          <p:nvPr/>
        </p:nvSpPr>
        <p:spPr>
          <a:xfrm>
            <a:off x="3581800" y="1856975"/>
            <a:ext cx="1724400" cy="1429550"/>
          </a:xfrm>
          <a:prstGeom prst="flowChartPredefinedProcess">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Extract, transform, and load procedures</a:t>
            </a:r>
            <a:endParaRPr/>
          </a:p>
        </p:txBody>
      </p:sp>
      <p:sp>
        <p:nvSpPr>
          <p:cNvPr id="196" name="Google Shape;196;p19"/>
          <p:cNvSpPr/>
          <p:nvPr/>
        </p:nvSpPr>
        <p:spPr>
          <a:xfrm flipH="1" rot="10800000">
            <a:off x="4421350" y="3478125"/>
            <a:ext cx="1053900" cy="980100"/>
          </a:xfrm>
          <a:prstGeom prst="bentArrow">
            <a:avLst>
              <a:gd fmla="val 25000" name="adj1"/>
              <a:gd fmla="val 25000" name="adj2"/>
              <a:gd fmla="val 25000" name="adj3"/>
              <a:gd fmla="val 43750" name="adj4"/>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9"/>
          <p:cNvSpPr/>
          <p:nvPr/>
        </p:nvSpPr>
        <p:spPr>
          <a:xfrm>
            <a:off x="6545650" y="1215700"/>
            <a:ext cx="1908600" cy="1319100"/>
          </a:xfrm>
          <a:prstGeom prst="roundRect">
            <a:avLst>
              <a:gd fmla="val 16667" name="adj"/>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DW application server</a:t>
            </a:r>
            <a:endParaRPr/>
          </a:p>
          <a:p>
            <a:pPr indent="0" lvl="0" marL="0" rtl="0" algn="ctr">
              <a:spcBef>
                <a:spcPts val="0"/>
              </a:spcBef>
              <a:spcAft>
                <a:spcPts val="0"/>
              </a:spcAft>
              <a:buNone/>
            </a:pPr>
            <a:r>
              <a:rPr lang="en"/>
              <a:t>(Jaspersoft)</a:t>
            </a:r>
            <a:endParaRPr/>
          </a:p>
        </p:txBody>
      </p:sp>
      <p:sp>
        <p:nvSpPr>
          <p:cNvPr id="198" name="Google Shape;198;p19"/>
          <p:cNvSpPr/>
          <p:nvPr/>
        </p:nvSpPr>
        <p:spPr>
          <a:xfrm flipH="1" rot="5400000">
            <a:off x="7183150" y="2748600"/>
            <a:ext cx="633600" cy="5157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19"/>
          <p:cNvSpPr/>
          <p:nvPr/>
        </p:nvSpPr>
        <p:spPr>
          <a:xfrm>
            <a:off x="3098813" y="1123375"/>
            <a:ext cx="2800200" cy="2829600"/>
          </a:xfrm>
          <a:prstGeom prst="ellipse">
            <a:avLst/>
          </a:prstGeom>
          <a:noFill/>
          <a:ln cap="flat" cmpd="sng" w="1143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2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ETL?</a:t>
            </a:r>
            <a:endParaRPr/>
          </a:p>
        </p:txBody>
      </p:sp>
      <p:sp>
        <p:nvSpPr>
          <p:cNvPr id="205" name="Google Shape;205;p20"/>
          <p:cNvSpPr txBox="1"/>
          <p:nvPr>
            <p:ph idx="1" type="body"/>
          </p:nvPr>
        </p:nvSpPr>
        <p:spPr>
          <a:xfrm>
            <a:off x="1297500" y="1508825"/>
            <a:ext cx="4789200" cy="297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rgbClr val="FFFFFF"/>
                </a:solidFill>
              </a:rPr>
              <a:t>Extract</a:t>
            </a:r>
            <a:endParaRPr b="1" sz="1400">
              <a:solidFill>
                <a:srgbClr val="FFFFFF"/>
              </a:solidFill>
            </a:endParaRPr>
          </a:p>
          <a:p>
            <a:pPr indent="0" lvl="0" marL="0" rtl="0" algn="l">
              <a:spcBef>
                <a:spcPts val="0"/>
              </a:spcBef>
              <a:spcAft>
                <a:spcPts val="0"/>
              </a:spcAft>
              <a:buNone/>
            </a:pPr>
            <a:r>
              <a:rPr lang="en" sz="1400">
                <a:solidFill>
                  <a:srgbClr val="FFFFFF"/>
                </a:solidFill>
              </a:rPr>
              <a:t>Get data from the source database, Aleph’s database. </a:t>
            </a:r>
            <a:endParaRPr sz="1400">
              <a:solidFill>
                <a:srgbClr val="FFFFFF"/>
              </a:solidFill>
            </a:endParaRPr>
          </a:p>
          <a:p>
            <a:pPr indent="0" lvl="0" marL="0" rtl="0" algn="l">
              <a:spcBef>
                <a:spcPts val="1600"/>
              </a:spcBef>
              <a:spcAft>
                <a:spcPts val="0"/>
              </a:spcAft>
              <a:buNone/>
            </a:pPr>
            <a:r>
              <a:rPr b="1" lang="en" sz="1400">
                <a:solidFill>
                  <a:srgbClr val="FFFFFF"/>
                </a:solidFill>
              </a:rPr>
              <a:t>Transform</a:t>
            </a:r>
            <a:endParaRPr b="1" sz="1400">
              <a:solidFill>
                <a:srgbClr val="FFFFFF"/>
              </a:solidFill>
            </a:endParaRPr>
          </a:p>
          <a:p>
            <a:pPr indent="0" lvl="0" marL="0" rtl="0" algn="l">
              <a:spcBef>
                <a:spcPts val="0"/>
              </a:spcBef>
              <a:spcAft>
                <a:spcPts val="0"/>
              </a:spcAft>
              <a:buNone/>
            </a:pPr>
            <a:r>
              <a:rPr lang="en" sz="1400">
                <a:solidFill>
                  <a:srgbClr val="FFFFFF"/>
                </a:solidFill>
              </a:rPr>
              <a:t>Clean,  data-quality check, and transform data.</a:t>
            </a:r>
            <a:br>
              <a:rPr lang="en" sz="1400">
                <a:solidFill>
                  <a:srgbClr val="FFFFFF"/>
                </a:solidFill>
              </a:rPr>
            </a:br>
            <a:r>
              <a:rPr lang="en" sz="1400">
                <a:solidFill>
                  <a:srgbClr val="FFFFFF"/>
                </a:solidFill>
              </a:rPr>
              <a:t>Verify that the transformation is correct.</a:t>
            </a:r>
            <a:endParaRPr sz="1400">
              <a:solidFill>
                <a:srgbClr val="FFFFFF"/>
              </a:solidFill>
            </a:endParaRPr>
          </a:p>
          <a:p>
            <a:pPr indent="0" lvl="0" marL="0" rtl="0" algn="l">
              <a:spcBef>
                <a:spcPts val="1600"/>
              </a:spcBef>
              <a:spcAft>
                <a:spcPts val="0"/>
              </a:spcAft>
              <a:buNone/>
            </a:pPr>
            <a:r>
              <a:rPr b="1" lang="en" sz="1400">
                <a:solidFill>
                  <a:srgbClr val="FFFFFF"/>
                </a:solidFill>
              </a:rPr>
              <a:t>Load</a:t>
            </a:r>
            <a:endParaRPr b="1" sz="1400">
              <a:solidFill>
                <a:srgbClr val="FFFFFF"/>
              </a:solidFill>
            </a:endParaRPr>
          </a:p>
          <a:p>
            <a:pPr indent="0" lvl="0" marL="0" rtl="0" algn="l">
              <a:spcBef>
                <a:spcPts val="0"/>
              </a:spcBef>
              <a:spcAft>
                <a:spcPts val="0"/>
              </a:spcAft>
              <a:buNone/>
            </a:pPr>
            <a:r>
              <a:rPr lang="en" sz="1400">
                <a:solidFill>
                  <a:srgbClr val="FFFFFF"/>
                </a:solidFill>
              </a:rPr>
              <a:t>Load the transformed data into the DW</a:t>
            </a:r>
            <a:endParaRPr sz="1400">
              <a:solidFill>
                <a:srgbClr val="FFFFFF"/>
              </a:solidFill>
            </a:endParaRPr>
          </a:p>
          <a:p>
            <a:pPr indent="0" lvl="0" marL="0" rtl="0" algn="l">
              <a:spcBef>
                <a:spcPts val="1200"/>
              </a:spcBef>
              <a:spcAft>
                <a:spcPts val="0"/>
              </a:spcAft>
              <a:buNone/>
            </a:pPr>
            <a:r>
              <a:t/>
            </a:r>
            <a:endParaRPr sz="2400">
              <a:solidFill>
                <a:srgbClr val="595959"/>
              </a:solidFill>
            </a:endParaRPr>
          </a:p>
          <a:p>
            <a:pPr indent="0" lvl="0" marL="0" rtl="0" algn="l">
              <a:spcBef>
                <a:spcPts val="1600"/>
              </a:spcBef>
              <a:spcAft>
                <a:spcPts val="1600"/>
              </a:spcAft>
              <a:buNone/>
            </a:pPr>
            <a:r>
              <a:t/>
            </a:r>
            <a:endParaRPr/>
          </a:p>
        </p:txBody>
      </p:sp>
      <p:pic>
        <p:nvPicPr>
          <p:cNvPr id="206" name="Google Shape;206;p20"/>
          <p:cNvPicPr preferRelativeResize="0"/>
          <p:nvPr/>
        </p:nvPicPr>
        <p:blipFill>
          <a:blip r:embed="rId3">
            <a:alphaModFix/>
          </a:blip>
          <a:stretch>
            <a:fillRect/>
          </a:stretch>
        </p:blipFill>
        <p:spPr>
          <a:xfrm>
            <a:off x="5210850" y="2232625"/>
            <a:ext cx="3873700" cy="1840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21"/>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From ETL tool to hand-coded ETL</a:t>
            </a:r>
            <a:endParaRPr/>
          </a:p>
        </p:txBody>
      </p:sp>
      <p:sp>
        <p:nvSpPr>
          <p:cNvPr id="212" name="Google Shape;212;p21"/>
          <p:cNvSpPr txBox="1"/>
          <p:nvPr>
            <p:ph idx="1" type="body"/>
          </p:nvPr>
        </p:nvSpPr>
        <p:spPr>
          <a:xfrm>
            <a:off x="1297500" y="1611425"/>
            <a:ext cx="7038900" cy="2911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Alex, our DW consultant put together complex documentation and requirements for 1 year, and also began  a historical data ETL load in Pentaho Data Integration.</a:t>
            </a:r>
            <a:br>
              <a:rPr lang="en" sz="1800"/>
            </a:br>
            <a:endParaRPr sz="1800"/>
          </a:p>
          <a:p>
            <a:pPr indent="-342900" lvl="0" marL="457200" rtl="0" algn="l">
              <a:spcBef>
                <a:spcPts val="0"/>
              </a:spcBef>
              <a:spcAft>
                <a:spcPts val="0"/>
              </a:spcAft>
              <a:buSzPts val="1800"/>
              <a:buChar char="●"/>
            </a:pPr>
            <a:r>
              <a:rPr lang="en" sz="1800"/>
              <a:t>Historical load was refined in three months by David Dahl and is currently accessible in our Jasperreports reporting server</a:t>
            </a:r>
            <a:br>
              <a:rPr lang="en" sz="1800"/>
            </a:br>
            <a:endParaRPr sz="1800"/>
          </a:p>
          <a:p>
            <a:pPr indent="-342900" lvl="0" marL="457200" rtl="0" algn="l">
              <a:spcBef>
                <a:spcPts val="0"/>
              </a:spcBef>
              <a:spcAft>
                <a:spcPts val="0"/>
              </a:spcAft>
              <a:buSzPts val="1800"/>
              <a:buChar char="●"/>
            </a:pPr>
            <a:r>
              <a:rPr lang="en" sz="1800"/>
              <a:t>Learning Pentaho Data Integration was not easy. </a:t>
            </a:r>
            <a:endParaRPr sz="1800"/>
          </a:p>
          <a:p>
            <a:pPr indent="0" lvl="0" marL="0" rtl="0" algn="l">
              <a:spcBef>
                <a:spcPts val="1600"/>
              </a:spcBef>
              <a:spcAft>
                <a:spcPts val="0"/>
              </a:spcAft>
              <a:buNone/>
            </a:pPr>
            <a:r>
              <a:t/>
            </a:r>
            <a:endParaRPr/>
          </a:p>
          <a:p>
            <a:pPr indent="0" lvl="0" marL="457200" rtl="0" algn="l">
              <a:spcBef>
                <a:spcPts val="1600"/>
              </a:spcBef>
              <a:spcAft>
                <a:spcPts val="0"/>
              </a:spcAft>
              <a:buNone/>
            </a:pPr>
            <a:r>
              <a:t/>
            </a:r>
            <a:endParaRPr/>
          </a:p>
          <a:p>
            <a:pPr indent="0" lvl="0" marL="0" rtl="0" algn="l">
              <a:spcBef>
                <a:spcPts val="1600"/>
              </a:spcBef>
              <a:spcAft>
                <a:spcPts val="0"/>
              </a:spcAft>
              <a:buNone/>
            </a:pPr>
            <a:r>
              <a:t/>
            </a:r>
            <a:endParaRPr/>
          </a:p>
          <a:p>
            <a:pPr indent="0" lvl="0" marL="45720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