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3"/>
  </p:notesMasterIdLst>
  <p:sldIdLst>
    <p:sldId id="256" r:id="rId2"/>
    <p:sldId id="269" r:id="rId3"/>
    <p:sldId id="280" r:id="rId4"/>
    <p:sldId id="314" r:id="rId5"/>
    <p:sldId id="315" r:id="rId6"/>
    <p:sldId id="287" r:id="rId7"/>
    <p:sldId id="322" r:id="rId8"/>
    <p:sldId id="292" r:id="rId9"/>
    <p:sldId id="294" r:id="rId10"/>
    <p:sldId id="316" r:id="rId11"/>
    <p:sldId id="293" r:id="rId12"/>
    <p:sldId id="318" r:id="rId13"/>
    <p:sldId id="298" r:id="rId14"/>
    <p:sldId id="295" r:id="rId15"/>
    <p:sldId id="304" r:id="rId16"/>
    <p:sldId id="319" r:id="rId17"/>
    <p:sldId id="299" r:id="rId18"/>
    <p:sldId id="296" r:id="rId19"/>
    <p:sldId id="300" r:id="rId20"/>
    <p:sldId id="301" r:id="rId21"/>
    <p:sldId id="317" r:id="rId22"/>
    <p:sldId id="303" r:id="rId23"/>
    <p:sldId id="325" r:id="rId24"/>
    <p:sldId id="307" r:id="rId25"/>
    <p:sldId id="311" r:id="rId26"/>
    <p:sldId id="312" r:id="rId27"/>
    <p:sldId id="324" r:id="rId28"/>
    <p:sldId id="320" r:id="rId29"/>
    <p:sldId id="309" r:id="rId30"/>
    <p:sldId id="310" r:id="rId31"/>
    <p:sldId id="321" r:id="rId32"/>
  </p:sldIdLst>
  <p:sldSz cx="9753600" cy="7315200"/>
  <p:notesSz cx="6858000" cy="9144000"/>
  <p:embeddedFontLst>
    <p:embeddedFont>
      <p:font typeface="ＭＳ Ｐゴシック" panose="020B0600070205080204" pitchFamily="34" charset="-128"/>
      <p:regular r:id="rId34"/>
    </p:embeddedFont>
    <p:embeddedFont>
      <p:font typeface="游ゴシック" panose="020B0400000000000000" pitchFamily="34" charset="-128"/>
      <p:regular r:id="rId35"/>
      <p:bold r:id="rId36"/>
    </p:embeddedFont>
    <p:embeddedFont>
      <p:font typeface="Calibri" panose="020F0502020204030204" pitchFamily="34" charset="0"/>
      <p:regular r:id="rId37"/>
      <p:bold r:id="rId38"/>
      <p:italic r:id="rId39"/>
      <p:boldItalic r:id="rId40"/>
    </p:embeddedFont>
    <p:embeddedFont>
      <p:font typeface="Libre Baskerville" panose="020B0604020202020204" charset="0"/>
      <p:regular r:id="rId41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0643" autoAdjust="0"/>
  </p:normalViewPr>
  <p:slideViewPr>
    <p:cSldViewPr>
      <p:cViewPr varScale="1">
        <p:scale>
          <a:sx n="57" d="100"/>
          <a:sy n="57" d="100"/>
        </p:scale>
        <p:origin x="1428" y="-3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6.fntdata"/><Relationship Id="rId21" Type="http://schemas.openxmlformats.org/officeDocument/2006/relationships/slide" Target="slides/slide20.xml"/><Relationship Id="rId34" Type="http://schemas.openxmlformats.org/officeDocument/2006/relationships/font" Target="fonts/font1.fntdata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4.fntdata"/><Relationship Id="rId40" Type="http://schemas.openxmlformats.org/officeDocument/2006/relationships/font" Target="fonts/font7.fntdata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font" Target="fonts/font2.fntdata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font" Target="fonts/font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C4239-EE95-4E42-A11C-740285FA9DF8}" type="datetimeFigureOut">
              <a:rPr lang="en-US" smtClean="0"/>
              <a:t>4/25/2023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97242A-89F3-4703-ACFA-21191FF1A6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84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7242A-89F3-4703-ACFA-21191FF1A61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54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7242A-89F3-4703-ACFA-21191FF1A610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453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7242A-89F3-4703-ACFA-21191FF1A610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1161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ja-JP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B97242A-89F3-4703-ACFA-21191FF1A610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240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9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6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1.jpeg"/><Relationship Id="rId5" Type="http://schemas.openxmlformats.org/officeDocument/2006/relationships/image" Target="../media/image50.jpg"/><Relationship Id="rId4" Type="http://schemas.openxmlformats.org/officeDocument/2006/relationships/image" Target="../media/image4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jpeg"/><Relationship Id="rId3" Type="http://schemas.openxmlformats.org/officeDocument/2006/relationships/image" Target="../media/image2.pn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5.jpg"/><Relationship Id="rId4" Type="http://schemas.openxmlformats.org/officeDocument/2006/relationships/image" Target="../media/image54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7" Type="http://schemas.openxmlformats.org/officeDocument/2006/relationships/image" Target="../media/image6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9.jpeg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23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4"/>
          <p:cNvSpPr/>
          <p:nvPr/>
        </p:nvSpPr>
        <p:spPr>
          <a:xfrm>
            <a:off x="4762986" y="4706343"/>
            <a:ext cx="4454912" cy="1929263"/>
          </a:xfrm>
          <a:prstGeom prst="rect">
            <a:avLst/>
          </a:prstGeom>
          <a:solidFill>
            <a:srgbClr val="02306D">
              <a:alpha val="71000"/>
            </a:srgbClr>
          </a:solidFill>
        </p:spPr>
      </p:sp>
      <p:sp>
        <p:nvSpPr>
          <p:cNvPr id="5" name="TextBox 5"/>
          <p:cNvSpPr txBox="1"/>
          <p:nvPr/>
        </p:nvSpPr>
        <p:spPr>
          <a:xfrm>
            <a:off x="4495801" y="4830296"/>
            <a:ext cx="4554187" cy="168135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953"/>
              </a:lnSpc>
            </a:pPr>
            <a:r>
              <a:rPr lang="en-US" sz="1968" spc="78" dirty="0">
                <a:solidFill>
                  <a:srgbClr val="FFFFFF"/>
                </a:solidFill>
                <a:latin typeface="Libre Baskerville"/>
              </a:rPr>
              <a:t>4/26/2023</a:t>
            </a:r>
          </a:p>
          <a:p>
            <a:pPr algn="r">
              <a:lnSpc>
                <a:spcPts val="2953"/>
              </a:lnSpc>
            </a:pPr>
            <a:r>
              <a:rPr lang="en-US" sz="1968" spc="78" dirty="0">
                <a:solidFill>
                  <a:srgbClr val="FFFFFF"/>
                </a:solidFill>
                <a:latin typeface="Libre Baskerville"/>
              </a:rPr>
              <a:t>Kana Jenkins</a:t>
            </a:r>
          </a:p>
          <a:p>
            <a:pPr algn="r">
              <a:lnSpc>
                <a:spcPts val="1603"/>
              </a:lnSpc>
            </a:pPr>
            <a:r>
              <a:rPr lang="en-US" sz="1068" spc="42" dirty="0">
                <a:solidFill>
                  <a:srgbClr val="FFFFFF"/>
                </a:solidFill>
                <a:latin typeface="Libre Baskerville"/>
              </a:rPr>
              <a:t>East Asian Studies Librarian &amp; </a:t>
            </a:r>
          </a:p>
          <a:p>
            <a:pPr algn="r">
              <a:lnSpc>
                <a:spcPts val="1603"/>
              </a:lnSpc>
            </a:pPr>
            <a:r>
              <a:rPr lang="en-US" sz="1068" spc="42" dirty="0">
                <a:solidFill>
                  <a:srgbClr val="FFFFFF"/>
                </a:solidFill>
                <a:latin typeface="Libre Baskerville"/>
              </a:rPr>
              <a:t>Curator of the Gordon W. </a:t>
            </a:r>
            <a:r>
              <a:rPr lang="en-US" sz="1068" spc="42" dirty="0" err="1">
                <a:solidFill>
                  <a:srgbClr val="FFFFFF"/>
                </a:solidFill>
                <a:latin typeface="Libre Baskerville"/>
              </a:rPr>
              <a:t>Prange</a:t>
            </a:r>
            <a:r>
              <a:rPr lang="en-US" sz="1068" spc="42" dirty="0">
                <a:solidFill>
                  <a:srgbClr val="FFFFFF"/>
                </a:solidFill>
                <a:latin typeface="Libre Baskerville"/>
              </a:rPr>
              <a:t> Collection</a:t>
            </a:r>
          </a:p>
          <a:p>
            <a:pPr algn="r">
              <a:lnSpc>
                <a:spcPts val="1603"/>
              </a:lnSpc>
            </a:pPr>
            <a:endParaRPr lang="en-US" sz="1068" spc="42" dirty="0">
              <a:solidFill>
                <a:srgbClr val="FFFFFF"/>
              </a:solidFill>
              <a:latin typeface="Libre Baskerville"/>
            </a:endParaRPr>
          </a:p>
          <a:p>
            <a:pPr algn="r">
              <a:lnSpc>
                <a:spcPts val="2503"/>
              </a:lnSpc>
            </a:pPr>
            <a:r>
              <a:rPr lang="en-US" sz="1668" spc="66" dirty="0">
                <a:solidFill>
                  <a:srgbClr val="FFFFFF"/>
                </a:solidFill>
                <a:latin typeface="Libre Baskerville"/>
              </a:rPr>
              <a:t>University of Maryland Libraries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581676" y="1676400"/>
            <a:ext cx="8590247" cy="1981201"/>
            <a:chOff x="0" y="55168"/>
            <a:chExt cx="3027915" cy="450063"/>
          </a:xfrm>
        </p:grpSpPr>
        <p:sp>
          <p:nvSpPr>
            <p:cNvPr id="7" name="Freeform 7"/>
            <p:cNvSpPr/>
            <p:nvPr/>
          </p:nvSpPr>
          <p:spPr>
            <a:xfrm>
              <a:off x="0" y="55168"/>
              <a:ext cx="3027915" cy="450063"/>
            </a:xfrm>
            <a:custGeom>
              <a:avLst/>
              <a:gdLst/>
              <a:ahLst/>
              <a:cxnLst/>
              <a:rect l="l" t="t" r="r" b="b"/>
              <a:pathLst>
                <a:path w="3027915" h="698420">
                  <a:moveTo>
                    <a:pt x="0" y="0"/>
                  </a:moveTo>
                  <a:lnTo>
                    <a:pt x="3027915" y="0"/>
                  </a:lnTo>
                  <a:lnTo>
                    <a:pt x="3027915" y="698420"/>
                  </a:lnTo>
                  <a:lnTo>
                    <a:pt x="0" y="698420"/>
                  </a:lnTo>
                  <a:close/>
                </a:path>
              </a:pathLst>
            </a:custGeom>
            <a:solidFill>
              <a:srgbClr val="02306D">
                <a:alpha val="76863"/>
              </a:srgbClr>
            </a:solidFill>
          </p:spPr>
        </p:sp>
      </p:grpSp>
      <p:sp>
        <p:nvSpPr>
          <p:cNvPr id="8" name="TextBox 8"/>
          <p:cNvSpPr txBox="1"/>
          <p:nvPr/>
        </p:nvSpPr>
        <p:spPr>
          <a:xfrm>
            <a:off x="396816" y="1981200"/>
            <a:ext cx="8981292" cy="121257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3000" dirty="0">
                <a:solidFill>
                  <a:srgbClr val="FFFFFF"/>
                </a:solidFill>
                <a:latin typeface="Libre Baskerville"/>
              </a:rPr>
              <a:t>Encountering Alice in Occupied Japan:</a:t>
            </a:r>
          </a:p>
          <a:p>
            <a:pPr algn="ctr">
              <a:lnSpc>
                <a:spcPts val="5040"/>
              </a:lnSpc>
              <a:spcBef>
                <a:spcPct val="0"/>
              </a:spcBef>
            </a:pPr>
            <a:r>
              <a:rPr lang="en-US" sz="2600" i="1" dirty="0">
                <a:solidFill>
                  <a:srgbClr val="FFFFFF"/>
                </a:solidFill>
                <a:latin typeface="Libre Baskerville"/>
              </a:rPr>
              <a:t>Magazines with</a:t>
            </a:r>
            <a:r>
              <a:rPr lang="en-US" sz="2600" dirty="0">
                <a:solidFill>
                  <a:srgbClr val="FFFFFF"/>
                </a:solidFill>
                <a:latin typeface="Libre Baskerville"/>
              </a:rPr>
              <a:t> pictures or conversations</a:t>
            </a:r>
          </a:p>
        </p:txBody>
      </p:sp>
      <p:pic>
        <p:nvPicPr>
          <p:cNvPr id="14" name="Picture 0">
            <a:extLst>
              <a:ext uri="{FF2B5EF4-FFF2-40B4-BE49-F238E27FC236}">
                <a16:creationId xmlns:a16="http://schemas.microsoft.com/office/drawing/2014/main" id="{731AD8A9-C901-461D-99C0-94EE1C1BE2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  <a:latin typeface="Libre Baskerville"/>
              </a:rPr>
              <a:t> For future scholarship</a:t>
            </a:r>
            <a:r>
              <a:rPr lang="en-US" sz="2200" dirty="0">
                <a:solidFill>
                  <a:srgbClr val="FFFFFF"/>
                </a:solidFill>
                <a:latin typeface="Libre Baskerville"/>
              </a:rPr>
              <a:t> 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FCD465-022D-4369-9864-01D4785A8C06}"/>
              </a:ext>
            </a:extLst>
          </p:cNvPr>
          <p:cNvSpPr/>
          <p:nvPr/>
        </p:nvSpPr>
        <p:spPr>
          <a:xfrm>
            <a:off x="304800" y="1905000"/>
            <a:ext cx="9297654" cy="2519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Illustrators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Partial translation/(rough) summary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Readership of magazines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700" dirty="0">
                <a:latin typeface="Libre Baskerville" panose="020B0604020202020204" charset="0"/>
              </a:rPr>
              <a:t>Influences (or not) from the original illustrations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A6FFCE-1CB6-4E7A-BC41-2D13994A13DF}"/>
              </a:ext>
            </a:extLst>
          </p:cNvPr>
          <p:cNvSpPr/>
          <p:nvPr/>
        </p:nvSpPr>
        <p:spPr>
          <a:xfrm>
            <a:off x="762000" y="2590800"/>
            <a:ext cx="6705600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265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Partial translation/(rough) summary </a:t>
            </a:r>
            <a:endParaRPr lang="en-US" sz="2000" dirty="0">
              <a:solidFill>
                <a:srgbClr val="FFFFFF"/>
              </a:solidFill>
              <a:latin typeface="Libre Baskerville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E785A0-2AD5-44EC-8126-0E4DB3E1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6" t="6123" r="6250" b="7374"/>
          <a:stretch/>
        </p:blipFill>
        <p:spPr>
          <a:xfrm>
            <a:off x="838200" y="772103"/>
            <a:ext cx="8252351" cy="5917393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788646-8B49-4E71-96BB-C9E9A3A6B94F}"/>
              </a:ext>
            </a:extLst>
          </p:cNvPr>
          <p:cNvSpPr/>
          <p:nvPr/>
        </p:nvSpPr>
        <p:spPr>
          <a:xfrm>
            <a:off x="73117" y="6753113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Tamizo</a:t>
            </a:r>
            <a:r>
              <a:rPr lang="en-US" sz="1600" dirty="0"/>
              <a:t>, </a:t>
            </a:r>
            <a:r>
              <a:rPr lang="en-US" sz="1600" dirty="0" err="1"/>
              <a:t>Shibano</a:t>
            </a:r>
            <a:r>
              <a:rPr lang="en-US" sz="1600" dirty="0"/>
              <a:t>. (1947). </a:t>
            </a:r>
            <a:r>
              <a:rPr lang="en-US" sz="1600" dirty="0" err="1"/>
              <a:t>Fushigi</a:t>
            </a:r>
            <a:r>
              <a:rPr lang="en-US" sz="1600" dirty="0"/>
              <a:t> no </a:t>
            </a:r>
            <a:r>
              <a:rPr lang="en-US" sz="1600" dirty="0" err="1"/>
              <a:t>kuni</a:t>
            </a:r>
            <a:r>
              <a:rPr lang="en-US" sz="1600" dirty="0"/>
              <a:t> no </a:t>
            </a:r>
            <a:r>
              <a:rPr lang="en-US" sz="1600" dirty="0" err="1"/>
              <a:t>Arisu</a:t>
            </a:r>
            <a:r>
              <a:rPr lang="en-US" sz="1600" dirty="0"/>
              <a:t> [Alice's Adventures in Wonderland] (</a:t>
            </a:r>
            <a:r>
              <a:rPr lang="en-US" sz="1600" dirty="0" err="1"/>
              <a:t>Shosuke</a:t>
            </a:r>
            <a:r>
              <a:rPr lang="en-US" sz="1600" dirty="0"/>
              <a:t> </a:t>
            </a:r>
            <a:r>
              <a:rPr lang="en-US" sz="1600" dirty="0" err="1"/>
              <a:t>Osawa</a:t>
            </a:r>
            <a:r>
              <a:rPr lang="en-US" sz="1600" dirty="0"/>
              <a:t>, Illus.).</a:t>
            </a:r>
            <a:r>
              <a:rPr lang="en-US" sz="1600" i="1" dirty="0" err="1"/>
              <a:t>Kodomo</a:t>
            </a:r>
            <a:r>
              <a:rPr lang="en-US" sz="1600" i="1" dirty="0"/>
              <a:t> no </a:t>
            </a:r>
            <a:r>
              <a:rPr lang="en-US" sz="1600" i="1" dirty="0" err="1"/>
              <a:t>mado</a:t>
            </a:r>
            <a:r>
              <a:rPr lang="en-US" sz="1600" dirty="0"/>
              <a:t>, 2(5), 10-11.</a:t>
            </a:r>
            <a:endParaRPr lang="en-US" sz="1600" dirty="0">
              <a:latin typeface="Libre Baskerville" panose="020B060402020202020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6BA104-20D8-46DE-BAC1-F0B069747286}"/>
              </a:ext>
            </a:extLst>
          </p:cNvPr>
          <p:cNvSpPr/>
          <p:nvPr/>
        </p:nvSpPr>
        <p:spPr>
          <a:xfrm>
            <a:off x="1371600" y="772102"/>
            <a:ext cx="1295400" cy="2428297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952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8820452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5E785A0-2AD5-44EC-8126-0E4DB3E1139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45" t="7090" r="76573" b="59493"/>
          <a:stretch/>
        </p:blipFill>
        <p:spPr>
          <a:xfrm>
            <a:off x="228600" y="685799"/>
            <a:ext cx="3275345" cy="578002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1788646-8B49-4E71-96BB-C9E9A3A6B94F}"/>
              </a:ext>
            </a:extLst>
          </p:cNvPr>
          <p:cNvSpPr/>
          <p:nvPr/>
        </p:nvSpPr>
        <p:spPr>
          <a:xfrm>
            <a:off x="73117" y="6753113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Tamizo</a:t>
            </a:r>
            <a:r>
              <a:rPr lang="en-US" sz="1600" dirty="0"/>
              <a:t>, </a:t>
            </a:r>
            <a:r>
              <a:rPr lang="en-US" sz="1600" dirty="0" err="1"/>
              <a:t>Shibano</a:t>
            </a:r>
            <a:r>
              <a:rPr lang="en-US" sz="1600" dirty="0"/>
              <a:t>. (1947). </a:t>
            </a:r>
            <a:r>
              <a:rPr lang="en-US" sz="1600" dirty="0" err="1"/>
              <a:t>Fushigi</a:t>
            </a:r>
            <a:r>
              <a:rPr lang="en-US" sz="1600" dirty="0"/>
              <a:t> no </a:t>
            </a:r>
            <a:r>
              <a:rPr lang="en-US" sz="1600" dirty="0" err="1"/>
              <a:t>kuni</a:t>
            </a:r>
            <a:r>
              <a:rPr lang="en-US" sz="1600" dirty="0"/>
              <a:t> no </a:t>
            </a:r>
            <a:r>
              <a:rPr lang="en-US" sz="1600" dirty="0" err="1"/>
              <a:t>Arisu</a:t>
            </a:r>
            <a:r>
              <a:rPr lang="en-US" sz="1600" dirty="0"/>
              <a:t> [Alice's Adventures in Wonderland] (</a:t>
            </a:r>
            <a:r>
              <a:rPr lang="en-US" sz="1600" dirty="0" err="1"/>
              <a:t>Shosuke</a:t>
            </a:r>
            <a:r>
              <a:rPr lang="en-US" sz="1600" dirty="0"/>
              <a:t> </a:t>
            </a:r>
            <a:r>
              <a:rPr lang="en-US" sz="1600" dirty="0" err="1"/>
              <a:t>Osawa</a:t>
            </a:r>
            <a:r>
              <a:rPr lang="en-US" sz="1600" dirty="0"/>
              <a:t>, Illus.).</a:t>
            </a:r>
            <a:r>
              <a:rPr lang="en-US" sz="1600" i="1" dirty="0" err="1"/>
              <a:t>Kodomo</a:t>
            </a:r>
            <a:r>
              <a:rPr lang="en-US" sz="1600" i="1" dirty="0"/>
              <a:t> no </a:t>
            </a:r>
            <a:r>
              <a:rPr lang="en-US" sz="1600" i="1" dirty="0" err="1"/>
              <a:t>mado</a:t>
            </a:r>
            <a:r>
              <a:rPr lang="en-US" sz="1600" dirty="0"/>
              <a:t>, 2(5), 10-11.</a:t>
            </a:r>
            <a:endParaRPr lang="en-US" sz="1600" dirty="0">
              <a:latin typeface="Libre Baskerville" panose="020B0604020202020204" charset="0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58F638-F1B3-46B2-9DC1-CC6D19EE71B7}"/>
              </a:ext>
            </a:extLst>
          </p:cNvPr>
          <p:cNvSpPr/>
          <p:nvPr/>
        </p:nvSpPr>
        <p:spPr>
          <a:xfrm>
            <a:off x="4565374" y="2281298"/>
            <a:ext cx="5029200" cy="2949975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100" i="1" dirty="0">
                <a:latin typeface="Libre Baskerville" panose="020B0604020202020204" charset="0"/>
              </a:rPr>
              <a:t>“As Alice grew big and small, she walked and talked with animals of  the wonderland. She also played ball with the Queen of Hearts.</a:t>
            </a:r>
          </a:p>
          <a:p>
            <a:pPr>
              <a:lnSpc>
                <a:spcPct val="150000"/>
              </a:lnSpc>
            </a:pPr>
            <a:r>
              <a:rPr lang="en-US" sz="2100" i="1" dirty="0">
                <a:latin typeface="Libre Baskerville" panose="020B0604020202020204" charset="0"/>
              </a:rPr>
              <a:t>But they were all in Alice’s dream while she was napping.”</a:t>
            </a:r>
          </a:p>
        </p:txBody>
      </p:sp>
      <p:sp>
        <p:nvSpPr>
          <p:cNvPr id="2" name="Arrow: Right 1">
            <a:extLst>
              <a:ext uri="{FF2B5EF4-FFF2-40B4-BE49-F238E27FC236}">
                <a16:creationId xmlns:a16="http://schemas.microsoft.com/office/drawing/2014/main" id="{6639544C-511D-45BB-8802-7D50512D3F77}"/>
              </a:ext>
            </a:extLst>
          </p:cNvPr>
          <p:cNvSpPr/>
          <p:nvPr/>
        </p:nvSpPr>
        <p:spPr>
          <a:xfrm>
            <a:off x="3503945" y="3626372"/>
            <a:ext cx="1061429" cy="259828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204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Partial translation/(rough) summary </a:t>
            </a:r>
            <a:endParaRPr lang="en-US" sz="2000" dirty="0">
              <a:solidFill>
                <a:srgbClr val="FFFFFF"/>
              </a:solidFill>
              <a:latin typeface="Libre Baskerville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1788646-8B49-4E71-96BB-C9E9A3A6B94F}"/>
              </a:ext>
            </a:extLst>
          </p:cNvPr>
          <p:cNvSpPr/>
          <p:nvPr/>
        </p:nvSpPr>
        <p:spPr>
          <a:xfrm>
            <a:off x="53239" y="6740364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Hirai, Yoshio. (1949). </a:t>
            </a:r>
            <a:r>
              <a:rPr lang="en-US" sz="1600" dirty="0" err="1"/>
              <a:t>Arisu</a:t>
            </a:r>
            <a:r>
              <a:rPr lang="en-US" sz="1600" dirty="0"/>
              <a:t> </a:t>
            </a:r>
            <a:r>
              <a:rPr lang="en-US" sz="1600" dirty="0" err="1"/>
              <a:t>monogatari</a:t>
            </a:r>
            <a:r>
              <a:rPr lang="en-US" sz="1600" dirty="0"/>
              <a:t>: </a:t>
            </a:r>
            <a:r>
              <a:rPr lang="en-US" sz="1600" dirty="0" err="1"/>
              <a:t>Fushigina</a:t>
            </a:r>
            <a:r>
              <a:rPr lang="en-US" sz="1600" dirty="0"/>
              <a:t> </a:t>
            </a:r>
            <a:r>
              <a:rPr lang="en-US" sz="1600" dirty="0" err="1"/>
              <a:t>yume</a:t>
            </a:r>
            <a:r>
              <a:rPr lang="en-US" sz="1600" dirty="0"/>
              <a:t>[Alice’s Story: Mysterious dream] (Katsumi Wakabayashi, Illus.) </a:t>
            </a:r>
            <a:r>
              <a:rPr lang="en-US" sz="1600" i="1" dirty="0" err="1"/>
              <a:t>Shogaku</a:t>
            </a:r>
            <a:r>
              <a:rPr lang="en-US" sz="1600" i="1" dirty="0"/>
              <a:t> ichinensei</a:t>
            </a:r>
            <a:r>
              <a:rPr lang="en-US" sz="1600" dirty="0"/>
              <a:t>,4(10), 9-11.</a:t>
            </a:r>
            <a:endParaRPr lang="en-US" sz="1600" dirty="0">
              <a:latin typeface="Libre Baskerville" panose="020B060402020202020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058742-90B1-4A20-B466-E0C8E26DD83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" t="5556" r="4167" b="6944"/>
          <a:stretch/>
        </p:blipFill>
        <p:spPr>
          <a:xfrm rot="5400000">
            <a:off x="-424543" y="1626894"/>
            <a:ext cx="5840186" cy="42291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53E5860-9F4C-4E44-B915-A2A07CD6D28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7" t="6944" r="4167" b="5556"/>
          <a:stretch/>
        </p:blipFill>
        <p:spPr>
          <a:xfrm rot="5400000">
            <a:off x="4245032" y="1623177"/>
            <a:ext cx="5840186" cy="4229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252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BC38A2F-004C-48EC-A1E0-EC0818B353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5" t="2084" r="2845" b="3125"/>
          <a:stretch/>
        </p:blipFill>
        <p:spPr>
          <a:xfrm>
            <a:off x="457200" y="228600"/>
            <a:ext cx="8763000" cy="6605785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B3487184-0F74-4218-B0AF-52910A2209BB}"/>
              </a:ext>
            </a:extLst>
          </p:cNvPr>
          <p:cNvSpPr/>
          <p:nvPr/>
        </p:nvSpPr>
        <p:spPr>
          <a:xfrm>
            <a:off x="533400" y="838200"/>
            <a:ext cx="1828800" cy="4495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952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076602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Partial translation vs. (rough) summary </a:t>
            </a:r>
            <a:endParaRPr lang="en-US" sz="2000" dirty="0">
              <a:solidFill>
                <a:srgbClr val="FFFFFF"/>
              </a:solidFill>
              <a:latin typeface="Libre Baskervill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4E8716-2A74-4556-9056-852CAE47F8BD}"/>
              </a:ext>
            </a:extLst>
          </p:cNvPr>
          <p:cNvSpPr/>
          <p:nvPr/>
        </p:nvSpPr>
        <p:spPr>
          <a:xfrm>
            <a:off x="18586" y="6942674"/>
            <a:ext cx="8176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Takagi, Shiro. (1949). </a:t>
            </a:r>
            <a:r>
              <a:rPr lang="en-US" sz="1400" dirty="0" err="1"/>
              <a:t>Fushigi</a:t>
            </a:r>
            <a:r>
              <a:rPr lang="en-US" sz="1400" dirty="0"/>
              <a:t> no </a:t>
            </a:r>
            <a:r>
              <a:rPr lang="en-US" sz="1400" dirty="0" err="1"/>
              <a:t>kuni</a:t>
            </a:r>
            <a:r>
              <a:rPr lang="en-US" sz="1400" dirty="0"/>
              <a:t> no </a:t>
            </a:r>
            <a:r>
              <a:rPr lang="en-US" sz="1400" dirty="0" err="1"/>
              <a:t>Arisu</a:t>
            </a:r>
            <a:r>
              <a:rPr lang="en-US" sz="1400" dirty="0"/>
              <a:t> [Alice's Adventures in Wonderland], </a:t>
            </a:r>
            <a:r>
              <a:rPr lang="en-US" sz="1400" i="1" dirty="0" err="1"/>
              <a:t>Hikari</a:t>
            </a:r>
            <a:r>
              <a:rPr lang="en-US" sz="1400" i="1" dirty="0"/>
              <a:t> no </a:t>
            </a:r>
            <a:r>
              <a:rPr lang="en-US" sz="1400" i="1" dirty="0" err="1"/>
              <a:t>kuni</a:t>
            </a:r>
            <a:r>
              <a:rPr lang="en-US" sz="1400" dirty="0"/>
              <a:t>, 10 (10), 17.</a:t>
            </a:r>
            <a:endParaRPr lang="en-US" sz="1400" dirty="0">
              <a:latin typeface="Libre Baskerville" panose="020B060402020202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F64B60-6805-486F-8590-C2A164CC32C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82" y="1600200"/>
            <a:ext cx="5904098" cy="44280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D75453F-1EAD-4250-9DD0-B6EEFD87F8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6" t="4167" r="2083" b="5555"/>
          <a:stretch/>
        </p:blipFill>
        <p:spPr>
          <a:xfrm rot="5400000">
            <a:off x="5692017" y="2232782"/>
            <a:ext cx="4428074" cy="31629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DCEF6BE-79FB-4B0D-945C-D9383F67B9D5}"/>
              </a:ext>
            </a:extLst>
          </p:cNvPr>
          <p:cNvSpPr/>
          <p:nvPr/>
        </p:nvSpPr>
        <p:spPr>
          <a:xfrm>
            <a:off x="18586" y="6634897"/>
            <a:ext cx="817636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/>
              <a:t>Takagi, Shiro. (1949). </a:t>
            </a:r>
            <a:r>
              <a:rPr lang="en-US" sz="1400" dirty="0" err="1"/>
              <a:t>Fushigi</a:t>
            </a:r>
            <a:r>
              <a:rPr lang="en-US" sz="1400" dirty="0"/>
              <a:t> no </a:t>
            </a:r>
            <a:r>
              <a:rPr lang="en-US" sz="1400" dirty="0" err="1"/>
              <a:t>kuni</a:t>
            </a:r>
            <a:r>
              <a:rPr lang="en-US" sz="1400" dirty="0"/>
              <a:t> no </a:t>
            </a:r>
            <a:r>
              <a:rPr lang="en-US" sz="1400" dirty="0" err="1"/>
              <a:t>Arisu</a:t>
            </a:r>
            <a:r>
              <a:rPr lang="en-US" sz="1400" dirty="0"/>
              <a:t> [Alice's Adventures in Wonderland], </a:t>
            </a:r>
            <a:r>
              <a:rPr lang="en-US" sz="1400" i="1" dirty="0" err="1"/>
              <a:t>Hikari</a:t>
            </a:r>
            <a:r>
              <a:rPr lang="en-US" sz="1400" i="1" dirty="0"/>
              <a:t> no </a:t>
            </a:r>
            <a:r>
              <a:rPr lang="en-US" sz="1400" i="1" dirty="0" err="1"/>
              <a:t>kuni</a:t>
            </a:r>
            <a:r>
              <a:rPr lang="en-US" sz="1400" dirty="0"/>
              <a:t>, 10 (9). </a:t>
            </a:r>
            <a:endParaRPr lang="en-US" sz="1400" dirty="0">
              <a:latin typeface="Libre Baskerville" panose="020B060402020202020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610683-60D8-48A3-88D3-6DB3726EB5A1}"/>
              </a:ext>
            </a:extLst>
          </p:cNvPr>
          <p:cNvSpPr/>
          <p:nvPr/>
        </p:nvSpPr>
        <p:spPr>
          <a:xfrm>
            <a:off x="259464" y="1752601"/>
            <a:ext cx="2788535" cy="106680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9525">
                <a:solidFill>
                  <a:schemeClr val="tx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2671066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FF64B60-6805-486F-8590-C2A164CC32C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3" t="3538" r="49665" b="74091"/>
          <a:stretch/>
        </p:blipFill>
        <p:spPr>
          <a:xfrm>
            <a:off x="465995" y="685800"/>
            <a:ext cx="8821609" cy="327660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E300099B-1880-49B1-A2E0-C1CEDCAF2C11}"/>
              </a:ext>
            </a:extLst>
          </p:cNvPr>
          <p:cNvSpPr/>
          <p:nvPr/>
        </p:nvSpPr>
        <p:spPr>
          <a:xfrm>
            <a:off x="464912" y="4492489"/>
            <a:ext cx="4861379" cy="1696234"/>
          </a:xfrm>
          <a:prstGeom prst="rect">
            <a:avLst/>
          </a:prstGeom>
          <a:ln w="31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400" i="1" dirty="0">
                <a:latin typeface="Libre Baskerville" panose="020B0604020202020204" charset="0"/>
              </a:rPr>
              <a:t>“Alice pulled out </a:t>
            </a:r>
            <a:r>
              <a:rPr lang="en-US" sz="2400" i="1" dirty="0" err="1">
                <a:latin typeface="Libre Baskerville" panose="020B0604020202020204" charset="0"/>
              </a:rPr>
              <a:t>konpeito</a:t>
            </a:r>
            <a:r>
              <a:rPr lang="en-US" sz="2400" i="1" dirty="0">
                <a:latin typeface="Libre Baskerville" panose="020B0604020202020204" charset="0"/>
              </a:rPr>
              <a:t> (*</a:t>
            </a:r>
            <a:r>
              <a:rPr lang="en-US" sz="2400" i="1" u="sng" dirty="0">
                <a:latin typeface="Libre Baskerville" panose="020B0604020202020204" charset="0"/>
              </a:rPr>
              <a:t>Japanese</a:t>
            </a:r>
            <a:r>
              <a:rPr lang="en-US" sz="2400" i="1" dirty="0">
                <a:latin typeface="Libre Baskerville" panose="020B0604020202020204" charset="0"/>
              </a:rPr>
              <a:t> sugar candy*) from her pocket…”</a:t>
            </a:r>
          </a:p>
        </p:txBody>
      </p:sp>
      <p:pic>
        <p:nvPicPr>
          <p:cNvPr id="1026" name="Picture 2" descr="https://upload.wikimedia.org/wikipedia/commons/5/54/Kompeito_konpeito.JPG">
            <a:extLst>
              <a:ext uri="{FF2B5EF4-FFF2-40B4-BE49-F238E27FC236}">
                <a16:creationId xmlns:a16="http://schemas.microsoft.com/office/drawing/2014/main" id="{CCA68EA4-FAD5-4ABA-ACB5-2F19461AB2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1109" y="4492489"/>
            <a:ext cx="2262639" cy="1696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rrow: Right 5">
            <a:extLst>
              <a:ext uri="{FF2B5EF4-FFF2-40B4-BE49-F238E27FC236}">
                <a16:creationId xmlns:a16="http://schemas.microsoft.com/office/drawing/2014/main" id="{85725E28-BC9B-444A-A0AD-95726DF572C3}"/>
              </a:ext>
            </a:extLst>
          </p:cNvPr>
          <p:cNvSpPr/>
          <p:nvPr/>
        </p:nvSpPr>
        <p:spPr>
          <a:xfrm rot="5400000" flipV="1">
            <a:off x="2548835" y="4145722"/>
            <a:ext cx="510132" cy="183401"/>
          </a:xfrm>
          <a:prstGeom prst="rightArrow">
            <a:avLst>
              <a:gd name="adj1" fmla="val 50000"/>
              <a:gd name="adj2" fmla="val 53825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97183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Partial translation vs. (rough) summary </a:t>
            </a:r>
            <a:endParaRPr lang="en-US" sz="2000" dirty="0">
              <a:solidFill>
                <a:srgbClr val="FFFFFF"/>
              </a:solidFill>
              <a:latin typeface="Libre Baskervill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4E8716-2A74-4556-9056-852CAE47F8BD}"/>
              </a:ext>
            </a:extLst>
          </p:cNvPr>
          <p:cNvSpPr/>
          <p:nvPr/>
        </p:nvSpPr>
        <p:spPr>
          <a:xfrm>
            <a:off x="79259" y="6907633"/>
            <a:ext cx="8176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(1949). Kawaii </a:t>
            </a:r>
            <a:r>
              <a:rPr lang="en-US" sz="1600" dirty="0" err="1"/>
              <a:t>Arisu</a:t>
            </a:r>
            <a:r>
              <a:rPr lang="en-US" sz="1600" dirty="0"/>
              <a:t> [Cute Alice]. </a:t>
            </a:r>
            <a:r>
              <a:rPr lang="en-US" sz="1600" i="1" dirty="0"/>
              <a:t>Nihon no </a:t>
            </a:r>
            <a:r>
              <a:rPr lang="en-US" sz="1600" i="1" dirty="0" err="1"/>
              <a:t>kodomo</a:t>
            </a:r>
            <a:r>
              <a:rPr lang="en-US" sz="1600" dirty="0"/>
              <a:t>, 13, 2. </a:t>
            </a:r>
            <a:endParaRPr lang="en-US" sz="1600" dirty="0">
              <a:latin typeface="Libre Baskerville" panose="020B060402020202020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9A77EA6-BB63-4554-98C6-2C08811C451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853491"/>
            <a:ext cx="7848600" cy="5886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4262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7A88A879-D3F6-4A39-A79E-23271DB7400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1" t="6393" r="963" b="4161"/>
          <a:stretch/>
        </p:blipFill>
        <p:spPr>
          <a:xfrm>
            <a:off x="152400" y="1828800"/>
            <a:ext cx="5101920" cy="36576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69DB2C8-A685-4A18-8A53-CE3D885920D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9" t="5556" r="6250" b="8333"/>
          <a:stretch/>
        </p:blipFill>
        <p:spPr>
          <a:xfrm rot="5400000">
            <a:off x="4882108" y="1769280"/>
            <a:ext cx="5112505" cy="4012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0781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Partial translation/(rough) summary </a:t>
            </a:r>
            <a:endParaRPr lang="en-US" sz="2000" dirty="0">
              <a:solidFill>
                <a:srgbClr val="FFFFFF"/>
              </a:solidFill>
              <a:latin typeface="Libre Baskerville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24E8716-2A74-4556-9056-852CAE47F8BD}"/>
              </a:ext>
            </a:extLst>
          </p:cNvPr>
          <p:cNvSpPr/>
          <p:nvPr/>
        </p:nvSpPr>
        <p:spPr>
          <a:xfrm>
            <a:off x="53239" y="6730425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Komori, Y. (1949). </a:t>
            </a:r>
            <a:r>
              <a:rPr lang="en-US" sz="1600" dirty="0" err="1"/>
              <a:t>Emonogatari</a:t>
            </a:r>
            <a:r>
              <a:rPr lang="en-US" sz="1600" dirty="0"/>
              <a:t>: </a:t>
            </a:r>
            <a:r>
              <a:rPr lang="en-US" sz="1600" dirty="0" err="1"/>
              <a:t>Arisu</a:t>
            </a:r>
            <a:r>
              <a:rPr lang="en-US" sz="1600" dirty="0"/>
              <a:t> no </a:t>
            </a:r>
            <a:r>
              <a:rPr lang="en-US" sz="1600" dirty="0" err="1"/>
              <a:t>boken</a:t>
            </a:r>
            <a:r>
              <a:rPr lang="en-US" sz="1600" dirty="0"/>
              <a:t> [Picture Story: Alice’s Adventure] (Yoshiaki </a:t>
            </a:r>
            <a:r>
              <a:rPr lang="en-US" sz="1600" dirty="0" err="1"/>
              <a:t>Kanohara</a:t>
            </a:r>
            <a:r>
              <a:rPr lang="en-US" sz="1600" dirty="0"/>
              <a:t>, Illus.) </a:t>
            </a:r>
            <a:r>
              <a:rPr lang="en-US" sz="1600" i="1" dirty="0" err="1"/>
              <a:t>Shogaku</a:t>
            </a:r>
            <a:r>
              <a:rPr lang="en-US" sz="1600" i="1" dirty="0"/>
              <a:t> </a:t>
            </a:r>
            <a:r>
              <a:rPr lang="en-US" sz="1600" i="1" dirty="0" err="1"/>
              <a:t>sannensei</a:t>
            </a:r>
            <a:r>
              <a:rPr lang="en-US" sz="1600" dirty="0"/>
              <a:t>, 4, 7. </a:t>
            </a:r>
            <a:endParaRPr lang="en-US" sz="1600" dirty="0">
              <a:latin typeface="Libre Baskerville" panose="020B060402020202020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2BCB6E6-7F1C-4D06-9764-1EE7D852E18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0" t="13983" r="4687" b="7373"/>
          <a:stretch/>
        </p:blipFill>
        <p:spPr>
          <a:xfrm>
            <a:off x="627470" y="838199"/>
            <a:ext cx="8498660" cy="567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9169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8">
            <a:extLst>
              <a:ext uri="{FF2B5EF4-FFF2-40B4-BE49-F238E27FC236}">
                <a16:creationId xmlns:a16="http://schemas.microsoft.com/office/drawing/2014/main" id="{247CCB7E-28DF-4148-9943-D5A0F56A65AB}"/>
              </a:ext>
            </a:extLst>
          </p:cNvPr>
          <p:cNvSpPr txBox="1"/>
          <p:nvPr/>
        </p:nvSpPr>
        <p:spPr>
          <a:xfrm>
            <a:off x="3817515" y="1570553"/>
            <a:ext cx="5813502" cy="455509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300" dirty="0">
                <a:latin typeface="Libre Baskerville"/>
              </a:rPr>
              <a:t>An archive of Japanese publications issued in Japan between </a:t>
            </a:r>
            <a:r>
              <a:rPr lang="en-US" sz="2300" b="1" dirty="0">
                <a:latin typeface="Libre Baskerville"/>
              </a:rPr>
              <a:t>1945-1949</a:t>
            </a:r>
            <a:r>
              <a:rPr lang="en-US" sz="2300" dirty="0">
                <a:latin typeface="Libre Baskerville"/>
              </a:rPr>
              <a:t>, the first 4 years of Occupation of Japan.</a:t>
            </a:r>
          </a:p>
          <a:p>
            <a:pPr>
              <a:spcBef>
                <a:spcPct val="0"/>
              </a:spcBef>
            </a:pPr>
            <a:r>
              <a:rPr lang="en-US" sz="1000" dirty="0">
                <a:latin typeface="Libre Baskerville"/>
              </a:rPr>
              <a:t> </a:t>
            </a: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300" dirty="0">
                <a:latin typeface="Libre Baskerville"/>
              </a:rPr>
              <a:t>These materials were collected for censorship purpose by SCAP (Supreme Commander of Allied Powers).</a:t>
            </a:r>
          </a:p>
          <a:p>
            <a:pPr>
              <a:spcBef>
                <a:spcPct val="0"/>
              </a:spcBef>
            </a:pPr>
            <a:endParaRPr lang="en-US" sz="1000" dirty="0">
              <a:latin typeface="Libre Baskerville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300" dirty="0">
                <a:latin typeface="Libre Baskerville"/>
              </a:rPr>
              <a:t>The collection also holds items created by the SCAP members and others while living in Japan during the Occupation.</a:t>
            </a:r>
          </a:p>
        </p:txBody>
      </p:sp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Gordon W. </a:t>
            </a:r>
            <a:r>
              <a:rPr lang="en-US" sz="2800" dirty="0" err="1">
                <a:solidFill>
                  <a:srgbClr val="FFFFFF"/>
                </a:solidFill>
                <a:latin typeface="Libre Baskerville"/>
              </a:rPr>
              <a:t>Prange</a:t>
            </a:r>
            <a:r>
              <a:rPr lang="en-US" sz="2800" dirty="0">
                <a:solidFill>
                  <a:srgbClr val="FFFFFF"/>
                </a:solidFill>
                <a:latin typeface="Libre Baskerville"/>
              </a:rPr>
              <a:t> Collection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E9B2F61-491D-4B64-B2B0-17BEF5CCF0B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69" t="5057" r="15644" b="5057"/>
          <a:stretch/>
        </p:blipFill>
        <p:spPr>
          <a:xfrm>
            <a:off x="155713" y="2133600"/>
            <a:ext cx="3423863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62200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4EFB8B-3FF1-4211-B046-F12D1D15A5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37" t="4020" r="48699" b="5898"/>
          <a:stretch/>
        </p:blipFill>
        <p:spPr>
          <a:xfrm>
            <a:off x="6553200" y="1600200"/>
            <a:ext cx="2951832" cy="4348205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1DE2262-5E2B-478F-BFFD-03E19DAB456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2" b="943"/>
          <a:stretch/>
        </p:blipFill>
        <p:spPr>
          <a:xfrm>
            <a:off x="152400" y="1162360"/>
            <a:ext cx="6245030" cy="4990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031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  <a:latin typeface="Libre Baskerville"/>
              </a:rPr>
              <a:t> For future scholarship</a:t>
            </a:r>
            <a:r>
              <a:rPr lang="en-US" sz="2200" dirty="0">
                <a:solidFill>
                  <a:srgbClr val="FFFFFF"/>
                </a:solidFill>
                <a:latin typeface="Libre Baskerville"/>
              </a:rPr>
              <a:t> 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FCD465-022D-4369-9864-01D4785A8C06}"/>
              </a:ext>
            </a:extLst>
          </p:cNvPr>
          <p:cNvSpPr/>
          <p:nvPr/>
        </p:nvSpPr>
        <p:spPr>
          <a:xfrm>
            <a:off x="304800" y="1940407"/>
            <a:ext cx="9297654" cy="2519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Illustrators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Partial translation/(rough) summary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Readership of magazines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700" dirty="0">
                <a:latin typeface="Libre Baskerville" panose="020B0604020202020204" charset="0"/>
              </a:rPr>
              <a:t>Influences (or not) from the original illustrations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A6FFCE-1CB6-4E7A-BC41-2D13994A13DF}"/>
              </a:ext>
            </a:extLst>
          </p:cNvPr>
          <p:cNvSpPr/>
          <p:nvPr/>
        </p:nvSpPr>
        <p:spPr>
          <a:xfrm>
            <a:off x="685800" y="3200399"/>
            <a:ext cx="4953000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00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46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200" dirty="0">
                <a:solidFill>
                  <a:srgbClr val="FFFFFF"/>
                </a:solidFill>
                <a:latin typeface="Libre Baskerville"/>
              </a:rPr>
              <a:t>Readership of magazine - Circulation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3304188F-8AB4-4365-B62C-AC519C4E96E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1389" b="4167"/>
          <a:stretch/>
        </p:blipFill>
        <p:spPr>
          <a:xfrm rot="5400000">
            <a:off x="-114508" y="1767238"/>
            <a:ext cx="5387361" cy="39391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18D8406-C01D-4F3A-A48A-218116EB423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334" t="39197" r="24521" b="13302"/>
          <a:stretch/>
        </p:blipFill>
        <p:spPr>
          <a:xfrm rot="5400000">
            <a:off x="5767757" y="2073652"/>
            <a:ext cx="3094885" cy="365760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DA1C43-A950-49BC-9602-914A26E4F6E7}"/>
              </a:ext>
            </a:extLst>
          </p:cNvPr>
          <p:cNvSpPr/>
          <p:nvPr/>
        </p:nvSpPr>
        <p:spPr>
          <a:xfrm>
            <a:off x="914400" y="3429000"/>
            <a:ext cx="2057400" cy="17526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8FF2768-9744-471F-8313-14E41C6F22E9}"/>
              </a:ext>
            </a:extLst>
          </p:cNvPr>
          <p:cNvSpPr/>
          <p:nvPr/>
        </p:nvSpPr>
        <p:spPr>
          <a:xfrm>
            <a:off x="2953214" y="4305300"/>
            <a:ext cx="3218985" cy="33855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292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46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200" dirty="0">
                <a:solidFill>
                  <a:srgbClr val="FFFFFF"/>
                </a:solidFill>
                <a:latin typeface="Libre Baskerville"/>
              </a:rPr>
              <a:t>Readership of magazine - Circulation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E6601D2-9E2E-42D8-BC70-251BE64A10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5556" r="3125" b="8333"/>
          <a:stretch/>
        </p:blipFill>
        <p:spPr>
          <a:xfrm rot="5400000">
            <a:off x="-661412" y="1901602"/>
            <a:ext cx="6111500" cy="435532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98CF3DF-64F3-49D1-8AC2-006629CBFDE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32501" r="80789" b="28441"/>
          <a:stretch/>
        </p:blipFill>
        <p:spPr>
          <a:xfrm rot="5400000">
            <a:off x="6460858" y="-130261"/>
            <a:ext cx="1795888" cy="405883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0DA1C43-A950-49BC-9602-914A26E4F6E7}"/>
              </a:ext>
            </a:extLst>
          </p:cNvPr>
          <p:cNvSpPr/>
          <p:nvPr/>
        </p:nvSpPr>
        <p:spPr>
          <a:xfrm>
            <a:off x="1609492" y="1111393"/>
            <a:ext cx="1353015" cy="610441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8FF2768-9744-471F-8313-14E41C6F22E9}"/>
              </a:ext>
            </a:extLst>
          </p:cNvPr>
          <p:cNvSpPr/>
          <p:nvPr/>
        </p:nvSpPr>
        <p:spPr>
          <a:xfrm>
            <a:off x="2962507" y="1563840"/>
            <a:ext cx="3218985" cy="224254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915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0CE932C-837D-4422-A465-A1EE4CE3E0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67" t="5556" r="2084" b="5556"/>
          <a:stretch/>
        </p:blipFill>
        <p:spPr>
          <a:xfrm rot="5400000">
            <a:off x="-52261" y="2021640"/>
            <a:ext cx="5556813" cy="3951512"/>
          </a:xfrm>
          <a:prstGeom prst="rect">
            <a:avLst/>
          </a:prstGeom>
        </p:spPr>
      </p:pic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46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200" dirty="0">
                <a:solidFill>
                  <a:srgbClr val="FFFFFF"/>
                </a:solidFill>
                <a:latin typeface="Libre Baskerville"/>
              </a:rPr>
              <a:t>Readership of magazine – Circulation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7011441-1AC4-4A1E-A8DA-1C5AEF45D001}"/>
              </a:ext>
            </a:extLst>
          </p:cNvPr>
          <p:cNvSpPr/>
          <p:nvPr/>
        </p:nvSpPr>
        <p:spPr>
          <a:xfrm>
            <a:off x="79259" y="6907633"/>
            <a:ext cx="8176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(1949). </a:t>
            </a:r>
            <a:r>
              <a:rPr lang="en-US" sz="1600" i="1" dirty="0" err="1"/>
              <a:t>Chugaku</a:t>
            </a:r>
            <a:r>
              <a:rPr lang="en-US" sz="1600" i="1" dirty="0"/>
              <a:t> </a:t>
            </a:r>
            <a:r>
              <a:rPr lang="en-US" sz="1600" i="1" dirty="0" err="1"/>
              <a:t>Shokyu</a:t>
            </a:r>
            <a:r>
              <a:rPr lang="en-US" sz="1600" dirty="0"/>
              <a:t>. 4(4).</a:t>
            </a:r>
            <a:endParaRPr lang="en-US" sz="1600" dirty="0">
              <a:latin typeface="Libre Baskerville" panose="020B0604020202020204" charset="0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0DA1C43-A950-49BC-9602-914A26E4F6E7}"/>
              </a:ext>
            </a:extLst>
          </p:cNvPr>
          <p:cNvSpPr/>
          <p:nvPr/>
        </p:nvSpPr>
        <p:spPr>
          <a:xfrm>
            <a:off x="1066800" y="2057400"/>
            <a:ext cx="1905000" cy="1636684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Arrow: Right 12">
            <a:extLst>
              <a:ext uri="{FF2B5EF4-FFF2-40B4-BE49-F238E27FC236}">
                <a16:creationId xmlns:a16="http://schemas.microsoft.com/office/drawing/2014/main" id="{E8FF2768-9744-471F-8313-14E41C6F22E9}"/>
              </a:ext>
            </a:extLst>
          </p:cNvPr>
          <p:cNvSpPr/>
          <p:nvPr/>
        </p:nvSpPr>
        <p:spPr>
          <a:xfrm>
            <a:off x="2990385" y="3355530"/>
            <a:ext cx="3029415" cy="302070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DAB2DFB-EE5F-4949-AF57-96415AC9B1E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534" t="43652" r="57468" b="13496"/>
          <a:stretch/>
        </p:blipFill>
        <p:spPr>
          <a:xfrm rot="5400000">
            <a:off x="6822482" y="2263902"/>
            <a:ext cx="1995874" cy="3564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17687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3B10B6-266A-4751-B8B4-12102E28ADC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5" t="5180" r="2526" b="7409"/>
          <a:stretch/>
        </p:blipFill>
        <p:spPr>
          <a:xfrm>
            <a:off x="254919" y="76200"/>
            <a:ext cx="9243761" cy="6488409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1A4778F-1288-441F-9CC2-C2BF937A9E76}"/>
              </a:ext>
            </a:extLst>
          </p:cNvPr>
          <p:cNvSpPr/>
          <p:nvPr/>
        </p:nvSpPr>
        <p:spPr>
          <a:xfrm>
            <a:off x="134701" y="6620636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Carroll, L. (Y. Ishihara, Trans.). </a:t>
            </a:r>
            <a:r>
              <a:rPr lang="en-US" sz="1600" dirty="0" err="1"/>
              <a:t>Emonogatari</a:t>
            </a:r>
            <a:r>
              <a:rPr lang="en-US" sz="1600" dirty="0"/>
              <a:t>: </a:t>
            </a:r>
            <a:r>
              <a:rPr lang="en-US" sz="1600" dirty="0" err="1"/>
              <a:t>Fushigi</a:t>
            </a:r>
            <a:r>
              <a:rPr lang="en-US" sz="1600" dirty="0"/>
              <a:t> no </a:t>
            </a:r>
            <a:r>
              <a:rPr lang="en-US" sz="1600" dirty="0" err="1"/>
              <a:t>kuni</a:t>
            </a:r>
            <a:r>
              <a:rPr lang="en-US" sz="1600" dirty="0"/>
              <a:t> no </a:t>
            </a:r>
            <a:r>
              <a:rPr lang="en-US" sz="1600" dirty="0" err="1"/>
              <a:t>Arisu</a:t>
            </a:r>
            <a:r>
              <a:rPr lang="en-US" sz="1600" dirty="0"/>
              <a:t> [Alice’s Adventures in Wonderland]. </a:t>
            </a:r>
            <a:r>
              <a:rPr lang="en-US" sz="1600" i="1" dirty="0" err="1"/>
              <a:t>Chugaku</a:t>
            </a:r>
            <a:r>
              <a:rPr lang="en-US" sz="1600" i="1" dirty="0"/>
              <a:t> </a:t>
            </a:r>
            <a:r>
              <a:rPr lang="en-US" sz="1600" i="1" dirty="0" err="1"/>
              <a:t>Shokyu</a:t>
            </a:r>
            <a:r>
              <a:rPr lang="en-US" sz="1600" dirty="0"/>
              <a:t>. 4(4). 6-9. </a:t>
            </a:r>
            <a:endParaRPr lang="en-US" sz="1600" dirty="0">
              <a:latin typeface="Libre Baskervill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358575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19372" y="0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463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200" dirty="0">
                <a:solidFill>
                  <a:srgbClr val="FFFFFF"/>
                </a:solidFill>
                <a:latin typeface="Libre Baskerville"/>
              </a:rPr>
              <a:t>Readership of magazine – Target audience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11BD307-7684-41EC-9DD4-E459BDDAE480}"/>
              </a:ext>
            </a:extLst>
          </p:cNvPr>
          <p:cNvSpPr/>
          <p:nvPr/>
        </p:nvSpPr>
        <p:spPr>
          <a:xfrm>
            <a:off x="134701" y="6620636"/>
            <a:ext cx="817636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err="1"/>
              <a:t>Kuriyagawa</a:t>
            </a:r>
            <a:r>
              <a:rPr lang="en-US" sz="1600" dirty="0"/>
              <a:t>, F. (1949). </a:t>
            </a:r>
            <a:r>
              <a:rPr lang="en-US" sz="1600" dirty="0" err="1"/>
              <a:t>Fushigi</a:t>
            </a:r>
            <a:r>
              <a:rPr lang="en-US" sz="1600" dirty="0"/>
              <a:t> no </a:t>
            </a:r>
            <a:r>
              <a:rPr lang="en-US" sz="1600" dirty="0" err="1"/>
              <a:t>kuni</a:t>
            </a:r>
            <a:r>
              <a:rPr lang="en-US" sz="1600" dirty="0"/>
              <a:t> no </a:t>
            </a:r>
            <a:r>
              <a:rPr lang="en-US" sz="1600" dirty="0" err="1"/>
              <a:t>Arisu</a:t>
            </a:r>
            <a:r>
              <a:rPr lang="en-US" sz="1600" dirty="0"/>
              <a:t> [Alice’s Adventures in Wonderland]. </a:t>
            </a:r>
            <a:r>
              <a:rPr lang="en-US" sz="1600" i="1" dirty="0"/>
              <a:t>Junior English</a:t>
            </a:r>
            <a:r>
              <a:rPr lang="en-US" sz="1600" dirty="0"/>
              <a:t>, 4(5), 34-36.</a:t>
            </a:r>
            <a:endParaRPr lang="en-US" sz="1600" dirty="0">
              <a:latin typeface="Libre Baskerville" panose="020B060402020202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83BFFF-7564-4E23-BECE-D51F25A0102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5" t="5555" r="4167" b="4167"/>
          <a:stretch/>
        </p:blipFill>
        <p:spPr>
          <a:xfrm rot="5400000">
            <a:off x="-447881" y="2060720"/>
            <a:ext cx="4458650" cy="32563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4894E8-BC72-41A3-AF91-0371EA63BC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90" t="5208" r="7728" b="6515"/>
          <a:stretch/>
        </p:blipFill>
        <p:spPr>
          <a:xfrm>
            <a:off x="3733800" y="1535351"/>
            <a:ext cx="5866515" cy="439966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717B5EC-C06B-4D4D-A043-A4F1D4FC50AB}"/>
              </a:ext>
            </a:extLst>
          </p:cNvPr>
          <p:cNvSpPr/>
          <p:nvPr/>
        </p:nvSpPr>
        <p:spPr>
          <a:xfrm>
            <a:off x="8077201" y="3428999"/>
            <a:ext cx="1295400" cy="235084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 w="9525">
                <a:solidFill>
                  <a:schemeClr val="tx1"/>
                </a:solidFill>
              </a:ln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D34A69-9D50-440B-99AF-EDFB35A58467}"/>
              </a:ext>
            </a:extLst>
          </p:cNvPr>
          <p:cNvSpPr/>
          <p:nvPr/>
        </p:nvSpPr>
        <p:spPr>
          <a:xfrm>
            <a:off x="2438400" y="3334435"/>
            <a:ext cx="48768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772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54894E8-BC72-41A3-AF91-0371EA63BCF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351" t="44011" r="8861" b="9173"/>
          <a:stretch/>
        </p:blipFill>
        <p:spPr>
          <a:xfrm>
            <a:off x="304800" y="422100"/>
            <a:ext cx="4015320" cy="64710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8A369BA-10DB-4883-AB57-0D11B3A1CF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83" t="8333" r="54167" b="50000"/>
          <a:stretch/>
        </p:blipFill>
        <p:spPr>
          <a:xfrm rot="5400000">
            <a:off x="5689600" y="1308100"/>
            <a:ext cx="2819400" cy="469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090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  <a:latin typeface="Libre Baskerville"/>
              </a:rPr>
              <a:t> For future scholarship</a:t>
            </a:r>
            <a:r>
              <a:rPr lang="en-US" sz="2200" dirty="0">
                <a:solidFill>
                  <a:srgbClr val="FFFFFF"/>
                </a:solidFill>
                <a:latin typeface="Libre Baskerville"/>
              </a:rPr>
              <a:t> 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FCD465-022D-4369-9864-01D4785A8C06}"/>
              </a:ext>
            </a:extLst>
          </p:cNvPr>
          <p:cNvSpPr/>
          <p:nvPr/>
        </p:nvSpPr>
        <p:spPr>
          <a:xfrm>
            <a:off x="304800" y="1905000"/>
            <a:ext cx="9297654" cy="2519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Illustrators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Partial translation/(rough) summary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Readership of magazines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700" dirty="0">
                <a:latin typeface="Libre Baskerville" panose="020B0604020202020204" charset="0"/>
              </a:rPr>
              <a:t>Influences (or not) from the original illustrations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A6FFCE-1CB6-4E7A-BC41-2D13994A13DF}"/>
              </a:ext>
            </a:extLst>
          </p:cNvPr>
          <p:cNvSpPr/>
          <p:nvPr/>
        </p:nvSpPr>
        <p:spPr>
          <a:xfrm>
            <a:off x="685800" y="3788240"/>
            <a:ext cx="8916654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957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1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100" dirty="0">
                <a:solidFill>
                  <a:srgbClr val="FFFFFF"/>
                </a:solidFill>
                <a:latin typeface="Libre Baskerville"/>
              </a:rPr>
              <a:t>Influences (or not) from the original illustrations – Drink Me Bottle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BFAD93-D0A7-4F45-A735-A3DCFF60C480}"/>
              </a:ext>
            </a:extLst>
          </p:cNvPr>
          <p:cNvSpPr/>
          <p:nvPr/>
        </p:nvSpPr>
        <p:spPr>
          <a:xfrm>
            <a:off x="3651730" y="6627440"/>
            <a:ext cx="221567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Libre Baskerville" panose="020B0604020202020204" charset="0"/>
              </a:rPr>
              <a:t>Hikari</a:t>
            </a:r>
            <a:r>
              <a:rPr lang="en-US" sz="1200" i="1" dirty="0">
                <a:latin typeface="Libre Baskerville" panose="020B0604020202020204" charset="0"/>
              </a:rPr>
              <a:t> no </a:t>
            </a:r>
            <a:r>
              <a:rPr lang="en-US" sz="1200" i="1" dirty="0" err="1">
                <a:latin typeface="Libre Baskerville" panose="020B0604020202020204" charset="0"/>
              </a:rPr>
              <a:t>kuni</a:t>
            </a:r>
            <a:endParaRPr lang="en-US" sz="1200" i="1" dirty="0">
              <a:latin typeface="Libre Baskerville" panose="020B060402020202020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58A3F0-95BE-430B-B11B-C90A6F6BC9B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64950" r="77083" b="8554"/>
          <a:stretch/>
        </p:blipFill>
        <p:spPr>
          <a:xfrm rot="5400000">
            <a:off x="3855888" y="4253066"/>
            <a:ext cx="2123239" cy="25315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9685C08-FCC3-4E64-8941-F75B7BE911E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031" t="50000" r="4687" b="14583"/>
          <a:stretch/>
        </p:blipFill>
        <p:spPr>
          <a:xfrm>
            <a:off x="6325786" y="4322066"/>
            <a:ext cx="3276668" cy="2273607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77EFD4DD-B6A9-44BC-9CD7-4A7F1942B08D}"/>
              </a:ext>
            </a:extLst>
          </p:cNvPr>
          <p:cNvSpPr/>
          <p:nvPr/>
        </p:nvSpPr>
        <p:spPr>
          <a:xfrm>
            <a:off x="6325786" y="6624147"/>
            <a:ext cx="327666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Libre Baskerville" panose="020B0604020202020204" charset="0"/>
              </a:rPr>
              <a:t>Nihon no </a:t>
            </a:r>
            <a:r>
              <a:rPr lang="en-US" sz="1200" i="1" dirty="0" err="1">
                <a:latin typeface="Libre Baskerville" panose="020B0604020202020204" charset="0"/>
              </a:rPr>
              <a:t>kodomo</a:t>
            </a:r>
            <a:endParaRPr lang="en-US" sz="1200" i="1" dirty="0">
              <a:latin typeface="Libre Baskerville" panose="020B060402020202020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712D44-2DC9-4E87-B117-3E7BAE6F105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687" y="1340835"/>
            <a:ext cx="3276668" cy="466372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C8D4BE3E-1375-4E74-9EE5-F76C021CD611}"/>
              </a:ext>
            </a:extLst>
          </p:cNvPr>
          <p:cNvSpPr/>
          <p:nvPr/>
        </p:nvSpPr>
        <p:spPr>
          <a:xfrm>
            <a:off x="148047" y="6155104"/>
            <a:ext cx="67285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Libre Baskerville" panose="020B0604020202020204" charset="0"/>
              </a:rPr>
              <a:t>Original illustration by John Tenniel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0934CBD-600A-42E7-B27A-D733002D032D}"/>
              </a:ext>
            </a:extLst>
          </p:cNvPr>
          <p:cNvSpPr/>
          <p:nvPr/>
        </p:nvSpPr>
        <p:spPr>
          <a:xfrm>
            <a:off x="3875940" y="3906735"/>
            <a:ext cx="21950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Libre Baskerville" panose="020B0604020202020204" charset="0"/>
              </a:rPr>
              <a:t>Kodomo</a:t>
            </a:r>
            <a:r>
              <a:rPr lang="en-US" sz="1200" i="1" dirty="0">
                <a:latin typeface="Libre Baskerville" panose="020B0604020202020204" charset="0"/>
              </a:rPr>
              <a:t> no </a:t>
            </a:r>
            <a:r>
              <a:rPr lang="en-US" sz="1200" i="1" dirty="0" err="1">
                <a:latin typeface="Libre Baskerville" panose="020B0604020202020204" charset="0"/>
              </a:rPr>
              <a:t>hata</a:t>
            </a:r>
            <a:endParaRPr lang="en-US" sz="1200" i="1" dirty="0">
              <a:latin typeface="Libre Baskerville" panose="020B0604020202020204" charset="0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545EC9A6-5121-4117-9E1C-85DCB1D9CD9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44" t="5795" r="5372" b="52610"/>
          <a:stretch/>
        </p:blipFill>
        <p:spPr>
          <a:xfrm>
            <a:off x="6597760" y="1064832"/>
            <a:ext cx="2399414" cy="2431501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46D332DA-C71A-4F3B-9908-E0938613DCD0}"/>
              </a:ext>
            </a:extLst>
          </p:cNvPr>
          <p:cNvSpPr/>
          <p:nvPr/>
        </p:nvSpPr>
        <p:spPr>
          <a:xfrm>
            <a:off x="6597760" y="3545652"/>
            <a:ext cx="219509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Libre Baskerville" panose="020B0604020202020204" charset="0"/>
              </a:rPr>
              <a:t>Shogaku</a:t>
            </a:r>
            <a:r>
              <a:rPr lang="en-US" sz="1200" i="1" dirty="0">
                <a:latin typeface="Libre Baskerville" panose="020B0604020202020204" charset="0"/>
              </a:rPr>
              <a:t> </a:t>
            </a:r>
            <a:r>
              <a:rPr lang="en-US" sz="1200" i="1" dirty="0" err="1">
                <a:latin typeface="Libre Baskerville" panose="020B0604020202020204" charset="0"/>
              </a:rPr>
              <a:t>ichinensei</a:t>
            </a:r>
            <a:endParaRPr lang="en-US" sz="1200" i="1" dirty="0">
              <a:latin typeface="Libre Baskerville" panose="020B060402020202020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413846E-66D8-4E9A-9A04-EA5D04A16CE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383" t="40625" r="8593" b="7374"/>
          <a:stretch/>
        </p:blipFill>
        <p:spPr>
          <a:xfrm>
            <a:off x="3982610" y="932776"/>
            <a:ext cx="2195099" cy="294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93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  <p:bldP spid="16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9E421A2-76EE-4427-9A17-DCDAE385C50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46" t="8334" r="4022" b="8332"/>
          <a:stretch/>
        </p:blipFill>
        <p:spPr>
          <a:xfrm rot="5400000">
            <a:off x="3143764" y="4361302"/>
            <a:ext cx="3207063" cy="2185084"/>
          </a:xfrm>
          <a:prstGeom prst="rect">
            <a:avLst/>
          </a:prstGeom>
        </p:spPr>
      </p:pic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2002E99-E710-442A-9354-A446FB8150A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58" r="9338"/>
          <a:stretch/>
        </p:blipFill>
        <p:spPr>
          <a:xfrm rot="5400000">
            <a:off x="4366403" y="2059273"/>
            <a:ext cx="1703296" cy="161491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B472858-0C6E-4ACA-9A13-6ED31F977C1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83" y="171517"/>
            <a:ext cx="3582503" cy="2686877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3285DF6-88D3-4AA1-A28B-35AB0E084C1C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1"/>
          <a:stretch/>
        </p:blipFill>
        <p:spPr>
          <a:xfrm>
            <a:off x="559822" y="3103491"/>
            <a:ext cx="2769061" cy="397991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6895AA6-7775-4DE8-95EC-ADCABE14B65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561" y="4872037"/>
            <a:ext cx="3028188" cy="202834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75054F9-57AD-4E2F-8578-9A3A8DB7C272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095" y="2566979"/>
            <a:ext cx="3028188" cy="213992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7A4E948-BFA7-4B54-BDB4-AC986A189828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9908" y="171517"/>
            <a:ext cx="2271061" cy="17032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7823794C-5FBC-4F8D-9395-6BBCCB04BD96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9053" y="130700"/>
            <a:ext cx="3028188" cy="227114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E41CECC-5331-4CFD-80D2-5FDE9CE99CCD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6392" y="177580"/>
            <a:ext cx="5305845" cy="35372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C438B5E-39D7-4FFF-98D0-103BE9CD936F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822" y="3815244"/>
            <a:ext cx="4138337" cy="310375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F58B872-C5C9-4212-A14C-1D6895258533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9315" y="3797379"/>
            <a:ext cx="4138338" cy="3103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8073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1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100" dirty="0">
                <a:solidFill>
                  <a:srgbClr val="FFFFFF"/>
                </a:solidFill>
                <a:latin typeface="Libre Baskerville"/>
              </a:rPr>
              <a:t>Influences (or not) from the original illustrations – Flying cards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0BFAD93-D0A7-4F45-A735-A3DCFF60C480}"/>
              </a:ext>
            </a:extLst>
          </p:cNvPr>
          <p:cNvSpPr/>
          <p:nvPr/>
        </p:nvSpPr>
        <p:spPr>
          <a:xfrm>
            <a:off x="3657600" y="6070426"/>
            <a:ext cx="8176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>
                <a:latin typeface="Libre Baskerville" panose="020B0604020202020204" charset="0"/>
              </a:rPr>
              <a:t>Shonen </a:t>
            </a:r>
            <a:r>
              <a:rPr lang="en-US" sz="1200" i="1" dirty="0" err="1">
                <a:latin typeface="Libre Baskerville" panose="020B0604020202020204" charset="0"/>
              </a:rPr>
              <a:t>yomiuri</a:t>
            </a:r>
            <a:endParaRPr lang="en-US" sz="1200" i="1" dirty="0">
              <a:latin typeface="Libre Baskerville" panose="020B060402020202020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8D4BE3E-1375-4E74-9EE5-F76C021CD611}"/>
              </a:ext>
            </a:extLst>
          </p:cNvPr>
          <p:cNvSpPr/>
          <p:nvPr/>
        </p:nvSpPr>
        <p:spPr>
          <a:xfrm>
            <a:off x="108681" y="6070426"/>
            <a:ext cx="817636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latin typeface="Libre Baskerville" panose="020B0604020202020204" charset="0"/>
              </a:rPr>
              <a:t>Original illustration by John Tenniel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46D332DA-C71A-4F3B-9908-E0938613DCD0}"/>
              </a:ext>
            </a:extLst>
          </p:cNvPr>
          <p:cNvSpPr/>
          <p:nvPr/>
        </p:nvSpPr>
        <p:spPr>
          <a:xfrm>
            <a:off x="7010400" y="6070425"/>
            <a:ext cx="35052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i="1" dirty="0" err="1">
                <a:latin typeface="Libre Baskerville" panose="020B0604020202020204" charset="0"/>
              </a:rPr>
              <a:t>Shogaku</a:t>
            </a:r>
            <a:r>
              <a:rPr lang="en-US" sz="1200" i="1" dirty="0">
                <a:latin typeface="Libre Baskerville" panose="020B0604020202020204" charset="0"/>
              </a:rPr>
              <a:t> </a:t>
            </a:r>
            <a:r>
              <a:rPr lang="en-US" sz="1200" i="1" dirty="0" err="1">
                <a:latin typeface="Libre Baskerville" panose="020B0604020202020204" charset="0"/>
              </a:rPr>
              <a:t>Sannensei</a:t>
            </a:r>
            <a:endParaRPr lang="en-US" sz="1200" i="1" dirty="0">
              <a:latin typeface="Libre Baskerville" panose="020B060402020202020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81551-E347-4948-AECD-BDB75F68438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06" t="11923" r="1549" b="6164"/>
          <a:stretch/>
        </p:blipFill>
        <p:spPr>
          <a:xfrm>
            <a:off x="6679871" y="1810202"/>
            <a:ext cx="2944844" cy="406153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31B6915D-2E0E-4388-A1F7-BB0FD5966DE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416" t="13889" r="18750" b="12500"/>
          <a:stretch/>
        </p:blipFill>
        <p:spPr>
          <a:xfrm rot="5400000">
            <a:off x="3849320" y="2599950"/>
            <a:ext cx="2472527" cy="2978271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31140E3-B592-4221-A16A-0A9C90A8C378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85" y="1316728"/>
            <a:ext cx="3362412" cy="450466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65137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9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5124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100" dirty="0">
                <a:solidFill>
                  <a:srgbClr val="FFFFFF"/>
                </a:solidFill>
                <a:latin typeface="Libre Baskerville"/>
              </a:rPr>
              <a:t>Conclusion AND Translation books in the </a:t>
            </a:r>
            <a:r>
              <a:rPr lang="en-US" sz="2100" dirty="0" err="1">
                <a:solidFill>
                  <a:srgbClr val="FFFFFF"/>
                </a:solidFill>
                <a:latin typeface="Libre Baskerville"/>
              </a:rPr>
              <a:t>Prange</a:t>
            </a:r>
            <a:r>
              <a:rPr lang="en-US" sz="2100" dirty="0">
                <a:solidFill>
                  <a:srgbClr val="FFFFFF"/>
                </a:solidFill>
                <a:latin typeface="Libre Baskerville"/>
              </a:rPr>
              <a:t> Collection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05885C5F-0B1A-48C3-903D-FB6553C2C446}"/>
              </a:ext>
            </a:extLst>
          </p:cNvPr>
          <p:cNvSpPr/>
          <p:nvPr/>
        </p:nvSpPr>
        <p:spPr>
          <a:xfrm>
            <a:off x="71824" y="5660505"/>
            <a:ext cx="968177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Carroll, L. (M. </a:t>
            </a:r>
            <a:r>
              <a:rPr lang="en-US" sz="1400" dirty="0" err="1"/>
              <a:t>Kusuyama</a:t>
            </a:r>
            <a:r>
              <a:rPr lang="en-US" sz="1400" dirty="0"/>
              <a:t>, Trans.). (1948). </a:t>
            </a:r>
            <a:r>
              <a:rPr lang="en-US" sz="1400" i="1" dirty="0" err="1"/>
              <a:t>Fushigi</a:t>
            </a:r>
            <a:r>
              <a:rPr lang="en-US" sz="1400" i="1" dirty="0"/>
              <a:t> no </a:t>
            </a:r>
            <a:r>
              <a:rPr lang="en-US" sz="1400" i="1" dirty="0" err="1"/>
              <a:t>kuni</a:t>
            </a:r>
            <a:r>
              <a:rPr lang="en-US" sz="1400" i="1" dirty="0"/>
              <a:t> no </a:t>
            </a:r>
            <a:r>
              <a:rPr lang="en-US" sz="1400" i="1" dirty="0" err="1"/>
              <a:t>Arisu</a:t>
            </a:r>
            <a:r>
              <a:rPr lang="en-US" sz="1400" i="1" dirty="0"/>
              <a:t> </a:t>
            </a:r>
            <a:r>
              <a:rPr lang="en-US" sz="1400" dirty="0"/>
              <a:t>[Alice’s Adventures in Wonderland]. Tokyo: </a:t>
            </a:r>
            <a:r>
              <a:rPr lang="en-US" sz="1400" dirty="0" err="1"/>
              <a:t>Komine</a:t>
            </a:r>
            <a:r>
              <a:rPr lang="en-US" sz="1400" dirty="0"/>
              <a:t> </a:t>
            </a:r>
            <a:r>
              <a:rPr lang="en-US" sz="1400" dirty="0" err="1"/>
              <a:t>Shoten</a:t>
            </a:r>
            <a:r>
              <a:rPr lang="en-US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Carroll, L. (M. </a:t>
            </a:r>
            <a:r>
              <a:rPr lang="en-US" sz="1400" dirty="0" err="1"/>
              <a:t>Kusuyama</a:t>
            </a:r>
            <a:r>
              <a:rPr lang="en-US" sz="1400" dirty="0"/>
              <a:t>, Trans.). (1948). </a:t>
            </a:r>
            <a:r>
              <a:rPr lang="en-US" sz="1400" i="1" dirty="0" err="1"/>
              <a:t>Kagami</a:t>
            </a:r>
            <a:r>
              <a:rPr lang="en-US" sz="1400" i="1" dirty="0"/>
              <a:t> no </a:t>
            </a:r>
            <a:r>
              <a:rPr lang="en-US" sz="1400" i="1" dirty="0" err="1"/>
              <a:t>kuni</a:t>
            </a:r>
            <a:r>
              <a:rPr lang="en-US" sz="1400" i="1" dirty="0"/>
              <a:t> no </a:t>
            </a:r>
            <a:r>
              <a:rPr lang="en-US" sz="1400" i="1" dirty="0" err="1"/>
              <a:t>Arisu</a:t>
            </a:r>
            <a:r>
              <a:rPr lang="en-US" sz="1400" i="1" dirty="0"/>
              <a:t> </a:t>
            </a:r>
            <a:r>
              <a:rPr lang="en-US" sz="1400" dirty="0"/>
              <a:t>[Through the Looking-Glass, and What Alice Found There</a:t>
            </a:r>
            <a:r>
              <a:rPr lang="ja-JP" altLang="en-US" sz="1400" dirty="0"/>
              <a:t>」</a:t>
            </a:r>
            <a:r>
              <a:rPr lang="en-US" altLang="ja-JP" sz="1400" dirty="0"/>
              <a:t>. Tokyo: </a:t>
            </a:r>
            <a:r>
              <a:rPr lang="en-US" altLang="ja-JP" sz="1400" dirty="0" err="1"/>
              <a:t>Komine</a:t>
            </a:r>
            <a:r>
              <a:rPr lang="en-US" altLang="ja-JP" sz="1400" dirty="0"/>
              <a:t> </a:t>
            </a:r>
            <a:r>
              <a:rPr lang="en-US" altLang="ja-JP" sz="1400" dirty="0" err="1"/>
              <a:t>Shoten</a:t>
            </a:r>
            <a:r>
              <a:rPr lang="en-US" altLang="ja-JP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Kikuchi, S. (1948). </a:t>
            </a:r>
            <a:r>
              <a:rPr lang="en-US" sz="1400" i="1" dirty="0" err="1"/>
              <a:t>Fushigi</a:t>
            </a:r>
            <a:r>
              <a:rPr lang="en-US" sz="1400" i="1" dirty="0"/>
              <a:t> </a:t>
            </a:r>
            <a:r>
              <a:rPr lang="en-US" sz="1400" i="1" dirty="0" err="1"/>
              <a:t>na</a:t>
            </a:r>
            <a:r>
              <a:rPr lang="en-US" sz="1400" i="1" dirty="0"/>
              <a:t> </a:t>
            </a:r>
            <a:r>
              <a:rPr lang="en-US" sz="1400" i="1" dirty="0" err="1"/>
              <a:t>kuni</a:t>
            </a:r>
            <a:r>
              <a:rPr lang="en-US" sz="1400" i="1" dirty="0"/>
              <a:t> no </a:t>
            </a:r>
            <a:r>
              <a:rPr lang="en-US" sz="1400" i="1" dirty="0" err="1"/>
              <a:t>Arisu</a:t>
            </a:r>
            <a:r>
              <a:rPr lang="en-US" sz="1400" i="1" dirty="0"/>
              <a:t> </a:t>
            </a:r>
            <a:r>
              <a:rPr lang="en-US" sz="1400" dirty="0"/>
              <a:t>[Alice’s Adventures in Wonderland]. Tokyo: </a:t>
            </a:r>
            <a:r>
              <a:rPr lang="en-US" sz="1400" dirty="0" err="1"/>
              <a:t>Kokumin</a:t>
            </a:r>
            <a:r>
              <a:rPr lang="en-US" sz="1400" dirty="0"/>
              <a:t> Tosho </a:t>
            </a:r>
            <a:r>
              <a:rPr lang="en-US" sz="1400" dirty="0" err="1"/>
              <a:t>Kankokai</a:t>
            </a:r>
            <a:r>
              <a:rPr lang="en-US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Jido</a:t>
            </a:r>
            <a:r>
              <a:rPr lang="en-US" sz="1400" dirty="0"/>
              <a:t> Bunka </a:t>
            </a:r>
            <a:r>
              <a:rPr lang="en-US" sz="1400" dirty="0" err="1"/>
              <a:t>Shinkokai</a:t>
            </a:r>
            <a:r>
              <a:rPr lang="en-US" sz="1400" dirty="0"/>
              <a:t>, ed. (1947). </a:t>
            </a:r>
            <a:r>
              <a:rPr lang="en-US" sz="1400" i="1" dirty="0" err="1"/>
              <a:t>Arisu</a:t>
            </a:r>
            <a:r>
              <a:rPr lang="en-US" sz="1400" i="1" dirty="0"/>
              <a:t> </a:t>
            </a:r>
            <a:r>
              <a:rPr lang="en-US" sz="1400" i="1" dirty="0" err="1"/>
              <a:t>monogatari</a:t>
            </a:r>
            <a:r>
              <a:rPr lang="en-US" sz="1400" i="1" dirty="0"/>
              <a:t> </a:t>
            </a:r>
            <a:r>
              <a:rPr lang="en-US" sz="1400" dirty="0"/>
              <a:t>[Alice’s Adventures in Wonderland]. Tokyo: </a:t>
            </a:r>
            <a:r>
              <a:rPr lang="en-US" sz="1400" dirty="0" err="1"/>
              <a:t>Keibunkan</a:t>
            </a:r>
            <a:r>
              <a:rPr lang="en-US" sz="1400" dirty="0"/>
              <a:t>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err="1"/>
              <a:t>Kitada</a:t>
            </a:r>
            <a:r>
              <a:rPr lang="en-US" sz="1400" dirty="0"/>
              <a:t>, T. (1948). </a:t>
            </a:r>
            <a:r>
              <a:rPr lang="en-US" sz="1400" i="1" dirty="0" err="1"/>
              <a:t>Fushigi</a:t>
            </a:r>
            <a:r>
              <a:rPr lang="en-US" sz="1400" i="1" dirty="0"/>
              <a:t> no </a:t>
            </a:r>
            <a:r>
              <a:rPr lang="en-US" sz="1400" i="1" dirty="0" err="1"/>
              <a:t>kuni</a:t>
            </a:r>
            <a:r>
              <a:rPr lang="en-US" sz="1400" dirty="0"/>
              <a:t> [Wonderland]. Tokyo: </a:t>
            </a:r>
            <a:r>
              <a:rPr lang="en-US" sz="1400" dirty="0" err="1"/>
              <a:t>Furendobooksha</a:t>
            </a:r>
            <a:r>
              <a:rPr lang="en-US" sz="1400" dirty="0"/>
              <a:t>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4287EA-AB59-4C65-A52F-5AB27E8657D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49" t="11197" r="12501" b="12500"/>
          <a:stretch/>
        </p:blipFill>
        <p:spPr>
          <a:xfrm>
            <a:off x="1942637" y="1875209"/>
            <a:ext cx="1882679" cy="2652073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896A06F-4239-4140-9488-25A049905F5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417" t="9374" r="13541" b="14796"/>
          <a:stretch/>
        </p:blipFill>
        <p:spPr>
          <a:xfrm rot="16200000">
            <a:off x="3485874" y="2315385"/>
            <a:ext cx="2665012" cy="1771719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B5B6E00A-D389-419D-AC74-0B0A9895564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79" t="4687" r="10417" b="18750"/>
          <a:stretch/>
        </p:blipFill>
        <p:spPr>
          <a:xfrm rot="16200000">
            <a:off x="-370355" y="2344888"/>
            <a:ext cx="2652073" cy="177172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49AA2D5-BB22-445B-ADB8-BF6C9E0B610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t="9375" r="9375" b="12500"/>
          <a:stretch/>
        </p:blipFill>
        <p:spPr>
          <a:xfrm rot="16200000">
            <a:off x="7412890" y="2269330"/>
            <a:ext cx="2665010" cy="1876768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9ED1E1-3A4F-45B0-9C74-37093D2A8AF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6" t="3125" r="52428" b="14583"/>
          <a:stretch/>
        </p:blipFill>
        <p:spPr>
          <a:xfrm>
            <a:off x="5809090" y="1875209"/>
            <a:ext cx="1889121" cy="266501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3796277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786" y="1"/>
            <a:ext cx="9700511" cy="66018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Magazine collection</a:t>
            </a:r>
          </a:p>
        </p:txBody>
      </p:sp>
      <p:sp>
        <p:nvSpPr>
          <p:cNvPr id="12" name="TextBox 8">
            <a:extLst>
              <a:ext uri="{FF2B5EF4-FFF2-40B4-BE49-F238E27FC236}">
                <a16:creationId xmlns:a16="http://schemas.microsoft.com/office/drawing/2014/main" id="{F7D0142E-AF45-4924-AA0C-FD28FC55F3A4}"/>
              </a:ext>
            </a:extLst>
          </p:cNvPr>
          <p:cNvSpPr txBox="1"/>
          <p:nvPr/>
        </p:nvSpPr>
        <p:spPr>
          <a:xfrm>
            <a:off x="165672" y="882048"/>
            <a:ext cx="9422256" cy="2308324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14,000 titles of magazines</a:t>
            </a:r>
          </a:p>
          <a:p>
            <a:pPr>
              <a:spcBef>
                <a:spcPct val="0"/>
              </a:spcBef>
            </a:pPr>
            <a:endParaRPr lang="en-US" sz="1000" dirty="0">
              <a:latin typeface="Libre Baskerville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Subject areas – everything!</a:t>
            </a:r>
          </a:p>
          <a:p>
            <a:pPr>
              <a:spcBef>
                <a:spcPct val="0"/>
              </a:spcBef>
            </a:pPr>
            <a:endParaRPr lang="en-US" sz="1000" dirty="0">
              <a:latin typeface="Libre Baskerville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Microfilmed and are accessible in various U.S. institutions</a:t>
            </a:r>
          </a:p>
          <a:p>
            <a:pPr>
              <a:spcBef>
                <a:spcPct val="0"/>
              </a:spcBef>
            </a:pPr>
            <a:endParaRPr lang="en-US" sz="1000" dirty="0">
              <a:latin typeface="Libre Baskerville"/>
            </a:endParaRPr>
          </a:p>
          <a:p>
            <a:pPr marL="342900" indent="-342900"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Libre Baskerville"/>
              </a:rPr>
              <a:t>Title-level search is available via a subscription-based databases (NOT administrated by the </a:t>
            </a:r>
            <a:r>
              <a:rPr lang="en-US" sz="2400" dirty="0" err="1">
                <a:latin typeface="Libre Baskerville"/>
              </a:rPr>
              <a:t>Prange</a:t>
            </a:r>
            <a:r>
              <a:rPr lang="en-US" sz="2400" dirty="0">
                <a:latin typeface="Libre Baskerville"/>
              </a:rPr>
              <a:t> Collection) 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8670601-0754-4439-8192-DA0A65A4C6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1" t="9589" r="4843" b="6458"/>
          <a:stretch/>
        </p:blipFill>
        <p:spPr>
          <a:xfrm rot="5400000">
            <a:off x="-349781" y="4149841"/>
            <a:ext cx="3180480" cy="2176119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7C7965C6-ADE5-4AA4-AC51-D00B8D9080F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98" t="3411" r="6014" b="4483"/>
          <a:stretch/>
        </p:blipFill>
        <p:spPr>
          <a:xfrm>
            <a:off x="7407025" y="3621821"/>
            <a:ext cx="2180903" cy="318048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3792F71-7F0A-4A84-BA7D-4D654FD3EC4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3" t="6249" b="2084"/>
          <a:stretch/>
        </p:blipFill>
        <p:spPr>
          <a:xfrm>
            <a:off x="2572534" y="3621822"/>
            <a:ext cx="4553870" cy="3180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5407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5">
            <a:extLst>
              <a:ext uri="{FF2B5EF4-FFF2-40B4-BE49-F238E27FC236}">
                <a16:creationId xmlns:a16="http://schemas.microsoft.com/office/drawing/2014/main" id="{B5FAA7E9-26AB-4B47-8495-C7B75F41CB01}"/>
              </a:ext>
            </a:extLst>
          </p:cNvPr>
          <p:cNvSpPr/>
          <p:nvPr/>
        </p:nvSpPr>
        <p:spPr>
          <a:xfrm>
            <a:off x="-786" y="1"/>
            <a:ext cx="9754386" cy="819088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TextBox 8">
            <a:extLst>
              <a:ext uri="{FF2B5EF4-FFF2-40B4-BE49-F238E27FC236}">
                <a16:creationId xmlns:a16="http://schemas.microsoft.com/office/drawing/2014/main" id="{CA365E3A-5923-4EAB-8BB2-5DDC61F6ABA2}"/>
              </a:ext>
            </a:extLst>
          </p:cNvPr>
          <p:cNvSpPr txBox="1"/>
          <p:nvPr/>
        </p:nvSpPr>
        <p:spPr>
          <a:xfrm>
            <a:off x="134701" y="53055"/>
            <a:ext cx="9467753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3200" dirty="0">
                <a:solidFill>
                  <a:srgbClr val="FFFFFF"/>
                </a:solidFill>
                <a:latin typeface="Libre Baskerville"/>
              </a:rPr>
              <a:t> For future scholarship</a:t>
            </a:r>
            <a:r>
              <a:rPr lang="en-US" sz="2200" dirty="0">
                <a:solidFill>
                  <a:srgbClr val="FFFFFF"/>
                </a:solidFill>
                <a:latin typeface="Libre Baskerville"/>
              </a:rPr>
              <a:t> </a:t>
            </a:r>
          </a:p>
        </p:txBody>
      </p:sp>
      <p:pic>
        <p:nvPicPr>
          <p:cNvPr id="10" name="Picture 0">
            <a:extLst>
              <a:ext uri="{FF2B5EF4-FFF2-40B4-BE49-F238E27FC236}">
                <a16:creationId xmlns:a16="http://schemas.microsoft.com/office/drawing/2014/main" id="{2AA33AA3-390C-4A70-B112-85E339B3E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AFCD465-022D-4369-9864-01D4785A8C06}"/>
              </a:ext>
            </a:extLst>
          </p:cNvPr>
          <p:cNvSpPr/>
          <p:nvPr/>
        </p:nvSpPr>
        <p:spPr>
          <a:xfrm>
            <a:off x="304800" y="1905000"/>
            <a:ext cx="9297654" cy="2519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Illustrators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Partial translation/(rough) summary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700" dirty="0">
                <a:latin typeface="Libre Baskerville" panose="020B0604020202020204" charset="0"/>
              </a:rPr>
              <a:t>Readership of magazines 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altLang="ja-JP" sz="2700" dirty="0">
                <a:latin typeface="Libre Baskerville" panose="020B0604020202020204" charset="0"/>
              </a:rPr>
              <a:t>Influences (or not) from the original illustrations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7A6FFCE-1CB6-4E7A-BC41-2D13994A13DF}"/>
              </a:ext>
            </a:extLst>
          </p:cNvPr>
          <p:cNvSpPr/>
          <p:nvPr/>
        </p:nvSpPr>
        <p:spPr>
          <a:xfrm>
            <a:off x="685800" y="1981200"/>
            <a:ext cx="2209800" cy="685800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26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9970130-8F84-40CC-B14E-3009213583D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59" t="10548" r="3882" b="8439"/>
          <a:stretch/>
        </p:blipFill>
        <p:spPr>
          <a:xfrm rot="5400000">
            <a:off x="-575114" y="1717304"/>
            <a:ext cx="5742792" cy="396692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A08B32-F62E-4186-BAE5-1E0A00D6D20E}"/>
              </a:ext>
            </a:extLst>
          </p:cNvPr>
          <p:cNvSpPr/>
          <p:nvPr/>
        </p:nvSpPr>
        <p:spPr>
          <a:xfrm>
            <a:off x="40889" y="6629400"/>
            <a:ext cx="820543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dirty="0" err="1"/>
              <a:t>Osaragi</a:t>
            </a:r>
            <a:r>
              <a:rPr lang="en-US" sz="1700" dirty="0"/>
              <a:t>, </a:t>
            </a:r>
            <a:r>
              <a:rPr lang="en-US" sz="1700" dirty="0" err="1"/>
              <a:t>Jirō</a:t>
            </a:r>
            <a:r>
              <a:rPr lang="en-US" sz="1700" dirty="0"/>
              <a:t>. (1946). Usagi o </a:t>
            </a:r>
            <a:r>
              <a:rPr lang="en-US" sz="1700" dirty="0" err="1"/>
              <a:t>otte</a:t>
            </a:r>
            <a:r>
              <a:rPr lang="en-US" sz="1700" dirty="0"/>
              <a:t>: </a:t>
            </a:r>
            <a:r>
              <a:rPr lang="en-US" sz="1700" dirty="0" err="1"/>
              <a:t>Fushigikoku</a:t>
            </a:r>
            <a:r>
              <a:rPr lang="en-US" sz="1700" dirty="0"/>
              <a:t> no </a:t>
            </a:r>
            <a:r>
              <a:rPr lang="en-US" sz="1700" dirty="0" err="1"/>
              <a:t>Arisu</a:t>
            </a:r>
            <a:r>
              <a:rPr lang="en-US" sz="1700" dirty="0"/>
              <a:t> [Chasing a rabbit: Alice's Adventures in Wonderland] (</a:t>
            </a:r>
            <a:r>
              <a:rPr lang="en-US" sz="1700" dirty="0" err="1"/>
              <a:t>Gen’ichirō</a:t>
            </a:r>
            <a:r>
              <a:rPr lang="en-US" sz="1700" dirty="0"/>
              <a:t> </a:t>
            </a:r>
            <a:r>
              <a:rPr lang="en-US" sz="1700" dirty="0" err="1"/>
              <a:t>Inokuma</a:t>
            </a:r>
            <a:r>
              <a:rPr lang="en-US" sz="1700" dirty="0"/>
              <a:t>, Illus.). </a:t>
            </a:r>
            <a:r>
              <a:rPr lang="en-US" sz="1700" i="1" dirty="0"/>
              <a:t>Shonen Yomiuri</a:t>
            </a:r>
            <a:r>
              <a:rPr lang="en-US" sz="1700" dirty="0"/>
              <a:t>, 1 (1), 1-4.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47CBC63-824D-4CAD-8D56-DD9B224C4A77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4166" r="3907" b="7374"/>
          <a:stretch/>
        </p:blipFill>
        <p:spPr>
          <a:xfrm>
            <a:off x="4442421" y="829371"/>
            <a:ext cx="3406179" cy="2515278"/>
          </a:xfrm>
          <a:prstGeom prst="rect">
            <a:avLst/>
          </a:prstGeom>
        </p:spPr>
      </p:pic>
      <p:sp>
        <p:nvSpPr>
          <p:cNvPr id="7" name="AutoShape 5">
            <a:extLst>
              <a:ext uri="{FF2B5EF4-FFF2-40B4-BE49-F238E27FC236}">
                <a16:creationId xmlns:a16="http://schemas.microsoft.com/office/drawing/2014/main" id="{DE8AA2CB-39CE-4F98-91D5-19D29D529413}"/>
              </a:ext>
            </a:extLst>
          </p:cNvPr>
          <p:cNvSpPr/>
          <p:nvPr/>
        </p:nvSpPr>
        <p:spPr>
          <a:xfrm>
            <a:off x="-786" y="1"/>
            <a:ext cx="9700511" cy="660185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66AAA3-5D6E-4171-990E-965EEE7DDF31}"/>
              </a:ext>
            </a:extLst>
          </p:cNvPr>
          <p:cNvSpPr txBox="1"/>
          <p:nvPr/>
        </p:nvSpPr>
        <p:spPr>
          <a:xfrm>
            <a:off x="277469" y="-18585"/>
            <a:ext cx="9144000" cy="57470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Well-known author/illustrator’s work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E60AC0A-BE9F-4E1B-98FB-815D854F6229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18" t="6945" r="37500" b="38889"/>
          <a:stretch/>
        </p:blipFill>
        <p:spPr>
          <a:xfrm rot="5400000">
            <a:off x="7514698" y="1230475"/>
            <a:ext cx="2515278" cy="1706425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6B98DF14-3C94-427F-A59B-19166510BCCF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42" t="8333" r="26042" b="11111"/>
          <a:stretch/>
        </p:blipFill>
        <p:spPr>
          <a:xfrm rot="5400000">
            <a:off x="5514792" y="2466999"/>
            <a:ext cx="3038387" cy="51831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532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5A08B32-F62E-4186-BAE5-1E0A00D6D20E}"/>
              </a:ext>
            </a:extLst>
          </p:cNvPr>
          <p:cNvSpPr/>
          <p:nvPr/>
        </p:nvSpPr>
        <p:spPr>
          <a:xfrm>
            <a:off x="18586" y="6891611"/>
            <a:ext cx="832876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err="1"/>
              <a:t>Inokuma</a:t>
            </a:r>
            <a:r>
              <a:rPr lang="en-US" sz="1400" dirty="0"/>
              <a:t>, G. (1947). </a:t>
            </a:r>
            <a:r>
              <a:rPr lang="en-US" sz="1400" i="1" dirty="0"/>
              <a:t>Shonen Yomiuri</a:t>
            </a:r>
            <a:r>
              <a:rPr lang="en-US" sz="1400" dirty="0"/>
              <a:t>, 2 (2).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49EE6EB-1D58-4C0E-9C83-C700F1EF2AD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50" t="9722" b="12500"/>
          <a:stretch/>
        </p:blipFill>
        <p:spPr>
          <a:xfrm rot="5400000">
            <a:off x="1570263" y="1364948"/>
            <a:ext cx="6613073" cy="41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156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5">
            <a:extLst>
              <a:ext uri="{FF2B5EF4-FFF2-40B4-BE49-F238E27FC236}">
                <a16:creationId xmlns:a16="http://schemas.microsoft.com/office/drawing/2014/main" id="{F8610011-0043-4ABA-AE2E-954E6FC45699}"/>
              </a:ext>
            </a:extLst>
          </p:cNvPr>
          <p:cNvSpPr/>
          <p:nvPr/>
        </p:nvSpPr>
        <p:spPr>
          <a:xfrm>
            <a:off x="-809" y="0"/>
            <a:ext cx="9700511" cy="6858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id="{046E23A5-7065-41A7-9498-EBA9E9050502}"/>
              </a:ext>
            </a:extLst>
          </p:cNvPr>
          <p:cNvSpPr txBox="1"/>
          <p:nvPr/>
        </p:nvSpPr>
        <p:spPr>
          <a:xfrm>
            <a:off x="277469" y="-18585"/>
            <a:ext cx="9144000" cy="5881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040"/>
              </a:lnSpc>
              <a:spcBef>
                <a:spcPct val="0"/>
              </a:spcBef>
            </a:pPr>
            <a:r>
              <a:rPr lang="en-US" sz="2800" dirty="0">
                <a:solidFill>
                  <a:srgbClr val="FFFFFF"/>
                </a:solidFill>
                <a:latin typeface="Libre Baskerville"/>
              </a:rPr>
              <a:t>Well-known author/illustrator’s work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A9D451-CD78-4560-B455-7225810C15E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7" t="4903" r="2845" b="8226"/>
          <a:stretch/>
        </p:blipFill>
        <p:spPr>
          <a:xfrm>
            <a:off x="718039" y="821269"/>
            <a:ext cx="8502161" cy="599061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CDC16D6-7CBE-4B65-8A7D-DF4DF58F35C9}"/>
              </a:ext>
            </a:extLst>
          </p:cNvPr>
          <p:cNvSpPr/>
          <p:nvPr/>
        </p:nvSpPr>
        <p:spPr>
          <a:xfrm>
            <a:off x="79259" y="6907633"/>
            <a:ext cx="817636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/>
              <a:t>Haruo, </a:t>
            </a:r>
            <a:r>
              <a:rPr lang="en-US" sz="1600" dirty="0" err="1"/>
              <a:t>Mizuto</a:t>
            </a:r>
            <a:r>
              <a:rPr lang="en-US" sz="1600" dirty="0"/>
              <a:t>. (1949). </a:t>
            </a:r>
            <a:r>
              <a:rPr lang="en-US" sz="1600" dirty="0" err="1"/>
              <a:t>Fushigina</a:t>
            </a:r>
            <a:r>
              <a:rPr lang="en-US" sz="1600" dirty="0"/>
              <a:t> </a:t>
            </a:r>
            <a:r>
              <a:rPr lang="en-US" sz="1600" dirty="0" err="1"/>
              <a:t>kuni</a:t>
            </a:r>
            <a:r>
              <a:rPr lang="en-US" sz="1600" dirty="0"/>
              <a:t> [Wonderland] (Fumiko Hori, Illus.).</a:t>
            </a:r>
            <a:r>
              <a:rPr lang="en-US" sz="1600" i="1" dirty="0" err="1"/>
              <a:t>Kodomo</a:t>
            </a:r>
            <a:r>
              <a:rPr lang="en-US" sz="1600" i="1" dirty="0"/>
              <a:t> no </a:t>
            </a:r>
            <a:r>
              <a:rPr lang="en-US" sz="1600" i="1" dirty="0" err="1"/>
              <a:t>hata</a:t>
            </a:r>
            <a:r>
              <a:rPr lang="en-US" sz="1600" dirty="0"/>
              <a:t>, 4, 6.</a:t>
            </a:r>
            <a:endParaRPr lang="en-US" sz="1600" dirty="0">
              <a:latin typeface="Libre Baskerville" panose="020B060402020202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55929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0">
            <a:extLst>
              <a:ext uri="{FF2B5EF4-FFF2-40B4-BE49-F238E27FC236}">
                <a16:creationId xmlns:a16="http://schemas.microsoft.com/office/drawing/2014/main" id="{FFFC06BC-F0B3-47EC-A717-FBE2EDE129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229599" y="6775800"/>
            <a:ext cx="1505415" cy="539400"/>
          </a:xfrm>
          <a:prstGeom prst="rect">
            <a:avLst/>
          </a:prstGeom>
          <a:noFill/>
          <a:ln>
            <a:noFill/>
          </a:ln>
          <a:effectLst>
            <a:reflection stA="0" endPos="65000" dist="508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6121AFF-E76B-4F2A-BDDE-2E776E3AC9D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5" t="4167" r="5468" b="5571"/>
          <a:stretch/>
        </p:blipFill>
        <p:spPr>
          <a:xfrm>
            <a:off x="521496" y="304800"/>
            <a:ext cx="8710608" cy="647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9377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4184</TotalTime>
  <Words>874</Words>
  <Application>Microsoft Office PowerPoint</Application>
  <PresentationFormat>Custom</PresentationFormat>
  <Paragraphs>89</Paragraphs>
  <Slides>31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7" baseType="lpstr">
      <vt:lpstr>Libre Baskerville</vt:lpstr>
      <vt:lpstr>Arial</vt:lpstr>
      <vt:lpstr>Calibri</vt:lpstr>
      <vt:lpstr>ＭＳ Ｐゴシック</vt:lpstr>
      <vt:lpstr>游ゴシック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CEAL 2022 -Technology Forum</dc:title>
  <dc:creator>Kana K Jenkins</dc:creator>
  <cp:lastModifiedBy>Kana K Jenkins</cp:lastModifiedBy>
  <cp:revision>206</cp:revision>
  <dcterms:created xsi:type="dcterms:W3CDTF">2006-08-16T00:00:00Z</dcterms:created>
  <dcterms:modified xsi:type="dcterms:W3CDTF">2023-04-26T06:22:32Z</dcterms:modified>
  <dc:identifier>DAE4oxLRZL0</dc:identifier>
</cp:coreProperties>
</file>