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20" r:id="rId2"/>
  </p:sldMasterIdLst>
  <p:notesMasterIdLst>
    <p:notesMasterId r:id="rId4"/>
  </p:notesMasterIdLst>
  <p:handoutMasterIdLst>
    <p:handoutMasterId r:id="rId5"/>
  </p:handoutMasterIdLst>
  <p:sldIdLst>
    <p:sldId id="274" r:id="rId3"/>
  </p:sldIdLst>
  <p:sldSz cx="43891200" cy="3291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CF06EE96-1B94-4D18-B156-DD0EC80CE354}">
          <p14:sldIdLst>
            <p14:sldId id="27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D5FF"/>
    <a:srgbClr val="C00000"/>
    <a:srgbClr val="203864"/>
    <a:srgbClr val="DEEBF7"/>
    <a:srgbClr val="B81EA2"/>
    <a:srgbClr val="EBEEF2"/>
    <a:srgbClr val="121F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B2D636-36DE-4AAE-A8E7-5811F53E14B5}" v="31" dt="2023-08-01T15:20:30.954"/>
  </p1510:revLst>
</p1510:revInfo>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92173" autoAdjust="0"/>
  </p:normalViewPr>
  <p:slideViewPr>
    <p:cSldViewPr snapToGrid="0">
      <p:cViewPr>
        <p:scale>
          <a:sx n="42" d="100"/>
          <a:sy n="42" d="100"/>
        </p:scale>
        <p:origin x="-4812" y="-1580"/>
      </p:cViewPr>
      <p:guideLst/>
    </p:cSldViewPr>
  </p:slideViewPr>
  <p:notesTextViewPr>
    <p:cViewPr>
      <p:scale>
        <a:sx n="3" d="2"/>
        <a:sy n="3" d="2"/>
      </p:scale>
      <p:origin x="0" y="0"/>
    </p:cViewPr>
  </p:notesTextViewPr>
  <p:notesViewPr>
    <p:cSldViewPr snapToGrid="0" showGuides="1">
      <p:cViewPr varScale="1">
        <p:scale>
          <a:sx n="69" d="100"/>
          <a:sy n="69" d="100"/>
        </p:scale>
        <p:origin x="2706"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12" Type="http://schemas.microsoft.com/office/2018/10/relationships/authors" Target="author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commentAuthors" Target="commentAuthors.xml"/><Relationship Id="rId11" Type="http://schemas.microsoft.com/office/2015/10/relationships/revisionInfo" Target="revisionInfo.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t>8/1/2023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t>‹#›</a:t>
            </a:fld>
            <a:endParaRPr lang="en-US"/>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t>8/1/2023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t>‹#›</a:t>
            </a:fld>
            <a:endParaRPr lang="en-US"/>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C7F044-5458-4B2E-BFA0-52AAA1C529D4}" type="slidenum">
              <a:rPr lang="en-US" smtClean="0"/>
              <a:t>1</a:t>
            </a:fld>
            <a:endParaRPr lang="en-US"/>
          </a:p>
        </p:txBody>
      </p:sp>
    </p:spTree>
    <p:extLst>
      <p:ext uri="{BB962C8B-B14F-4D97-AF65-F5344CB8AC3E}">
        <p14:creationId xmlns:p14="http://schemas.microsoft.com/office/powerpoint/2010/main" val="3377002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EE859-B165-4A6E-8A76-A0DA2102CC54}"/>
              </a:ext>
            </a:extLst>
          </p:cNvPr>
          <p:cNvSpPr>
            <a:spLocks noGrp="1"/>
          </p:cNvSpPr>
          <p:nvPr>
            <p:ph type="ctrTitle"/>
          </p:nvPr>
        </p:nvSpPr>
        <p:spPr>
          <a:xfrm>
            <a:off x="5486400" y="5387342"/>
            <a:ext cx="32918400" cy="11460480"/>
          </a:xfrm>
        </p:spPr>
        <p:txBody>
          <a:bodyPr anchor="b"/>
          <a:lstStyle>
            <a:lvl1pPr algn="ctr">
              <a:defRPr sz="21600"/>
            </a:lvl1pPr>
          </a:lstStyle>
          <a:p>
            <a:r>
              <a:rPr lang="en-US"/>
              <a:t>Click to edit Master title style</a:t>
            </a:r>
          </a:p>
        </p:txBody>
      </p:sp>
      <p:sp>
        <p:nvSpPr>
          <p:cNvPr id="3" name="Subtitle 2">
            <a:extLst>
              <a:ext uri="{FF2B5EF4-FFF2-40B4-BE49-F238E27FC236}">
                <a16:creationId xmlns:a16="http://schemas.microsoft.com/office/drawing/2014/main" id="{AF454F20-C72C-4C73-AEF7-6AF446460BE4}"/>
              </a:ext>
            </a:extLst>
          </p:cNvPr>
          <p:cNvSpPr>
            <a:spLocks noGrp="1"/>
          </p:cNvSpPr>
          <p:nvPr>
            <p:ph type="subTitle" idx="1"/>
          </p:nvPr>
        </p:nvSpPr>
        <p:spPr>
          <a:xfrm>
            <a:off x="5486400" y="17289782"/>
            <a:ext cx="32918400" cy="7947658"/>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a:extLst>
              <a:ext uri="{FF2B5EF4-FFF2-40B4-BE49-F238E27FC236}">
                <a16:creationId xmlns:a16="http://schemas.microsoft.com/office/drawing/2014/main" id="{9928B4A7-3E16-4E53-9FD9-16D1E77AF3A4}"/>
              </a:ext>
            </a:extLst>
          </p:cNvPr>
          <p:cNvSpPr>
            <a:spLocks noGrp="1"/>
          </p:cNvSpPr>
          <p:nvPr>
            <p:ph type="dt" sz="half" idx="10"/>
          </p:nvPr>
        </p:nvSpPr>
        <p:spPr/>
        <p:txBody>
          <a:bodyPr/>
          <a:lstStyle/>
          <a:p>
            <a:fld id="{ECAA57DF-1C19-4726-AB84-014692BAD8F5}" type="datetimeFigureOut">
              <a:rPr lang="en-US" smtClean="0"/>
              <a:pPr/>
              <a:t>8/1/2023</a:t>
            </a:fld>
            <a:endParaRPr lang="en-US"/>
          </a:p>
        </p:txBody>
      </p:sp>
      <p:sp>
        <p:nvSpPr>
          <p:cNvPr id="5" name="Footer Placeholder 4">
            <a:extLst>
              <a:ext uri="{FF2B5EF4-FFF2-40B4-BE49-F238E27FC236}">
                <a16:creationId xmlns:a16="http://schemas.microsoft.com/office/drawing/2014/main" id="{DE0D1F61-D758-43F8-815F-B687D3C085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D8468ED-750B-4015-BB86-3F4F230E2FDE}"/>
              </a:ext>
            </a:extLst>
          </p:cNvPr>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7301310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5C4A2-4400-43A1-8F68-A51335694EF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778809-45AA-4F53-8578-A9192C89DF3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DBE03E-8CF6-4B1E-876E-78BB0F7BA736}"/>
              </a:ext>
            </a:extLst>
          </p:cNvPr>
          <p:cNvSpPr>
            <a:spLocks noGrp="1"/>
          </p:cNvSpPr>
          <p:nvPr>
            <p:ph type="dt" sz="half" idx="10"/>
          </p:nvPr>
        </p:nvSpPr>
        <p:spPr/>
        <p:txBody>
          <a:bodyPr/>
          <a:lstStyle/>
          <a:p>
            <a:fld id="{ECAA57DF-1C19-4726-AB84-014692BAD8F5}" type="datetimeFigureOut">
              <a:rPr lang="en-US" smtClean="0"/>
              <a:pPr/>
              <a:t>8/1/2023</a:t>
            </a:fld>
            <a:endParaRPr lang="en-US"/>
          </a:p>
        </p:txBody>
      </p:sp>
      <p:sp>
        <p:nvSpPr>
          <p:cNvPr id="5" name="Footer Placeholder 4">
            <a:extLst>
              <a:ext uri="{FF2B5EF4-FFF2-40B4-BE49-F238E27FC236}">
                <a16:creationId xmlns:a16="http://schemas.microsoft.com/office/drawing/2014/main" id="{4305E991-FB04-4389-980A-258D9450720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DF57DD3-B53D-4479-B592-3538F58F9CF5}"/>
              </a:ext>
            </a:extLst>
          </p:cNvPr>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1245697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0253671-9253-4266-B2BD-4965A91BCFD2}"/>
              </a:ext>
            </a:extLst>
          </p:cNvPr>
          <p:cNvSpPr>
            <a:spLocks noGrp="1"/>
          </p:cNvSpPr>
          <p:nvPr>
            <p:ph type="title" orient="vert"/>
          </p:nvPr>
        </p:nvSpPr>
        <p:spPr>
          <a:xfrm>
            <a:off x="31409640" y="1752600"/>
            <a:ext cx="9464040" cy="2789682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AD4D951-58DC-448E-BAD8-30B66C6D729E}"/>
              </a:ext>
            </a:extLst>
          </p:cNvPr>
          <p:cNvSpPr>
            <a:spLocks noGrp="1"/>
          </p:cNvSpPr>
          <p:nvPr>
            <p:ph type="body" orient="vert" idx="1"/>
          </p:nvPr>
        </p:nvSpPr>
        <p:spPr>
          <a:xfrm>
            <a:off x="3017520"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C51A45-EA35-46A3-94F6-D5C5E495686C}"/>
              </a:ext>
            </a:extLst>
          </p:cNvPr>
          <p:cNvSpPr>
            <a:spLocks noGrp="1"/>
          </p:cNvSpPr>
          <p:nvPr>
            <p:ph type="dt" sz="half" idx="10"/>
          </p:nvPr>
        </p:nvSpPr>
        <p:spPr/>
        <p:txBody>
          <a:bodyPr/>
          <a:lstStyle/>
          <a:p>
            <a:fld id="{ECAA57DF-1C19-4726-AB84-014692BAD8F5}" type="datetimeFigureOut">
              <a:rPr lang="en-US" smtClean="0"/>
              <a:pPr/>
              <a:t>8/1/2023</a:t>
            </a:fld>
            <a:endParaRPr lang="en-US"/>
          </a:p>
        </p:txBody>
      </p:sp>
      <p:sp>
        <p:nvSpPr>
          <p:cNvPr id="5" name="Footer Placeholder 4">
            <a:extLst>
              <a:ext uri="{FF2B5EF4-FFF2-40B4-BE49-F238E27FC236}">
                <a16:creationId xmlns:a16="http://schemas.microsoft.com/office/drawing/2014/main" id="{572AE9CB-18F5-402B-AFC6-9AE70E69CB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DE3EB72-4FC3-4901-8377-2B0F2E30B27B}"/>
              </a:ext>
            </a:extLst>
          </p:cNvPr>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3900822231"/>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Poster">
    <p:spTree>
      <p:nvGrpSpPr>
        <p:cNvPr id="1" name=""/>
        <p:cNvGrpSpPr/>
        <p:nvPr/>
      </p:nvGrpSpPr>
      <p:grpSpPr>
        <a:xfrm>
          <a:off x="0" y="0"/>
          <a:ext cx="0" cy="0"/>
          <a:chOff x="0" y="0"/>
          <a:chExt cx="0" cy="0"/>
        </a:xfrm>
      </p:grpSpPr>
      <p:sp>
        <p:nvSpPr>
          <p:cNvPr id="32" name="Instructions"/>
          <p:cNvSpPr/>
          <p:nvPr userDrawn="1"/>
        </p:nvSpPr>
        <p:spPr>
          <a:xfrm>
            <a:off x="44302680" y="-1"/>
            <a:ext cx="1244727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t"/>
          <a:lstStyle/>
          <a:p>
            <a:pPr lvl="0">
              <a:spcBef>
                <a:spcPts val="1200"/>
              </a:spcBef>
            </a:pPr>
            <a:r>
              <a:rPr sz="9600" dirty="0">
                <a:solidFill>
                  <a:prstClr val="white">
                    <a:lumMod val="50000"/>
                  </a:prstClr>
                </a:solidFill>
                <a:latin typeface="Calibri Light" panose="020F0302020204030204" pitchFamily="34" charset="0"/>
                <a:cs typeface="Calibri" panose="020F0502020204030204" pitchFamily="34" charset="0"/>
              </a:rPr>
              <a:t>Printing:</a:t>
            </a:r>
          </a:p>
          <a:p>
            <a:pPr lvl="0">
              <a:spcBef>
                <a:spcPts val="1200"/>
              </a:spcBef>
            </a:pPr>
            <a:r>
              <a:rPr lang="en-US" sz="6600" dirty="0">
                <a:solidFill>
                  <a:prstClr val="white">
                    <a:lumMod val="50000"/>
                  </a:prstClr>
                </a:solidFill>
                <a:latin typeface="Calibri Light" panose="020F0302020204030204" pitchFamily="34" charset="0"/>
                <a:cs typeface="Calibri" panose="020F0502020204030204" pitchFamily="34" charset="0"/>
              </a:rPr>
              <a:t>This poster is 48” wide by 36” high. It’s designed to be printed on a large-format printer.</a:t>
            </a:r>
          </a:p>
          <a:p>
            <a:pPr lvl="0">
              <a:spcBef>
                <a:spcPts val="300"/>
              </a:spcBef>
            </a:pPr>
            <a:endParaRPr sz="6000" dirty="0">
              <a:solidFill>
                <a:prstClr val="white">
                  <a:lumMod val="50000"/>
                </a:prstClr>
              </a:solidFill>
              <a:latin typeface="Calibri Light" panose="020F0302020204030204" pitchFamily="34" charset="0"/>
              <a:cs typeface="Calibri" panose="020F0502020204030204" pitchFamily="34" charset="0"/>
            </a:endParaRPr>
          </a:p>
          <a:p>
            <a:pPr lvl="0">
              <a:spcBef>
                <a:spcPts val="1200"/>
              </a:spcBef>
            </a:pPr>
            <a:r>
              <a:rPr sz="8800"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1200"/>
              </a:spcBef>
            </a:pPr>
            <a:r>
              <a:rPr sz="6600" dirty="0">
                <a:solidFill>
                  <a:prstClr val="white">
                    <a:lumMod val="50000"/>
                  </a:prstClr>
                </a:solidFill>
                <a:latin typeface="Calibri Light" panose="020F0302020204030204" pitchFamily="34" charset="0"/>
                <a:cs typeface="Calibri" panose="020F0502020204030204" pitchFamily="34" charset="0"/>
              </a:rPr>
              <a:t>The placeholders in this </a:t>
            </a:r>
            <a:r>
              <a:rPr lang="en-US" sz="6600" dirty="0">
                <a:solidFill>
                  <a:prstClr val="white">
                    <a:lumMod val="50000"/>
                  </a:prstClr>
                </a:solidFill>
                <a:latin typeface="Calibri Light" panose="020F0302020204030204" pitchFamily="34" charset="0"/>
                <a:cs typeface="Calibri" panose="020F0502020204030204" pitchFamily="34" charset="0"/>
              </a:rPr>
              <a:t>poster </a:t>
            </a:r>
            <a:r>
              <a:rPr sz="6600" dirty="0">
                <a:solidFill>
                  <a:prstClr val="white">
                    <a:lumMod val="50000"/>
                  </a:prstClr>
                </a:solidFill>
                <a:latin typeface="Calibri Light" panose="020F0302020204030204" pitchFamily="34" charset="0"/>
                <a:cs typeface="Calibri" panose="020F0502020204030204" pitchFamily="34" charset="0"/>
              </a:rPr>
              <a:t>are formatted for you. </a:t>
            </a:r>
            <a:r>
              <a:rPr lang="en-US" sz="6600" dirty="0">
                <a:solidFill>
                  <a:prstClr val="white">
                    <a:lumMod val="50000"/>
                  </a:prstClr>
                </a:solidFill>
                <a:latin typeface="Calibri Light" panose="020F0302020204030204" pitchFamily="34" charset="0"/>
                <a:cs typeface="Calibri" panose="020F0502020204030204" pitchFamily="34" charset="0"/>
              </a:rPr>
              <a:t>Type</a:t>
            </a:r>
            <a:r>
              <a:rPr lang="en-US" sz="6600" baseline="0" dirty="0">
                <a:solidFill>
                  <a:prstClr val="white">
                    <a:lumMod val="50000"/>
                  </a:prstClr>
                </a:solidFill>
                <a:latin typeface="Calibri Light" panose="020F0302020204030204" pitchFamily="34" charset="0"/>
                <a:cs typeface="Calibri" panose="020F0502020204030204" pitchFamily="34" charset="0"/>
              </a:rPr>
              <a:t> in the placeholders </a:t>
            </a:r>
            <a:r>
              <a:rPr lang="en-US" sz="6600" dirty="0">
                <a:solidFill>
                  <a:prstClr val="white">
                    <a:lumMod val="50000"/>
                  </a:prstClr>
                </a:solidFill>
                <a:latin typeface="Calibri Light" panose="020F0302020204030204" pitchFamily="34" charset="0"/>
                <a:cs typeface="Calibri" panose="020F0502020204030204" pitchFamily="34" charset="0"/>
              </a:rPr>
              <a:t>to add text, or c</a:t>
            </a:r>
            <a:r>
              <a:rPr lang="en-US" sz="6600" baseline="0" dirty="0">
                <a:solidFill>
                  <a:prstClr val="white">
                    <a:lumMod val="50000"/>
                  </a:prstClr>
                </a:solidFill>
                <a:latin typeface="Calibri Light" panose="020F0302020204030204" pitchFamily="34" charset="0"/>
                <a:cs typeface="Calibri" panose="020F0502020204030204" pitchFamily="34" charset="0"/>
              </a:rPr>
              <a:t>lick an icon to add a table, chart, SmartArt graphic, picture or multimedia file.</a:t>
            </a:r>
          </a:p>
          <a:p>
            <a:pPr lvl="0">
              <a:spcBef>
                <a:spcPts val="2400"/>
              </a:spcBef>
            </a:pPr>
            <a:r>
              <a:rPr lang="en-US" sz="6600" dirty="0">
                <a:solidFill>
                  <a:prstClr val="white">
                    <a:lumMod val="50000"/>
                  </a:prstClr>
                </a:solidFill>
                <a:latin typeface="Calibri Light" panose="020F0302020204030204" pitchFamily="34" charset="0"/>
                <a:cs typeface="Calibri" panose="020F0502020204030204" pitchFamily="34" charset="0"/>
              </a:rPr>
              <a:t>T</a:t>
            </a:r>
            <a:r>
              <a:rPr sz="6600" dirty="0">
                <a:solidFill>
                  <a:prstClr val="white">
                    <a:lumMod val="50000"/>
                  </a:prstClr>
                </a:solidFill>
                <a:latin typeface="Calibri Light" panose="020F0302020204030204" pitchFamily="34" charset="0"/>
                <a:cs typeface="Calibri" panose="020F0502020204030204" pitchFamily="34" charset="0"/>
              </a:rPr>
              <a:t>o add or remove bullet points from text, click the Bullets button on the Home tab.</a:t>
            </a:r>
          </a:p>
          <a:p>
            <a:pPr lvl="0">
              <a:spcBef>
                <a:spcPts val="2400"/>
              </a:spcBef>
            </a:pPr>
            <a:r>
              <a:rPr sz="6600" dirty="0">
                <a:solidFill>
                  <a:prstClr val="white">
                    <a:lumMod val="50000"/>
                  </a:prstClr>
                </a:solidFill>
                <a:latin typeface="Calibri Light" panose="020F0302020204030204" pitchFamily="34" charset="0"/>
                <a:cs typeface="Calibri" panose="020F0502020204030204" pitchFamily="34" charset="0"/>
              </a:rPr>
              <a:t>If you need more placeholders for titles, </a:t>
            </a:r>
            <a:r>
              <a:rPr lang="en-US" sz="6600" dirty="0">
                <a:solidFill>
                  <a:prstClr val="white">
                    <a:lumMod val="50000"/>
                  </a:prstClr>
                </a:solidFill>
                <a:latin typeface="Calibri Light" panose="020F0302020204030204" pitchFamily="34" charset="0"/>
                <a:cs typeface="Calibri" panose="020F0502020204030204" pitchFamily="34" charset="0"/>
              </a:rPr>
              <a:t>content</a:t>
            </a:r>
            <a:r>
              <a:rPr sz="6600" dirty="0">
                <a:solidFill>
                  <a:prstClr val="white">
                    <a:lumMod val="50000"/>
                  </a:prstClr>
                </a:solidFill>
                <a:latin typeface="Calibri Light" panose="020F0302020204030204" pitchFamily="34" charset="0"/>
                <a:cs typeface="Calibri" panose="020F0502020204030204" pitchFamily="34" charset="0"/>
              </a:rPr>
              <a:t> or body text, make a copy of what you need and drag it into place. PowerPoint’s Smart Guides will help you align it with everything else.</a:t>
            </a:r>
          </a:p>
          <a:p>
            <a:pPr lvl="0">
              <a:spcBef>
                <a:spcPts val="2400"/>
              </a:spcBef>
            </a:pPr>
            <a:r>
              <a:rPr sz="6600" dirty="0">
                <a:solidFill>
                  <a:prstClr val="white">
                    <a:lumMod val="50000"/>
                  </a:prstClr>
                </a:solidFill>
                <a:latin typeface="Calibri Light" panose="020F0302020204030204" pitchFamily="34" charset="0"/>
                <a:cs typeface="Calibri" panose="020F0502020204030204" pitchFamily="34" charset="0"/>
              </a:rPr>
              <a:t>Want to use your own picture</a:t>
            </a:r>
            <a:r>
              <a:rPr lang="en-US" sz="6600" dirty="0">
                <a:solidFill>
                  <a:prstClr val="white">
                    <a:lumMod val="50000"/>
                  </a:prstClr>
                </a:solidFill>
                <a:latin typeface="Calibri Light" panose="020F0302020204030204" pitchFamily="34" charset="0"/>
                <a:cs typeface="Calibri" panose="020F0502020204030204" pitchFamily="34" charset="0"/>
              </a:rPr>
              <a:t>s</a:t>
            </a:r>
            <a:r>
              <a:rPr sz="6600" dirty="0">
                <a:solidFill>
                  <a:prstClr val="white">
                    <a:lumMod val="50000"/>
                  </a:prstClr>
                </a:solidFill>
                <a:latin typeface="Calibri Light" panose="020F0302020204030204" pitchFamily="34" charset="0"/>
                <a:cs typeface="Calibri" panose="020F0502020204030204" pitchFamily="34" charset="0"/>
              </a:rPr>
              <a:t> instead of ours? No problem!</a:t>
            </a:r>
            <a:r>
              <a:rPr lang="en-US" sz="6600" dirty="0">
                <a:solidFill>
                  <a:prstClr val="white">
                    <a:lumMod val="50000"/>
                  </a:prstClr>
                </a:solidFill>
                <a:latin typeface="Calibri Light" panose="020F0302020204030204" pitchFamily="34" charset="0"/>
                <a:cs typeface="Calibri" panose="020F0502020204030204" pitchFamily="34" charset="0"/>
              </a:rPr>
              <a:t> Just click a picture, press the Delete key, then click the icon to add your picture.</a:t>
            </a:r>
            <a:endParaRPr sz="6600" dirty="0">
              <a:solidFill>
                <a:prstClr val="white">
                  <a:lumMod val="50000"/>
                </a:prstClr>
              </a:solidFill>
              <a:latin typeface="Calibri Light" panose="020F0302020204030204" pitchFamily="34" charset="0"/>
              <a:cs typeface="Calibri" panose="020F0502020204030204" pitchFamily="34" charset="0"/>
            </a:endParaRPr>
          </a:p>
        </p:txBody>
      </p:sp>
      <p:sp>
        <p:nvSpPr>
          <p:cNvPr id="6" name="Title 5"/>
          <p:cNvSpPr>
            <a:spLocks noGrp="1"/>
          </p:cNvSpPr>
          <p:nvPr>
            <p:ph type="title"/>
          </p:nvPr>
        </p:nvSpPr>
        <p:spPr/>
        <p:txBody>
          <a:bodyPr/>
          <a:lstStyle/>
          <a:p>
            <a:r>
              <a:rPr lang="en-US"/>
              <a:t>Click to edit Master title style</a:t>
            </a:r>
          </a:p>
        </p:txBody>
      </p:sp>
      <p:sp>
        <p:nvSpPr>
          <p:cNvPr id="31" name="Text Placeholder 6"/>
          <p:cNvSpPr>
            <a:spLocks noGrp="1"/>
          </p:cNvSpPr>
          <p:nvPr>
            <p:ph type="body" sz="quarter" idx="36"/>
          </p:nvPr>
        </p:nvSpPr>
        <p:spPr bwMode="auto">
          <a:xfrm>
            <a:off x="1158240" y="4093905"/>
            <a:ext cx="30174412" cy="646331"/>
          </a:xfrm>
        </p:spPr>
        <p:txBody>
          <a:bodyPr anchor="ctr">
            <a:noAutofit/>
          </a:bodyPr>
          <a:lstStyle>
            <a:lvl1pPr marL="0" indent="0">
              <a:spcBef>
                <a:spcPts val="0"/>
              </a:spcBef>
              <a:buNone/>
              <a:defRPr sz="3600">
                <a:solidFill>
                  <a:schemeClr val="bg1">
                    <a:lumMod val="75000"/>
                  </a:schemeClr>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en-US"/>
              <a:t>Edit Master text styles</a:t>
            </a:r>
          </a:p>
        </p:txBody>
      </p:sp>
      <p:sp>
        <p:nvSpPr>
          <p:cNvPr id="7" name="Text Placeholder 6"/>
          <p:cNvSpPr>
            <a:spLocks noGrp="1"/>
          </p:cNvSpPr>
          <p:nvPr>
            <p:ph type="body" sz="quarter" idx="13" hasCustomPrompt="1"/>
          </p:nvPr>
        </p:nvSpPr>
        <p:spPr>
          <a:xfrm>
            <a:off x="1143000" y="5669280"/>
            <a:ext cx="12801600" cy="128016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9" name="Text Placeholder 8"/>
          <p:cNvSpPr>
            <a:spLocks noGrp="1"/>
          </p:cNvSpPr>
          <p:nvPr>
            <p:ph type="body" sz="quarter" idx="39" hasCustomPrompt="1"/>
          </p:nvPr>
        </p:nvSpPr>
        <p:spPr bwMode="ltGray">
          <a:xfrm>
            <a:off x="1143000" y="7114032"/>
            <a:ext cx="12801600" cy="2732574"/>
          </a:xfrm>
          <a:solidFill>
            <a:schemeClr val="tx2">
              <a:lumMod val="10000"/>
              <a:lumOff val="90000"/>
            </a:schemeClr>
          </a:solidFill>
        </p:spPr>
        <p:txBody>
          <a:bodyPr lIns="365760" rIns="365760" anchor="ctr">
            <a:noAutofit/>
          </a:bodyPr>
          <a:lstStyle>
            <a:lvl1pPr marL="0" indent="0">
              <a:spcBef>
                <a:spcPts val="1200"/>
              </a:spcBef>
              <a:buFont typeface="Arial" panose="020B0604020202020204" pitchFamily="34" charset="0"/>
              <a:buNone/>
              <a:defRPr sz="4400" baseline="0"/>
            </a:lvl1pPr>
            <a:lvl2pPr marL="571500" indent="-571500">
              <a:spcBef>
                <a:spcPts val="1200"/>
              </a:spcBef>
              <a:buFont typeface="Arial" panose="020B0604020202020204" pitchFamily="34" charset="0"/>
              <a:buChar char="•"/>
              <a:defRPr sz="4400"/>
            </a:lvl2pPr>
            <a:lvl3pPr marL="571500" indent="-571500">
              <a:spcBef>
                <a:spcPts val="1200"/>
              </a:spcBef>
              <a:buFont typeface="Arial" panose="020B0604020202020204" pitchFamily="34" charset="0"/>
              <a:buChar char="•"/>
              <a:defRPr sz="4400"/>
            </a:lvl3pPr>
            <a:lvl4pPr marL="0" indent="0">
              <a:spcBef>
                <a:spcPts val="1200"/>
              </a:spcBef>
              <a:buNone/>
              <a:defRPr sz="4400"/>
            </a:lvl4pPr>
            <a:lvl5pPr marL="0" indent="0">
              <a:spcBef>
                <a:spcPts val="1200"/>
              </a:spcBef>
              <a:buNone/>
              <a:defRPr sz="4400"/>
            </a:lvl5pPr>
            <a:lvl6pPr marL="0" indent="0">
              <a:spcBef>
                <a:spcPts val="1200"/>
              </a:spcBef>
              <a:buNone/>
              <a:defRPr sz="4400"/>
            </a:lvl6pPr>
            <a:lvl7pPr marL="0" indent="0">
              <a:spcBef>
                <a:spcPts val="1200"/>
              </a:spcBef>
              <a:buNone/>
              <a:defRPr sz="4400"/>
            </a:lvl7pPr>
            <a:lvl8pPr marL="0" indent="0">
              <a:spcBef>
                <a:spcPts val="1200"/>
              </a:spcBef>
              <a:buNone/>
              <a:defRPr sz="4400"/>
            </a:lvl8pPr>
            <a:lvl9pPr marL="0" indent="0">
              <a:spcBef>
                <a:spcPts val="1200"/>
              </a:spcBef>
              <a:buNone/>
              <a:defRPr sz="4400"/>
            </a:lvl9pPr>
          </a:lstStyle>
          <a:p>
            <a:pPr lvl="0"/>
            <a:r>
              <a:rPr lang="en-US" dirty="0"/>
              <a:t>Type your question or a statement of the problem here</a:t>
            </a:r>
          </a:p>
        </p:txBody>
      </p:sp>
      <p:sp>
        <p:nvSpPr>
          <p:cNvPr id="36" name="Text Placeholder 6"/>
          <p:cNvSpPr>
            <a:spLocks noGrp="1"/>
          </p:cNvSpPr>
          <p:nvPr>
            <p:ph type="body" sz="quarter" idx="37" hasCustomPrompt="1"/>
          </p:nvPr>
        </p:nvSpPr>
        <p:spPr>
          <a:xfrm>
            <a:off x="1143000" y="10497312"/>
            <a:ext cx="12801600" cy="128016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37" name="Content Placeholder 17"/>
          <p:cNvSpPr>
            <a:spLocks noGrp="1"/>
          </p:cNvSpPr>
          <p:nvPr>
            <p:ph sz="quarter" idx="38" hasCustomPrompt="1"/>
          </p:nvPr>
        </p:nvSpPr>
        <p:spPr>
          <a:xfrm>
            <a:off x="1143000" y="11868912"/>
            <a:ext cx="12801600" cy="2807506"/>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p:txBody>
      </p:sp>
      <p:sp>
        <p:nvSpPr>
          <p:cNvPr id="11" name="Text Placeholder 6"/>
          <p:cNvSpPr>
            <a:spLocks noGrp="1"/>
          </p:cNvSpPr>
          <p:nvPr>
            <p:ph type="body" sz="quarter" idx="17" hasCustomPrompt="1"/>
          </p:nvPr>
        </p:nvSpPr>
        <p:spPr>
          <a:xfrm>
            <a:off x="1143000" y="1495044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0" name="Content Placeholder 17"/>
          <p:cNvSpPr>
            <a:spLocks noGrp="1"/>
          </p:cNvSpPr>
          <p:nvPr>
            <p:ph sz="quarter" idx="25" hasCustomPrompt="1"/>
          </p:nvPr>
        </p:nvSpPr>
        <p:spPr>
          <a:xfrm>
            <a:off x="1143000" y="16440912"/>
            <a:ext cx="12801600" cy="6027461"/>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3" name="Text Placeholder 6"/>
          <p:cNvSpPr>
            <a:spLocks noGrp="1"/>
          </p:cNvSpPr>
          <p:nvPr>
            <p:ph type="body" sz="quarter" idx="19" hasCustomPrompt="1"/>
          </p:nvPr>
        </p:nvSpPr>
        <p:spPr>
          <a:xfrm>
            <a:off x="1143000" y="2288743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1" name="Content Placeholder 17"/>
          <p:cNvSpPr>
            <a:spLocks noGrp="1"/>
          </p:cNvSpPr>
          <p:nvPr>
            <p:ph sz="quarter" idx="26" hasCustomPrompt="1"/>
          </p:nvPr>
        </p:nvSpPr>
        <p:spPr>
          <a:xfrm>
            <a:off x="1143000" y="24332184"/>
            <a:ext cx="12801600" cy="7296912"/>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5" name="Text Placeholder 6"/>
          <p:cNvSpPr>
            <a:spLocks noGrp="1"/>
          </p:cNvSpPr>
          <p:nvPr>
            <p:ph type="body" sz="quarter" idx="21" hasCustomPrompt="1"/>
          </p:nvPr>
        </p:nvSpPr>
        <p:spPr>
          <a:xfrm>
            <a:off x="15544800" y="566928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2" name="Content Placeholder 17"/>
          <p:cNvSpPr>
            <a:spLocks noGrp="1"/>
          </p:cNvSpPr>
          <p:nvPr>
            <p:ph sz="quarter" idx="27" hasCustomPrompt="1"/>
          </p:nvPr>
        </p:nvSpPr>
        <p:spPr>
          <a:xfrm>
            <a:off x="15544800" y="7114032"/>
            <a:ext cx="12801600" cy="6795556"/>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38" name="Text Placeholder 6"/>
          <p:cNvSpPr>
            <a:spLocks noGrp="1"/>
          </p:cNvSpPr>
          <p:nvPr>
            <p:ph type="body" sz="quarter" idx="40" hasCustomPrompt="1"/>
          </p:nvPr>
        </p:nvSpPr>
        <p:spPr>
          <a:xfrm>
            <a:off x="15544800" y="14328648"/>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18" name="Content Placeholder 17"/>
          <p:cNvSpPr>
            <a:spLocks noGrp="1"/>
          </p:cNvSpPr>
          <p:nvPr>
            <p:ph sz="quarter" idx="23" hasCustomPrompt="1"/>
          </p:nvPr>
        </p:nvSpPr>
        <p:spPr>
          <a:xfrm>
            <a:off x="15544800" y="15773399"/>
            <a:ext cx="12801600" cy="6694973"/>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4" name="Text Placeholder 6"/>
          <p:cNvSpPr>
            <a:spLocks noGrp="1"/>
          </p:cNvSpPr>
          <p:nvPr>
            <p:ph type="body" sz="quarter" idx="29" hasCustomPrompt="1"/>
          </p:nvPr>
        </p:nvSpPr>
        <p:spPr>
          <a:xfrm>
            <a:off x="15544800" y="2288743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5" name="Content Placeholder 17"/>
          <p:cNvSpPr>
            <a:spLocks noGrp="1"/>
          </p:cNvSpPr>
          <p:nvPr>
            <p:ph sz="quarter" idx="30" hasCustomPrompt="1"/>
          </p:nvPr>
        </p:nvSpPr>
        <p:spPr>
          <a:xfrm>
            <a:off x="15544800" y="24332184"/>
            <a:ext cx="12801600" cy="7296912"/>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6" name="Text Placeholder 6"/>
          <p:cNvSpPr>
            <a:spLocks noGrp="1"/>
          </p:cNvSpPr>
          <p:nvPr>
            <p:ph type="body" sz="quarter" idx="31" hasCustomPrompt="1"/>
          </p:nvPr>
        </p:nvSpPr>
        <p:spPr>
          <a:xfrm>
            <a:off x="29900880" y="566928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7" name="Content Placeholder 17"/>
          <p:cNvSpPr>
            <a:spLocks noGrp="1"/>
          </p:cNvSpPr>
          <p:nvPr>
            <p:ph sz="quarter" idx="32" hasCustomPrompt="1"/>
          </p:nvPr>
        </p:nvSpPr>
        <p:spPr>
          <a:xfrm>
            <a:off x="29900880" y="7114032"/>
            <a:ext cx="12801600" cy="7315200"/>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8" name="Content Placeholder 17"/>
          <p:cNvSpPr>
            <a:spLocks noGrp="1"/>
          </p:cNvSpPr>
          <p:nvPr>
            <p:ph sz="quarter" idx="33" hasCustomPrompt="1"/>
          </p:nvPr>
        </p:nvSpPr>
        <p:spPr>
          <a:xfrm>
            <a:off x="29900880" y="14914834"/>
            <a:ext cx="12801600" cy="4538610"/>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p:txBody>
      </p:sp>
      <p:sp>
        <p:nvSpPr>
          <p:cNvPr id="39" name="Text Placeholder 6"/>
          <p:cNvSpPr>
            <a:spLocks noGrp="1"/>
          </p:cNvSpPr>
          <p:nvPr>
            <p:ph type="body" sz="quarter" idx="41" hasCustomPrompt="1"/>
          </p:nvPr>
        </p:nvSpPr>
        <p:spPr>
          <a:xfrm>
            <a:off x="29900880" y="19767596"/>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40" name="Content Placeholder 17"/>
          <p:cNvSpPr>
            <a:spLocks noGrp="1"/>
          </p:cNvSpPr>
          <p:nvPr>
            <p:ph sz="quarter" idx="42" hasCustomPrompt="1"/>
          </p:nvPr>
        </p:nvSpPr>
        <p:spPr>
          <a:xfrm>
            <a:off x="29900880" y="21212348"/>
            <a:ext cx="12801600" cy="4344786"/>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p:txBody>
      </p:sp>
      <p:sp>
        <p:nvSpPr>
          <p:cNvPr id="29" name="Text Placeholder 6"/>
          <p:cNvSpPr>
            <a:spLocks noGrp="1"/>
          </p:cNvSpPr>
          <p:nvPr>
            <p:ph type="body" sz="quarter" idx="34" hasCustomPrompt="1"/>
          </p:nvPr>
        </p:nvSpPr>
        <p:spPr>
          <a:xfrm>
            <a:off x="29900880" y="2572207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30" name="Content Placeholder 17"/>
          <p:cNvSpPr>
            <a:spLocks noGrp="1"/>
          </p:cNvSpPr>
          <p:nvPr>
            <p:ph sz="quarter" idx="35" hasCustomPrompt="1"/>
          </p:nvPr>
        </p:nvSpPr>
        <p:spPr>
          <a:xfrm>
            <a:off x="29900880" y="27166824"/>
            <a:ext cx="12801600" cy="4462272"/>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p:txBody>
      </p:sp>
      <p:sp>
        <p:nvSpPr>
          <p:cNvPr id="3" name="Date Placeholder 2"/>
          <p:cNvSpPr>
            <a:spLocks noGrp="1"/>
          </p:cNvSpPr>
          <p:nvPr>
            <p:ph type="dt" sz="half" idx="10"/>
          </p:nvPr>
        </p:nvSpPr>
        <p:spPr/>
        <p:txBody>
          <a:bodyPr/>
          <a:lstStyle/>
          <a:p>
            <a:fld id="{ECAA57DF-1C19-4726-AB84-014692BAD8F5}" type="datetimeFigureOut">
              <a:rPr lang="en-US" smtClean="0"/>
              <a:t>8/1/2023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B4C631-C489-4C11-812F-2172FBEAE82B}" type="slidenum">
              <a:rPr lang="en-US" smtClean="0"/>
              <a:t>‹#›</a:t>
            </a:fld>
            <a:endParaRPr lang="en-US"/>
          </a:p>
        </p:txBody>
      </p:sp>
      <p:sp>
        <p:nvSpPr>
          <p:cNvPr id="8" name="Picture Placeholder 7"/>
          <p:cNvSpPr>
            <a:spLocks noGrp="1"/>
          </p:cNvSpPr>
          <p:nvPr>
            <p:ph type="pic" sz="quarter" idx="43"/>
          </p:nvPr>
        </p:nvSpPr>
        <p:spPr>
          <a:xfrm>
            <a:off x="32270700" y="0"/>
            <a:ext cx="11620500" cy="3842445"/>
          </a:xfrm>
          <a:effectDag name="">
            <a:cont type="tree" name="">
              <a:effect ref="fillLine"/>
              <a:alphaMod>
                <a:cont name="">
                  <a:fill>
                    <a:gradFill>
                      <a:gsLst>
                        <a:gs pos="60000">
                          <a:srgbClr val="000000">
                            <a:alpha val="100000"/>
                          </a:srgbClr>
                        </a:gs>
                        <a:gs pos="97000">
                          <a:srgbClr val="000000">
                            <a:alpha val="0"/>
                          </a:srgbClr>
                        </a:gs>
                      </a:gsLst>
                      <a:lin ang="10800000"/>
                    </a:gradFill>
                  </a:fill>
                </a:cont>
              </a:alphaMod>
            </a:cont>
          </a:effectDag>
        </p:spPr>
        <p:txBody>
          <a:bodyPr lIns="91440" tIns="457200" rIns="91440"/>
          <a:lstStyle>
            <a:lvl1pPr marL="0" indent="0" algn="ctr">
              <a:buNone/>
              <a:defRPr>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1671676167"/>
      </p:ext>
    </p:extLst>
  </p:cSld>
  <p:clrMapOvr>
    <a:masterClrMapping/>
  </p:clrMapOvr>
  <p:extLst>
    <p:ext uri="{DCECCB84-F9BA-43D5-87BE-67443E8EF086}">
      <p15:sldGuideLst xmlns:p15="http://schemas.microsoft.com/office/powerpoint/2012/main">
        <p15:guide id="1" pos="9168">
          <p15:clr>
            <a:srgbClr val="A4A3A4"/>
          </p15:clr>
        </p15:guide>
        <p15:guide id="2" pos="18480">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0EFA8-7644-4443-9725-8F14E1A5D1C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199A90-EEBB-4DD2-A68D-4B13D6BA96E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8F6EBE-016C-4FEC-996D-9AA70DD79D73}"/>
              </a:ext>
            </a:extLst>
          </p:cNvPr>
          <p:cNvSpPr>
            <a:spLocks noGrp="1"/>
          </p:cNvSpPr>
          <p:nvPr>
            <p:ph type="dt" sz="half" idx="10"/>
          </p:nvPr>
        </p:nvSpPr>
        <p:spPr/>
        <p:txBody>
          <a:bodyPr/>
          <a:lstStyle/>
          <a:p>
            <a:fld id="{ECAA57DF-1C19-4726-AB84-014692BAD8F5}" type="datetimeFigureOut">
              <a:rPr lang="en-US" smtClean="0"/>
              <a:pPr/>
              <a:t>8/1/2023</a:t>
            </a:fld>
            <a:endParaRPr lang="en-US"/>
          </a:p>
        </p:txBody>
      </p:sp>
      <p:sp>
        <p:nvSpPr>
          <p:cNvPr id="5" name="Footer Placeholder 4">
            <a:extLst>
              <a:ext uri="{FF2B5EF4-FFF2-40B4-BE49-F238E27FC236}">
                <a16:creationId xmlns:a16="http://schemas.microsoft.com/office/drawing/2014/main" id="{363555B9-64B3-48A5-91EA-9A49638B90E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B33F4CB-A17E-47DD-A641-8CEE6E46AE71}"/>
              </a:ext>
            </a:extLst>
          </p:cNvPr>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224355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28313-551C-4BE2-8775-FB60D9948702}"/>
              </a:ext>
            </a:extLst>
          </p:cNvPr>
          <p:cNvSpPr>
            <a:spLocks noGrp="1"/>
          </p:cNvSpPr>
          <p:nvPr>
            <p:ph type="title"/>
          </p:nvPr>
        </p:nvSpPr>
        <p:spPr>
          <a:xfrm>
            <a:off x="2994660" y="8206745"/>
            <a:ext cx="37856160" cy="13693138"/>
          </a:xfrm>
        </p:spPr>
        <p:txBody>
          <a:bodyPr anchor="b"/>
          <a:lstStyle>
            <a:lvl1pPr>
              <a:defRPr sz="21600"/>
            </a:lvl1pPr>
          </a:lstStyle>
          <a:p>
            <a:r>
              <a:rPr lang="en-US"/>
              <a:t>Click to edit Master title style</a:t>
            </a:r>
          </a:p>
        </p:txBody>
      </p:sp>
      <p:sp>
        <p:nvSpPr>
          <p:cNvPr id="3" name="Text Placeholder 2">
            <a:extLst>
              <a:ext uri="{FF2B5EF4-FFF2-40B4-BE49-F238E27FC236}">
                <a16:creationId xmlns:a16="http://schemas.microsoft.com/office/drawing/2014/main" id="{4A8350B0-7789-4260-9668-5E19BFCFDDCB}"/>
              </a:ext>
            </a:extLst>
          </p:cNvPr>
          <p:cNvSpPr>
            <a:spLocks noGrp="1"/>
          </p:cNvSpPr>
          <p:nvPr>
            <p:ph type="body" idx="1"/>
          </p:nvPr>
        </p:nvSpPr>
        <p:spPr>
          <a:xfrm>
            <a:off x="2994660" y="22029425"/>
            <a:ext cx="37856160" cy="7200898"/>
          </a:xfrm>
        </p:spPr>
        <p:txBody>
          <a:bodyPr/>
          <a:lstStyle>
            <a:lvl1pPr marL="0" indent="0">
              <a:buNone/>
              <a:defRPr sz="8640">
                <a:solidFill>
                  <a:schemeClr val="tx1">
                    <a:tint val="75000"/>
                  </a:schemeClr>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0160F64-FD35-4970-B269-EDBE579107BE}"/>
              </a:ext>
            </a:extLst>
          </p:cNvPr>
          <p:cNvSpPr>
            <a:spLocks noGrp="1"/>
          </p:cNvSpPr>
          <p:nvPr>
            <p:ph type="dt" sz="half" idx="10"/>
          </p:nvPr>
        </p:nvSpPr>
        <p:spPr/>
        <p:txBody>
          <a:bodyPr/>
          <a:lstStyle/>
          <a:p>
            <a:fld id="{ECAA57DF-1C19-4726-AB84-014692BAD8F5}" type="datetimeFigureOut">
              <a:rPr lang="en-US" smtClean="0"/>
              <a:pPr/>
              <a:t>8/1/2023</a:t>
            </a:fld>
            <a:endParaRPr lang="en-US"/>
          </a:p>
        </p:txBody>
      </p:sp>
      <p:sp>
        <p:nvSpPr>
          <p:cNvPr id="5" name="Footer Placeholder 4">
            <a:extLst>
              <a:ext uri="{FF2B5EF4-FFF2-40B4-BE49-F238E27FC236}">
                <a16:creationId xmlns:a16="http://schemas.microsoft.com/office/drawing/2014/main" id="{560164D6-E49C-442E-ABF6-F291255BB8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B4740DC-5E7F-4603-A7CB-7C69C119A396}"/>
              </a:ext>
            </a:extLst>
          </p:cNvPr>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3025858250"/>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F842B-454B-4D79-9F08-E424F95D50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493435-9F70-4A46-A32B-F04E9404973F}"/>
              </a:ext>
            </a:extLst>
          </p:cNvPr>
          <p:cNvSpPr>
            <a:spLocks noGrp="1"/>
          </p:cNvSpPr>
          <p:nvPr>
            <p:ph sz="half" idx="1"/>
          </p:nvPr>
        </p:nvSpPr>
        <p:spPr>
          <a:xfrm>
            <a:off x="30175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BF0FB4A-BF80-4681-BB58-49BD7351F715}"/>
              </a:ext>
            </a:extLst>
          </p:cNvPr>
          <p:cNvSpPr>
            <a:spLocks noGrp="1"/>
          </p:cNvSpPr>
          <p:nvPr>
            <p:ph sz="half" idx="2"/>
          </p:nvPr>
        </p:nvSpPr>
        <p:spPr>
          <a:xfrm>
            <a:off x="222199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7C4541A-D055-497C-B990-E41C02D2D3CA}"/>
              </a:ext>
            </a:extLst>
          </p:cNvPr>
          <p:cNvSpPr>
            <a:spLocks noGrp="1"/>
          </p:cNvSpPr>
          <p:nvPr>
            <p:ph type="dt" sz="half" idx="10"/>
          </p:nvPr>
        </p:nvSpPr>
        <p:spPr/>
        <p:txBody>
          <a:bodyPr/>
          <a:lstStyle/>
          <a:p>
            <a:fld id="{ECAA57DF-1C19-4726-AB84-014692BAD8F5}" type="datetimeFigureOut">
              <a:rPr lang="en-US" smtClean="0"/>
              <a:pPr/>
              <a:t>8/1/2023</a:t>
            </a:fld>
            <a:endParaRPr lang="en-US"/>
          </a:p>
        </p:txBody>
      </p:sp>
      <p:sp>
        <p:nvSpPr>
          <p:cNvPr id="6" name="Footer Placeholder 5">
            <a:extLst>
              <a:ext uri="{FF2B5EF4-FFF2-40B4-BE49-F238E27FC236}">
                <a16:creationId xmlns:a16="http://schemas.microsoft.com/office/drawing/2014/main" id="{504201A3-E147-411A-BEA9-46C7ADA3C73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46AF422-8A75-4681-96EC-C093C7EA2635}"/>
              </a:ext>
            </a:extLst>
          </p:cNvPr>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2642872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38F7B-3F08-4537-970F-836CB7DA300A}"/>
              </a:ext>
            </a:extLst>
          </p:cNvPr>
          <p:cNvSpPr>
            <a:spLocks noGrp="1"/>
          </p:cNvSpPr>
          <p:nvPr>
            <p:ph type="title"/>
          </p:nvPr>
        </p:nvSpPr>
        <p:spPr>
          <a:xfrm>
            <a:off x="3023237" y="1752603"/>
            <a:ext cx="37856160" cy="6362702"/>
          </a:xfrm>
        </p:spPr>
        <p:txBody>
          <a:bodyPr/>
          <a:lstStyle/>
          <a:p>
            <a:r>
              <a:rPr lang="en-US"/>
              <a:t>Click to edit Master title style</a:t>
            </a:r>
          </a:p>
        </p:txBody>
      </p:sp>
      <p:sp>
        <p:nvSpPr>
          <p:cNvPr id="3" name="Text Placeholder 2">
            <a:extLst>
              <a:ext uri="{FF2B5EF4-FFF2-40B4-BE49-F238E27FC236}">
                <a16:creationId xmlns:a16="http://schemas.microsoft.com/office/drawing/2014/main" id="{A42F994C-B493-4C06-82DF-7EFC749A0B95}"/>
              </a:ext>
            </a:extLst>
          </p:cNvPr>
          <p:cNvSpPr>
            <a:spLocks noGrp="1"/>
          </p:cNvSpPr>
          <p:nvPr>
            <p:ph type="body" idx="1"/>
          </p:nvPr>
        </p:nvSpPr>
        <p:spPr>
          <a:xfrm>
            <a:off x="3023239" y="8069582"/>
            <a:ext cx="18568033"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Edit Master text styles</a:t>
            </a:r>
          </a:p>
        </p:txBody>
      </p:sp>
      <p:sp>
        <p:nvSpPr>
          <p:cNvPr id="4" name="Content Placeholder 3">
            <a:extLst>
              <a:ext uri="{FF2B5EF4-FFF2-40B4-BE49-F238E27FC236}">
                <a16:creationId xmlns:a16="http://schemas.microsoft.com/office/drawing/2014/main" id="{5E053280-E556-40A2-972E-44B633F894CB}"/>
              </a:ext>
            </a:extLst>
          </p:cNvPr>
          <p:cNvSpPr>
            <a:spLocks noGrp="1"/>
          </p:cNvSpPr>
          <p:nvPr>
            <p:ph sz="half" idx="2"/>
          </p:nvPr>
        </p:nvSpPr>
        <p:spPr>
          <a:xfrm>
            <a:off x="3023239" y="12024360"/>
            <a:ext cx="18568033"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A5D271-78A9-4BD5-869C-D38F33B8A1BD}"/>
              </a:ext>
            </a:extLst>
          </p:cNvPr>
          <p:cNvSpPr>
            <a:spLocks noGrp="1"/>
          </p:cNvSpPr>
          <p:nvPr>
            <p:ph type="body" sz="quarter" idx="3"/>
          </p:nvPr>
        </p:nvSpPr>
        <p:spPr>
          <a:xfrm>
            <a:off x="22219920" y="8069582"/>
            <a:ext cx="18659477"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Edit Master text styles</a:t>
            </a:r>
          </a:p>
        </p:txBody>
      </p:sp>
      <p:sp>
        <p:nvSpPr>
          <p:cNvPr id="6" name="Content Placeholder 5">
            <a:extLst>
              <a:ext uri="{FF2B5EF4-FFF2-40B4-BE49-F238E27FC236}">
                <a16:creationId xmlns:a16="http://schemas.microsoft.com/office/drawing/2014/main" id="{AE646ECD-E423-4526-868C-D60622B28819}"/>
              </a:ext>
            </a:extLst>
          </p:cNvPr>
          <p:cNvSpPr>
            <a:spLocks noGrp="1"/>
          </p:cNvSpPr>
          <p:nvPr>
            <p:ph sz="quarter" idx="4"/>
          </p:nvPr>
        </p:nvSpPr>
        <p:spPr>
          <a:xfrm>
            <a:off x="22219920" y="12024360"/>
            <a:ext cx="18659477"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66D14A4-BD55-47BA-A6D6-692B66E8AEF7}"/>
              </a:ext>
            </a:extLst>
          </p:cNvPr>
          <p:cNvSpPr>
            <a:spLocks noGrp="1"/>
          </p:cNvSpPr>
          <p:nvPr>
            <p:ph type="dt" sz="half" idx="10"/>
          </p:nvPr>
        </p:nvSpPr>
        <p:spPr/>
        <p:txBody>
          <a:bodyPr/>
          <a:lstStyle/>
          <a:p>
            <a:fld id="{ECAA57DF-1C19-4726-AB84-014692BAD8F5}" type="datetimeFigureOut">
              <a:rPr lang="en-US" smtClean="0"/>
              <a:pPr/>
              <a:t>8/1/2023</a:t>
            </a:fld>
            <a:endParaRPr lang="en-US"/>
          </a:p>
        </p:txBody>
      </p:sp>
      <p:sp>
        <p:nvSpPr>
          <p:cNvPr id="8" name="Footer Placeholder 7">
            <a:extLst>
              <a:ext uri="{FF2B5EF4-FFF2-40B4-BE49-F238E27FC236}">
                <a16:creationId xmlns:a16="http://schemas.microsoft.com/office/drawing/2014/main" id="{8B39D81D-B936-4299-BB41-9731BA9F3CD9}"/>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213E9F9A-93DF-4FE1-986A-171780295E2D}"/>
              </a:ext>
            </a:extLst>
          </p:cNvPr>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310080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609AD-1967-4DD6-9187-1AB1AA7297F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AD7E4E-1895-45D8-AC6D-DDFD80B17D8F}"/>
              </a:ext>
            </a:extLst>
          </p:cNvPr>
          <p:cNvSpPr>
            <a:spLocks noGrp="1"/>
          </p:cNvSpPr>
          <p:nvPr>
            <p:ph type="dt" sz="half" idx="10"/>
          </p:nvPr>
        </p:nvSpPr>
        <p:spPr/>
        <p:txBody>
          <a:bodyPr/>
          <a:lstStyle/>
          <a:p>
            <a:fld id="{ECAA57DF-1C19-4726-AB84-014692BAD8F5}" type="datetimeFigureOut">
              <a:rPr lang="en-US" smtClean="0"/>
              <a:pPr/>
              <a:t>8/1/2023</a:t>
            </a:fld>
            <a:endParaRPr lang="en-US"/>
          </a:p>
        </p:txBody>
      </p:sp>
      <p:sp>
        <p:nvSpPr>
          <p:cNvPr id="4" name="Footer Placeholder 3">
            <a:extLst>
              <a:ext uri="{FF2B5EF4-FFF2-40B4-BE49-F238E27FC236}">
                <a16:creationId xmlns:a16="http://schemas.microsoft.com/office/drawing/2014/main" id="{089A5CF4-34C0-4B7B-844C-CEA78EEF0544}"/>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C529655-51D4-4813-B2C3-53F085BBCD06}"/>
              </a:ext>
            </a:extLst>
          </p:cNvPr>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2981858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3DFBE7-BA05-4725-9BEC-FE33634007A8}"/>
              </a:ext>
            </a:extLst>
          </p:cNvPr>
          <p:cNvSpPr>
            <a:spLocks noGrp="1"/>
          </p:cNvSpPr>
          <p:nvPr>
            <p:ph type="dt" sz="half" idx="10"/>
          </p:nvPr>
        </p:nvSpPr>
        <p:spPr/>
        <p:txBody>
          <a:bodyPr/>
          <a:lstStyle/>
          <a:p>
            <a:fld id="{ECAA57DF-1C19-4726-AB84-014692BAD8F5}" type="datetimeFigureOut">
              <a:rPr lang="en-US" smtClean="0"/>
              <a:pPr/>
              <a:t>8/1/2023</a:t>
            </a:fld>
            <a:endParaRPr lang="en-US"/>
          </a:p>
        </p:txBody>
      </p:sp>
      <p:sp>
        <p:nvSpPr>
          <p:cNvPr id="3" name="Footer Placeholder 2">
            <a:extLst>
              <a:ext uri="{FF2B5EF4-FFF2-40B4-BE49-F238E27FC236}">
                <a16:creationId xmlns:a16="http://schemas.microsoft.com/office/drawing/2014/main" id="{88C7AEDC-EBEC-4307-A447-99DFD484879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139FAFB-65A2-448D-BC39-82AB521D061B}"/>
              </a:ext>
            </a:extLst>
          </p:cNvPr>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556886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F98EB-0297-4C03-9CA5-3A99E7BEE8AC}"/>
              </a:ext>
            </a:extLst>
          </p:cNvPr>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Content Placeholder 2">
            <a:extLst>
              <a:ext uri="{FF2B5EF4-FFF2-40B4-BE49-F238E27FC236}">
                <a16:creationId xmlns:a16="http://schemas.microsoft.com/office/drawing/2014/main" id="{50BB156B-ED3F-4FD6-B1A0-A0CBFCD6CD77}"/>
              </a:ext>
            </a:extLst>
          </p:cNvPr>
          <p:cNvSpPr>
            <a:spLocks noGrp="1"/>
          </p:cNvSpPr>
          <p:nvPr>
            <p:ph idx="1"/>
          </p:nvPr>
        </p:nvSpPr>
        <p:spPr>
          <a:xfrm>
            <a:off x="18659477" y="4739642"/>
            <a:ext cx="22219920" cy="233934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BC37D3-50B7-486F-B0D9-E7476EA6B43F}"/>
              </a:ext>
            </a:extLst>
          </p:cNvPr>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Edit Master text styles</a:t>
            </a:r>
          </a:p>
        </p:txBody>
      </p:sp>
      <p:sp>
        <p:nvSpPr>
          <p:cNvPr id="5" name="Date Placeholder 4">
            <a:extLst>
              <a:ext uri="{FF2B5EF4-FFF2-40B4-BE49-F238E27FC236}">
                <a16:creationId xmlns:a16="http://schemas.microsoft.com/office/drawing/2014/main" id="{323026CF-1B98-4E8D-B142-249800770BD7}"/>
              </a:ext>
            </a:extLst>
          </p:cNvPr>
          <p:cNvSpPr>
            <a:spLocks noGrp="1"/>
          </p:cNvSpPr>
          <p:nvPr>
            <p:ph type="dt" sz="half" idx="10"/>
          </p:nvPr>
        </p:nvSpPr>
        <p:spPr/>
        <p:txBody>
          <a:bodyPr/>
          <a:lstStyle/>
          <a:p>
            <a:fld id="{ECAA57DF-1C19-4726-AB84-014692BAD8F5}" type="datetimeFigureOut">
              <a:rPr lang="en-US" smtClean="0"/>
              <a:pPr/>
              <a:t>8/1/2023</a:t>
            </a:fld>
            <a:endParaRPr lang="en-US"/>
          </a:p>
        </p:txBody>
      </p:sp>
      <p:sp>
        <p:nvSpPr>
          <p:cNvPr id="6" name="Footer Placeholder 5">
            <a:extLst>
              <a:ext uri="{FF2B5EF4-FFF2-40B4-BE49-F238E27FC236}">
                <a16:creationId xmlns:a16="http://schemas.microsoft.com/office/drawing/2014/main" id="{9B9DD333-EFB4-49EA-8613-2B745409BBF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FB0D9E8-1F30-414A-A9F7-FAF8D28EAE22}"/>
              </a:ext>
            </a:extLst>
          </p:cNvPr>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2939686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FD4AA-88E0-4B35-8BC8-472EEEEE56F6}"/>
              </a:ext>
            </a:extLst>
          </p:cNvPr>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Picture Placeholder 2">
            <a:extLst>
              <a:ext uri="{FF2B5EF4-FFF2-40B4-BE49-F238E27FC236}">
                <a16:creationId xmlns:a16="http://schemas.microsoft.com/office/drawing/2014/main" id="{A6DDB743-D208-4290-8F85-42902E08C401}"/>
              </a:ext>
            </a:extLst>
          </p:cNvPr>
          <p:cNvSpPr>
            <a:spLocks noGrp="1"/>
          </p:cNvSpPr>
          <p:nvPr>
            <p:ph type="pic" idx="1"/>
          </p:nvPr>
        </p:nvSpPr>
        <p:spPr>
          <a:xfrm>
            <a:off x="18659477" y="4739642"/>
            <a:ext cx="22219920" cy="23393400"/>
          </a:xfrm>
        </p:spPr>
        <p:txBody>
          <a:bodyPr/>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endParaRPr lang="en-US"/>
          </a:p>
        </p:txBody>
      </p:sp>
      <p:sp>
        <p:nvSpPr>
          <p:cNvPr id="4" name="Text Placeholder 3">
            <a:extLst>
              <a:ext uri="{FF2B5EF4-FFF2-40B4-BE49-F238E27FC236}">
                <a16:creationId xmlns:a16="http://schemas.microsoft.com/office/drawing/2014/main" id="{8D0748FE-A06D-4ABC-9134-741535BC2380}"/>
              </a:ext>
            </a:extLst>
          </p:cNvPr>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Edit Master text styles</a:t>
            </a:r>
          </a:p>
        </p:txBody>
      </p:sp>
      <p:sp>
        <p:nvSpPr>
          <p:cNvPr id="5" name="Date Placeholder 4">
            <a:extLst>
              <a:ext uri="{FF2B5EF4-FFF2-40B4-BE49-F238E27FC236}">
                <a16:creationId xmlns:a16="http://schemas.microsoft.com/office/drawing/2014/main" id="{E43EF6AE-7E15-4EF9-BE9A-8DB0DCE1FBCD}"/>
              </a:ext>
            </a:extLst>
          </p:cNvPr>
          <p:cNvSpPr>
            <a:spLocks noGrp="1"/>
          </p:cNvSpPr>
          <p:nvPr>
            <p:ph type="dt" sz="half" idx="10"/>
          </p:nvPr>
        </p:nvSpPr>
        <p:spPr/>
        <p:txBody>
          <a:bodyPr/>
          <a:lstStyle/>
          <a:p>
            <a:fld id="{ECAA57DF-1C19-4726-AB84-014692BAD8F5}" type="datetimeFigureOut">
              <a:rPr lang="en-US" smtClean="0"/>
              <a:pPr/>
              <a:t>8/1/2023</a:t>
            </a:fld>
            <a:endParaRPr lang="en-US"/>
          </a:p>
        </p:txBody>
      </p:sp>
      <p:sp>
        <p:nvSpPr>
          <p:cNvPr id="6" name="Footer Placeholder 5">
            <a:extLst>
              <a:ext uri="{FF2B5EF4-FFF2-40B4-BE49-F238E27FC236}">
                <a16:creationId xmlns:a16="http://schemas.microsoft.com/office/drawing/2014/main" id="{2600F6F4-9E57-435D-823D-4587B9A1232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9EA305D-8378-408D-8CAE-6A2F0D2F1CD9}"/>
              </a:ext>
            </a:extLst>
          </p:cNvPr>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89371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59EE92-CB97-4790-BC5E-8AC196F92774}"/>
              </a:ext>
            </a:extLst>
          </p:cNvPr>
          <p:cNvSpPr>
            <a:spLocks noGrp="1"/>
          </p:cNvSpPr>
          <p:nvPr>
            <p:ph type="title"/>
          </p:nvPr>
        </p:nvSpPr>
        <p:spPr>
          <a:xfrm>
            <a:off x="3017520" y="1752603"/>
            <a:ext cx="37856160" cy="6362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F59FF36-B378-41E2-A97C-596594F58904}"/>
              </a:ext>
            </a:extLst>
          </p:cNvPr>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E2BD5C-F572-4DA2-B749-86D65B7A836E}"/>
              </a:ext>
            </a:extLst>
          </p:cNvPr>
          <p:cNvSpPr>
            <a:spLocks noGrp="1"/>
          </p:cNvSpPr>
          <p:nvPr>
            <p:ph type="dt" sz="half" idx="2"/>
          </p:nvPr>
        </p:nvSpPr>
        <p:spPr>
          <a:xfrm>
            <a:off x="3017520" y="30510482"/>
            <a:ext cx="9875520" cy="1752600"/>
          </a:xfrm>
          <a:prstGeom prst="rect">
            <a:avLst/>
          </a:prstGeom>
        </p:spPr>
        <p:txBody>
          <a:bodyPr vert="horz" lIns="91440" tIns="45720" rIns="91440" bIns="45720" rtlCol="0" anchor="ctr"/>
          <a:lstStyle>
            <a:lvl1pPr algn="l">
              <a:defRPr sz="4320">
                <a:solidFill>
                  <a:schemeClr val="tx1">
                    <a:tint val="75000"/>
                  </a:schemeClr>
                </a:solidFill>
              </a:defRPr>
            </a:lvl1pPr>
          </a:lstStyle>
          <a:p>
            <a:fld id="{ECAA57DF-1C19-4726-AB84-014692BAD8F5}" type="datetimeFigureOut">
              <a:rPr lang="en-US" smtClean="0"/>
              <a:pPr/>
              <a:t>8/1/2023</a:t>
            </a:fld>
            <a:endParaRPr lang="en-US"/>
          </a:p>
        </p:txBody>
      </p:sp>
      <p:sp>
        <p:nvSpPr>
          <p:cNvPr id="5" name="Footer Placeholder 4">
            <a:extLst>
              <a:ext uri="{FF2B5EF4-FFF2-40B4-BE49-F238E27FC236}">
                <a16:creationId xmlns:a16="http://schemas.microsoft.com/office/drawing/2014/main" id="{08286108-66E6-4AB3-9217-17356912EC02}"/>
              </a:ext>
            </a:extLst>
          </p:cNvPr>
          <p:cNvSpPr>
            <a:spLocks noGrp="1"/>
          </p:cNvSpPr>
          <p:nvPr>
            <p:ph type="ftr" sz="quarter" idx="3"/>
          </p:nvPr>
        </p:nvSpPr>
        <p:spPr>
          <a:xfrm>
            <a:off x="14538960" y="30510482"/>
            <a:ext cx="14813280" cy="17526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A052561F-E4B3-4747-8325-0B26DE46F918}"/>
              </a:ext>
            </a:extLst>
          </p:cNvPr>
          <p:cNvSpPr>
            <a:spLocks noGrp="1"/>
          </p:cNvSpPr>
          <p:nvPr>
            <p:ph type="sldNum" sz="quarter" idx="4"/>
          </p:nvPr>
        </p:nvSpPr>
        <p:spPr>
          <a:xfrm>
            <a:off x="30998160" y="30510482"/>
            <a:ext cx="9875520" cy="1752600"/>
          </a:xfrm>
          <a:prstGeom prst="rect">
            <a:avLst/>
          </a:prstGeom>
        </p:spPr>
        <p:txBody>
          <a:bodyPr vert="horz" lIns="91440" tIns="45720" rIns="91440" bIns="45720" rtlCol="0" anchor="ctr"/>
          <a:lstStyle>
            <a:lvl1pPr algn="r">
              <a:defRPr sz="4320">
                <a:solidFill>
                  <a:schemeClr val="tx1">
                    <a:tint val="75000"/>
                  </a:schemeClr>
                </a:solidFill>
              </a:defRPr>
            </a:lvl1pPr>
          </a:lstStyle>
          <a:p>
            <a:fld id="{91B4C631-C489-4C11-812F-2172FBEAE82B}" type="slidenum">
              <a:rPr lang="en-US" smtClean="0"/>
              <a:pPr/>
              <a:t>‹#›</a:t>
            </a:fld>
            <a:endParaRPr lang="en-US"/>
          </a:p>
        </p:txBody>
      </p:sp>
      <p:sp>
        <p:nvSpPr>
          <p:cNvPr id="7" name="Rectangle 6">
            <a:extLst>
              <a:ext uri="{FF2B5EF4-FFF2-40B4-BE49-F238E27FC236}">
                <a16:creationId xmlns:a16="http://schemas.microsoft.com/office/drawing/2014/main" id="{555408A3-F85E-46D4-BF51-C87FA7BDC010}"/>
              </a:ext>
            </a:extLst>
          </p:cNvPr>
          <p:cNvSpPr/>
          <p:nvPr userDrawn="1"/>
        </p:nvSpPr>
        <p:spPr bwMode="ltGray">
          <a:xfrm>
            <a:off x="0" y="0"/>
            <a:ext cx="43891200" cy="5029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5A7A373-90D6-4EDA-8603-39C7FED00901}"/>
              </a:ext>
            </a:extLst>
          </p:cNvPr>
          <p:cNvSpPr/>
          <p:nvPr userDrawn="1"/>
        </p:nvSpPr>
        <p:spPr bwMode="gray">
          <a:xfrm>
            <a:off x="0" y="3886200"/>
            <a:ext cx="43891200" cy="1143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BC109565-5672-4EFD-8F2F-2A46609C5211}"/>
              </a:ext>
            </a:extLst>
          </p:cNvPr>
          <p:cNvCxnSpPr/>
          <p:nvPr userDrawn="1"/>
        </p:nvCxnSpPr>
        <p:spPr>
          <a:xfrm>
            <a:off x="0" y="3886200"/>
            <a:ext cx="43891200" cy="0"/>
          </a:xfrm>
          <a:prstGeom prst="line">
            <a:avLst/>
          </a:prstGeom>
          <a:ln w="114300">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3901183"/>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 id="2147483832"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368">
          <p15:clr>
            <a:srgbClr val="A4A3A4"/>
          </p15:clr>
        </p15:guide>
        <p15:guide id="2" pos="720">
          <p15:clr>
            <a:srgbClr val="A4A3A4"/>
          </p15:clr>
        </p15:guide>
        <p15:guide id="3" pos="26928">
          <p15:clr>
            <a:srgbClr val="A4A3A4"/>
          </p15:clr>
        </p15:guide>
        <p15:guide id="4" pos="13824">
          <p15:clr>
            <a:srgbClr val="A4A3A4"/>
          </p15:clr>
        </p15:guide>
      </p15:sldGuideLst>
    </p:ext>
  </p:extLst>
</p:sldMaster>
</file>

<file path=ppt/slides/_rels/slide1.xml.rels><?xml version="1.0" encoding="UTF-8" standalone="yes"?>
<Relationships xmlns="http://schemas.openxmlformats.org/package/2006/relationships"><Relationship Id="rId26" Type="http://schemas.openxmlformats.org/officeDocument/2006/relationships/oleObject" Target="../embeddings/oleObject9.bin"/><Relationship Id="rId21" Type="http://schemas.openxmlformats.org/officeDocument/2006/relationships/image" Target="../media/image12.emf"/><Relationship Id="rId42" Type="http://schemas.openxmlformats.org/officeDocument/2006/relationships/oleObject" Target="../embeddings/oleObject17.bin"/><Relationship Id="rId47" Type="http://schemas.openxmlformats.org/officeDocument/2006/relationships/image" Target="../media/image25.emf"/><Relationship Id="rId63" Type="http://schemas.openxmlformats.org/officeDocument/2006/relationships/image" Target="../media/image36.png"/><Relationship Id="rId68" Type="http://schemas.openxmlformats.org/officeDocument/2006/relationships/image" Target="../media/image40.png"/><Relationship Id="rId7" Type="http://schemas.openxmlformats.org/officeDocument/2006/relationships/image" Target="../media/image4.png"/><Relationship Id="rId71" Type="http://schemas.openxmlformats.org/officeDocument/2006/relationships/image" Target="../media/image42.png"/><Relationship Id="rId2" Type="http://schemas.openxmlformats.org/officeDocument/2006/relationships/notesSlide" Target="../notesSlides/notesSlide1.xml"/><Relationship Id="rId16" Type="http://schemas.openxmlformats.org/officeDocument/2006/relationships/oleObject" Target="../embeddings/oleObject4.bin"/><Relationship Id="rId29" Type="http://schemas.openxmlformats.org/officeDocument/2006/relationships/image" Target="../media/image16.emf"/><Relationship Id="rId11" Type="http://schemas.openxmlformats.org/officeDocument/2006/relationships/image" Target="../media/image7.emf"/><Relationship Id="rId24" Type="http://schemas.openxmlformats.org/officeDocument/2006/relationships/oleObject" Target="../embeddings/oleObject8.bin"/><Relationship Id="rId32" Type="http://schemas.openxmlformats.org/officeDocument/2006/relationships/oleObject" Target="../embeddings/oleObject12.bin"/><Relationship Id="rId37" Type="http://schemas.openxmlformats.org/officeDocument/2006/relationships/image" Target="../media/image20.emf"/><Relationship Id="rId40" Type="http://schemas.openxmlformats.org/officeDocument/2006/relationships/oleObject" Target="../embeddings/oleObject16.bin"/><Relationship Id="rId45" Type="http://schemas.openxmlformats.org/officeDocument/2006/relationships/image" Target="../media/image24.emf"/><Relationship Id="rId53" Type="http://schemas.openxmlformats.org/officeDocument/2006/relationships/image" Target="../media/image28.emf"/><Relationship Id="rId58" Type="http://schemas.openxmlformats.org/officeDocument/2006/relationships/image" Target="../media/image31.png"/><Relationship Id="rId66" Type="http://schemas.openxmlformats.org/officeDocument/2006/relationships/image" Target="../media/image38.emf"/><Relationship Id="rId5" Type="http://schemas.microsoft.com/office/2007/relationships/hdphoto" Target="../media/hdphoto1.wdp"/><Relationship Id="rId61" Type="http://schemas.openxmlformats.org/officeDocument/2006/relationships/image" Target="../media/image34.png"/><Relationship Id="rId19" Type="http://schemas.openxmlformats.org/officeDocument/2006/relationships/image" Target="../media/image11.emf"/><Relationship Id="rId14" Type="http://schemas.openxmlformats.org/officeDocument/2006/relationships/oleObject" Target="../embeddings/oleObject3.bin"/><Relationship Id="rId22" Type="http://schemas.openxmlformats.org/officeDocument/2006/relationships/oleObject" Target="../embeddings/oleObject7.bin"/><Relationship Id="rId27" Type="http://schemas.openxmlformats.org/officeDocument/2006/relationships/image" Target="../media/image15.emf"/><Relationship Id="rId30" Type="http://schemas.openxmlformats.org/officeDocument/2006/relationships/oleObject" Target="../embeddings/oleObject11.bin"/><Relationship Id="rId35" Type="http://schemas.openxmlformats.org/officeDocument/2006/relationships/image" Target="../media/image19.emf"/><Relationship Id="rId43" Type="http://schemas.openxmlformats.org/officeDocument/2006/relationships/image" Target="../media/image23.emf"/><Relationship Id="rId48" Type="http://schemas.openxmlformats.org/officeDocument/2006/relationships/oleObject" Target="../embeddings/oleObject20.bin"/><Relationship Id="rId56" Type="http://schemas.openxmlformats.org/officeDocument/2006/relationships/oleObject" Target="../embeddings/oleObject24.bin"/><Relationship Id="rId64" Type="http://schemas.openxmlformats.org/officeDocument/2006/relationships/image" Target="../media/image37.png"/><Relationship Id="rId69" Type="http://schemas.openxmlformats.org/officeDocument/2006/relationships/oleObject" Target="../embeddings/oleObject26.bin"/><Relationship Id="rId8" Type="http://schemas.openxmlformats.org/officeDocument/2006/relationships/image" Target="../media/image5.jpeg"/><Relationship Id="rId51" Type="http://schemas.openxmlformats.org/officeDocument/2006/relationships/image" Target="../media/image27.emf"/><Relationship Id="rId3" Type="http://schemas.openxmlformats.org/officeDocument/2006/relationships/image" Target="../media/image1.jpeg"/><Relationship Id="rId12" Type="http://schemas.openxmlformats.org/officeDocument/2006/relationships/oleObject" Target="../embeddings/oleObject2.bin"/><Relationship Id="rId17" Type="http://schemas.openxmlformats.org/officeDocument/2006/relationships/image" Target="../media/image10.emf"/><Relationship Id="rId25" Type="http://schemas.openxmlformats.org/officeDocument/2006/relationships/image" Target="../media/image14.emf"/><Relationship Id="rId33" Type="http://schemas.openxmlformats.org/officeDocument/2006/relationships/image" Target="../media/image18.emf"/><Relationship Id="rId38" Type="http://schemas.openxmlformats.org/officeDocument/2006/relationships/oleObject" Target="../embeddings/oleObject15.bin"/><Relationship Id="rId46" Type="http://schemas.openxmlformats.org/officeDocument/2006/relationships/oleObject" Target="../embeddings/oleObject19.bin"/><Relationship Id="rId59" Type="http://schemas.openxmlformats.org/officeDocument/2006/relationships/image" Target="../media/image32.png"/><Relationship Id="rId67" Type="http://schemas.openxmlformats.org/officeDocument/2006/relationships/image" Target="../media/image39.png"/><Relationship Id="rId20" Type="http://schemas.openxmlformats.org/officeDocument/2006/relationships/oleObject" Target="../embeddings/oleObject6.bin"/><Relationship Id="rId41" Type="http://schemas.openxmlformats.org/officeDocument/2006/relationships/image" Target="../media/image22.emf"/><Relationship Id="rId54" Type="http://schemas.openxmlformats.org/officeDocument/2006/relationships/oleObject" Target="../embeddings/oleObject23.bin"/><Relationship Id="rId62" Type="http://schemas.openxmlformats.org/officeDocument/2006/relationships/image" Target="../media/image35.png"/><Relationship Id="rId70" Type="http://schemas.openxmlformats.org/officeDocument/2006/relationships/image" Target="../media/image41.emf"/><Relationship Id="rId1" Type="http://schemas.openxmlformats.org/officeDocument/2006/relationships/slideLayout" Target="../slideLayouts/slideLayout12.xml"/><Relationship Id="rId6" Type="http://schemas.openxmlformats.org/officeDocument/2006/relationships/image" Target="../media/image3.png"/><Relationship Id="rId15" Type="http://schemas.openxmlformats.org/officeDocument/2006/relationships/image" Target="../media/image9.emf"/><Relationship Id="rId23" Type="http://schemas.openxmlformats.org/officeDocument/2006/relationships/image" Target="../media/image13.emf"/><Relationship Id="rId28" Type="http://schemas.openxmlformats.org/officeDocument/2006/relationships/oleObject" Target="../embeddings/oleObject10.bin"/><Relationship Id="rId36" Type="http://schemas.openxmlformats.org/officeDocument/2006/relationships/oleObject" Target="../embeddings/oleObject14.bin"/><Relationship Id="rId49" Type="http://schemas.openxmlformats.org/officeDocument/2006/relationships/image" Target="../media/image26.emf"/><Relationship Id="rId57" Type="http://schemas.openxmlformats.org/officeDocument/2006/relationships/image" Target="../media/image30.emf"/><Relationship Id="rId10" Type="http://schemas.openxmlformats.org/officeDocument/2006/relationships/oleObject" Target="../embeddings/oleObject1.bin"/><Relationship Id="rId31" Type="http://schemas.openxmlformats.org/officeDocument/2006/relationships/image" Target="../media/image17.emf"/><Relationship Id="rId44" Type="http://schemas.openxmlformats.org/officeDocument/2006/relationships/oleObject" Target="../embeddings/oleObject18.bin"/><Relationship Id="rId52" Type="http://schemas.openxmlformats.org/officeDocument/2006/relationships/oleObject" Target="../embeddings/oleObject22.bin"/><Relationship Id="rId60" Type="http://schemas.openxmlformats.org/officeDocument/2006/relationships/image" Target="../media/image33.png"/><Relationship Id="rId65" Type="http://schemas.openxmlformats.org/officeDocument/2006/relationships/oleObject" Target="../embeddings/oleObject25.bin"/><Relationship Id="rId4" Type="http://schemas.openxmlformats.org/officeDocument/2006/relationships/image" Target="../media/image2.png"/><Relationship Id="rId9" Type="http://schemas.openxmlformats.org/officeDocument/2006/relationships/image" Target="../media/image6.png"/><Relationship Id="rId13" Type="http://schemas.openxmlformats.org/officeDocument/2006/relationships/image" Target="../media/image8.emf"/><Relationship Id="rId18" Type="http://schemas.openxmlformats.org/officeDocument/2006/relationships/oleObject" Target="../embeddings/oleObject5.bin"/><Relationship Id="rId39" Type="http://schemas.openxmlformats.org/officeDocument/2006/relationships/image" Target="../media/image21.emf"/><Relationship Id="rId34" Type="http://schemas.openxmlformats.org/officeDocument/2006/relationships/oleObject" Target="../embeddings/oleObject13.bin"/><Relationship Id="rId50" Type="http://schemas.openxmlformats.org/officeDocument/2006/relationships/oleObject" Target="../embeddings/oleObject21.bin"/><Relationship Id="rId55" Type="http://schemas.openxmlformats.org/officeDocument/2006/relationships/image" Target="../media/image29.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42" name="Group 141">
            <a:extLst>
              <a:ext uri="{FF2B5EF4-FFF2-40B4-BE49-F238E27FC236}">
                <a16:creationId xmlns:a16="http://schemas.microsoft.com/office/drawing/2014/main" id="{A9A30BE4-E1C2-C292-85A0-E215EB9FE479}"/>
              </a:ext>
            </a:extLst>
          </p:cNvPr>
          <p:cNvGrpSpPr>
            <a:grpSpLocks noChangeAspect="1"/>
          </p:cNvGrpSpPr>
          <p:nvPr/>
        </p:nvGrpSpPr>
        <p:grpSpPr>
          <a:xfrm>
            <a:off x="2709540" y="16159099"/>
            <a:ext cx="3450248" cy="5489339"/>
            <a:chOff x="10987395" y="9667840"/>
            <a:chExt cx="11678581" cy="18580608"/>
          </a:xfrm>
        </p:grpSpPr>
        <p:pic>
          <p:nvPicPr>
            <p:cNvPr id="76" name="Picture 4" descr="How Does Coronavirus Affect Organs in the Body?">
              <a:extLst>
                <a:ext uri="{FF2B5EF4-FFF2-40B4-BE49-F238E27FC236}">
                  <a16:creationId xmlns:a16="http://schemas.microsoft.com/office/drawing/2014/main" id="{1B7BD5FC-BF0E-8BCA-0411-B554DE85B1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45247" y="9667840"/>
              <a:ext cx="10420729" cy="18580608"/>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2">
              <a:extLst>
                <a:ext uri="{FF2B5EF4-FFF2-40B4-BE49-F238E27FC236}">
                  <a16:creationId xmlns:a16="http://schemas.microsoft.com/office/drawing/2014/main" id="{244CB4A4-6B74-2159-D318-3D7811922E0B}"/>
                </a:ext>
              </a:extLst>
            </p:cNvPr>
            <p:cNvPicPr>
              <a:picLocks noChangeAspect="1" noChangeArrowheads="1"/>
            </p:cNvPicPr>
            <p:nvPr/>
          </p:nvPicPr>
          <p:blipFill rotWithShape="1">
            <a:blip r:embed="rId4">
              <a:alphaModFix/>
              <a:extLst>
                <a:ext uri="{BEBA8EAE-BF5A-486C-A8C5-ECC9F3942E4B}">
                  <a14:imgProps xmlns:a14="http://schemas.microsoft.com/office/drawing/2010/main">
                    <a14:imgLayer r:embed="rId5">
                      <a14:imgEffect>
                        <a14:colorTemperature colorTemp="4700"/>
                      </a14:imgEffect>
                    </a14:imgLayer>
                  </a14:imgProps>
                </a:ext>
                <a:ext uri="{28A0092B-C50C-407E-A947-70E740481C1C}">
                  <a14:useLocalDpi xmlns:a14="http://schemas.microsoft.com/office/drawing/2010/main" val="0"/>
                </a:ext>
              </a:extLst>
            </a:blip>
            <a:srcRect l="41986" r="40741"/>
            <a:stretch/>
          </p:blipFill>
          <p:spPr bwMode="auto">
            <a:xfrm rot="21066341" flipH="1">
              <a:off x="19619959" y="15791492"/>
              <a:ext cx="1763687" cy="5704232"/>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10">
              <a:extLst>
                <a:ext uri="{FF2B5EF4-FFF2-40B4-BE49-F238E27FC236}">
                  <a16:creationId xmlns:a16="http://schemas.microsoft.com/office/drawing/2014/main" id="{30821895-2011-536F-2DDD-E176A7B0DACE}"/>
                </a:ext>
              </a:extLst>
            </p:cNvPr>
            <p:cNvPicPr>
              <a:picLocks noChangeAspect="1" noChangeArrowheads="1"/>
            </p:cNvPicPr>
            <p:nvPr/>
          </p:nvPicPr>
          <p:blipFill rotWithShape="1">
            <a:blip r:embed="rId6">
              <a:alphaModFix amt="50000"/>
              <a:extLst>
                <a:ext uri="{28A0092B-C50C-407E-A947-70E740481C1C}">
                  <a14:useLocalDpi xmlns:a14="http://schemas.microsoft.com/office/drawing/2010/main" val="0"/>
                </a:ext>
              </a:extLst>
            </a:blip>
            <a:srcRect l="25217" t="29148" r="67855" b="56908"/>
            <a:stretch/>
          </p:blipFill>
          <p:spPr bwMode="auto">
            <a:xfrm rot="21130778">
              <a:off x="12566259" y="20867244"/>
              <a:ext cx="1581080" cy="3713288"/>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97">
              <a:extLst>
                <a:ext uri="{FF2B5EF4-FFF2-40B4-BE49-F238E27FC236}">
                  <a16:creationId xmlns:a16="http://schemas.microsoft.com/office/drawing/2014/main" id="{5D784F95-F83F-A86A-0F35-873181AC21E3}"/>
                </a:ext>
              </a:extLst>
            </p:cNvPr>
            <p:cNvPicPr>
              <a:picLocks noChangeAspect="1"/>
            </p:cNvPicPr>
            <p:nvPr/>
          </p:nvPicPr>
          <p:blipFill rotWithShape="1">
            <a:blip r:embed="rId7" cstate="print">
              <a:alphaModFix amt="80000"/>
              <a:extLst>
                <a:ext uri="{28A0092B-C50C-407E-A947-70E740481C1C}">
                  <a14:useLocalDpi xmlns:a14="http://schemas.microsoft.com/office/drawing/2010/main" val="0"/>
                </a:ext>
              </a:extLst>
            </a:blip>
            <a:srcRect l="77157" t="65864" r="3048" b="8249"/>
            <a:stretch/>
          </p:blipFill>
          <p:spPr>
            <a:xfrm rot="19904767">
              <a:off x="10987395" y="15987162"/>
              <a:ext cx="5957266" cy="5453510"/>
            </a:xfrm>
            <a:prstGeom prst="rect">
              <a:avLst/>
            </a:prstGeom>
          </p:spPr>
        </p:pic>
      </p:grpSp>
      <p:sp>
        <p:nvSpPr>
          <p:cNvPr id="83" name="Rectangle: Rounded Corners 82">
            <a:extLst>
              <a:ext uri="{FF2B5EF4-FFF2-40B4-BE49-F238E27FC236}">
                <a16:creationId xmlns:a16="http://schemas.microsoft.com/office/drawing/2014/main" id="{3D6E4FFB-7A60-0758-1926-6EA914033875}"/>
              </a:ext>
            </a:extLst>
          </p:cNvPr>
          <p:cNvSpPr/>
          <p:nvPr/>
        </p:nvSpPr>
        <p:spPr>
          <a:xfrm>
            <a:off x="5299946" y="23148071"/>
            <a:ext cx="2484864" cy="1504593"/>
          </a:xfrm>
          <a:prstGeom prst="roundRect">
            <a:avLst/>
          </a:prstGeom>
          <a:solidFill>
            <a:srgbClr val="FF0000">
              <a:alpha val="30000"/>
            </a:srgb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Arial" panose="020B0604020202020204" pitchFamily="34" charset="0"/>
                <a:cs typeface="Arial" panose="020B0604020202020204" pitchFamily="34" charset="0"/>
              </a:rPr>
              <a:t>Top 10 increased</a:t>
            </a:r>
          </a:p>
        </p:txBody>
      </p:sp>
      <p:sp>
        <p:nvSpPr>
          <p:cNvPr id="20" name="Text Placeholder 66">
            <a:extLst>
              <a:ext uri="{FF2B5EF4-FFF2-40B4-BE49-F238E27FC236}">
                <a16:creationId xmlns:a16="http://schemas.microsoft.com/office/drawing/2014/main" id="{A7A3DE95-02E4-44CF-80BC-1CF72DE847C6}"/>
              </a:ext>
            </a:extLst>
          </p:cNvPr>
          <p:cNvSpPr txBox="1">
            <a:spLocks/>
          </p:cNvSpPr>
          <p:nvPr/>
        </p:nvSpPr>
        <p:spPr>
          <a:xfrm>
            <a:off x="622851" y="4519126"/>
            <a:ext cx="13233055" cy="894388"/>
          </a:xfrm>
          <a:prstGeom prst="rect">
            <a:avLst/>
          </a:prstGeom>
          <a:solidFill>
            <a:schemeClr val="accent1">
              <a:lumMod val="50000"/>
            </a:schemeClr>
          </a:solidFill>
        </p:spPr>
        <p:txBody>
          <a:bodyPr vert="horz" lIns="365760" tIns="45720" rIns="91440" bIns="45720" rtlCol="0" anchor="ctr">
            <a:noAutofit/>
          </a:bodyPr>
          <a:lstStyle>
            <a:lvl1pPr marL="0" indent="0" algn="ctr" defTabSz="3291840" rtl="0" eaLnBrk="1" latinLnBrk="0" hangingPunct="1">
              <a:lnSpc>
                <a:spcPct val="90000"/>
              </a:lnSpc>
              <a:spcBef>
                <a:spcPts val="0"/>
              </a:spcBef>
              <a:buFont typeface="Arial" panose="020B0604020202020204" pitchFamily="34" charset="0"/>
              <a:buNone/>
              <a:defRPr sz="5400" kern="1200" cap="none" baseline="0">
                <a:solidFill>
                  <a:schemeClr val="bg1"/>
                </a:solidFill>
                <a:latin typeface="+mj-lt"/>
                <a:ea typeface="+mn-ea"/>
                <a:cs typeface="+mn-cs"/>
              </a:defRPr>
            </a:lvl1pPr>
            <a:lvl2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2pPr>
            <a:lvl3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3pPr>
            <a:lvl4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4pPr>
            <a:lvl5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5pPr>
            <a:lvl6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6pPr>
            <a:lvl7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7pPr>
            <a:lvl8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8pPr>
            <a:lvl9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9pPr>
          </a:lstStyle>
          <a:p>
            <a:r>
              <a:rPr lang="en-US" b="1" dirty="0">
                <a:latin typeface="Arial" panose="020B0604020202020204" pitchFamily="34" charset="0"/>
                <a:cs typeface="Arial" panose="020B0604020202020204" pitchFamily="34" charset="0"/>
              </a:rPr>
              <a:t>Background</a:t>
            </a:r>
          </a:p>
        </p:txBody>
      </p:sp>
      <p:sp>
        <p:nvSpPr>
          <p:cNvPr id="128" name="Text Placeholder 66">
            <a:extLst>
              <a:ext uri="{FF2B5EF4-FFF2-40B4-BE49-F238E27FC236}">
                <a16:creationId xmlns:a16="http://schemas.microsoft.com/office/drawing/2014/main" id="{2D3C3E9D-A8F3-4A38-8180-95DC3E3C000E}"/>
              </a:ext>
            </a:extLst>
          </p:cNvPr>
          <p:cNvSpPr txBox="1">
            <a:spLocks/>
          </p:cNvSpPr>
          <p:nvPr/>
        </p:nvSpPr>
        <p:spPr>
          <a:xfrm>
            <a:off x="622851" y="14297940"/>
            <a:ext cx="13233055" cy="894388"/>
          </a:xfrm>
          <a:prstGeom prst="rect">
            <a:avLst/>
          </a:prstGeom>
          <a:solidFill>
            <a:schemeClr val="accent1">
              <a:lumMod val="50000"/>
            </a:schemeClr>
          </a:solidFill>
        </p:spPr>
        <p:txBody>
          <a:bodyPr vert="horz" lIns="365760" tIns="45720" rIns="91440" bIns="45720" rtlCol="0" anchor="ctr">
            <a:noAutofit/>
          </a:bodyPr>
          <a:lstStyle>
            <a:lvl1pPr marL="0" indent="0" algn="ctr" defTabSz="3291840" rtl="0" eaLnBrk="1" latinLnBrk="0" hangingPunct="1">
              <a:lnSpc>
                <a:spcPct val="90000"/>
              </a:lnSpc>
              <a:spcBef>
                <a:spcPts val="0"/>
              </a:spcBef>
              <a:buFont typeface="Arial" panose="020B0604020202020204" pitchFamily="34" charset="0"/>
              <a:buNone/>
              <a:defRPr sz="5400" kern="1200" cap="none" baseline="0">
                <a:solidFill>
                  <a:schemeClr val="bg1"/>
                </a:solidFill>
                <a:latin typeface="+mj-lt"/>
                <a:ea typeface="+mn-ea"/>
                <a:cs typeface="+mn-cs"/>
              </a:defRPr>
            </a:lvl1pPr>
            <a:lvl2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2pPr>
            <a:lvl3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3pPr>
            <a:lvl4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4pPr>
            <a:lvl5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5pPr>
            <a:lvl6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6pPr>
            <a:lvl7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7pPr>
            <a:lvl8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8pPr>
            <a:lvl9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9pPr>
          </a:lstStyle>
          <a:p>
            <a:r>
              <a:rPr lang="en-US" b="1" dirty="0">
                <a:latin typeface="Arial" panose="020B0604020202020204" pitchFamily="34" charset="0"/>
                <a:cs typeface="Arial" panose="020B0604020202020204" pitchFamily="34" charset="0"/>
              </a:rPr>
              <a:t>Methods</a:t>
            </a:r>
          </a:p>
        </p:txBody>
      </p:sp>
      <p:sp>
        <p:nvSpPr>
          <p:cNvPr id="129" name="Text Placeholder 66">
            <a:extLst>
              <a:ext uri="{FF2B5EF4-FFF2-40B4-BE49-F238E27FC236}">
                <a16:creationId xmlns:a16="http://schemas.microsoft.com/office/drawing/2014/main" id="{A03FA600-D02C-40A1-A750-FAFADC7432E6}"/>
              </a:ext>
            </a:extLst>
          </p:cNvPr>
          <p:cNvSpPr txBox="1">
            <a:spLocks/>
          </p:cNvSpPr>
          <p:nvPr/>
        </p:nvSpPr>
        <p:spPr>
          <a:xfrm>
            <a:off x="15318217" y="4519126"/>
            <a:ext cx="13233055" cy="894388"/>
          </a:xfrm>
          <a:prstGeom prst="rect">
            <a:avLst/>
          </a:prstGeom>
          <a:solidFill>
            <a:schemeClr val="accent1">
              <a:lumMod val="50000"/>
            </a:schemeClr>
          </a:solidFill>
        </p:spPr>
        <p:txBody>
          <a:bodyPr vert="horz" lIns="365760" tIns="45720" rIns="91440" bIns="45720" rtlCol="0" anchor="ctr">
            <a:noAutofit/>
          </a:bodyPr>
          <a:lstStyle>
            <a:lvl1pPr marL="0" indent="0" algn="ctr" defTabSz="3291840" rtl="0" eaLnBrk="1" latinLnBrk="0" hangingPunct="1">
              <a:lnSpc>
                <a:spcPct val="90000"/>
              </a:lnSpc>
              <a:spcBef>
                <a:spcPts val="0"/>
              </a:spcBef>
              <a:buFont typeface="Arial" panose="020B0604020202020204" pitchFamily="34" charset="0"/>
              <a:buNone/>
              <a:defRPr sz="5400" kern="1200" cap="none" baseline="0">
                <a:solidFill>
                  <a:schemeClr val="bg1"/>
                </a:solidFill>
                <a:latin typeface="+mj-lt"/>
                <a:ea typeface="+mn-ea"/>
                <a:cs typeface="+mn-cs"/>
              </a:defRPr>
            </a:lvl1pPr>
            <a:lvl2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2pPr>
            <a:lvl3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3pPr>
            <a:lvl4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4pPr>
            <a:lvl5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5pPr>
            <a:lvl6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6pPr>
            <a:lvl7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7pPr>
            <a:lvl8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8pPr>
            <a:lvl9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9pPr>
          </a:lstStyle>
          <a:p>
            <a:r>
              <a:rPr lang="en-US" b="1" dirty="0">
                <a:latin typeface="Arial" panose="020B0604020202020204" pitchFamily="34" charset="0"/>
                <a:cs typeface="Arial" panose="020B0604020202020204" pitchFamily="34" charset="0"/>
              </a:rPr>
              <a:t>Results</a:t>
            </a:r>
          </a:p>
        </p:txBody>
      </p:sp>
      <p:sp>
        <p:nvSpPr>
          <p:cNvPr id="130" name="Text Placeholder 66">
            <a:extLst>
              <a:ext uri="{FF2B5EF4-FFF2-40B4-BE49-F238E27FC236}">
                <a16:creationId xmlns:a16="http://schemas.microsoft.com/office/drawing/2014/main" id="{AE75FE01-8FB1-436C-90CD-3F5F5FF1B0AE}"/>
              </a:ext>
            </a:extLst>
          </p:cNvPr>
          <p:cNvSpPr txBox="1">
            <a:spLocks/>
          </p:cNvSpPr>
          <p:nvPr/>
        </p:nvSpPr>
        <p:spPr>
          <a:xfrm>
            <a:off x="30013582" y="4547620"/>
            <a:ext cx="13233055" cy="894388"/>
          </a:xfrm>
          <a:prstGeom prst="rect">
            <a:avLst/>
          </a:prstGeom>
          <a:solidFill>
            <a:schemeClr val="accent1">
              <a:lumMod val="50000"/>
            </a:schemeClr>
          </a:solidFill>
        </p:spPr>
        <p:txBody>
          <a:bodyPr vert="horz" lIns="365760" tIns="45720" rIns="91440" bIns="45720" rtlCol="0" anchor="ctr">
            <a:noAutofit/>
          </a:bodyPr>
          <a:lstStyle>
            <a:lvl1pPr marL="0" indent="0" algn="ctr" defTabSz="3291840" rtl="0" eaLnBrk="1" latinLnBrk="0" hangingPunct="1">
              <a:lnSpc>
                <a:spcPct val="90000"/>
              </a:lnSpc>
              <a:spcBef>
                <a:spcPts val="0"/>
              </a:spcBef>
              <a:buFont typeface="Arial" panose="020B0604020202020204" pitchFamily="34" charset="0"/>
              <a:buNone/>
              <a:defRPr sz="5400" kern="1200" cap="none" baseline="0">
                <a:solidFill>
                  <a:schemeClr val="bg1"/>
                </a:solidFill>
                <a:latin typeface="+mj-lt"/>
                <a:ea typeface="+mn-ea"/>
                <a:cs typeface="+mn-cs"/>
              </a:defRPr>
            </a:lvl1pPr>
            <a:lvl2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2pPr>
            <a:lvl3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3pPr>
            <a:lvl4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4pPr>
            <a:lvl5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5pPr>
            <a:lvl6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6pPr>
            <a:lvl7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7pPr>
            <a:lvl8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8pPr>
            <a:lvl9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9pPr>
          </a:lstStyle>
          <a:p>
            <a:r>
              <a:rPr lang="en-US" b="1" dirty="0">
                <a:latin typeface="Arial" panose="020B0604020202020204" pitchFamily="34" charset="0"/>
                <a:cs typeface="Arial" panose="020B0604020202020204" pitchFamily="34" charset="0"/>
              </a:rPr>
              <a:t>Results</a:t>
            </a:r>
          </a:p>
        </p:txBody>
      </p:sp>
      <p:pic>
        <p:nvPicPr>
          <p:cNvPr id="1026" name="Picture 2" descr="Trainee Chapter Resources">
            <a:extLst>
              <a:ext uri="{FF2B5EF4-FFF2-40B4-BE49-F238E27FC236}">
                <a16:creationId xmlns:a16="http://schemas.microsoft.com/office/drawing/2014/main" id="{B0D29C95-08A3-4A0F-AA1D-8BED4C31541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9973" y="304800"/>
            <a:ext cx="3616157" cy="3616157"/>
          </a:xfrm>
          <a:prstGeom prst="rect">
            <a:avLst/>
          </a:prstGeom>
          <a:noFill/>
          <a:extLst>
            <a:ext uri="{909E8E84-426E-40DD-AFC4-6F175D3DCCD1}">
              <a14:hiddenFill xmlns:a14="http://schemas.microsoft.com/office/drawing/2010/main">
                <a:solidFill>
                  <a:srgbClr val="FFFFFF"/>
                </a:solidFill>
              </a14:hiddenFill>
            </a:ext>
          </a:extLst>
        </p:spPr>
      </p:pic>
      <p:sp>
        <p:nvSpPr>
          <p:cNvPr id="223" name="Text Placeholder 66">
            <a:extLst>
              <a:ext uri="{FF2B5EF4-FFF2-40B4-BE49-F238E27FC236}">
                <a16:creationId xmlns:a16="http://schemas.microsoft.com/office/drawing/2014/main" id="{5BED259A-F0A0-4F24-A839-6ADE807C4047}"/>
              </a:ext>
            </a:extLst>
          </p:cNvPr>
          <p:cNvSpPr txBox="1">
            <a:spLocks/>
          </p:cNvSpPr>
          <p:nvPr/>
        </p:nvSpPr>
        <p:spPr>
          <a:xfrm>
            <a:off x="30013582" y="20874230"/>
            <a:ext cx="13231368" cy="894388"/>
          </a:xfrm>
          <a:prstGeom prst="rect">
            <a:avLst/>
          </a:prstGeom>
          <a:solidFill>
            <a:schemeClr val="accent1">
              <a:lumMod val="50000"/>
            </a:schemeClr>
          </a:solidFill>
        </p:spPr>
        <p:txBody>
          <a:bodyPr vert="horz" lIns="365760" tIns="45720" rIns="91440" bIns="45720" rtlCol="0" anchor="ctr">
            <a:noAutofit/>
          </a:bodyPr>
          <a:lstStyle>
            <a:lvl1pPr marL="0" indent="0" algn="ctr" defTabSz="3291840" rtl="0" eaLnBrk="1" latinLnBrk="0" hangingPunct="1">
              <a:lnSpc>
                <a:spcPct val="90000"/>
              </a:lnSpc>
              <a:spcBef>
                <a:spcPts val="0"/>
              </a:spcBef>
              <a:buFont typeface="Arial" panose="020B0604020202020204" pitchFamily="34" charset="0"/>
              <a:buNone/>
              <a:defRPr sz="5400" kern="1200" cap="none" baseline="0">
                <a:solidFill>
                  <a:schemeClr val="bg1"/>
                </a:solidFill>
                <a:latin typeface="+mj-lt"/>
                <a:ea typeface="+mn-ea"/>
                <a:cs typeface="+mn-cs"/>
              </a:defRPr>
            </a:lvl1pPr>
            <a:lvl2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2pPr>
            <a:lvl3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3pPr>
            <a:lvl4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4pPr>
            <a:lvl5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5pPr>
            <a:lvl6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6pPr>
            <a:lvl7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7pPr>
            <a:lvl8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8pPr>
            <a:lvl9pPr marL="0" indent="0" algn="l" defTabSz="3291840" rtl="0" eaLnBrk="1" latinLnBrk="0" hangingPunct="1">
              <a:lnSpc>
                <a:spcPct val="90000"/>
              </a:lnSpc>
              <a:spcBef>
                <a:spcPts val="0"/>
              </a:spcBef>
              <a:buFont typeface="Arial" panose="020B0604020202020204" pitchFamily="34" charset="0"/>
              <a:buNone/>
              <a:defRPr sz="6000" kern="1200" cap="all" baseline="0">
                <a:solidFill>
                  <a:schemeClr val="bg1"/>
                </a:solidFill>
                <a:latin typeface="+mj-lt"/>
                <a:ea typeface="+mn-ea"/>
                <a:cs typeface="+mn-cs"/>
              </a:defRPr>
            </a:lvl9pPr>
          </a:lstStyle>
          <a:p>
            <a:r>
              <a:rPr lang="en-US" b="1" dirty="0">
                <a:latin typeface="Arial" panose="020B0604020202020204" pitchFamily="34" charset="0"/>
                <a:cs typeface="Arial" panose="020B0604020202020204" pitchFamily="34" charset="0"/>
              </a:rPr>
              <a:t>Discussion</a:t>
            </a:r>
          </a:p>
        </p:txBody>
      </p:sp>
      <p:sp>
        <p:nvSpPr>
          <p:cNvPr id="263" name="TextBox 262">
            <a:extLst>
              <a:ext uri="{FF2B5EF4-FFF2-40B4-BE49-F238E27FC236}">
                <a16:creationId xmlns:a16="http://schemas.microsoft.com/office/drawing/2014/main" id="{03EE0A6E-124D-4BA7-A324-7B5E9DC09338}"/>
              </a:ext>
            </a:extLst>
          </p:cNvPr>
          <p:cNvSpPr txBox="1"/>
          <p:nvPr/>
        </p:nvSpPr>
        <p:spPr>
          <a:xfrm flipH="1">
            <a:off x="622851" y="27489369"/>
            <a:ext cx="13233055" cy="4832092"/>
          </a:xfrm>
          <a:prstGeom prst="rect">
            <a:avLst/>
          </a:prstGeom>
          <a:solidFill>
            <a:srgbClr val="EBEEF2"/>
          </a:solidFill>
        </p:spPr>
        <p:txBody>
          <a:bodyPr wrap="square" rtlCol="0">
            <a:spAutoFit/>
          </a:bodyPr>
          <a:lstStyle/>
          <a:p>
            <a:pPr algn="just"/>
            <a:r>
              <a:rPr lang="en-US" sz="2800" b="1" dirty="0">
                <a:latin typeface="Arial" panose="020B0604020202020204" pitchFamily="34" charset="0"/>
                <a:cs typeface="Arial" panose="020B0604020202020204" pitchFamily="34" charset="0"/>
              </a:rPr>
              <a:t>Figure 1. A. Diverse models of senescence.</a:t>
            </a:r>
            <a:r>
              <a:rPr lang="en-US" sz="2800" dirty="0">
                <a:latin typeface="Arial" panose="020B0604020202020204" pitchFamily="34" charset="0"/>
                <a:cs typeface="Arial" panose="020B0604020202020204" pitchFamily="34" charset="0"/>
              </a:rPr>
              <a:t> 9 types of human primary cells rendered senescence with either etoposide (ETIS) or ionizing radiation (IRIS), harvested after 7-10 days. </a:t>
            </a:r>
            <a:r>
              <a:rPr lang="en-US" sz="2800" b="1" dirty="0">
                <a:latin typeface="Arial" panose="020B0604020202020204" pitchFamily="34" charset="0"/>
                <a:cs typeface="Arial" panose="020B0604020202020204" pitchFamily="34" charset="0"/>
              </a:rPr>
              <a:t>B. Schematic of the experimental design.</a:t>
            </a:r>
            <a:r>
              <a:rPr lang="en-US" sz="2800" dirty="0">
                <a:latin typeface="Arial" panose="020B0604020202020204" pitchFamily="34" charset="0"/>
                <a:cs typeface="Arial" panose="020B0604020202020204" pitchFamily="34" charset="0"/>
              </a:rPr>
              <a:t> Senescent cells (IRIS or ETIS) compared to a healthy, proliferating group (CTRL). RNA sequencing data collected at transcriptomic level, and mass spectrometry data collected at proteomic level. Analysis of relative protein abundance for each of 26 classical markers of senescence for each group in all cell types. </a:t>
            </a:r>
            <a:r>
              <a:rPr lang="en-US" sz="2800" b="1" dirty="0">
                <a:latin typeface="Arial" panose="020B0604020202020204" pitchFamily="34" charset="0"/>
                <a:cs typeface="Arial" panose="020B0604020202020204" pitchFamily="34" charset="0"/>
              </a:rPr>
              <a:t>C. Workflow of unbiased identification of novel markers. </a:t>
            </a:r>
            <a:r>
              <a:rPr lang="en-US" sz="2800" dirty="0">
                <a:latin typeface="Arial" panose="020B0604020202020204" pitchFamily="34" charset="0"/>
                <a:cs typeface="Arial" panose="020B0604020202020204" pitchFamily="34" charset="0"/>
              </a:rPr>
              <a:t>Mass spec data analyzed by ranking proteins in order of decreasing magnitude of regulation. Top 50 proteins increased and top 50 decreased for each senescence model were pooled, and top 10 most common proteins extracted from each list.</a:t>
            </a:r>
          </a:p>
        </p:txBody>
      </p:sp>
      <p:sp>
        <p:nvSpPr>
          <p:cNvPr id="301" name="TextBox 300">
            <a:extLst>
              <a:ext uri="{FF2B5EF4-FFF2-40B4-BE49-F238E27FC236}">
                <a16:creationId xmlns:a16="http://schemas.microsoft.com/office/drawing/2014/main" id="{E3E669C0-0405-43B3-9EE2-848E08F2FADC}"/>
              </a:ext>
            </a:extLst>
          </p:cNvPr>
          <p:cNvSpPr txBox="1"/>
          <p:nvPr/>
        </p:nvSpPr>
        <p:spPr>
          <a:xfrm flipH="1">
            <a:off x="30013582" y="17208565"/>
            <a:ext cx="13231368" cy="3108543"/>
          </a:xfrm>
          <a:prstGeom prst="rect">
            <a:avLst/>
          </a:prstGeom>
          <a:solidFill>
            <a:srgbClr val="EBEEF2"/>
          </a:solidFill>
        </p:spPr>
        <p:txBody>
          <a:bodyPr wrap="square" rtlCol="0">
            <a:spAutoFit/>
          </a:bodyPr>
          <a:lstStyle/>
          <a:p>
            <a:pPr algn="just"/>
            <a:r>
              <a:rPr lang="en-US" sz="2800" b="1" dirty="0">
                <a:latin typeface="Arial" panose="020B0604020202020204" pitchFamily="34" charset="0"/>
                <a:cs typeface="Arial" panose="020B0604020202020204" pitchFamily="34" charset="0"/>
              </a:rPr>
              <a:t>Figure 4. A. Unbiased identification of novel protein markers of senescence.</a:t>
            </a:r>
            <a:r>
              <a:rPr lang="en-US" sz="2800" dirty="0">
                <a:latin typeface="Arial" panose="020B0604020202020204" pitchFamily="34" charset="0"/>
                <a:cs typeface="Arial" panose="020B0604020202020204" pitchFamily="34" charset="0"/>
              </a:rPr>
              <a:t> For all 18 senescence models, proteomic data ranked in order of decreasing magnitude of regulation so that proteins that increased or decreased the most ranked at the top and proteins with least change at the bottom, respectively. Top 50 proteins for each model compared, and proteins repeated across most groups (n ≤ 18) listed on the right. </a:t>
            </a:r>
            <a:r>
              <a:rPr lang="en-US" sz="2800" b="1" dirty="0">
                <a:latin typeface="Arial" panose="020B0604020202020204" pitchFamily="34" charset="0"/>
                <a:cs typeface="Arial" panose="020B0604020202020204" pitchFamily="34" charset="0"/>
              </a:rPr>
              <a:t>B. Proteomic analysis of 2 novel senescence markers. </a:t>
            </a:r>
            <a:r>
              <a:rPr lang="en-US" sz="2800" dirty="0">
                <a:latin typeface="Arial" panose="020B0604020202020204" pitchFamily="34" charset="0"/>
                <a:cs typeface="Arial" panose="020B0604020202020204" pitchFamily="34" charset="0"/>
              </a:rPr>
              <a:t>Relative protein abundance for FUCA1 and SMC2 in 5 of 9 cell types.</a:t>
            </a:r>
          </a:p>
        </p:txBody>
      </p:sp>
      <p:sp>
        <p:nvSpPr>
          <p:cNvPr id="308" name="TextBox 307">
            <a:extLst>
              <a:ext uri="{FF2B5EF4-FFF2-40B4-BE49-F238E27FC236}">
                <a16:creationId xmlns:a16="http://schemas.microsoft.com/office/drawing/2014/main" id="{96DD5942-E0BD-4DB7-94FF-7BE61A811C20}"/>
              </a:ext>
            </a:extLst>
          </p:cNvPr>
          <p:cNvSpPr txBox="1"/>
          <p:nvPr/>
        </p:nvSpPr>
        <p:spPr>
          <a:xfrm>
            <a:off x="709831" y="22248213"/>
            <a:ext cx="407484" cy="461665"/>
          </a:xfrm>
          <a:prstGeom prst="rect">
            <a:avLst/>
          </a:prstGeom>
          <a:noFill/>
        </p:spPr>
        <p:txBody>
          <a:bodyPr wrap="none" rtlCol="0">
            <a:spAutoFit/>
          </a:bodyPr>
          <a:lstStyle/>
          <a:p>
            <a:r>
              <a:rPr lang="en-US" sz="2400" b="1" dirty="0">
                <a:latin typeface="Arial" panose="020B0604020202020204" pitchFamily="34" charset="0"/>
                <a:cs typeface="Arial" panose="020B0604020202020204" pitchFamily="34" charset="0"/>
              </a:rPr>
              <a:t>C</a:t>
            </a:r>
          </a:p>
        </p:txBody>
      </p:sp>
      <p:pic>
        <p:nvPicPr>
          <p:cNvPr id="2" name="Picture 2" descr="University of Maryland Logo PNG Transparent &amp; SVG Vector - Freebie Supply">
            <a:extLst>
              <a:ext uri="{FF2B5EF4-FFF2-40B4-BE49-F238E27FC236}">
                <a16:creationId xmlns:a16="http://schemas.microsoft.com/office/drawing/2014/main" id="{AF6631E2-A9DD-58E8-6F43-D0798434A6ED}"/>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8415577" y="-182473"/>
            <a:ext cx="4557187" cy="4557187"/>
          </a:xfrm>
          <a:prstGeom prst="rect">
            <a:avLst/>
          </a:prstGeom>
          <a:noFill/>
          <a:extLst>
            <a:ext uri="{909E8E84-426E-40DD-AFC4-6F175D3DCCD1}">
              <a14:hiddenFill xmlns:a14="http://schemas.microsoft.com/office/drawing/2010/main">
                <a:solidFill>
                  <a:srgbClr val="FFFFFF"/>
                </a:solidFill>
              </a14:hiddenFill>
            </a:ext>
          </a:extLst>
        </p:spPr>
      </p:pic>
      <p:cxnSp>
        <p:nvCxnSpPr>
          <p:cNvPr id="51" name="Straight Arrow Connector 50">
            <a:extLst>
              <a:ext uri="{FF2B5EF4-FFF2-40B4-BE49-F238E27FC236}">
                <a16:creationId xmlns:a16="http://schemas.microsoft.com/office/drawing/2014/main" id="{EAB8722A-1D00-AC78-6487-01F178752D99}"/>
              </a:ext>
            </a:extLst>
          </p:cNvPr>
          <p:cNvCxnSpPr>
            <a:cxnSpLocks/>
          </p:cNvCxnSpPr>
          <p:nvPr/>
        </p:nvCxnSpPr>
        <p:spPr>
          <a:xfrm flipV="1">
            <a:off x="4069521" y="23899104"/>
            <a:ext cx="766800" cy="12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E4AF9ADE-B321-53B3-5C1C-F89130EF6BCA}"/>
              </a:ext>
            </a:extLst>
          </p:cNvPr>
          <p:cNvSpPr/>
          <p:nvPr/>
        </p:nvSpPr>
        <p:spPr>
          <a:xfrm>
            <a:off x="5313157" y="25000787"/>
            <a:ext cx="2484864" cy="1504593"/>
          </a:xfrm>
          <a:prstGeom prst="roundRect">
            <a:avLst/>
          </a:prstGeom>
          <a:solidFill>
            <a:schemeClr val="accent5">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Arial" panose="020B0604020202020204" pitchFamily="34" charset="0"/>
                <a:cs typeface="Arial" panose="020B0604020202020204" pitchFamily="34" charset="0"/>
              </a:rPr>
              <a:t>Top 10 decreased</a:t>
            </a:r>
          </a:p>
        </p:txBody>
      </p:sp>
      <p:sp>
        <p:nvSpPr>
          <p:cNvPr id="84" name="Rectangle: Rounded Corners 83">
            <a:extLst>
              <a:ext uri="{FF2B5EF4-FFF2-40B4-BE49-F238E27FC236}">
                <a16:creationId xmlns:a16="http://schemas.microsoft.com/office/drawing/2014/main" id="{C1557089-3E71-9521-9D7C-25AA273F3543}"/>
              </a:ext>
            </a:extLst>
          </p:cNvPr>
          <p:cNvSpPr/>
          <p:nvPr/>
        </p:nvSpPr>
        <p:spPr>
          <a:xfrm>
            <a:off x="9403736" y="24118678"/>
            <a:ext cx="4037546" cy="1384728"/>
          </a:xfrm>
          <a:prstGeom prst="roundRect">
            <a:avLst/>
          </a:prstGeom>
          <a:solidFill>
            <a:srgbClr val="E6D5FF">
              <a:alpha val="80000"/>
            </a:srgbClr>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Arial" panose="020B0604020202020204" pitchFamily="34" charset="0"/>
                <a:cs typeface="Arial" panose="020B0604020202020204" pitchFamily="34" charset="0"/>
              </a:rPr>
              <a:t>Overlap across models</a:t>
            </a:r>
          </a:p>
        </p:txBody>
      </p:sp>
      <p:grpSp>
        <p:nvGrpSpPr>
          <p:cNvPr id="86" name="Group 85">
            <a:extLst>
              <a:ext uri="{FF2B5EF4-FFF2-40B4-BE49-F238E27FC236}">
                <a16:creationId xmlns:a16="http://schemas.microsoft.com/office/drawing/2014/main" id="{73D4881F-8C31-C8F8-3DDE-86E0496507CB}"/>
              </a:ext>
            </a:extLst>
          </p:cNvPr>
          <p:cNvGrpSpPr/>
          <p:nvPr/>
        </p:nvGrpSpPr>
        <p:grpSpPr>
          <a:xfrm>
            <a:off x="15599075" y="5889705"/>
            <a:ext cx="2736850" cy="3371304"/>
            <a:chOff x="15599075" y="5889705"/>
            <a:chExt cx="2736850" cy="3371304"/>
          </a:xfrm>
        </p:grpSpPr>
        <p:graphicFrame>
          <p:nvGraphicFramePr>
            <p:cNvPr id="105" name="Object 104">
              <a:extLst>
                <a:ext uri="{FF2B5EF4-FFF2-40B4-BE49-F238E27FC236}">
                  <a16:creationId xmlns:a16="http://schemas.microsoft.com/office/drawing/2014/main" id="{7120EA09-25A7-61EE-9D86-A21D86910C53}"/>
                </a:ext>
              </a:extLst>
            </p:cNvPr>
            <p:cNvGraphicFramePr>
              <a:graphicFrameLocks noChangeAspect="1"/>
            </p:cNvGraphicFramePr>
            <p:nvPr/>
          </p:nvGraphicFramePr>
          <p:xfrm>
            <a:off x="15599075" y="6308259"/>
            <a:ext cx="2736850" cy="2952750"/>
          </p:xfrm>
          <a:graphic>
            <a:graphicData uri="http://schemas.openxmlformats.org/presentationml/2006/ole">
              <mc:AlternateContent xmlns:mc="http://schemas.openxmlformats.org/markup-compatibility/2006">
                <mc:Choice xmlns:v="urn:schemas-microsoft-com:vml" Requires="v">
                  <p:oleObj name="Prism 9" r:id="rId10" imgW="1443784" imgH="1557564" progId="Prism9.Document">
                    <p:embed/>
                  </p:oleObj>
                </mc:Choice>
                <mc:Fallback>
                  <p:oleObj name="Prism 9" r:id="rId10" imgW="1443784" imgH="1557564" progId="Prism9.Document">
                    <p:embed/>
                    <p:pic>
                      <p:nvPicPr>
                        <p:cNvPr id="105" name="Object 104">
                          <a:extLst>
                            <a:ext uri="{FF2B5EF4-FFF2-40B4-BE49-F238E27FC236}">
                              <a16:creationId xmlns:a16="http://schemas.microsoft.com/office/drawing/2014/main" id="{7120EA09-25A7-61EE-9D86-A21D86910C53}"/>
                            </a:ext>
                          </a:extLst>
                        </p:cNvPr>
                        <p:cNvPicPr/>
                        <p:nvPr/>
                      </p:nvPicPr>
                      <p:blipFill>
                        <a:blip r:embed="rId11"/>
                        <a:stretch>
                          <a:fillRect/>
                        </a:stretch>
                      </p:blipFill>
                      <p:spPr>
                        <a:xfrm>
                          <a:off x="15599075" y="6308259"/>
                          <a:ext cx="2736850" cy="2952750"/>
                        </a:xfrm>
                        <a:prstGeom prst="rect">
                          <a:avLst/>
                        </a:prstGeom>
                      </p:spPr>
                    </p:pic>
                  </p:oleObj>
                </mc:Fallback>
              </mc:AlternateContent>
            </a:graphicData>
          </a:graphic>
        </p:graphicFrame>
        <p:sp>
          <p:nvSpPr>
            <p:cNvPr id="120" name="TextBox 119">
              <a:extLst>
                <a:ext uri="{FF2B5EF4-FFF2-40B4-BE49-F238E27FC236}">
                  <a16:creationId xmlns:a16="http://schemas.microsoft.com/office/drawing/2014/main" id="{7294E642-3EC7-741A-F1F7-D411695C4D4E}"/>
                </a:ext>
              </a:extLst>
            </p:cNvPr>
            <p:cNvSpPr txBox="1"/>
            <p:nvPr/>
          </p:nvSpPr>
          <p:spPr>
            <a:xfrm>
              <a:off x="16656960" y="5889705"/>
              <a:ext cx="1672978" cy="523220"/>
            </a:xfrm>
            <a:prstGeom prst="rect">
              <a:avLst/>
            </a:prstGeom>
            <a:noFill/>
          </p:spPr>
          <p:txBody>
            <a:bodyPr wrap="square">
              <a:spAutoFit/>
            </a:bodyPr>
            <a:lstStyle/>
            <a:p>
              <a:pPr algn="ctr"/>
              <a:r>
                <a:rPr lang="en-US" sz="2800" dirty="0"/>
                <a:t>HREC</a:t>
              </a:r>
            </a:p>
          </p:txBody>
        </p:sp>
      </p:grpSp>
      <p:grpSp>
        <p:nvGrpSpPr>
          <p:cNvPr id="85" name="Group 84">
            <a:extLst>
              <a:ext uri="{FF2B5EF4-FFF2-40B4-BE49-F238E27FC236}">
                <a16:creationId xmlns:a16="http://schemas.microsoft.com/office/drawing/2014/main" id="{95B19A26-DB84-121D-67E6-3FD55A0B4A39}"/>
              </a:ext>
            </a:extLst>
          </p:cNvPr>
          <p:cNvGrpSpPr/>
          <p:nvPr/>
        </p:nvGrpSpPr>
        <p:grpSpPr>
          <a:xfrm>
            <a:off x="18356263" y="5889705"/>
            <a:ext cx="2414045" cy="3305095"/>
            <a:chOff x="18356263" y="5889705"/>
            <a:chExt cx="2414045" cy="3305095"/>
          </a:xfrm>
        </p:grpSpPr>
        <p:graphicFrame>
          <p:nvGraphicFramePr>
            <p:cNvPr id="107" name="Object 106">
              <a:extLst>
                <a:ext uri="{FF2B5EF4-FFF2-40B4-BE49-F238E27FC236}">
                  <a16:creationId xmlns:a16="http://schemas.microsoft.com/office/drawing/2014/main" id="{E25B3990-8702-A82D-2A6B-BB85893AE6F8}"/>
                </a:ext>
              </a:extLst>
            </p:cNvPr>
            <p:cNvGraphicFramePr>
              <a:graphicFrameLocks noChangeAspect="1"/>
            </p:cNvGraphicFramePr>
            <p:nvPr/>
          </p:nvGraphicFramePr>
          <p:xfrm>
            <a:off x="18356263" y="6178550"/>
            <a:ext cx="2309812" cy="3016250"/>
          </p:xfrm>
          <a:graphic>
            <a:graphicData uri="http://schemas.openxmlformats.org/presentationml/2006/ole">
              <mc:AlternateContent xmlns:mc="http://schemas.openxmlformats.org/markup-compatibility/2006">
                <mc:Choice xmlns:v="urn:schemas-microsoft-com:vml" Requires="v">
                  <p:oleObj name="Prism 9" r:id="rId12" imgW="1190609" imgH="1557564" progId="Prism9.Document">
                    <p:embed/>
                  </p:oleObj>
                </mc:Choice>
                <mc:Fallback>
                  <p:oleObj name="Prism 9" r:id="rId12" imgW="1190609" imgH="1557564" progId="Prism9.Document">
                    <p:embed/>
                    <p:pic>
                      <p:nvPicPr>
                        <p:cNvPr id="107" name="Object 106">
                          <a:extLst>
                            <a:ext uri="{FF2B5EF4-FFF2-40B4-BE49-F238E27FC236}">
                              <a16:creationId xmlns:a16="http://schemas.microsoft.com/office/drawing/2014/main" id="{E25B3990-8702-A82D-2A6B-BB85893AE6F8}"/>
                            </a:ext>
                          </a:extLst>
                        </p:cNvPr>
                        <p:cNvPicPr/>
                        <p:nvPr/>
                      </p:nvPicPr>
                      <p:blipFill>
                        <a:blip r:embed="rId13"/>
                        <a:stretch>
                          <a:fillRect/>
                        </a:stretch>
                      </p:blipFill>
                      <p:spPr>
                        <a:xfrm>
                          <a:off x="18356263" y="6178550"/>
                          <a:ext cx="2309812" cy="3016250"/>
                        </a:xfrm>
                        <a:prstGeom prst="rect">
                          <a:avLst/>
                        </a:prstGeom>
                      </p:spPr>
                    </p:pic>
                  </p:oleObj>
                </mc:Fallback>
              </mc:AlternateContent>
            </a:graphicData>
          </a:graphic>
        </p:graphicFrame>
        <p:sp>
          <p:nvSpPr>
            <p:cNvPr id="121" name="TextBox 120">
              <a:extLst>
                <a:ext uri="{FF2B5EF4-FFF2-40B4-BE49-F238E27FC236}">
                  <a16:creationId xmlns:a16="http://schemas.microsoft.com/office/drawing/2014/main" id="{2E76DD3E-6FA7-5386-256F-F18AB68ADFCA}"/>
                </a:ext>
              </a:extLst>
            </p:cNvPr>
            <p:cNvSpPr txBox="1"/>
            <p:nvPr/>
          </p:nvSpPr>
          <p:spPr>
            <a:xfrm>
              <a:off x="18893582" y="5889705"/>
              <a:ext cx="1876726" cy="523220"/>
            </a:xfrm>
            <a:prstGeom prst="rect">
              <a:avLst/>
            </a:prstGeom>
            <a:noFill/>
          </p:spPr>
          <p:txBody>
            <a:bodyPr wrap="square">
              <a:spAutoFit/>
            </a:bodyPr>
            <a:lstStyle/>
            <a:p>
              <a:pPr algn="ctr"/>
              <a:r>
                <a:rPr lang="en-US" sz="2800" dirty="0"/>
                <a:t>HSAEC</a:t>
              </a:r>
            </a:p>
          </p:txBody>
        </p:sp>
      </p:grpSp>
      <p:grpSp>
        <p:nvGrpSpPr>
          <p:cNvPr id="81" name="Group 80">
            <a:extLst>
              <a:ext uri="{FF2B5EF4-FFF2-40B4-BE49-F238E27FC236}">
                <a16:creationId xmlns:a16="http://schemas.microsoft.com/office/drawing/2014/main" id="{134DECE6-8076-A11B-EBD4-B58ABEBC40DD}"/>
              </a:ext>
            </a:extLst>
          </p:cNvPr>
          <p:cNvGrpSpPr/>
          <p:nvPr/>
        </p:nvGrpSpPr>
        <p:grpSpPr>
          <a:xfrm>
            <a:off x="20687685" y="5889705"/>
            <a:ext cx="2446780" cy="3371304"/>
            <a:chOff x="20687685" y="5889705"/>
            <a:chExt cx="2446780" cy="3371304"/>
          </a:xfrm>
        </p:grpSpPr>
        <p:graphicFrame>
          <p:nvGraphicFramePr>
            <p:cNvPr id="109" name="Object 108">
              <a:extLst>
                <a:ext uri="{FF2B5EF4-FFF2-40B4-BE49-F238E27FC236}">
                  <a16:creationId xmlns:a16="http://schemas.microsoft.com/office/drawing/2014/main" id="{6B49DE39-6857-B6FC-5424-33ABA586AFFA}"/>
                </a:ext>
              </a:extLst>
            </p:cNvPr>
            <p:cNvGraphicFramePr>
              <a:graphicFrameLocks noChangeAspect="1"/>
            </p:cNvGraphicFramePr>
            <p:nvPr/>
          </p:nvGraphicFramePr>
          <p:xfrm>
            <a:off x="20687685" y="6060609"/>
            <a:ext cx="2446780" cy="3200400"/>
          </p:xfrm>
          <a:graphic>
            <a:graphicData uri="http://schemas.openxmlformats.org/presentationml/2006/ole">
              <mc:AlternateContent xmlns:mc="http://schemas.openxmlformats.org/markup-compatibility/2006">
                <mc:Choice xmlns:v="urn:schemas-microsoft-com:vml" Requires="v">
                  <p:oleObj name="Prism 9" r:id="rId14" imgW="1190609" imgH="1557564" progId="Prism9.Document">
                    <p:embed/>
                  </p:oleObj>
                </mc:Choice>
                <mc:Fallback>
                  <p:oleObj name="Prism 9" r:id="rId14" imgW="1190609" imgH="1557564" progId="Prism9.Document">
                    <p:embed/>
                    <p:pic>
                      <p:nvPicPr>
                        <p:cNvPr id="109" name="Object 108">
                          <a:extLst>
                            <a:ext uri="{FF2B5EF4-FFF2-40B4-BE49-F238E27FC236}">
                              <a16:creationId xmlns:a16="http://schemas.microsoft.com/office/drawing/2014/main" id="{6B49DE39-6857-B6FC-5424-33ABA586AFFA}"/>
                            </a:ext>
                          </a:extLst>
                        </p:cNvPr>
                        <p:cNvPicPr/>
                        <p:nvPr/>
                      </p:nvPicPr>
                      <p:blipFill>
                        <a:blip r:embed="rId15"/>
                        <a:stretch>
                          <a:fillRect/>
                        </a:stretch>
                      </p:blipFill>
                      <p:spPr>
                        <a:xfrm>
                          <a:off x="20687685" y="6060609"/>
                          <a:ext cx="2446780" cy="3200400"/>
                        </a:xfrm>
                        <a:prstGeom prst="rect">
                          <a:avLst/>
                        </a:prstGeom>
                      </p:spPr>
                    </p:pic>
                  </p:oleObj>
                </mc:Fallback>
              </mc:AlternateContent>
            </a:graphicData>
          </a:graphic>
        </p:graphicFrame>
        <p:sp>
          <p:nvSpPr>
            <p:cNvPr id="122" name="TextBox 121">
              <a:extLst>
                <a:ext uri="{FF2B5EF4-FFF2-40B4-BE49-F238E27FC236}">
                  <a16:creationId xmlns:a16="http://schemas.microsoft.com/office/drawing/2014/main" id="{2D126AF1-F195-679C-751D-15FD23C9D706}"/>
                </a:ext>
              </a:extLst>
            </p:cNvPr>
            <p:cNvSpPr txBox="1"/>
            <p:nvPr/>
          </p:nvSpPr>
          <p:spPr>
            <a:xfrm>
              <a:off x="21417113" y="5889705"/>
              <a:ext cx="1648917" cy="523220"/>
            </a:xfrm>
            <a:prstGeom prst="rect">
              <a:avLst/>
            </a:prstGeom>
            <a:noFill/>
          </p:spPr>
          <p:txBody>
            <a:bodyPr wrap="square">
              <a:spAutoFit/>
            </a:bodyPr>
            <a:lstStyle/>
            <a:p>
              <a:pPr algn="ctr"/>
              <a:r>
                <a:rPr lang="en-US" sz="2800" dirty="0"/>
                <a:t>HEKn</a:t>
              </a:r>
            </a:p>
          </p:txBody>
        </p:sp>
      </p:grpSp>
      <p:grpSp>
        <p:nvGrpSpPr>
          <p:cNvPr id="80" name="Group 79">
            <a:extLst>
              <a:ext uri="{FF2B5EF4-FFF2-40B4-BE49-F238E27FC236}">
                <a16:creationId xmlns:a16="http://schemas.microsoft.com/office/drawing/2014/main" id="{8326A24B-5351-979D-8476-BE80CD8E4E5E}"/>
              </a:ext>
            </a:extLst>
          </p:cNvPr>
          <p:cNvGrpSpPr/>
          <p:nvPr/>
        </p:nvGrpSpPr>
        <p:grpSpPr>
          <a:xfrm>
            <a:off x="23155439" y="5889705"/>
            <a:ext cx="2346462" cy="3371304"/>
            <a:chOff x="23155439" y="5889705"/>
            <a:chExt cx="2346462" cy="3371304"/>
          </a:xfrm>
        </p:grpSpPr>
        <p:graphicFrame>
          <p:nvGraphicFramePr>
            <p:cNvPr id="111" name="Object 110">
              <a:extLst>
                <a:ext uri="{FF2B5EF4-FFF2-40B4-BE49-F238E27FC236}">
                  <a16:creationId xmlns:a16="http://schemas.microsoft.com/office/drawing/2014/main" id="{9A28A417-5C13-5061-B66A-9751E54C90EF}"/>
                </a:ext>
              </a:extLst>
            </p:cNvPr>
            <p:cNvGraphicFramePr>
              <a:graphicFrameLocks noChangeAspect="1"/>
            </p:cNvGraphicFramePr>
            <p:nvPr/>
          </p:nvGraphicFramePr>
          <p:xfrm>
            <a:off x="23155439" y="6060609"/>
            <a:ext cx="2297645" cy="3200400"/>
          </p:xfrm>
          <a:graphic>
            <a:graphicData uri="http://schemas.openxmlformats.org/presentationml/2006/ole">
              <mc:AlternateContent xmlns:mc="http://schemas.openxmlformats.org/markup-compatibility/2006">
                <mc:Choice xmlns:v="urn:schemas-microsoft-com:vml" Requires="v">
                  <p:oleObj name="Prism 9" r:id="rId16" imgW="1118942" imgH="1557564" progId="Prism9.Document">
                    <p:embed/>
                  </p:oleObj>
                </mc:Choice>
                <mc:Fallback>
                  <p:oleObj name="Prism 9" r:id="rId16" imgW="1118942" imgH="1557564" progId="Prism9.Document">
                    <p:embed/>
                    <p:pic>
                      <p:nvPicPr>
                        <p:cNvPr id="111" name="Object 110">
                          <a:extLst>
                            <a:ext uri="{FF2B5EF4-FFF2-40B4-BE49-F238E27FC236}">
                              <a16:creationId xmlns:a16="http://schemas.microsoft.com/office/drawing/2014/main" id="{9A28A417-5C13-5061-B66A-9751E54C90EF}"/>
                            </a:ext>
                          </a:extLst>
                        </p:cNvPr>
                        <p:cNvPicPr/>
                        <p:nvPr/>
                      </p:nvPicPr>
                      <p:blipFill>
                        <a:blip r:embed="rId17"/>
                        <a:stretch>
                          <a:fillRect/>
                        </a:stretch>
                      </p:blipFill>
                      <p:spPr>
                        <a:xfrm>
                          <a:off x="23155439" y="6060609"/>
                          <a:ext cx="2297645" cy="3200400"/>
                        </a:xfrm>
                        <a:prstGeom prst="rect">
                          <a:avLst/>
                        </a:prstGeom>
                      </p:spPr>
                    </p:pic>
                  </p:oleObj>
                </mc:Fallback>
              </mc:AlternateContent>
            </a:graphicData>
          </a:graphic>
        </p:graphicFrame>
        <p:sp>
          <p:nvSpPr>
            <p:cNvPr id="123" name="TextBox 122">
              <a:extLst>
                <a:ext uri="{FF2B5EF4-FFF2-40B4-BE49-F238E27FC236}">
                  <a16:creationId xmlns:a16="http://schemas.microsoft.com/office/drawing/2014/main" id="{E6A97EB8-3924-5DC6-4DB0-85B93645509F}"/>
                </a:ext>
              </a:extLst>
            </p:cNvPr>
            <p:cNvSpPr txBox="1"/>
            <p:nvPr/>
          </p:nvSpPr>
          <p:spPr>
            <a:xfrm>
              <a:off x="23625175" y="5889705"/>
              <a:ext cx="1876726" cy="523220"/>
            </a:xfrm>
            <a:prstGeom prst="rect">
              <a:avLst/>
            </a:prstGeom>
            <a:noFill/>
          </p:spPr>
          <p:txBody>
            <a:bodyPr wrap="square">
              <a:spAutoFit/>
            </a:bodyPr>
            <a:lstStyle/>
            <a:p>
              <a:pPr algn="ctr"/>
              <a:r>
                <a:rPr lang="en-US" sz="2800" dirty="0"/>
                <a:t>HEMn</a:t>
              </a:r>
            </a:p>
          </p:txBody>
        </p:sp>
      </p:grpSp>
      <p:grpSp>
        <p:nvGrpSpPr>
          <p:cNvPr id="68" name="Group 67">
            <a:extLst>
              <a:ext uri="{FF2B5EF4-FFF2-40B4-BE49-F238E27FC236}">
                <a16:creationId xmlns:a16="http://schemas.microsoft.com/office/drawing/2014/main" id="{7C5E2BBB-765A-7B0E-7BCD-10CA1ED882BF}"/>
              </a:ext>
            </a:extLst>
          </p:cNvPr>
          <p:cNvGrpSpPr/>
          <p:nvPr/>
        </p:nvGrpSpPr>
        <p:grpSpPr>
          <a:xfrm>
            <a:off x="25474057" y="5889705"/>
            <a:ext cx="2466553" cy="3371304"/>
            <a:chOff x="25474057" y="5889705"/>
            <a:chExt cx="2466553" cy="3371304"/>
          </a:xfrm>
        </p:grpSpPr>
        <p:graphicFrame>
          <p:nvGraphicFramePr>
            <p:cNvPr id="113" name="Object 112">
              <a:extLst>
                <a:ext uri="{FF2B5EF4-FFF2-40B4-BE49-F238E27FC236}">
                  <a16:creationId xmlns:a16="http://schemas.microsoft.com/office/drawing/2014/main" id="{FEFE2A57-ADFA-ACE7-C3E5-051775591A5A}"/>
                </a:ext>
              </a:extLst>
            </p:cNvPr>
            <p:cNvGraphicFramePr>
              <a:graphicFrameLocks noChangeAspect="1"/>
            </p:cNvGraphicFramePr>
            <p:nvPr/>
          </p:nvGraphicFramePr>
          <p:xfrm>
            <a:off x="25474057" y="6060609"/>
            <a:ext cx="2446780" cy="3200400"/>
          </p:xfrm>
          <a:graphic>
            <a:graphicData uri="http://schemas.openxmlformats.org/presentationml/2006/ole">
              <mc:AlternateContent xmlns:mc="http://schemas.openxmlformats.org/markup-compatibility/2006">
                <mc:Choice xmlns:v="urn:schemas-microsoft-com:vml" Requires="v">
                  <p:oleObj name="Prism 9" r:id="rId18" imgW="1190609" imgH="1557564" progId="Prism9.Document">
                    <p:embed/>
                  </p:oleObj>
                </mc:Choice>
                <mc:Fallback>
                  <p:oleObj name="Prism 9" r:id="rId18" imgW="1190609" imgH="1557564" progId="Prism9.Document">
                    <p:embed/>
                    <p:pic>
                      <p:nvPicPr>
                        <p:cNvPr id="113" name="Object 112">
                          <a:extLst>
                            <a:ext uri="{FF2B5EF4-FFF2-40B4-BE49-F238E27FC236}">
                              <a16:creationId xmlns:a16="http://schemas.microsoft.com/office/drawing/2014/main" id="{FEFE2A57-ADFA-ACE7-C3E5-051775591A5A}"/>
                            </a:ext>
                          </a:extLst>
                        </p:cNvPr>
                        <p:cNvPicPr/>
                        <p:nvPr/>
                      </p:nvPicPr>
                      <p:blipFill>
                        <a:blip r:embed="rId19"/>
                        <a:stretch>
                          <a:fillRect/>
                        </a:stretch>
                      </p:blipFill>
                      <p:spPr>
                        <a:xfrm>
                          <a:off x="25474057" y="6060609"/>
                          <a:ext cx="2446780" cy="3200400"/>
                        </a:xfrm>
                        <a:prstGeom prst="rect">
                          <a:avLst/>
                        </a:prstGeom>
                      </p:spPr>
                    </p:pic>
                  </p:oleObj>
                </mc:Fallback>
              </mc:AlternateContent>
            </a:graphicData>
          </a:graphic>
        </p:graphicFrame>
        <p:sp>
          <p:nvSpPr>
            <p:cNvPr id="124" name="TextBox 123">
              <a:extLst>
                <a:ext uri="{FF2B5EF4-FFF2-40B4-BE49-F238E27FC236}">
                  <a16:creationId xmlns:a16="http://schemas.microsoft.com/office/drawing/2014/main" id="{86933C93-745F-C12A-F85E-3B66DA70D46C}"/>
                </a:ext>
              </a:extLst>
            </p:cNvPr>
            <p:cNvSpPr txBox="1"/>
            <p:nvPr/>
          </p:nvSpPr>
          <p:spPr>
            <a:xfrm>
              <a:off x="26063884" y="5889705"/>
              <a:ext cx="1876726" cy="523220"/>
            </a:xfrm>
            <a:prstGeom prst="rect">
              <a:avLst/>
            </a:prstGeom>
            <a:noFill/>
          </p:spPr>
          <p:txBody>
            <a:bodyPr wrap="square">
              <a:spAutoFit/>
            </a:bodyPr>
            <a:lstStyle/>
            <a:p>
              <a:pPr algn="ctr"/>
              <a:r>
                <a:rPr lang="en-US" sz="2800" dirty="0"/>
                <a:t>HUVEC</a:t>
              </a:r>
            </a:p>
          </p:txBody>
        </p:sp>
      </p:grpSp>
      <p:sp>
        <p:nvSpPr>
          <p:cNvPr id="145" name="TextBox 144">
            <a:extLst>
              <a:ext uri="{FF2B5EF4-FFF2-40B4-BE49-F238E27FC236}">
                <a16:creationId xmlns:a16="http://schemas.microsoft.com/office/drawing/2014/main" id="{BB15FF63-CFCF-F644-0C55-AC80026EB4EA}"/>
              </a:ext>
            </a:extLst>
          </p:cNvPr>
          <p:cNvSpPr txBox="1"/>
          <p:nvPr/>
        </p:nvSpPr>
        <p:spPr>
          <a:xfrm>
            <a:off x="15276235" y="5803486"/>
            <a:ext cx="889987" cy="584775"/>
          </a:xfrm>
          <a:prstGeom prst="rect">
            <a:avLst/>
          </a:prstGeom>
          <a:noFill/>
        </p:spPr>
        <p:txBody>
          <a:bodyPr wrap="none" rtlCol="0">
            <a:spAutoFit/>
          </a:bodyPr>
          <a:lstStyle/>
          <a:p>
            <a:r>
              <a:rPr lang="en-US" sz="3200" b="1" dirty="0">
                <a:latin typeface="Arial" panose="020B0604020202020204" pitchFamily="34" charset="0"/>
                <a:cs typeface="Arial" panose="020B0604020202020204" pitchFamily="34" charset="0"/>
              </a:rPr>
              <a:t>p16</a:t>
            </a:r>
          </a:p>
        </p:txBody>
      </p:sp>
      <p:grpSp>
        <p:nvGrpSpPr>
          <p:cNvPr id="77" name="Group 76">
            <a:extLst>
              <a:ext uri="{FF2B5EF4-FFF2-40B4-BE49-F238E27FC236}">
                <a16:creationId xmlns:a16="http://schemas.microsoft.com/office/drawing/2014/main" id="{4F53F18B-6088-6544-2F75-1DF145E819E9}"/>
              </a:ext>
            </a:extLst>
          </p:cNvPr>
          <p:cNvGrpSpPr/>
          <p:nvPr/>
        </p:nvGrpSpPr>
        <p:grpSpPr>
          <a:xfrm>
            <a:off x="15486566" y="9540030"/>
            <a:ext cx="3016741" cy="3402536"/>
            <a:chOff x="15484743" y="9702277"/>
            <a:chExt cx="3016741" cy="3402536"/>
          </a:xfrm>
        </p:grpSpPr>
        <p:graphicFrame>
          <p:nvGraphicFramePr>
            <p:cNvPr id="106" name="Object 105">
              <a:extLst>
                <a:ext uri="{FF2B5EF4-FFF2-40B4-BE49-F238E27FC236}">
                  <a16:creationId xmlns:a16="http://schemas.microsoft.com/office/drawing/2014/main" id="{BF7AE3BC-2BE7-697E-1748-35282941A49C}"/>
                </a:ext>
              </a:extLst>
            </p:cNvPr>
            <p:cNvGraphicFramePr>
              <a:graphicFrameLocks noChangeAspect="1"/>
            </p:cNvGraphicFramePr>
            <p:nvPr/>
          </p:nvGraphicFramePr>
          <p:xfrm>
            <a:off x="15484743" y="9904413"/>
            <a:ext cx="2965515" cy="3200400"/>
          </p:xfrm>
          <a:graphic>
            <a:graphicData uri="http://schemas.openxmlformats.org/presentationml/2006/ole">
              <mc:AlternateContent xmlns:mc="http://schemas.openxmlformats.org/markup-compatibility/2006">
                <mc:Choice xmlns:v="urn:schemas-microsoft-com:vml" Requires="v">
                  <p:oleObj name="Prism 9" r:id="rId20" imgW="1443784" imgH="1557564" progId="Prism9.Document">
                    <p:embed/>
                  </p:oleObj>
                </mc:Choice>
                <mc:Fallback>
                  <p:oleObj name="Prism 9" r:id="rId20" imgW="1443784" imgH="1557564" progId="Prism9.Document">
                    <p:embed/>
                    <p:pic>
                      <p:nvPicPr>
                        <p:cNvPr id="106" name="Object 105">
                          <a:extLst>
                            <a:ext uri="{FF2B5EF4-FFF2-40B4-BE49-F238E27FC236}">
                              <a16:creationId xmlns:a16="http://schemas.microsoft.com/office/drawing/2014/main" id="{BF7AE3BC-2BE7-697E-1748-35282941A49C}"/>
                            </a:ext>
                          </a:extLst>
                        </p:cNvPr>
                        <p:cNvPicPr/>
                        <p:nvPr/>
                      </p:nvPicPr>
                      <p:blipFill>
                        <a:blip r:embed="rId21"/>
                        <a:stretch>
                          <a:fillRect/>
                        </a:stretch>
                      </p:blipFill>
                      <p:spPr>
                        <a:xfrm>
                          <a:off x="15484743" y="9904413"/>
                          <a:ext cx="2965515" cy="3200400"/>
                        </a:xfrm>
                        <a:prstGeom prst="rect">
                          <a:avLst/>
                        </a:prstGeom>
                      </p:spPr>
                    </p:pic>
                  </p:oleObj>
                </mc:Fallback>
              </mc:AlternateContent>
            </a:graphicData>
          </a:graphic>
        </p:graphicFrame>
        <p:sp>
          <p:nvSpPr>
            <p:cNvPr id="125" name="TextBox 124">
              <a:extLst>
                <a:ext uri="{FF2B5EF4-FFF2-40B4-BE49-F238E27FC236}">
                  <a16:creationId xmlns:a16="http://schemas.microsoft.com/office/drawing/2014/main" id="{C192403D-EE56-3F19-042B-C1CF7A557A70}"/>
                </a:ext>
              </a:extLst>
            </p:cNvPr>
            <p:cNvSpPr txBox="1"/>
            <p:nvPr/>
          </p:nvSpPr>
          <p:spPr>
            <a:xfrm>
              <a:off x="16652716" y="9702277"/>
              <a:ext cx="1848768" cy="523220"/>
            </a:xfrm>
            <a:prstGeom prst="rect">
              <a:avLst/>
            </a:prstGeom>
            <a:noFill/>
          </p:spPr>
          <p:txBody>
            <a:bodyPr wrap="square">
              <a:spAutoFit/>
            </a:bodyPr>
            <a:lstStyle/>
            <a:p>
              <a:pPr algn="ctr"/>
              <a:r>
                <a:rPr lang="en-US" sz="2800" dirty="0"/>
                <a:t>HREC</a:t>
              </a:r>
            </a:p>
          </p:txBody>
        </p:sp>
      </p:grpSp>
      <p:grpSp>
        <p:nvGrpSpPr>
          <p:cNvPr id="1033" name="Group 1032">
            <a:extLst>
              <a:ext uri="{FF2B5EF4-FFF2-40B4-BE49-F238E27FC236}">
                <a16:creationId xmlns:a16="http://schemas.microsoft.com/office/drawing/2014/main" id="{8CE892D5-83E5-2398-94DD-7B155AA1EC49}"/>
              </a:ext>
            </a:extLst>
          </p:cNvPr>
          <p:cNvGrpSpPr/>
          <p:nvPr/>
        </p:nvGrpSpPr>
        <p:grpSpPr>
          <a:xfrm>
            <a:off x="20744764" y="9527504"/>
            <a:ext cx="2463568" cy="3415062"/>
            <a:chOff x="20744764" y="9487125"/>
            <a:chExt cx="2463568" cy="3415062"/>
          </a:xfrm>
        </p:grpSpPr>
        <p:graphicFrame>
          <p:nvGraphicFramePr>
            <p:cNvPr id="110" name="Object 109">
              <a:extLst>
                <a:ext uri="{FF2B5EF4-FFF2-40B4-BE49-F238E27FC236}">
                  <a16:creationId xmlns:a16="http://schemas.microsoft.com/office/drawing/2014/main" id="{A7574E5A-CFB5-D09B-C9CF-6593B8C6F8AA}"/>
                </a:ext>
              </a:extLst>
            </p:cNvPr>
            <p:cNvGraphicFramePr>
              <a:graphicFrameLocks noChangeAspect="1"/>
            </p:cNvGraphicFramePr>
            <p:nvPr/>
          </p:nvGraphicFramePr>
          <p:xfrm>
            <a:off x="20744764" y="9701787"/>
            <a:ext cx="2446780" cy="3200400"/>
          </p:xfrm>
          <a:graphic>
            <a:graphicData uri="http://schemas.openxmlformats.org/presentationml/2006/ole">
              <mc:AlternateContent xmlns:mc="http://schemas.openxmlformats.org/markup-compatibility/2006">
                <mc:Choice xmlns:v="urn:schemas-microsoft-com:vml" Requires="v">
                  <p:oleObj name="Prism 9" r:id="rId22" imgW="1190609" imgH="1557564" progId="Prism9.Document">
                    <p:embed/>
                  </p:oleObj>
                </mc:Choice>
                <mc:Fallback>
                  <p:oleObj name="Prism 9" r:id="rId22" imgW="1190609" imgH="1557564" progId="Prism9.Document">
                    <p:embed/>
                    <p:pic>
                      <p:nvPicPr>
                        <p:cNvPr id="110" name="Object 109">
                          <a:extLst>
                            <a:ext uri="{FF2B5EF4-FFF2-40B4-BE49-F238E27FC236}">
                              <a16:creationId xmlns:a16="http://schemas.microsoft.com/office/drawing/2014/main" id="{A7574E5A-CFB5-D09B-C9CF-6593B8C6F8AA}"/>
                            </a:ext>
                          </a:extLst>
                        </p:cNvPr>
                        <p:cNvPicPr/>
                        <p:nvPr/>
                      </p:nvPicPr>
                      <p:blipFill>
                        <a:blip r:embed="rId23"/>
                        <a:stretch>
                          <a:fillRect/>
                        </a:stretch>
                      </p:blipFill>
                      <p:spPr>
                        <a:xfrm>
                          <a:off x="20744764" y="9701787"/>
                          <a:ext cx="2446780" cy="3200400"/>
                        </a:xfrm>
                        <a:prstGeom prst="rect">
                          <a:avLst/>
                        </a:prstGeom>
                      </p:spPr>
                    </p:pic>
                  </p:oleObj>
                </mc:Fallback>
              </mc:AlternateContent>
            </a:graphicData>
          </a:graphic>
        </p:graphicFrame>
        <p:sp>
          <p:nvSpPr>
            <p:cNvPr id="127" name="TextBox 126">
              <a:extLst>
                <a:ext uri="{FF2B5EF4-FFF2-40B4-BE49-F238E27FC236}">
                  <a16:creationId xmlns:a16="http://schemas.microsoft.com/office/drawing/2014/main" id="{0F40CBFE-50CA-A44D-66AF-FBC766BCF19B}"/>
                </a:ext>
              </a:extLst>
            </p:cNvPr>
            <p:cNvSpPr txBox="1"/>
            <p:nvPr/>
          </p:nvSpPr>
          <p:spPr>
            <a:xfrm>
              <a:off x="21386154" y="9487125"/>
              <a:ext cx="1822178" cy="523220"/>
            </a:xfrm>
            <a:prstGeom prst="rect">
              <a:avLst/>
            </a:prstGeom>
            <a:noFill/>
          </p:spPr>
          <p:txBody>
            <a:bodyPr wrap="square">
              <a:spAutoFit/>
            </a:bodyPr>
            <a:lstStyle/>
            <a:p>
              <a:pPr algn="ctr"/>
              <a:r>
                <a:rPr lang="en-US" sz="2800" dirty="0"/>
                <a:t>HEKn</a:t>
              </a:r>
            </a:p>
          </p:txBody>
        </p:sp>
      </p:grpSp>
      <p:grpSp>
        <p:nvGrpSpPr>
          <p:cNvPr id="71" name="Group 70">
            <a:extLst>
              <a:ext uri="{FF2B5EF4-FFF2-40B4-BE49-F238E27FC236}">
                <a16:creationId xmlns:a16="http://schemas.microsoft.com/office/drawing/2014/main" id="{25345D4F-C0D2-734A-F2B9-023C15CE1ECA}"/>
              </a:ext>
            </a:extLst>
          </p:cNvPr>
          <p:cNvGrpSpPr/>
          <p:nvPr/>
        </p:nvGrpSpPr>
        <p:grpSpPr>
          <a:xfrm>
            <a:off x="23171599" y="9540030"/>
            <a:ext cx="2522223" cy="3402536"/>
            <a:chOff x="23171599" y="9702277"/>
            <a:chExt cx="2522223" cy="3402536"/>
          </a:xfrm>
        </p:grpSpPr>
        <p:graphicFrame>
          <p:nvGraphicFramePr>
            <p:cNvPr id="112" name="Object 111">
              <a:extLst>
                <a:ext uri="{FF2B5EF4-FFF2-40B4-BE49-F238E27FC236}">
                  <a16:creationId xmlns:a16="http://schemas.microsoft.com/office/drawing/2014/main" id="{846E20AA-B0C4-2855-B089-CB3F248E4EB0}"/>
                </a:ext>
              </a:extLst>
            </p:cNvPr>
            <p:cNvGraphicFramePr>
              <a:graphicFrameLocks noChangeAspect="1"/>
            </p:cNvGraphicFramePr>
            <p:nvPr/>
          </p:nvGraphicFramePr>
          <p:xfrm>
            <a:off x="23171599" y="9958388"/>
            <a:ext cx="2374900" cy="3146425"/>
          </p:xfrm>
          <a:graphic>
            <a:graphicData uri="http://schemas.openxmlformats.org/presentationml/2006/ole">
              <mc:AlternateContent xmlns:mc="http://schemas.openxmlformats.org/markup-compatibility/2006">
                <mc:Choice xmlns:v="urn:schemas-microsoft-com:vml" Requires="v">
                  <p:oleObj name="Prism 9" r:id="rId24" imgW="1190609" imgH="1577727" progId="Prism9.Document">
                    <p:embed/>
                  </p:oleObj>
                </mc:Choice>
                <mc:Fallback>
                  <p:oleObj name="Prism 9" r:id="rId24" imgW="1190609" imgH="1577727" progId="Prism9.Document">
                    <p:embed/>
                    <p:pic>
                      <p:nvPicPr>
                        <p:cNvPr id="112" name="Object 111">
                          <a:extLst>
                            <a:ext uri="{FF2B5EF4-FFF2-40B4-BE49-F238E27FC236}">
                              <a16:creationId xmlns:a16="http://schemas.microsoft.com/office/drawing/2014/main" id="{846E20AA-B0C4-2855-B089-CB3F248E4EB0}"/>
                            </a:ext>
                          </a:extLst>
                        </p:cNvPr>
                        <p:cNvPicPr/>
                        <p:nvPr/>
                      </p:nvPicPr>
                      <p:blipFill>
                        <a:blip r:embed="rId25"/>
                        <a:stretch>
                          <a:fillRect/>
                        </a:stretch>
                      </p:blipFill>
                      <p:spPr>
                        <a:xfrm>
                          <a:off x="23171599" y="9958388"/>
                          <a:ext cx="2374900" cy="3146425"/>
                        </a:xfrm>
                        <a:prstGeom prst="rect">
                          <a:avLst/>
                        </a:prstGeom>
                      </p:spPr>
                    </p:pic>
                  </p:oleObj>
                </mc:Fallback>
              </mc:AlternateContent>
            </a:graphicData>
          </a:graphic>
        </p:graphicFrame>
        <p:sp>
          <p:nvSpPr>
            <p:cNvPr id="131" name="TextBox 130">
              <a:extLst>
                <a:ext uri="{FF2B5EF4-FFF2-40B4-BE49-F238E27FC236}">
                  <a16:creationId xmlns:a16="http://schemas.microsoft.com/office/drawing/2014/main" id="{13D05544-4984-6038-6955-091719690224}"/>
                </a:ext>
              </a:extLst>
            </p:cNvPr>
            <p:cNvSpPr txBox="1"/>
            <p:nvPr/>
          </p:nvSpPr>
          <p:spPr>
            <a:xfrm>
              <a:off x="23619897" y="9702277"/>
              <a:ext cx="2073925" cy="523220"/>
            </a:xfrm>
            <a:prstGeom prst="rect">
              <a:avLst/>
            </a:prstGeom>
            <a:noFill/>
          </p:spPr>
          <p:txBody>
            <a:bodyPr wrap="square">
              <a:spAutoFit/>
            </a:bodyPr>
            <a:lstStyle/>
            <a:p>
              <a:pPr algn="ctr"/>
              <a:r>
                <a:rPr lang="en-US" sz="2800" dirty="0"/>
                <a:t>HEMn</a:t>
              </a:r>
            </a:p>
          </p:txBody>
        </p:sp>
      </p:grpSp>
      <p:grpSp>
        <p:nvGrpSpPr>
          <p:cNvPr id="69" name="Group 68">
            <a:extLst>
              <a:ext uri="{FF2B5EF4-FFF2-40B4-BE49-F238E27FC236}">
                <a16:creationId xmlns:a16="http://schemas.microsoft.com/office/drawing/2014/main" id="{213752C8-9AB0-2853-C8C1-AE259E87B371}"/>
              </a:ext>
            </a:extLst>
          </p:cNvPr>
          <p:cNvGrpSpPr/>
          <p:nvPr/>
        </p:nvGrpSpPr>
        <p:grpSpPr>
          <a:xfrm>
            <a:off x="25530175" y="9612842"/>
            <a:ext cx="2496335" cy="3329511"/>
            <a:chOff x="25530175" y="9702277"/>
            <a:chExt cx="2496335" cy="3329511"/>
          </a:xfrm>
        </p:grpSpPr>
        <p:graphicFrame>
          <p:nvGraphicFramePr>
            <p:cNvPr id="114" name="Object 113">
              <a:extLst>
                <a:ext uri="{FF2B5EF4-FFF2-40B4-BE49-F238E27FC236}">
                  <a16:creationId xmlns:a16="http://schemas.microsoft.com/office/drawing/2014/main" id="{7C833F1A-BBFD-034A-51C6-A4E328D5E810}"/>
                </a:ext>
              </a:extLst>
            </p:cNvPr>
            <p:cNvGraphicFramePr>
              <a:graphicFrameLocks noChangeAspect="1"/>
            </p:cNvGraphicFramePr>
            <p:nvPr/>
          </p:nvGraphicFramePr>
          <p:xfrm>
            <a:off x="25530175" y="9977438"/>
            <a:ext cx="2335213" cy="3054350"/>
          </p:xfrm>
          <a:graphic>
            <a:graphicData uri="http://schemas.openxmlformats.org/presentationml/2006/ole">
              <mc:AlternateContent xmlns:mc="http://schemas.openxmlformats.org/markup-compatibility/2006">
                <mc:Choice xmlns:v="urn:schemas-microsoft-com:vml" Requires="v">
                  <p:oleObj name="Prism 9" r:id="rId26" imgW="1190609" imgH="1557564" progId="Prism9.Document">
                    <p:embed/>
                  </p:oleObj>
                </mc:Choice>
                <mc:Fallback>
                  <p:oleObj name="Prism 9" r:id="rId26" imgW="1190609" imgH="1557564" progId="Prism9.Document">
                    <p:embed/>
                    <p:pic>
                      <p:nvPicPr>
                        <p:cNvPr id="114" name="Object 113">
                          <a:extLst>
                            <a:ext uri="{FF2B5EF4-FFF2-40B4-BE49-F238E27FC236}">
                              <a16:creationId xmlns:a16="http://schemas.microsoft.com/office/drawing/2014/main" id="{7C833F1A-BBFD-034A-51C6-A4E328D5E810}"/>
                            </a:ext>
                          </a:extLst>
                        </p:cNvPr>
                        <p:cNvPicPr/>
                        <p:nvPr/>
                      </p:nvPicPr>
                      <p:blipFill>
                        <a:blip r:embed="rId27"/>
                        <a:stretch>
                          <a:fillRect/>
                        </a:stretch>
                      </p:blipFill>
                      <p:spPr>
                        <a:xfrm>
                          <a:off x="25530175" y="9977438"/>
                          <a:ext cx="2335213" cy="3054350"/>
                        </a:xfrm>
                        <a:prstGeom prst="rect">
                          <a:avLst/>
                        </a:prstGeom>
                      </p:spPr>
                    </p:pic>
                  </p:oleObj>
                </mc:Fallback>
              </mc:AlternateContent>
            </a:graphicData>
          </a:graphic>
        </p:graphicFrame>
        <p:sp>
          <p:nvSpPr>
            <p:cNvPr id="132" name="TextBox 131">
              <a:extLst>
                <a:ext uri="{FF2B5EF4-FFF2-40B4-BE49-F238E27FC236}">
                  <a16:creationId xmlns:a16="http://schemas.microsoft.com/office/drawing/2014/main" id="{24A782AA-9972-91E7-CCD0-79B1129D293F}"/>
                </a:ext>
              </a:extLst>
            </p:cNvPr>
            <p:cNvSpPr txBox="1"/>
            <p:nvPr/>
          </p:nvSpPr>
          <p:spPr>
            <a:xfrm>
              <a:off x="25952585" y="9702277"/>
              <a:ext cx="2073925" cy="523220"/>
            </a:xfrm>
            <a:prstGeom prst="rect">
              <a:avLst/>
            </a:prstGeom>
            <a:noFill/>
          </p:spPr>
          <p:txBody>
            <a:bodyPr wrap="square">
              <a:spAutoFit/>
            </a:bodyPr>
            <a:lstStyle/>
            <a:p>
              <a:pPr algn="ctr"/>
              <a:r>
                <a:rPr lang="en-US" sz="2800" dirty="0"/>
                <a:t>HUVEC</a:t>
              </a:r>
            </a:p>
          </p:txBody>
        </p:sp>
      </p:grpSp>
      <p:sp>
        <p:nvSpPr>
          <p:cNvPr id="158" name="TextBox 157">
            <a:extLst>
              <a:ext uri="{FF2B5EF4-FFF2-40B4-BE49-F238E27FC236}">
                <a16:creationId xmlns:a16="http://schemas.microsoft.com/office/drawing/2014/main" id="{63500C23-BC89-8B73-A2E3-76640AA05365}"/>
              </a:ext>
            </a:extLst>
          </p:cNvPr>
          <p:cNvSpPr txBox="1"/>
          <p:nvPr/>
        </p:nvSpPr>
        <p:spPr>
          <a:xfrm>
            <a:off x="15276235" y="9437780"/>
            <a:ext cx="889987" cy="584775"/>
          </a:xfrm>
          <a:prstGeom prst="rect">
            <a:avLst/>
          </a:prstGeom>
          <a:noFill/>
        </p:spPr>
        <p:txBody>
          <a:bodyPr wrap="none" rtlCol="0">
            <a:spAutoFit/>
          </a:bodyPr>
          <a:lstStyle/>
          <a:p>
            <a:r>
              <a:rPr lang="en-US" sz="3200" b="1" dirty="0">
                <a:latin typeface="Arial" panose="020B0604020202020204" pitchFamily="34" charset="0"/>
                <a:cs typeface="Arial" panose="020B0604020202020204" pitchFamily="34" charset="0"/>
              </a:rPr>
              <a:t>p21</a:t>
            </a:r>
          </a:p>
        </p:txBody>
      </p:sp>
      <p:grpSp>
        <p:nvGrpSpPr>
          <p:cNvPr id="75" name="Group 74">
            <a:extLst>
              <a:ext uri="{FF2B5EF4-FFF2-40B4-BE49-F238E27FC236}">
                <a16:creationId xmlns:a16="http://schemas.microsoft.com/office/drawing/2014/main" id="{B17184CD-0255-F848-28A9-929BCDF2C377}"/>
              </a:ext>
            </a:extLst>
          </p:cNvPr>
          <p:cNvGrpSpPr/>
          <p:nvPr/>
        </p:nvGrpSpPr>
        <p:grpSpPr>
          <a:xfrm>
            <a:off x="15451596" y="13352076"/>
            <a:ext cx="3144647" cy="3457912"/>
            <a:chOff x="15451596" y="13572283"/>
            <a:chExt cx="3144647" cy="3457912"/>
          </a:xfrm>
        </p:grpSpPr>
        <p:graphicFrame>
          <p:nvGraphicFramePr>
            <p:cNvPr id="115" name="Object 114">
              <a:extLst>
                <a:ext uri="{FF2B5EF4-FFF2-40B4-BE49-F238E27FC236}">
                  <a16:creationId xmlns:a16="http://schemas.microsoft.com/office/drawing/2014/main" id="{8B27F65A-C0D3-E8B3-D261-A9B9738235CF}"/>
                </a:ext>
              </a:extLst>
            </p:cNvPr>
            <p:cNvGraphicFramePr>
              <a:graphicFrameLocks noChangeAspect="1"/>
            </p:cNvGraphicFramePr>
            <p:nvPr/>
          </p:nvGraphicFramePr>
          <p:xfrm>
            <a:off x="15451596" y="13829795"/>
            <a:ext cx="3031808" cy="3200400"/>
          </p:xfrm>
          <a:graphic>
            <a:graphicData uri="http://schemas.openxmlformats.org/presentationml/2006/ole">
              <mc:AlternateContent xmlns:mc="http://schemas.openxmlformats.org/markup-compatibility/2006">
                <mc:Choice xmlns:v="urn:schemas-microsoft-com:vml" Requires="v">
                  <p:oleObj name="Prism 9" r:id="rId28" imgW="1449906" imgH="1557564" progId="Prism9.Document">
                    <p:embed/>
                  </p:oleObj>
                </mc:Choice>
                <mc:Fallback>
                  <p:oleObj name="Prism 9" r:id="rId28" imgW="1449906" imgH="1557564" progId="Prism9.Document">
                    <p:embed/>
                    <p:pic>
                      <p:nvPicPr>
                        <p:cNvPr id="115" name="Object 114">
                          <a:extLst>
                            <a:ext uri="{FF2B5EF4-FFF2-40B4-BE49-F238E27FC236}">
                              <a16:creationId xmlns:a16="http://schemas.microsoft.com/office/drawing/2014/main" id="{8B27F65A-C0D3-E8B3-D261-A9B9738235CF}"/>
                            </a:ext>
                          </a:extLst>
                        </p:cNvPr>
                        <p:cNvPicPr/>
                        <p:nvPr/>
                      </p:nvPicPr>
                      <p:blipFill>
                        <a:blip r:embed="rId29"/>
                        <a:stretch>
                          <a:fillRect/>
                        </a:stretch>
                      </p:blipFill>
                      <p:spPr>
                        <a:xfrm>
                          <a:off x="15451596" y="13829795"/>
                          <a:ext cx="3031808" cy="3200400"/>
                        </a:xfrm>
                        <a:prstGeom prst="rect">
                          <a:avLst/>
                        </a:prstGeom>
                      </p:spPr>
                    </p:pic>
                  </p:oleObj>
                </mc:Fallback>
              </mc:AlternateContent>
            </a:graphicData>
          </a:graphic>
        </p:graphicFrame>
        <p:sp>
          <p:nvSpPr>
            <p:cNvPr id="133" name="TextBox 132">
              <a:extLst>
                <a:ext uri="{FF2B5EF4-FFF2-40B4-BE49-F238E27FC236}">
                  <a16:creationId xmlns:a16="http://schemas.microsoft.com/office/drawing/2014/main" id="{11A10B32-043D-D546-C5DD-15769AC2BBE1}"/>
                </a:ext>
              </a:extLst>
            </p:cNvPr>
            <p:cNvSpPr txBox="1"/>
            <p:nvPr/>
          </p:nvSpPr>
          <p:spPr>
            <a:xfrm>
              <a:off x="16532558" y="13572283"/>
              <a:ext cx="2063685" cy="523220"/>
            </a:xfrm>
            <a:prstGeom prst="rect">
              <a:avLst/>
            </a:prstGeom>
            <a:noFill/>
          </p:spPr>
          <p:txBody>
            <a:bodyPr wrap="square">
              <a:spAutoFit/>
            </a:bodyPr>
            <a:lstStyle/>
            <a:p>
              <a:pPr algn="ctr"/>
              <a:r>
                <a:rPr lang="en-US" sz="2800" dirty="0"/>
                <a:t>HREC</a:t>
              </a:r>
            </a:p>
          </p:txBody>
        </p:sp>
      </p:grpSp>
      <p:grpSp>
        <p:nvGrpSpPr>
          <p:cNvPr id="74" name="Group 73">
            <a:extLst>
              <a:ext uri="{FF2B5EF4-FFF2-40B4-BE49-F238E27FC236}">
                <a16:creationId xmlns:a16="http://schemas.microsoft.com/office/drawing/2014/main" id="{728ADC45-3835-037A-CDBE-1C4705F9CA73}"/>
              </a:ext>
            </a:extLst>
          </p:cNvPr>
          <p:cNvGrpSpPr/>
          <p:nvPr/>
        </p:nvGrpSpPr>
        <p:grpSpPr>
          <a:xfrm>
            <a:off x="18406794" y="13352076"/>
            <a:ext cx="2642316" cy="3457912"/>
            <a:chOff x="18406794" y="13572283"/>
            <a:chExt cx="2642316" cy="3457912"/>
          </a:xfrm>
        </p:grpSpPr>
        <p:graphicFrame>
          <p:nvGraphicFramePr>
            <p:cNvPr id="116" name="Object 115">
              <a:extLst>
                <a:ext uri="{FF2B5EF4-FFF2-40B4-BE49-F238E27FC236}">
                  <a16:creationId xmlns:a16="http://schemas.microsoft.com/office/drawing/2014/main" id="{ACF3A851-2F64-36F9-83FC-16E1A7F529D3}"/>
                </a:ext>
              </a:extLst>
            </p:cNvPr>
            <p:cNvGraphicFramePr>
              <a:graphicFrameLocks noChangeAspect="1"/>
            </p:cNvGraphicFramePr>
            <p:nvPr/>
          </p:nvGraphicFramePr>
          <p:xfrm>
            <a:off x="18406794" y="13829795"/>
            <a:ext cx="2338712" cy="3200400"/>
          </p:xfrm>
          <a:graphic>
            <a:graphicData uri="http://schemas.openxmlformats.org/presentationml/2006/ole">
              <mc:AlternateContent xmlns:mc="http://schemas.openxmlformats.org/markup-compatibility/2006">
                <mc:Choice xmlns:v="urn:schemas-microsoft-com:vml" Requires="v">
                  <p:oleObj name="Prism 9" r:id="rId30" imgW="1118942" imgH="1559364" progId="Prism9.Document">
                    <p:embed/>
                  </p:oleObj>
                </mc:Choice>
                <mc:Fallback>
                  <p:oleObj name="Prism 9" r:id="rId30" imgW="1118942" imgH="1559364" progId="Prism9.Document">
                    <p:embed/>
                    <p:pic>
                      <p:nvPicPr>
                        <p:cNvPr id="116" name="Object 115">
                          <a:extLst>
                            <a:ext uri="{FF2B5EF4-FFF2-40B4-BE49-F238E27FC236}">
                              <a16:creationId xmlns:a16="http://schemas.microsoft.com/office/drawing/2014/main" id="{ACF3A851-2F64-36F9-83FC-16E1A7F529D3}"/>
                            </a:ext>
                          </a:extLst>
                        </p:cNvPr>
                        <p:cNvPicPr/>
                        <p:nvPr/>
                      </p:nvPicPr>
                      <p:blipFill>
                        <a:blip r:embed="rId31"/>
                        <a:stretch>
                          <a:fillRect/>
                        </a:stretch>
                      </p:blipFill>
                      <p:spPr>
                        <a:xfrm>
                          <a:off x="18406794" y="13829795"/>
                          <a:ext cx="2338712" cy="3200400"/>
                        </a:xfrm>
                        <a:prstGeom prst="rect">
                          <a:avLst/>
                        </a:prstGeom>
                        <a:noFill/>
                      </p:spPr>
                    </p:pic>
                  </p:oleObj>
                </mc:Fallback>
              </mc:AlternateContent>
            </a:graphicData>
          </a:graphic>
        </p:graphicFrame>
        <p:sp>
          <p:nvSpPr>
            <p:cNvPr id="134" name="TextBox 133">
              <a:extLst>
                <a:ext uri="{FF2B5EF4-FFF2-40B4-BE49-F238E27FC236}">
                  <a16:creationId xmlns:a16="http://schemas.microsoft.com/office/drawing/2014/main" id="{C6182CC6-F86C-1137-1DFA-30140DCC8256}"/>
                </a:ext>
              </a:extLst>
            </p:cNvPr>
            <p:cNvSpPr txBox="1"/>
            <p:nvPr/>
          </p:nvSpPr>
          <p:spPr>
            <a:xfrm>
              <a:off x="18734094" y="13572283"/>
              <a:ext cx="2315016" cy="523220"/>
            </a:xfrm>
            <a:prstGeom prst="rect">
              <a:avLst/>
            </a:prstGeom>
            <a:noFill/>
          </p:spPr>
          <p:txBody>
            <a:bodyPr wrap="square">
              <a:spAutoFit/>
            </a:bodyPr>
            <a:lstStyle/>
            <a:p>
              <a:pPr algn="ctr"/>
              <a:r>
                <a:rPr lang="en-US" sz="2800" dirty="0"/>
                <a:t>HSAEC</a:t>
              </a:r>
            </a:p>
          </p:txBody>
        </p:sp>
      </p:grpSp>
      <p:grpSp>
        <p:nvGrpSpPr>
          <p:cNvPr id="73" name="Group 72">
            <a:extLst>
              <a:ext uri="{FF2B5EF4-FFF2-40B4-BE49-F238E27FC236}">
                <a16:creationId xmlns:a16="http://schemas.microsoft.com/office/drawing/2014/main" id="{22639B58-DD77-57E1-16E9-397B7EFDEE40}"/>
              </a:ext>
            </a:extLst>
          </p:cNvPr>
          <p:cNvGrpSpPr/>
          <p:nvPr/>
        </p:nvGrpSpPr>
        <p:grpSpPr>
          <a:xfrm>
            <a:off x="20668897" y="13364776"/>
            <a:ext cx="2542921" cy="3445212"/>
            <a:chOff x="20668897" y="13584983"/>
            <a:chExt cx="2542921" cy="3445212"/>
          </a:xfrm>
        </p:grpSpPr>
        <p:graphicFrame>
          <p:nvGraphicFramePr>
            <p:cNvPr id="117" name="Object 116">
              <a:extLst>
                <a:ext uri="{FF2B5EF4-FFF2-40B4-BE49-F238E27FC236}">
                  <a16:creationId xmlns:a16="http://schemas.microsoft.com/office/drawing/2014/main" id="{C4D04540-8A7C-EC56-E6DD-8D5BF466F01C}"/>
                </a:ext>
              </a:extLst>
            </p:cNvPr>
            <p:cNvGraphicFramePr>
              <a:graphicFrameLocks noChangeAspect="1"/>
            </p:cNvGraphicFramePr>
            <p:nvPr/>
          </p:nvGraphicFramePr>
          <p:xfrm>
            <a:off x="20668897" y="13829795"/>
            <a:ext cx="2433477" cy="3200400"/>
          </p:xfrm>
          <a:graphic>
            <a:graphicData uri="http://schemas.openxmlformats.org/presentationml/2006/ole">
              <mc:AlternateContent xmlns:mc="http://schemas.openxmlformats.org/markup-compatibility/2006">
                <mc:Choice xmlns:v="urn:schemas-microsoft-com:vml" Requires="v">
                  <p:oleObj name="Prism 9" r:id="rId32" imgW="1190609" imgH="1594289" progId="Prism9.Document">
                    <p:embed/>
                  </p:oleObj>
                </mc:Choice>
                <mc:Fallback>
                  <p:oleObj name="Prism 9" r:id="rId32" imgW="1190609" imgH="1594289" progId="Prism9.Document">
                    <p:embed/>
                    <p:pic>
                      <p:nvPicPr>
                        <p:cNvPr id="117" name="Object 116">
                          <a:extLst>
                            <a:ext uri="{FF2B5EF4-FFF2-40B4-BE49-F238E27FC236}">
                              <a16:creationId xmlns:a16="http://schemas.microsoft.com/office/drawing/2014/main" id="{C4D04540-8A7C-EC56-E6DD-8D5BF466F01C}"/>
                            </a:ext>
                          </a:extLst>
                        </p:cNvPr>
                        <p:cNvPicPr/>
                        <p:nvPr/>
                      </p:nvPicPr>
                      <p:blipFill>
                        <a:blip r:embed="rId33"/>
                        <a:stretch>
                          <a:fillRect/>
                        </a:stretch>
                      </p:blipFill>
                      <p:spPr>
                        <a:xfrm>
                          <a:off x="20668897" y="13829795"/>
                          <a:ext cx="2433477" cy="3200400"/>
                        </a:xfrm>
                        <a:prstGeom prst="rect">
                          <a:avLst/>
                        </a:prstGeom>
                      </p:spPr>
                    </p:pic>
                  </p:oleObj>
                </mc:Fallback>
              </mc:AlternateContent>
            </a:graphicData>
          </a:graphic>
        </p:graphicFrame>
        <p:sp>
          <p:nvSpPr>
            <p:cNvPr id="135" name="TextBox 134">
              <a:extLst>
                <a:ext uri="{FF2B5EF4-FFF2-40B4-BE49-F238E27FC236}">
                  <a16:creationId xmlns:a16="http://schemas.microsoft.com/office/drawing/2014/main" id="{E4F63E73-4682-6E8D-1CCF-A1900F860292}"/>
                </a:ext>
              </a:extLst>
            </p:cNvPr>
            <p:cNvSpPr txBox="1"/>
            <p:nvPr/>
          </p:nvSpPr>
          <p:spPr>
            <a:xfrm>
              <a:off x="21177813" y="13584983"/>
              <a:ext cx="2034005" cy="523220"/>
            </a:xfrm>
            <a:prstGeom prst="rect">
              <a:avLst/>
            </a:prstGeom>
            <a:noFill/>
          </p:spPr>
          <p:txBody>
            <a:bodyPr wrap="square">
              <a:spAutoFit/>
            </a:bodyPr>
            <a:lstStyle/>
            <a:p>
              <a:pPr algn="ctr"/>
              <a:r>
                <a:rPr lang="en-US" sz="2800" dirty="0"/>
                <a:t>HEKn</a:t>
              </a:r>
            </a:p>
          </p:txBody>
        </p:sp>
      </p:grpSp>
      <p:grpSp>
        <p:nvGrpSpPr>
          <p:cNvPr id="72" name="Group 71">
            <a:extLst>
              <a:ext uri="{FF2B5EF4-FFF2-40B4-BE49-F238E27FC236}">
                <a16:creationId xmlns:a16="http://schemas.microsoft.com/office/drawing/2014/main" id="{963140D3-46D7-4B3E-12DB-EBE6F3914DBB}"/>
              </a:ext>
            </a:extLst>
          </p:cNvPr>
          <p:cNvGrpSpPr/>
          <p:nvPr/>
        </p:nvGrpSpPr>
        <p:grpSpPr>
          <a:xfrm>
            <a:off x="23025764" y="13352076"/>
            <a:ext cx="2737803" cy="3457912"/>
            <a:chOff x="23025764" y="13572283"/>
            <a:chExt cx="2737803" cy="3457912"/>
          </a:xfrm>
        </p:grpSpPr>
        <p:graphicFrame>
          <p:nvGraphicFramePr>
            <p:cNvPr id="118" name="Object 117">
              <a:extLst>
                <a:ext uri="{FF2B5EF4-FFF2-40B4-BE49-F238E27FC236}">
                  <a16:creationId xmlns:a16="http://schemas.microsoft.com/office/drawing/2014/main" id="{8E2853DB-D7EE-896F-45FC-3C865FC047D9}"/>
                </a:ext>
              </a:extLst>
            </p:cNvPr>
            <p:cNvGraphicFramePr>
              <a:graphicFrameLocks noChangeAspect="1"/>
            </p:cNvGraphicFramePr>
            <p:nvPr/>
          </p:nvGraphicFramePr>
          <p:xfrm>
            <a:off x="23025764" y="13829795"/>
            <a:ext cx="2531554" cy="3200400"/>
          </p:xfrm>
          <a:graphic>
            <a:graphicData uri="http://schemas.openxmlformats.org/presentationml/2006/ole">
              <mc:AlternateContent xmlns:mc="http://schemas.openxmlformats.org/markup-compatibility/2006">
                <mc:Choice xmlns:v="urn:schemas-microsoft-com:vml" Requires="v">
                  <p:oleObj name="Prism 9" r:id="rId34" imgW="1262276" imgH="1623453" progId="Prism9.Document">
                    <p:embed/>
                  </p:oleObj>
                </mc:Choice>
                <mc:Fallback>
                  <p:oleObj name="Prism 9" r:id="rId34" imgW="1262276" imgH="1623453" progId="Prism9.Document">
                    <p:embed/>
                    <p:pic>
                      <p:nvPicPr>
                        <p:cNvPr id="118" name="Object 117">
                          <a:extLst>
                            <a:ext uri="{FF2B5EF4-FFF2-40B4-BE49-F238E27FC236}">
                              <a16:creationId xmlns:a16="http://schemas.microsoft.com/office/drawing/2014/main" id="{8E2853DB-D7EE-896F-45FC-3C865FC047D9}"/>
                            </a:ext>
                          </a:extLst>
                        </p:cNvPr>
                        <p:cNvPicPr/>
                        <p:nvPr/>
                      </p:nvPicPr>
                      <p:blipFill>
                        <a:blip r:embed="rId35"/>
                        <a:stretch>
                          <a:fillRect/>
                        </a:stretch>
                      </p:blipFill>
                      <p:spPr>
                        <a:xfrm>
                          <a:off x="23025764" y="13829795"/>
                          <a:ext cx="2531554" cy="3200400"/>
                        </a:xfrm>
                        <a:prstGeom prst="rect">
                          <a:avLst/>
                        </a:prstGeom>
                      </p:spPr>
                    </p:pic>
                  </p:oleObj>
                </mc:Fallback>
              </mc:AlternateContent>
            </a:graphicData>
          </a:graphic>
        </p:graphicFrame>
        <p:sp>
          <p:nvSpPr>
            <p:cNvPr id="136" name="TextBox 135">
              <a:extLst>
                <a:ext uri="{FF2B5EF4-FFF2-40B4-BE49-F238E27FC236}">
                  <a16:creationId xmlns:a16="http://schemas.microsoft.com/office/drawing/2014/main" id="{BE1F3861-8934-9F23-32D1-12D3F19C8269}"/>
                </a:ext>
              </a:extLst>
            </p:cNvPr>
            <p:cNvSpPr txBox="1"/>
            <p:nvPr/>
          </p:nvSpPr>
          <p:spPr>
            <a:xfrm>
              <a:off x="23448551" y="13572283"/>
              <a:ext cx="2315016" cy="523220"/>
            </a:xfrm>
            <a:prstGeom prst="rect">
              <a:avLst/>
            </a:prstGeom>
            <a:noFill/>
          </p:spPr>
          <p:txBody>
            <a:bodyPr wrap="square">
              <a:spAutoFit/>
            </a:bodyPr>
            <a:lstStyle/>
            <a:p>
              <a:pPr algn="ctr"/>
              <a:r>
                <a:rPr lang="en-US" sz="2800" dirty="0"/>
                <a:t>HEMn</a:t>
              </a:r>
            </a:p>
          </p:txBody>
        </p:sp>
      </p:grpSp>
      <p:grpSp>
        <p:nvGrpSpPr>
          <p:cNvPr id="70" name="Group 69">
            <a:extLst>
              <a:ext uri="{FF2B5EF4-FFF2-40B4-BE49-F238E27FC236}">
                <a16:creationId xmlns:a16="http://schemas.microsoft.com/office/drawing/2014/main" id="{6433DBB5-8582-0659-09D5-FDE2B2C97C97}"/>
              </a:ext>
            </a:extLst>
          </p:cNvPr>
          <p:cNvGrpSpPr/>
          <p:nvPr/>
        </p:nvGrpSpPr>
        <p:grpSpPr>
          <a:xfrm>
            <a:off x="25474057" y="13379394"/>
            <a:ext cx="2729846" cy="3430594"/>
            <a:chOff x="25480709" y="13599601"/>
            <a:chExt cx="2729846" cy="3430594"/>
          </a:xfrm>
        </p:grpSpPr>
        <p:graphicFrame>
          <p:nvGraphicFramePr>
            <p:cNvPr id="119" name="Object 118">
              <a:extLst>
                <a:ext uri="{FF2B5EF4-FFF2-40B4-BE49-F238E27FC236}">
                  <a16:creationId xmlns:a16="http://schemas.microsoft.com/office/drawing/2014/main" id="{43070A9E-E86C-344D-9767-28D07CF33A8C}"/>
                </a:ext>
              </a:extLst>
            </p:cNvPr>
            <p:cNvGraphicFramePr>
              <a:graphicFrameLocks noChangeAspect="1"/>
            </p:cNvGraphicFramePr>
            <p:nvPr/>
          </p:nvGraphicFramePr>
          <p:xfrm>
            <a:off x="25480709" y="13829795"/>
            <a:ext cx="2433477" cy="3200400"/>
          </p:xfrm>
          <a:graphic>
            <a:graphicData uri="http://schemas.openxmlformats.org/presentationml/2006/ole">
              <mc:AlternateContent xmlns:mc="http://schemas.openxmlformats.org/markup-compatibility/2006">
                <mc:Choice xmlns:v="urn:schemas-microsoft-com:vml" Requires="v">
                  <p:oleObj name="Prism 9" r:id="rId36" imgW="1190609" imgH="1594289" progId="Prism9.Document">
                    <p:embed/>
                  </p:oleObj>
                </mc:Choice>
                <mc:Fallback>
                  <p:oleObj name="Prism 9" r:id="rId36" imgW="1190609" imgH="1594289" progId="Prism9.Document">
                    <p:embed/>
                    <p:pic>
                      <p:nvPicPr>
                        <p:cNvPr id="119" name="Object 118">
                          <a:extLst>
                            <a:ext uri="{FF2B5EF4-FFF2-40B4-BE49-F238E27FC236}">
                              <a16:creationId xmlns:a16="http://schemas.microsoft.com/office/drawing/2014/main" id="{43070A9E-E86C-344D-9767-28D07CF33A8C}"/>
                            </a:ext>
                          </a:extLst>
                        </p:cNvPr>
                        <p:cNvPicPr/>
                        <p:nvPr/>
                      </p:nvPicPr>
                      <p:blipFill>
                        <a:blip r:embed="rId37"/>
                        <a:stretch>
                          <a:fillRect/>
                        </a:stretch>
                      </p:blipFill>
                      <p:spPr>
                        <a:xfrm>
                          <a:off x="25480709" y="13829795"/>
                          <a:ext cx="2433477" cy="3200400"/>
                        </a:xfrm>
                        <a:prstGeom prst="rect">
                          <a:avLst/>
                        </a:prstGeom>
                      </p:spPr>
                    </p:pic>
                  </p:oleObj>
                </mc:Fallback>
              </mc:AlternateContent>
            </a:graphicData>
          </a:graphic>
        </p:graphicFrame>
        <p:sp>
          <p:nvSpPr>
            <p:cNvPr id="137" name="TextBox 136">
              <a:extLst>
                <a:ext uri="{FF2B5EF4-FFF2-40B4-BE49-F238E27FC236}">
                  <a16:creationId xmlns:a16="http://schemas.microsoft.com/office/drawing/2014/main" id="{CB3348DE-AE90-EA41-9CB6-2098F817A3F5}"/>
                </a:ext>
              </a:extLst>
            </p:cNvPr>
            <p:cNvSpPr txBox="1"/>
            <p:nvPr/>
          </p:nvSpPr>
          <p:spPr>
            <a:xfrm>
              <a:off x="25895539" y="13599601"/>
              <a:ext cx="2315016" cy="523220"/>
            </a:xfrm>
            <a:prstGeom prst="rect">
              <a:avLst/>
            </a:prstGeom>
            <a:noFill/>
          </p:spPr>
          <p:txBody>
            <a:bodyPr wrap="square">
              <a:spAutoFit/>
            </a:bodyPr>
            <a:lstStyle/>
            <a:p>
              <a:pPr algn="ctr"/>
              <a:r>
                <a:rPr lang="en-US" sz="2800" dirty="0"/>
                <a:t>HUVEC</a:t>
              </a:r>
            </a:p>
          </p:txBody>
        </p:sp>
      </p:grpSp>
      <p:sp>
        <p:nvSpPr>
          <p:cNvPr id="160" name="TextBox 159">
            <a:extLst>
              <a:ext uri="{FF2B5EF4-FFF2-40B4-BE49-F238E27FC236}">
                <a16:creationId xmlns:a16="http://schemas.microsoft.com/office/drawing/2014/main" id="{794AF78B-70E0-1B72-929E-3768C050D889}"/>
              </a:ext>
            </a:extLst>
          </p:cNvPr>
          <p:cNvSpPr txBox="1"/>
          <p:nvPr/>
        </p:nvSpPr>
        <p:spPr>
          <a:xfrm>
            <a:off x="14915041" y="13224912"/>
            <a:ext cx="1505540" cy="584775"/>
          </a:xfrm>
          <a:prstGeom prst="rect">
            <a:avLst/>
          </a:prstGeom>
          <a:noFill/>
        </p:spPr>
        <p:txBody>
          <a:bodyPr wrap="none" rtlCol="0">
            <a:spAutoFit/>
          </a:bodyPr>
          <a:lstStyle/>
          <a:p>
            <a:r>
              <a:rPr lang="en-US" sz="3200" b="1" dirty="0">
                <a:latin typeface="Arial" panose="020B0604020202020204" pitchFamily="34" charset="0"/>
                <a:cs typeface="Arial" panose="020B0604020202020204" pitchFamily="34" charset="0"/>
              </a:rPr>
              <a:t>GDF15</a:t>
            </a:r>
          </a:p>
        </p:txBody>
      </p:sp>
      <p:graphicFrame>
        <p:nvGraphicFramePr>
          <p:cNvPr id="186" name="Table 4">
            <a:extLst>
              <a:ext uri="{FF2B5EF4-FFF2-40B4-BE49-F238E27FC236}">
                <a16:creationId xmlns:a16="http://schemas.microsoft.com/office/drawing/2014/main" id="{54F17D58-3BB8-06B2-BAF9-247E5F092239}"/>
              </a:ext>
            </a:extLst>
          </p:cNvPr>
          <p:cNvGraphicFramePr>
            <a:graphicFrameLocks noGrp="1"/>
          </p:cNvGraphicFramePr>
          <p:nvPr/>
        </p:nvGraphicFramePr>
        <p:xfrm>
          <a:off x="30392365" y="5826714"/>
          <a:ext cx="12614920" cy="2821778"/>
        </p:xfrm>
        <a:graphic>
          <a:graphicData uri="http://schemas.openxmlformats.org/drawingml/2006/table">
            <a:tbl>
              <a:tblPr firstRow="1" bandRow="1">
                <a:tableStyleId>{BDBED569-4797-4DF1-A0F4-6AAB3CD982D8}</a:tableStyleId>
              </a:tblPr>
              <a:tblGrid>
                <a:gridCol w="2511308">
                  <a:extLst>
                    <a:ext uri="{9D8B030D-6E8A-4147-A177-3AD203B41FA5}">
                      <a16:colId xmlns:a16="http://schemas.microsoft.com/office/drawing/2014/main" val="360765465"/>
                    </a:ext>
                  </a:extLst>
                </a:gridCol>
                <a:gridCol w="2511308">
                  <a:extLst>
                    <a:ext uri="{9D8B030D-6E8A-4147-A177-3AD203B41FA5}">
                      <a16:colId xmlns:a16="http://schemas.microsoft.com/office/drawing/2014/main" val="2703673205"/>
                    </a:ext>
                  </a:extLst>
                </a:gridCol>
                <a:gridCol w="2530768">
                  <a:extLst>
                    <a:ext uri="{9D8B030D-6E8A-4147-A177-3AD203B41FA5}">
                      <a16:colId xmlns:a16="http://schemas.microsoft.com/office/drawing/2014/main" val="3509558227"/>
                    </a:ext>
                  </a:extLst>
                </a:gridCol>
                <a:gridCol w="2530768">
                  <a:extLst>
                    <a:ext uri="{9D8B030D-6E8A-4147-A177-3AD203B41FA5}">
                      <a16:colId xmlns:a16="http://schemas.microsoft.com/office/drawing/2014/main" val="2887150839"/>
                    </a:ext>
                  </a:extLst>
                </a:gridCol>
                <a:gridCol w="2530768">
                  <a:extLst>
                    <a:ext uri="{9D8B030D-6E8A-4147-A177-3AD203B41FA5}">
                      <a16:colId xmlns:a16="http://schemas.microsoft.com/office/drawing/2014/main" val="3687444095"/>
                    </a:ext>
                  </a:extLst>
                </a:gridCol>
              </a:tblGrid>
              <a:tr h="501791">
                <a:tc gridSpan="2">
                  <a:txBody>
                    <a:bodyPr/>
                    <a:lstStyle/>
                    <a:p>
                      <a:pPr algn="ctr"/>
                      <a:r>
                        <a:rPr lang="en-US" sz="2800" dirty="0">
                          <a:latin typeface="Arial" panose="020B0604020202020204" pitchFamily="34" charset="0"/>
                          <a:cs typeface="Arial" panose="020B0604020202020204" pitchFamily="34" charset="0"/>
                        </a:rPr>
                        <a:t>Top 10 </a:t>
                      </a:r>
                      <a:r>
                        <a:rPr lang="en-US" sz="2800" dirty="0"/>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2800" dirty="0"/>
                    </a:p>
                  </a:txBody>
                  <a:tcPr/>
                </a:tc>
                <a:tc gridSpan="2">
                  <a:txBody>
                    <a:bodyPr/>
                    <a:lstStyle/>
                    <a:p>
                      <a:pPr algn="ctr"/>
                      <a:r>
                        <a:rPr lang="en-US" sz="2800" dirty="0">
                          <a:latin typeface="Arial" panose="020B0604020202020204" pitchFamily="34" charset="0"/>
                          <a:cs typeface="Arial" panose="020B0604020202020204" pitchFamily="34" charset="0"/>
                        </a:rPr>
                        <a:t>Top 10 </a:t>
                      </a:r>
                      <a:r>
                        <a:rPr lang="en-US" sz="2800" dirty="0"/>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r>
                        <a:rPr lang="en-US" sz="2800" dirty="0">
                          <a:latin typeface="Arial" panose="020B0604020202020204" pitchFamily="34" charset="0"/>
                          <a:cs typeface="Arial" panose="020B0604020202020204" pitchFamily="34" charset="0"/>
                        </a:rPr>
                        <a:t>Top 10 </a:t>
                      </a:r>
                      <a:r>
                        <a:rPr lang="en-US" sz="2800" dirty="0"/>
                        <a:t>↓</a:t>
                      </a:r>
                    </a:p>
                  </a:txBody>
                  <a:tcPr/>
                </a:tc>
                <a:tc>
                  <a:txBody>
                    <a:bodyPr/>
                    <a:lstStyle/>
                    <a:p>
                      <a:pPr algn="ctr"/>
                      <a:r>
                        <a:rPr lang="en-US" sz="2800" dirty="0"/>
                        <a:t>Final</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3463109"/>
                  </a:ext>
                </a:extLst>
              </a:tr>
              <a:tr h="2303618">
                <a:tc>
                  <a:txBody>
                    <a:bodyPr/>
                    <a:lstStyle/>
                    <a:p>
                      <a:pPr algn="ctr"/>
                      <a:r>
                        <a:rPr lang="en-US" sz="2800" dirty="0">
                          <a:latin typeface="Arial" panose="020B0604020202020204" pitchFamily="34" charset="0"/>
                          <a:cs typeface="Arial" panose="020B0604020202020204" pitchFamily="34" charset="0"/>
                        </a:rPr>
                        <a:t>FUCA1 (14)</a:t>
                      </a:r>
                    </a:p>
                    <a:p>
                      <a:pPr algn="ctr"/>
                      <a:r>
                        <a:rPr lang="en-US" sz="2800" dirty="0">
                          <a:latin typeface="Arial" panose="020B0604020202020204" pitchFamily="34" charset="0"/>
                          <a:cs typeface="Arial" panose="020B0604020202020204" pitchFamily="34" charset="0"/>
                        </a:rPr>
                        <a:t>GDF15 (10)</a:t>
                      </a:r>
                    </a:p>
                    <a:p>
                      <a:pPr algn="ctr"/>
                      <a:r>
                        <a:rPr lang="en-US" sz="2800" dirty="0">
                          <a:latin typeface="Arial" panose="020B0604020202020204" pitchFamily="34" charset="0"/>
                          <a:cs typeface="Arial" panose="020B0604020202020204" pitchFamily="34" charset="0"/>
                        </a:rPr>
                        <a:t>CPQ (9)</a:t>
                      </a:r>
                    </a:p>
                    <a:p>
                      <a:pPr algn="ctr"/>
                      <a:r>
                        <a:rPr lang="en-US" sz="2800" dirty="0">
                          <a:latin typeface="Arial" panose="020B0604020202020204" pitchFamily="34" charset="0"/>
                          <a:cs typeface="Arial" panose="020B0604020202020204" pitchFamily="34" charset="0"/>
                        </a:rPr>
                        <a:t>CTSB (8)</a:t>
                      </a:r>
                    </a:p>
                    <a:p>
                      <a:pPr algn="ctr"/>
                      <a:r>
                        <a:rPr lang="en-US" sz="2800" dirty="0">
                          <a:latin typeface="Arial" panose="020B0604020202020204" pitchFamily="34" charset="0"/>
                          <a:cs typeface="Arial" panose="020B0604020202020204" pitchFamily="34" charset="0"/>
                        </a:rPr>
                        <a:t>ARSB (7)</a:t>
                      </a:r>
                    </a:p>
                  </a:txBody>
                  <a:tcPr>
                    <a:lnL w="12700" cap="flat" cmpd="sng" algn="ctr">
                      <a:solidFill>
                        <a:schemeClr val="bg2">
                          <a:lumMod val="50000"/>
                        </a:schemeClr>
                      </a:solidFill>
                      <a:prstDash val="solid"/>
                      <a:round/>
                      <a:headEnd type="none" w="med" len="med"/>
                      <a:tailEnd type="none" w="med" len="med"/>
                    </a:lnL>
                    <a:lnR w="12700" cmpd="sng">
                      <a:noFill/>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alpha val="20000"/>
                      </a:srgbClr>
                    </a:solidFill>
                  </a:tcPr>
                </a:tc>
                <a:tc>
                  <a:txBody>
                    <a:bodyPr/>
                    <a:lstStyle/>
                    <a:p>
                      <a:pPr marL="0" marR="0" lvl="0" indent="0" algn="ctr" defTabSz="3291840" rtl="0" eaLnBrk="1" fontAlgn="auto" latinLnBrk="0" hangingPunct="1">
                        <a:lnSpc>
                          <a:spcPct val="100000"/>
                        </a:lnSpc>
                        <a:spcBef>
                          <a:spcPts val="0"/>
                        </a:spcBef>
                        <a:spcAft>
                          <a:spcPts val="0"/>
                        </a:spcAft>
                        <a:buClrTx/>
                        <a:buSzTx/>
                        <a:buFontTx/>
                        <a:buNone/>
                        <a:tabLst/>
                        <a:defRPr/>
                      </a:pPr>
                      <a:r>
                        <a:rPr lang="en-US" sz="2800" dirty="0">
                          <a:latin typeface="Arial" panose="020B0604020202020204" pitchFamily="34" charset="0"/>
                          <a:cs typeface="Arial" panose="020B0604020202020204" pitchFamily="34" charset="0"/>
                        </a:rPr>
                        <a:t>FDXR (11)</a:t>
                      </a:r>
                    </a:p>
                    <a:p>
                      <a:pPr marL="0" marR="0" lvl="0" indent="0" algn="ctr" defTabSz="3291840" rtl="0" eaLnBrk="1" fontAlgn="auto" latinLnBrk="0" hangingPunct="1">
                        <a:lnSpc>
                          <a:spcPct val="100000"/>
                        </a:lnSpc>
                        <a:spcBef>
                          <a:spcPts val="0"/>
                        </a:spcBef>
                        <a:spcAft>
                          <a:spcPts val="0"/>
                        </a:spcAft>
                        <a:buClrTx/>
                        <a:buSzTx/>
                        <a:buFontTx/>
                        <a:buNone/>
                        <a:tabLst/>
                        <a:defRPr/>
                      </a:pPr>
                      <a:r>
                        <a:rPr lang="en-US" sz="2800" dirty="0">
                          <a:latin typeface="Arial" panose="020B0604020202020204" pitchFamily="34" charset="0"/>
                          <a:cs typeface="Arial" panose="020B0604020202020204" pitchFamily="34" charset="0"/>
                        </a:rPr>
                        <a:t>VTN (10)</a:t>
                      </a:r>
                    </a:p>
                    <a:p>
                      <a:pPr marL="0" marR="0" lvl="0" indent="0" algn="ctr" defTabSz="3291840" rtl="0" eaLnBrk="1" fontAlgn="auto" latinLnBrk="0" hangingPunct="1">
                        <a:lnSpc>
                          <a:spcPct val="100000"/>
                        </a:lnSpc>
                        <a:spcBef>
                          <a:spcPts val="0"/>
                        </a:spcBef>
                        <a:spcAft>
                          <a:spcPts val="0"/>
                        </a:spcAft>
                        <a:buClrTx/>
                        <a:buSzTx/>
                        <a:buFontTx/>
                        <a:buNone/>
                        <a:tabLst/>
                        <a:defRPr/>
                      </a:pPr>
                      <a:r>
                        <a:rPr lang="en-US" sz="2800" dirty="0">
                          <a:latin typeface="Arial" panose="020B0604020202020204" pitchFamily="34" charset="0"/>
                          <a:cs typeface="Arial" panose="020B0604020202020204" pitchFamily="34" charset="0"/>
                        </a:rPr>
                        <a:t>ICAM1 (9)</a:t>
                      </a:r>
                    </a:p>
                    <a:p>
                      <a:pPr marL="0" marR="0" lvl="0" indent="0" algn="ctr" defTabSz="3291840" rtl="0" eaLnBrk="1" fontAlgn="auto" latinLnBrk="0" hangingPunct="1">
                        <a:lnSpc>
                          <a:spcPct val="100000"/>
                        </a:lnSpc>
                        <a:spcBef>
                          <a:spcPts val="0"/>
                        </a:spcBef>
                        <a:spcAft>
                          <a:spcPts val="0"/>
                        </a:spcAft>
                        <a:buClrTx/>
                        <a:buSzTx/>
                        <a:buFontTx/>
                        <a:buNone/>
                        <a:tabLst/>
                        <a:defRPr/>
                      </a:pPr>
                      <a:r>
                        <a:rPr lang="en-US" sz="2800" dirty="0">
                          <a:latin typeface="Arial" panose="020B0604020202020204" pitchFamily="34" charset="0"/>
                          <a:cs typeface="Arial" panose="020B0604020202020204" pitchFamily="34" charset="0"/>
                        </a:rPr>
                        <a:t>ABAT (7)</a:t>
                      </a:r>
                    </a:p>
                    <a:p>
                      <a:pPr marL="0" marR="0" lvl="0" indent="0" algn="ctr" defTabSz="3291840" rtl="0" eaLnBrk="1" fontAlgn="auto" latinLnBrk="0" hangingPunct="1">
                        <a:lnSpc>
                          <a:spcPct val="100000"/>
                        </a:lnSpc>
                        <a:spcBef>
                          <a:spcPts val="0"/>
                        </a:spcBef>
                        <a:spcAft>
                          <a:spcPts val="0"/>
                        </a:spcAft>
                        <a:buClrTx/>
                        <a:buSzTx/>
                        <a:buFontTx/>
                        <a:buNone/>
                        <a:tabLst/>
                        <a:defRPr/>
                      </a:pPr>
                      <a:r>
                        <a:rPr lang="en-US" sz="2800" dirty="0">
                          <a:latin typeface="Arial" panose="020B0604020202020204" pitchFamily="34" charset="0"/>
                          <a:cs typeface="Arial" panose="020B0604020202020204" pitchFamily="34" charset="0"/>
                        </a:rPr>
                        <a:t>ASAH1 (7)</a:t>
                      </a:r>
                    </a:p>
                  </a:txBody>
                  <a:tcPr>
                    <a:lnL w="12700" cmpd="sng">
                      <a:noFill/>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alpha val="20000"/>
                      </a:srgbClr>
                    </a:solidFill>
                  </a:tcPr>
                </a:tc>
                <a:tc>
                  <a:txBody>
                    <a:bodyPr/>
                    <a:lstStyle/>
                    <a:p>
                      <a:pPr algn="ctr"/>
                      <a:r>
                        <a:rPr lang="en-US" sz="2800" dirty="0">
                          <a:latin typeface="Arial" panose="020B0604020202020204" pitchFamily="34" charset="0"/>
                          <a:cs typeface="Arial" panose="020B0604020202020204" pitchFamily="34" charset="0"/>
                        </a:rPr>
                        <a:t>DNMT1 (13)</a:t>
                      </a:r>
                    </a:p>
                    <a:p>
                      <a:pPr algn="ctr"/>
                      <a:r>
                        <a:rPr lang="en-US" sz="2800" dirty="0">
                          <a:latin typeface="Arial" panose="020B0604020202020204" pitchFamily="34" charset="0"/>
                          <a:cs typeface="Arial" panose="020B0604020202020204" pitchFamily="34" charset="0"/>
                        </a:rPr>
                        <a:t>MCM3 (13)</a:t>
                      </a:r>
                    </a:p>
                    <a:p>
                      <a:pPr marL="0" marR="0" lvl="0" indent="0" algn="ctr" defTabSz="3291840" rtl="0" eaLnBrk="1" fontAlgn="auto" latinLnBrk="0" hangingPunct="1">
                        <a:lnSpc>
                          <a:spcPct val="100000"/>
                        </a:lnSpc>
                        <a:spcBef>
                          <a:spcPts val="0"/>
                        </a:spcBef>
                        <a:spcAft>
                          <a:spcPts val="0"/>
                        </a:spcAft>
                        <a:buClrTx/>
                        <a:buSzTx/>
                        <a:buFontTx/>
                        <a:buNone/>
                        <a:tabLst/>
                        <a:defRPr/>
                      </a:pPr>
                      <a:r>
                        <a:rPr lang="en-US" sz="2800" dirty="0">
                          <a:latin typeface="Arial" panose="020B0604020202020204" pitchFamily="34" charset="0"/>
                          <a:cs typeface="Arial" panose="020B0604020202020204" pitchFamily="34" charset="0"/>
                        </a:rPr>
                        <a:t>SMC2 (13)</a:t>
                      </a:r>
                    </a:p>
                    <a:p>
                      <a:pPr marL="0" marR="0" lvl="0" indent="0" algn="ctr" defTabSz="3291840" rtl="0" eaLnBrk="1" fontAlgn="auto" latinLnBrk="0" hangingPunct="1">
                        <a:lnSpc>
                          <a:spcPct val="100000"/>
                        </a:lnSpc>
                        <a:spcBef>
                          <a:spcPts val="0"/>
                        </a:spcBef>
                        <a:spcAft>
                          <a:spcPts val="0"/>
                        </a:spcAft>
                        <a:buClrTx/>
                        <a:buSzTx/>
                        <a:buFontTx/>
                        <a:buNone/>
                        <a:tabLst/>
                        <a:defRPr/>
                      </a:pPr>
                      <a:r>
                        <a:rPr lang="en-US" sz="2800" dirty="0">
                          <a:latin typeface="Arial" panose="020B0604020202020204" pitchFamily="34" charset="0"/>
                          <a:cs typeface="Arial" panose="020B0604020202020204" pitchFamily="34" charset="0"/>
                        </a:rPr>
                        <a:t>MCM5 (12)</a:t>
                      </a:r>
                    </a:p>
                    <a:p>
                      <a:pPr marL="0" marR="0" lvl="0" indent="0" algn="ctr" defTabSz="3291840" rtl="0" eaLnBrk="1" fontAlgn="auto" latinLnBrk="0" hangingPunct="1">
                        <a:lnSpc>
                          <a:spcPct val="100000"/>
                        </a:lnSpc>
                        <a:spcBef>
                          <a:spcPts val="0"/>
                        </a:spcBef>
                        <a:spcAft>
                          <a:spcPts val="0"/>
                        </a:spcAft>
                        <a:buClrTx/>
                        <a:buSzTx/>
                        <a:buFontTx/>
                        <a:buNone/>
                        <a:tabLst/>
                        <a:defRPr/>
                      </a:pPr>
                      <a:r>
                        <a:rPr lang="en-US" sz="2800" dirty="0">
                          <a:latin typeface="Arial" panose="020B0604020202020204" pitchFamily="34" charset="0"/>
                          <a:cs typeface="Arial" panose="020B0604020202020204" pitchFamily="34" charset="0"/>
                        </a:rPr>
                        <a:t>NCAPH (11)</a:t>
                      </a:r>
                    </a:p>
                  </a:txBody>
                  <a:tcPr>
                    <a:lnL w="12700" cap="flat" cmpd="sng" algn="ctr">
                      <a:solidFill>
                        <a:schemeClr val="bg2">
                          <a:lumMod val="50000"/>
                        </a:schemeClr>
                      </a:solidFill>
                      <a:prstDash val="solid"/>
                      <a:round/>
                      <a:headEnd type="none" w="med" len="med"/>
                      <a:tailEnd type="none" w="med" len="med"/>
                    </a:lnL>
                    <a:lnR w="12700" cmpd="sng">
                      <a:noFill/>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800" dirty="0">
                          <a:latin typeface="Arial" panose="020B0604020202020204" pitchFamily="34" charset="0"/>
                          <a:cs typeface="Arial" panose="020B0604020202020204" pitchFamily="34" charset="0"/>
                        </a:rPr>
                        <a:t>MCM4 (13) </a:t>
                      </a:r>
                    </a:p>
                    <a:p>
                      <a:pPr algn="ctr"/>
                      <a:r>
                        <a:rPr lang="en-US" sz="2800" dirty="0">
                          <a:latin typeface="Arial" panose="020B0604020202020204" pitchFamily="34" charset="0"/>
                          <a:cs typeface="Arial" panose="020B0604020202020204" pitchFamily="34" charset="0"/>
                        </a:rPr>
                        <a:t>NCAPD2 (13)</a:t>
                      </a:r>
                    </a:p>
                    <a:p>
                      <a:pPr algn="ctr"/>
                      <a:r>
                        <a:rPr lang="en-US" sz="2800" dirty="0">
                          <a:latin typeface="Arial" panose="020B0604020202020204" pitchFamily="34" charset="0"/>
                          <a:cs typeface="Arial" panose="020B0604020202020204" pitchFamily="34" charset="0"/>
                        </a:rPr>
                        <a:t>TMPO (13)</a:t>
                      </a:r>
                    </a:p>
                    <a:p>
                      <a:pPr algn="ctr"/>
                      <a:r>
                        <a:rPr lang="en-US" sz="2800" dirty="0">
                          <a:latin typeface="Arial" panose="020B0604020202020204" pitchFamily="34" charset="0"/>
                          <a:cs typeface="Arial" panose="020B0604020202020204" pitchFamily="34" charset="0"/>
                        </a:rPr>
                        <a:t>MCM6 (11)</a:t>
                      </a:r>
                    </a:p>
                    <a:p>
                      <a:pPr algn="ctr"/>
                      <a:r>
                        <a:rPr lang="en-US" sz="2800" dirty="0">
                          <a:latin typeface="Arial" panose="020B0604020202020204" pitchFamily="34" charset="0"/>
                          <a:cs typeface="Arial" panose="020B0604020202020204" pitchFamily="34" charset="0"/>
                        </a:rPr>
                        <a:t>POLD1 (11)</a:t>
                      </a:r>
                    </a:p>
                  </a:txBody>
                  <a:tcPr>
                    <a:lnL w="12700" cmpd="sng">
                      <a:noFill/>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dirty="0">
                          <a:latin typeface="Arial" panose="020B0604020202020204" pitchFamily="34" charset="0"/>
                          <a:cs typeface="Arial" panose="020B0604020202020204" pitchFamily="34" charset="0"/>
                        </a:rPr>
                        <a:t>FUCA1 (</a:t>
                      </a:r>
                      <a:r>
                        <a:rPr lang="en-US" sz="2800" b="1" dirty="0">
                          <a:latin typeface="+mn-lt"/>
                          <a:cs typeface="Arial" panose="020B0604020202020204" pitchFamily="34" charset="0"/>
                        </a:rPr>
                        <a:t>↑</a:t>
                      </a:r>
                      <a:r>
                        <a:rPr lang="en-US" sz="2800" b="1" dirty="0">
                          <a:latin typeface="Arial" panose="020B0604020202020204" pitchFamily="34" charset="0"/>
                          <a:cs typeface="Arial" panose="020B0604020202020204" pitchFamily="34" charset="0"/>
                        </a:rPr>
                        <a:t>)</a:t>
                      </a:r>
                    </a:p>
                    <a:p>
                      <a:pPr marL="0" marR="0" lvl="0" indent="0" algn="ctr" defTabSz="3291840" rtl="0" eaLnBrk="1" fontAlgn="auto" latinLnBrk="0" hangingPunct="1">
                        <a:lnSpc>
                          <a:spcPct val="100000"/>
                        </a:lnSpc>
                        <a:spcBef>
                          <a:spcPts val="0"/>
                        </a:spcBef>
                        <a:spcAft>
                          <a:spcPts val="0"/>
                        </a:spcAft>
                        <a:buClrTx/>
                        <a:buSzTx/>
                        <a:buFontTx/>
                        <a:buNone/>
                        <a:tabLst/>
                        <a:defRPr/>
                      </a:pPr>
                      <a:r>
                        <a:rPr lang="en-US" sz="2800" b="1" dirty="0">
                          <a:latin typeface="Arial" panose="020B0604020202020204" pitchFamily="34" charset="0"/>
                          <a:cs typeface="Arial" panose="020B0604020202020204" pitchFamily="34" charset="0"/>
                        </a:rPr>
                        <a:t>SMC2 (</a:t>
                      </a:r>
                      <a:r>
                        <a:rPr lang="en-US" sz="2800" b="1" dirty="0">
                          <a:latin typeface="+mn-lt"/>
                          <a:cs typeface="Arial" panose="020B0604020202020204" pitchFamily="34" charset="0"/>
                        </a:rPr>
                        <a:t>↓</a:t>
                      </a:r>
                      <a:r>
                        <a:rPr lang="en-US" sz="2800" b="1" dirty="0">
                          <a:latin typeface="Arial" panose="020B0604020202020204" pitchFamily="34" charset="0"/>
                          <a:cs typeface="Arial" panose="020B0604020202020204" pitchFamily="34" charset="0"/>
                        </a:rPr>
                        <a:t>)</a:t>
                      </a:r>
                    </a:p>
                    <a:p>
                      <a:pPr marL="0" marR="0" lvl="0" indent="0" algn="ctr" defTabSz="3291840" rtl="0" eaLnBrk="1" fontAlgn="auto" latinLnBrk="0" hangingPunct="1">
                        <a:lnSpc>
                          <a:spcPct val="100000"/>
                        </a:lnSpc>
                        <a:spcBef>
                          <a:spcPts val="0"/>
                        </a:spcBef>
                        <a:spcAft>
                          <a:spcPts val="0"/>
                        </a:spcAft>
                        <a:buClrTx/>
                        <a:buSzTx/>
                        <a:buFontTx/>
                        <a:buNone/>
                        <a:tabLst/>
                        <a:defRPr/>
                      </a:pPr>
                      <a:r>
                        <a:rPr lang="en-US" sz="2800" b="0" dirty="0">
                          <a:latin typeface="Arial" panose="020B0604020202020204" pitchFamily="34" charset="0"/>
                          <a:cs typeface="Arial" panose="020B0604020202020204" pitchFamily="34" charset="0"/>
                        </a:rPr>
                        <a:t>DNMT1 (</a:t>
                      </a:r>
                      <a:r>
                        <a:rPr lang="en-US" sz="2800" dirty="0">
                          <a:latin typeface="+mn-lt"/>
                          <a:cs typeface="Arial" panose="020B0604020202020204" pitchFamily="34" charset="0"/>
                        </a:rPr>
                        <a:t>↓</a:t>
                      </a:r>
                      <a:r>
                        <a:rPr lang="en-US" sz="2800" dirty="0">
                          <a:latin typeface="Arial" panose="020B0604020202020204" pitchFamily="34" charset="0"/>
                          <a:cs typeface="Arial" panose="020B0604020202020204" pitchFamily="34" charset="0"/>
                        </a:rPr>
                        <a:t>)</a:t>
                      </a:r>
                      <a:endParaRPr lang="en-US" sz="2800" b="0" dirty="0">
                        <a:latin typeface="Arial" panose="020B0604020202020204" pitchFamily="34" charset="0"/>
                        <a:cs typeface="Arial" panose="020B0604020202020204" pitchFamily="34" charset="0"/>
                      </a:endParaRPr>
                    </a:p>
                    <a:p>
                      <a:pPr algn="ctr"/>
                      <a:r>
                        <a:rPr lang="en-US" sz="2800" b="0" dirty="0">
                          <a:latin typeface="Arial" panose="020B0604020202020204" pitchFamily="34" charset="0"/>
                          <a:cs typeface="Arial" panose="020B0604020202020204" pitchFamily="34" charset="0"/>
                        </a:rPr>
                        <a:t>MCM3-7 (</a:t>
                      </a:r>
                      <a:r>
                        <a:rPr lang="en-US" sz="2800" dirty="0">
                          <a:latin typeface="+mn-lt"/>
                          <a:cs typeface="Arial" panose="020B0604020202020204" pitchFamily="34" charset="0"/>
                        </a:rPr>
                        <a:t>↓</a:t>
                      </a:r>
                      <a:r>
                        <a:rPr lang="en-US" sz="2800" dirty="0">
                          <a:latin typeface="Arial" panose="020B0604020202020204" pitchFamily="34" charset="0"/>
                          <a:cs typeface="Arial" panose="020B0604020202020204" pitchFamily="34" charset="0"/>
                        </a:rPr>
                        <a:t>)</a:t>
                      </a:r>
                      <a:endParaRPr lang="en-US" sz="2800" b="0" dirty="0">
                        <a:latin typeface="Arial" panose="020B0604020202020204" pitchFamily="34" charset="0"/>
                        <a:cs typeface="Arial" panose="020B0604020202020204" pitchFamily="34" charset="0"/>
                      </a:endParaRPr>
                    </a:p>
                    <a:p>
                      <a:pPr algn="ctr"/>
                      <a:r>
                        <a:rPr lang="en-US" sz="2800" b="0" dirty="0">
                          <a:latin typeface="Arial" panose="020B0604020202020204" pitchFamily="34" charset="0"/>
                          <a:cs typeface="Arial" panose="020B0604020202020204" pitchFamily="34" charset="0"/>
                        </a:rPr>
                        <a:t>NCAPD2 (</a:t>
                      </a:r>
                      <a:r>
                        <a:rPr lang="en-US" sz="2800" dirty="0">
                          <a:latin typeface="+mn-lt"/>
                          <a:cs typeface="Arial" panose="020B0604020202020204" pitchFamily="34" charset="0"/>
                        </a:rPr>
                        <a:t>↓</a:t>
                      </a:r>
                      <a:r>
                        <a:rPr lang="en-US" sz="2800" dirty="0">
                          <a:latin typeface="Arial" panose="020B0604020202020204" pitchFamily="34" charset="0"/>
                          <a:cs typeface="Arial" panose="020B0604020202020204" pitchFamily="34" charset="0"/>
                        </a:rPr>
                        <a:t>)</a:t>
                      </a:r>
                      <a:endParaRPr lang="en-US" sz="2800" b="0" dirty="0">
                        <a:latin typeface="Arial" panose="020B0604020202020204" pitchFamily="34" charset="0"/>
                        <a:cs typeface="Arial" panose="020B0604020202020204" pitchFamily="34" charset="0"/>
                      </a:endParaRPr>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alpha val="20000"/>
                      </a:schemeClr>
                    </a:solidFill>
                  </a:tcPr>
                </a:tc>
                <a:extLst>
                  <a:ext uri="{0D108BD9-81ED-4DB2-BD59-A6C34878D82A}">
                    <a16:rowId xmlns:a16="http://schemas.microsoft.com/office/drawing/2014/main" val="1333590250"/>
                  </a:ext>
                </a:extLst>
              </a:tr>
            </a:tbl>
          </a:graphicData>
        </a:graphic>
      </p:graphicFrame>
      <p:sp>
        <p:nvSpPr>
          <p:cNvPr id="31" name="TextBox 30">
            <a:extLst>
              <a:ext uri="{FF2B5EF4-FFF2-40B4-BE49-F238E27FC236}">
                <a16:creationId xmlns:a16="http://schemas.microsoft.com/office/drawing/2014/main" id="{BB3EE208-292F-3058-F3B0-3BDCD7EEC110}"/>
              </a:ext>
            </a:extLst>
          </p:cNvPr>
          <p:cNvSpPr txBox="1"/>
          <p:nvPr/>
        </p:nvSpPr>
        <p:spPr>
          <a:xfrm flipH="1">
            <a:off x="15318217" y="16899152"/>
            <a:ext cx="13231368" cy="1384995"/>
          </a:xfrm>
          <a:prstGeom prst="rect">
            <a:avLst/>
          </a:prstGeom>
          <a:solidFill>
            <a:srgbClr val="EBEEF2"/>
          </a:solidFill>
        </p:spPr>
        <p:txBody>
          <a:bodyPr wrap="square" rtlCol="0">
            <a:spAutoFit/>
          </a:bodyPr>
          <a:lstStyle/>
          <a:p>
            <a:pPr algn="just"/>
            <a:r>
              <a:rPr lang="en-US" sz="2800" b="1" dirty="0">
                <a:latin typeface="Arial" panose="020B0604020202020204" pitchFamily="34" charset="0"/>
                <a:cs typeface="Arial" panose="020B0604020202020204" pitchFamily="34" charset="0"/>
              </a:rPr>
              <a:t>Figure 2. Proteomic analysis of 3 classical senescence markers. </a:t>
            </a:r>
            <a:r>
              <a:rPr lang="en-US" sz="2800" dirty="0">
                <a:latin typeface="Arial" panose="020B0604020202020204" pitchFamily="34" charset="0"/>
                <a:cs typeface="Arial" panose="020B0604020202020204" pitchFamily="34" charset="0"/>
              </a:rPr>
              <a:t>Relative protein abundance of p16, p21, and GDF15 in 5 of 9 cell types. Treated with either etoposide (ETIS) or IR (IRIS) and compared to a proliferating (P) control group.</a:t>
            </a:r>
            <a:r>
              <a:rPr lang="en-US" sz="2800" b="1" dirty="0">
                <a:latin typeface="Arial" panose="020B0604020202020204" pitchFamily="34" charset="0"/>
                <a:cs typeface="Arial" panose="020B0604020202020204" pitchFamily="34" charset="0"/>
              </a:rPr>
              <a:t> </a:t>
            </a:r>
            <a:endParaRPr lang="en-US" sz="2800"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900830E9-0864-20A3-AC49-13B8FC5EADF7}"/>
              </a:ext>
            </a:extLst>
          </p:cNvPr>
          <p:cNvSpPr txBox="1"/>
          <p:nvPr/>
        </p:nvSpPr>
        <p:spPr>
          <a:xfrm flipH="1">
            <a:off x="15319904" y="29212918"/>
            <a:ext cx="13231368" cy="3108543"/>
          </a:xfrm>
          <a:prstGeom prst="rect">
            <a:avLst/>
          </a:prstGeom>
          <a:solidFill>
            <a:srgbClr val="EBEEF2"/>
          </a:solidFill>
        </p:spPr>
        <p:txBody>
          <a:bodyPr wrap="square" rtlCol="0">
            <a:spAutoFit/>
          </a:bodyPr>
          <a:lstStyle/>
          <a:p>
            <a:pPr algn="just"/>
            <a:r>
              <a:rPr lang="en-US" sz="2800" b="1" dirty="0">
                <a:latin typeface="Arial" panose="020B0604020202020204" pitchFamily="34" charset="0"/>
                <a:cs typeface="Arial" panose="020B0604020202020204" pitchFamily="34" charset="0"/>
              </a:rPr>
              <a:t>Figure 3. Proteomic overlap across models. A.</a:t>
            </a:r>
            <a:r>
              <a:rPr lang="en-US" sz="2800" dirty="0">
                <a:latin typeface="Arial" panose="020B0604020202020204" pitchFamily="34" charset="0"/>
                <a:cs typeface="Arial" panose="020B0604020202020204" pitchFamily="34" charset="0"/>
              </a:rPr>
              <a:t> </a:t>
            </a:r>
            <a:r>
              <a:rPr lang="en-US" sz="2800" b="1" dirty="0">
                <a:latin typeface="Arial" panose="020B0604020202020204" pitchFamily="34" charset="0"/>
                <a:cs typeface="Arial" panose="020B0604020202020204" pitchFamily="34" charset="0"/>
              </a:rPr>
              <a:t>Broad comparison across cell types.</a:t>
            </a:r>
            <a:r>
              <a:rPr lang="en-US" sz="2800" dirty="0">
                <a:latin typeface="Arial" panose="020B0604020202020204" pitchFamily="34" charset="0"/>
                <a:cs typeface="Arial" panose="020B0604020202020204" pitchFamily="34" charset="0"/>
              </a:rPr>
              <a:t> </a:t>
            </a:r>
            <a:r>
              <a:rPr lang="en-US" sz="2800" dirty="0" err="1">
                <a:latin typeface="Arial" panose="020B0604020202020204" pitchFamily="34" charset="0"/>
                <a:cs typeface="Arial" panose="020B0604020202020204" pitchFamily="34" charset="0"/>
              </a:rPr>
              <a:t>UpSet</a:t>
            </a:r>
            <a:r>
              <a:rPr lang="en-US" sz="2800" dirty="0">
                <a:latin typeface="Arial" panose="020B0604020202020204" pitchFamily="34" charset="0"/>
                <a:cs typeface="Arial" panose="020B0604020202020204" pitchFamily="34" charset="0"/>
              </a:rPr>
              <a:t> plot of differential protein abundance for all cell types treated with etoposide (ETIS). Most proteins are unique (single dots, green rectangle) rather than shared across multiple groups (dots connected by lines), demonstrating heterogeneity across models. Made using RStudio. </a:t>
            </a:r>
            <a:r>
              <a:rPr lang="en-US" sz="2800" b="1" dirty="0">
                <a:latin typeface="Arial" panose="020B0604020202020204" pitchFamily="34" charset="0"/>
                <a:cs typeface="Arial" panose="020B0604020202020204" pitchFamily="34" charset="0"/>
              </a:rPr>
              <a:t>B.</a:t>
            </a:r>
            <a:r>
              <a:rPr lang="en-US" sz="2800" dirty="0">
                <a:latin typeface="Arial" panose="020B0604020202020204" pitchFamily="34" charset="0"/>
                <a:cs typeface="Arial" panose="020B0604020202020204" pitchFamily="34" charset="0"/>
              </a:rPr>
              <a:t> </a:t>
            </a:r>
            <a:r>
              <a:rPr lang="en-US" sz="2800" b="1" dirty="0">
                <a:latin typeface="Arial" panose="020B0604020202020204" pitchFamily="34" charset="0"/>
                <a:cs typeface="Arial" panose="020B0604020202020204" pitchFamily="34" charset="0"/>
              </a:rPr>
              <a:t>Focused comparison of individual cell types.</a:t>
            </a:r>
            <a:r>
              <a:rPr lang="en-US" sz="2800" dirty="0">
                <a:latin typeface="Arial" panose="020B0604020202020204" pitchFamily="34" charset="0"/>
                <a:cs typeface="Arial" panose="020B0604020202020204" pitchFamily="34" charset="0"/>
              </a:rPr>
              <a:t> Venn diagram between just two groups, HEKn vs </a:t>
            </a:r>
            <a:r>
              <a:rPr lang="en-US" sz="2800" dirty="0" err="1">
                <a:latin typeface="Arial" panose="020B0604020202020204" pitchFamily="34" charset="0"/>
                <a:cs typeface="Arial" panose="020B0604020202020204" pitchFamily="34" charset="0"/>
              </a:rPr>
              <a:t>HEMn</a:t>
            </a:r>
            <a:r>
              <a:rPr lang="en-US" sz="2800" dirty="0">
                <a:latin typeface="Arial" panose="020B0604020202020204" pitchFamily="34" charset="0"/>
                <a:cs typeface="Arial" panose="020B0604020202020204" pitchFamily="34" charset="0"/>
              </a:rPr>
              <a:t> (</a:t>
            </a:r>
            <a:r>
              <a:rPr lang="en-US" sz="2800" i="1" dirty="0">
                <a:latin typeface="Arial" panose="020B0604020202020204" pitchFamily="34" charset="0"/>
                <a:cs typeface="Arial" panose="020B0604020202020204" pitchFamily="34" charset="0"/>
              </a:rPr>
              <a:t>left</a:t>
            </a:r>
            <a:r>
              <a:rPr lang="en-US" sz="2800" dirty="0">
                <a:latin typeface="Arial" panose="020B0604020202020204" pitchFamily="34" charset="0"/>
                <a:cs typeface="Arial" panose="020B0604020202020204" pitchFamily="34" charset="0"/>
              </a:rPr>
              <a:t>), and HREC vs HSAEC (</a:t>
            </a:r>
            <a:r>
              <a:rPr lang="en-US" sz="2800" i="1" dirty="0">
                <a:latin typeface="Arial" panose="020B0604020202020204" pitchFamily="34" charset="0"/>
                <a:cs typeface="Arial" panose="020B0604020202020204" pitchFamily="34" charset="0"/>
              </a:rPr>
              <a:t>right</a:t>
            </a:r>
            <a:r>
              <a:rPr lang="en-US" sz="2800" dirty="0">
                <a:latin typeface="Arial" panose="020B0604020202020204" pitchFamily="34" charset="0"/>
                <a:cs typeface="Arial" panose="020B0604020202020204" pitchFamily="34" charset="0"/>
              </a:rPr>
              <a:t>). Made using Venny 2.1.</a:t>
            </a:r>
            <a:endParaRPr lang="en-US" sz="2800" b="1" dirty="0">
              <a:latin typeface="Arial" panose="020B0604020202020204" pitchFamily="34" charset="0"/>
              <a:cs typeface="Arial" panose="020B0604020202020204" pitchFamily="34" charset="0"/>
            </a:endParaRPr>
          </a:p>
        </p:txBody>
      </p:sp>
      <p:grpSp>
        <p:nvGrpSpPr>
          <p:cNvPr id="87" name="Group 86">
            <a:extLst>
              <a:ext uri="{FF2B5EF4-FFF2-40B4-BE49-F238E27FC236}">
                <a16:creationId xmlns:a16="http://schemas.microsoft.com/office/drawing/2014/main" id="{CEEC58B2-8100-977E-5BB7-8D89BD47E228}"/>
              </a:ext>
            </a:extLst>
          </p:cNvPr>
          <p:cNvGrpSpPr/>
          <p:nvPr/>
        </p:nvGrpSpPr>
        <p:grpSpPr>
          <a:xfrm>
            <a:off x="30348238" y="9487125"/>
            <a:ext cx="2776046" cy="3455228"/>
            <a:chOff x="30348238" y="9649585"/>
            <a:chExt cx="2776046" cy="3455228"/>
          </a:xfrm>
        </p:grpSpPr>
        <p:graphicFrame>
          <p:nvGraphicFramePr>
            <p:cNvPr id="3" name="Object 2">
              <a:extLst>
                <a:ext uri="{FF2B5EF4-FFF2-40B4-BE49-F238E27FC236}">
                  <a16:creationId xmlns:a16="http://schemas.microsoft.com/office/drawing/2014/main" id="{DCF5FDDE-238F-DE88-99A8-061505728DB2}"/>
                </a:ext>
              </a:extLst>
            </p:cNvPr>
            <p:cNvGraphicFramePr>
              <a:graphicFrameLocks noChangeAspect="1"/>
            </p:cNvGraphicFramePr>
            <p:nvPr/>
          </p:nvGraphicFramePr>
          <p:xfrm>
            <a:off x="30348238" y="10080625"/>
            <a:ext cx="2736850" cy="3024188"/>
          </p:xfrm>
          <a:graphic>
            <a:graphicData uri="http://schemas.openxmlformats.org/presentationml/2006/ole">
              <mc:AlternateContent xmlns:mc="http://schemas.openxmlformats.org/markup-compatibility/2006">
                <mc:Choice xmlns:v="urn:schemas-microsoft-com:vml" Requires="v">
                  <p:oleObj name="Prism 9" r:id="rId38" imgW="1443784" imgH="1595729" progId="Prism9.Document">
                    <p:embed/>
                  </p:oleObj>
                </mc:Choice>
                <mc:Fallback>
                  <p:oleObj name="Prism 9" r:id="rId38" imgW="1443784" imgH="1595729" progId="Prism9.Document">
                    <p:embed/>
                    <p:pic>
                      <p:nvPicPr>
                        <p:cNvPr id="3" name="Object 2">
                          <a:extLst>
                            <a:ext uri="{FF2B5EF4-FFF2-40B4-BE49-F238E27FC236}">
                              <a16:creationId xmlns:a16="http://schemas.microsoft.com/office/drawing/2014/main" id="{DCF5FDDE-238F-DE88-99A8-061505728DB2}"/>
                            </a:ext>
                          </a:extLst>
                        </p:cNvPr>
                        <p:cNvPicPr/>
                        <p:nvPr/>
                      </p:nvPicPr>
                      <p:blipFill>
                        <a:blip r:embed="rId39"/>
                        <a:stretch>
                          <a:fillRect/>
                        </a:stretch>
                      </p:blipFill>
                      <p:spPr>
                        <a:xfrm>
                          <a:off x="30348238" y="10080625"/>
                          <a:ext cx="2736850" cy="3024188"/>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16A29A3A-C3A8-9F0C-3FC4-8C9DFC8F6F3D}"/>
                </a:ext>
              </a:extLst>
            </p:cNvPr>
            <p:cNvSpPr txBox="1"/>
            <p:nvPr/>
          </p:nvSpPr>
          <p:spPr>
            <a:xfrm>
              <a:off x="31451306" y="9649585"/>
              <a:ext cx="1672978" cy="523220"/>
            </a:xfrm>
            <a:prstGeom prst="rect">
              <a:avLst/>
            </a:prstGeom>
            <a:noFill/>
          </p:spPr>
          <p:txBody>
            <a:bodyPr wrap="square">
              <a:spAutoFit/>
            </a:bodyPr>
            <a:lstStyle/>
            <a:p>
              <a:pPr algn="ctr"/>
              <a:r>
                <a:rPr lang="en-US" sz="2800" dirty="0"/>
                <a:t>HREC</a:t>
              </a:r>
            </a:p>
          </p:txBody>
        </p:sp>
      </p:grpSp>
      <p:grpSp>
        <p:nvGrpSpPr>
          <p:cNvPr id="88" name="Group 87">
            <a:extLst>
              <a:ext uri="{FF2B5EF4-FFF2-40B4-BE49-F238E27FC236}">
                <a16:creationId xmlns:a16="http://schemas.microsoft.com/office/drawing/2014/main" id="{B7535514-1382-696C-F37D-C48A20BF0E73}"/>
              </a:ext>
            </a:extLst>
          </p:cNvPr>
          <p:cNvGrpSpPr/>
          <p:nvPr/>
        </p:nvGrpSpPr>
        <p:grpSpPr>
          <a:xfrm>
            <a:off x="33079421" y="9487125"/>
            <a:ext cx="2271867" cy="3452072"/>
            <a:chOff x="33079421" y="9652741"/>
            <a:chExt cx="2271867" cy="3452072"/>
          </a:xfrm>
        </p:grpSpPr>
        <p:graphicFrame>
          <p:nvGraphicFramePr>
            <p:cNvPr id="5" name="Object 4">
              <a:extLst>
                <a:ext uri="{FF2B5EF4-FFF2-40B4-BE49-F238E27FC236}">
                  <a16:creationId xmlns:a16="http://schemas.microsoft.com/office/drawing/2014/main" id="{464D3B68-A56F-717C-9670-5595E0E8CA63}"/>
                </a:ext>
              </a:extLst>
            </p:cNvPr>
            <p:cNvGraphicFramePr>
              <a:graphicFrameLocks noChangeAspect="1"/>
            </p:cNvGraphicFramePr>
            <p:nvPr/>
          </p:nvGraphicFramePr>
          <p:xfrm>
            <a:off x="33079421" y="10064751"/>
            <a:ext cx="2171700" cy="3040062"/>
          </p:xfrm>
          <a:graphic>
            <a:graphicData uri="http://schemas.openxmlformats.org/presentationml/2006/ole">
              <mc:AlternateContent xmlns:mc="http://schemas.openxmlformats.org/markup-compatibility/2006">
                <mc:Choice xmlns:v="urn:schemas-microsoft-com:vml" Requires="v">
                  <p:oleObj name="Prism 9" r:id="rId40" imgW="1118942" imgH="1569806" progId="Prism9.Document">
                    <p:embed/>
                  </p:oleObj>
                </mc:Choice>
                <mc:Fallback>
                  <p:oleObj name="Prism 9" r:id="rId40" imgW="1118942" imgH="1569806" progId="Prism9.Document">
                    <p:embed/>
                    <p:pic>
                      <p:nvPicPr>
                        <p:cNvPr id="5" name="Object 4">
                          <a:extLst>
                            <a:ext uri="{FF2B5EF4-FFF2-40B4-BE49-F238E27FC236}">
                              <a16:creationId xmlns:a16="http://schemas.microsoft.com/office/drawing/2014/main" id="{464D3B68-A56F-717C-9670-5595E0E8CA63}"/>
                            </a:ext>
                          </a:extLst>
                        </p:cNvPr>
                        <p:cNvPicPr/>
                        <p:nvPr/>
                      </p:nvPicPr>
                      <p:blipFill>
                        <a:blip r:embed="rId41"/>
                        <a:stretch>
                          <a:fillRect/>
                        </a:stretch>
                      </p:blipFill>
                      <p:spPr>
                        <a:xfrm>
                          <a:off x="33079421" y="10064751"/>
                          <a:ext cx="2171700" cy="3040062"/>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8DA14F25-4513-3983-D23F-63B43B7E65DB}"/>
                </a:ext>
              </a:extLst>
            </p:cNvPr>
            <p:cNvSpPr txBox="1"/>
            <p:nvPr/>
          </p:nvSpPr>
          <p:spPr>
            <a:xfrm>
              <a:off x="33474562" y="9652741"/>
              <a:ext cx="1876726" cy="523220"/>
            </a:xfrm>
            <a:prstGeom prst="rect">
              <a:avLst/>
            </a:prstGeom>
            <a:noFill/>
          </p:spPr>
          <p:txBody>
            <a:bodyPr wrap="square">
              <a:spAutoFit/>
            </a:bodyPr>
            <a:lstStyle/>
            <a:p>
              <a:pPr algn="ctr"/>
              <a:r>
                <a:rPr lang="en-US" sz="2800" dirty="0"/>
                <a:t>HSAEC</a:t>
              </a:r>
            </a:p>
          </p:txBody>
        </p:sp>
      </p:grpSp>
      <p:grpSp>
        <p:nvGrpSpPr>
          <p:cNvPr id="89" name="Group 88">
            <a:extLst>
              <a:ext uri="{FF2B5EF4-FFF2-40B4-BE49-F238E27FC236}">
                <a16:creationId xmlns:a16="http://schemas.microsoft.com/office/drawing/2014/main" id="{98C32AFB-46CB-8F5E-B966-2B2110A112F3}"/>
              </a:ext>
            </a:extLst>
          </p:cNvPr>
          <p:cNvGrpSpPr/>
          <p:nvPr/>
        </p:nvGrpSpPr>
        <p:grpSpPr>
          <a:xfrm>
            <a:off x="35248160" y="9487125"/>
            <a:ext cx="2446780" cy="3455228"/>
            <a:chOff x="35248160" y="9652636"/>
            <a:chExt cx="2446780" cy="3455228"/>
          </a:xfrm>
        </p:grpSpPr>
        <p:graphicFrame>
          <p:nvGraphicFramePr>
            <p:cNvPr id="6" name="Object 5">
              <a:extLst>
                <a:ext uri="{FF2B5EF4-FFF2-40B4-BE49-F238E27FC236}">
                  <a16:creationId xmlns:a16="http://schemas.microsoft.com/office/drawing/2014/main" id="{BA5732CE-D5AB-D080-A26B-7318B652277C}"/>
                </a:ext>
              </a:extLst>
            </p:cNvPr>
            <p:cNvGraphicFramePr>
              <a:graphicFrameLocks noChangeAspect="1"/>
            </p:cNvGraphicFramePr>
            <p:nvPr/>
          </p:nvGraphicFramePr>
          <p:xfrm>
            <a:off x="35248160" y="9907464"/>
            <a:ext cx="2446780" cy="3200400"/>
          </p:xfrm>
          <a:graphic>
            <a:graphicData uri="http://schemas.openxmlformats.org/presentationml/2006/ole">
              <mc:AlternateContent xmlns:mc="http://schemas.openxmlformats.org/markup-compatibility/2006">
                <mc:Choice xmlns:v="urn:schemas-microsoft-com:vml" Requires="v">
                  <p:oleObj name="Prism 9" r:id="rId42" imgW="1190609" imgH="1557564" progId="Prism9.Document">
                    <p:embed/>
                  </p:oleObj>
                </mc:Choice>
                <mc:Fallback>
                  <p:oleObj name="Prism 9" r:id="rId42" imgW="1190609" imgH="1557564" progId="Prism9.Document">
                    <p:embed/>
                    <p:pic>
                      <p:nvPicPr>
                        <p:cNvPr id="6" name="Object 5">
                          <a:extLst>
                            <a:ext uri="{FF2B5EF4-FFF2-40B4-BE49-F238E27FC236}">
                              <a16:creationId xmlns:a16="http://schemas.microsoft.com/office/drawing/2014/main" id="{BA5732CE-D5AB-D080-A26B-7318B652277C}"/>
                            </a:ext>
                          </a:extLst>
                        </p:cNvPr>
                        <p:cNvPicPr/>
                        <p:nvPr/>
                      </p:nvPicPr>
                      <p:blipFill>
                        <a:blip r:embed="rId43"/>
                        <a:stretch>
                          <a:fillRect/>
                        </a:stretch>
                      </p:blipFill>
                      <p:spPr>
                        <a:xfrm>
                          <a:off x="35248160" y="9907464"/>
                          <a:ext cx="2446780" cy="3200400"/>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4D4CA006-F68A-6C9C-35FA-5726D495CDB9}"/>
                </a:ext>
              </a:extLst>
            </p:cNvPr>
            <p:cNvSpPr txBox="1"/>
            <p:nvPr/>
          </p:nvSpPr>
          <p:spPr>
            <a:xfrm>
              <a:off x="35967986" y="9652636"/>
              <a:ext cx="1648917" cy="523220"/>
            </a:xfrm>
            <a:prstGeom prst="rect">
              <a:avLst/>
            </a:prstGeom>
            <a:noFill/>
          </p:spPr>
          <p:txBody>
            <a:bodyPr wrap="square">
              <a:spAutoFit/>
            </a:bodyPr>
            <a:lstStyle/>
            <a:p>
              <a:pPr algn="ctr"/>
              <a:r>
                <a:rPr lang="en-US" sz="2800" dirty="0"/>
                <a:t>HEKn</a:t>
              </a:r>
            </a:p>
          </p:txBody>
        </p:sp>
      </p:grpSp>
      <p:grpSp>
        <p:nvGrpSpPr>
          <p:cNvPr id="90" name="Group 89">
            <a:extLst>
              <a:ext uri="{FF2B5EF4-FFF2-40B4-BE49-F238E27FC236}">
                <a16:creationId xmlns:a16="http://schemas.microsoft.com/office/drawing/2014/main" id="{17829268-3A6E-0C71-CC97-23B97A61F4EA}"/>
              </a:ext>
            </a:extLst>
          </p:cNvPr>
          <p:cNvGrpSpPr/>
          <p:nvPr/>
        </p:nvGrpSpPr>
        <p:grpSpPr>
          <a:xfrm>
            <a:off x="37686567" y="9487125"/>
            <a:ext cx="2630192" cy="3455228"/>
            <a:chOff x="37686567" y="9649585"/>
            <a:chExt cx="2630192" cy="3455228"/>
          </a:xfrm>
        </p:grpSpPr>
        <p:graphicFrame>
          <p:nvGraphicFramePr>
            <p:cNvPr id="7" name="Object 6">
              <a:extLst>
                <a:ext uri="{FF2B5EF4-FFF2-40B4-BE49-F238E27FC236}">
                  <a16:creationId xmlns:a16="http://schemas.microsoft.com/office/drawing/2014/main" id="{FBA04039-2EBE-A04B-EE57-23B34299BC04}"/>
                </a:ext>
              </a:extLst>
            </p:cNvPr>
            <p:cNvGraphicFramePr>
              <a:graphicFrameLocks noChangeAspect="1"/>
            </p:cNvGraphicFramePr>
            <p:nvPr/>
          </p:nvGraphicFramePr>
          <p:xfrm>
            <a:off x="37686567" y="9852025"/>
            <a:ext cx="2589212" cy="3252788"/>
          </p:xfrm>
          <a:graphic>
            <a:graphicData uri="http://schemas.openxmlformats.org/presentationml/2006/ole">
              <mc:AlternateContent xmlns:mc="http://schemas.openxmlformats.org/markup-compatibility/2006">
                <mc:Choice xmlns:v="urn:schemas-microsoft-com:vml" Requires="v">
                  <p:oleObj name="Prism 9" r:id="rId44" imgW="1262276" imgH="1583487" progId="Prism9.Document">
                    <p:embed/>
                  </p:oleObj>
                </mc:Choice>
                <mc:Fallback>
                  <p:oleObj name="Prism 9" r:id="rId44" imgW="1262276" imgH="1583487" progId="Prism9.Document">
                    <p:embed/>
                    <p:pic>
                      <p:nvPicPr>
                        <p:cNvPr id="7" name="Object 6">
                          <a:extLst>
                            <a:ext uri="{FF2B5EF4-FFF2-40B4-BE49-F238E27FC236}">
                              <a16:creationId xmlns:a16="http://schemas.microsoft.com/office/drawing/2014/main" id="{FBA04039-2EBE-A04B-EE57-23B34299BC04}"/>
                            </a:ext>
                          </a:extLst>
                        </p:cNvPr>
                        <p:cNvPicPr/>
                        <p:nvPr/>
                      </p:nvPicPr>
                      <p:blipFill>
                        <a:blip r:embed="rId45"/>
                        <a:stretch>
                          <a:fillRect/>
                        </a:stretch>
                      </p:blipFill>
                      <p:spPr>
                        <a:xfrm>
                          <a:off x="37686567" y="9852025"/>
                          <a:ext cx="2589212" cy="3252788"/>
                        </a:xfrm>
                        <a:prstGeom prst="rect">
                          <a:avLst/>
                        </a:prstGeom>
                      </p:spPr>
                    </p:pic>
                  </p:oleObj>
                </mc:Fallback>
              </mc:AlternateContent>
            </a:graphicData>
          </a:graphic>
        </p:graphicFrame>
        <p:sp>
          <p:nvSpPr>
            <p:cNvPr id="29" name="TextBox 28">
              <a:extLst>
                <a:ext uri="{FF2B5EF4-FFF2-40B4-BE49-F238E27FC236}">
                  <a16:creationId xmlns:a16="http://schemas.microsoft.com/office/drawing/2014/main" id="{69086535-7B58-EAC8-B02E-FAB51331CF38}"/>
                </a:ext>
              </a:extLst>
            </p:cNvPr>
            <p:cNvSpPr txBox="1"/>
            <p:nvPr/>
          </p:nvSpPr>
          <p:spPr>
            <a:xfrm>
              <a:off x="38440033" y="9649585"/>
              <a:ext cx="1876726" cy="523220"/>
            </a:xfrm>
            <a:prstGeom prst="rect">
              <a:avLst/>
            </a:prstGeom>
            <a:noFill/>
          </p:spPr>
          <p:txBody>
            <a:bodyPr wrap="square">
              <a:spAutoFit/>
            </a:bodyPr>
            <a:lstStyle/>
            <a:p>
              <a:pPr algn="ctr"/>
              <a:r>
                <a:rPr lang="en-US" sz="2800" dirty="0"/>
                <a:t>HEMn</a:t>
              </a:r>
            </a:p>
          </p:txBody>
        </p:sp>
      </p:grpSp>
      <p:grpSp>
        <p:nvGrpSpPr>
          <p:cNvPr id="91" name="Group 90">
            <a:extLst>
              <a:ext uri="{FF2B5EF4-FFF2-40B4-BE49-F238E27FC236}">
                <a16:creationId xmlns:a16="http://schemas.microsoft.com/office/drawing/2014/main" id="{2A00B148-A854-FA7A-187B-A7C337D8CC9F}"/>
              </a:ext>
            </a:extLst>
          </p:cNvPr>
          <p:cNvGrpSpPr/>
          <p:nvPr/>
        </p:nvGrpSpPr>
        <p:grpSpPr>
          <a:xfrm>
            <a:off x="40203438" y="9487125"/>
            <a:ext cx="2447925" cy="3401788"/>
            <a:chOff x="40203438" y="9649585"/>
            <a:chExt cx="2447925" cy="3401788"/>
          </a:xfrm>
        </p:grpSpPr>
        <p:graphicFrame>
          <p:nvGraphicFramePr>
            <p:cNvPr id="8" name="Object 7">
              <a:extLst>
                <a:ext uri="{FF2B5EF4-FFF2-40B4-BE49-F238E27FC236}">
                  <a16:creationId xmlns:a16="http://schemas.microsoft.com/office/drawing/2014/main" id="{3AE4215A-4428-A38B-8F10-C9350E332EAC}"/>
                </a:ext>
              </a:extLst>
            </p:cNvPr>
            <p:cNvGraphicFramePr>
              <a:graphicFrameLocks noChangeAspect="1"/>
            </p:cNvGraphicFramePr>
            <p:nvPr>
              <p:extLst>
                <p:ext uri="{D42A27DB-BD31-4B8C-83A1-F6EECF244321}">
                  <p14:modId xmlns:p14="http://schemas.microsoft.com/office/powerpoint/2010/main" val="3666335412"/>
                </p:ext>
              </p:extLst>
            </p:nvPr>
          </p:nvGraphicFramePr>
          <p:xfrm>
            <a:off x="40203438" y="9852560"/>
            <a:ext cx="2447925" cy="3198813"/>
          </p:xfrm>
          <a:graphic>
            <a:graphicData uri="http://schemas.openxmlformats.org/presentationml/2006/ole">
              <mc:AlternateContent xmlns:mc="http://schemas.openxmlformats.org/markup-compatibility/2006">
                <mc:Choice xmlns:v="urn:schemas-microsoft-com:vml" Requires="v">
                  <p:oleObj name="Prism 9" r:id="rId46" imgW="1190609" imgH="1557564" progId="Prism9.Document">
                    <p:embed/>
                  </p:oleObj>
                </mc:Choice>
                <mc:Fallback>
                  <p:oleObj name="Prism 9" r:id="rId46" imgW="1190609" imgH="1557564" progId="Prism9.Document">
                    <p:embed/>
                    <p:pic>
                      <p:nvPicPr>
                        <p:cNvPr id="8" name="Object 7">
                          <a:extLst>
                            <a:ext uri="{FF2B5EF4-FFF2-40B4-BE49-F238E27FC236}">
                              <a16:creationId xmlns:a16="http://schemas.microsoft.com/office/drawing/2014/main" id="{3AE4215A-4428-A38B-8F10-C9350E332EAC}"/>
                            </a:ext>
                          </a:extLst>
                        </p:cNvPr>
                        <p:cNvPicPr/>
                        <p:nvPr/>
                      </p:nvPicPr>
                      <p:blipFill>
                        <a:blip r:embed="rId47"/>
                        <a:stretch>
                          <a:fillRect/>
                        </a:stretch>
                      </p:blipFill>
                      <p:spPr>
                        <a:xfrm>
                          <a:off x="40203438" y="9852560"/>
                          <a:ext cx="2447925" cy="3198813"/>
                        </a:xfrm>
                        <a:prstGeom prst="rect">
                          <a:avLst/>
                        </a:prstGeom>
                      </p:spPr>
                    </p:pic>
                  </p:oleObj>
                </mc:Fallback>
              </mc:AlternateContent>
            </a:graphicData>
          </a:graphic>
        </p:graphicFrame>
        <p:sp>
          <p:nvSpPr>
            <p:cNvPr id="30" name="TextBox 29">
              <a:extLst>
                <a:ext uri="{FF2B5EF4-FFF2-40B4-BE49-F238E27FC236}">
                  <a16:creationId xmlns:a16="http://schemas.microsoft.com/office/drawing/2014/main" id="{4B7DABE7-C1C7-FAE0-8B6A-9DF96AEA386B}"/>
                </a:ext>
              </a:extLst>
            </p:cNvPr>
            <p:cNvSpPr txBox="1"/>
            <p:nvPr/>
          </p:nvSpPr>
          <p:spPr>
            <a:xfrm>
              <a:off x="40735722" y="9649585"/>
              <a:ext cx="1876726" cy="523220"/>
            </a:xfrm>
            <a:prstGeom prst="rect">
              <a:avLst/>
            </a:prstGeom>
            <a:noFill/>
          </p:spPr>
          <p:txBody>
            <a:bodyPr wrap="square">
              <a:spAutoFit/>
            </a:bodyPr>
            <a:lstStyle/>
            <a:p>
              <a:pPr algn="ctr"/>
              <a:r>
                <a:rPr lang="en-US" sz="2800" dirty="0"/>
                <a:t>HUVEC</a:t>
              </a:r>
            </a:p>
          </p:txBody>
        </p:sp>
      </p:grpSp>
      <p:sp>
        <p:nvSpPr>
          <p:cNvPr id="32" name="TextBox 31">
            <a:extLst>
              <a:ext uri="{FF2B5EF4-FFF2-40B4-BE49-F238E27FC236}">
                <a16:creationId xmlns:a16="http://schemas.microsoft.com/office/drawing/2014/main" id="{2CFAFA4E-03B9-0843-0829-9E2717C85076}"/>
              </a:ext>
            </a:extLst>
          </p:cNvPr>
          <p:cNvSpPr txBox="1"/>
          <p:nvPr/>
        </p:nvSpPr>
        <p:spPr>
          <a:xfrm>
            <a:off x="30058594" y="9437780"/>
            <a:ext cx="1552028" cy="584775"/>
          </a:xfrm>
          <a:prstGeom prst="rect">
            <a:avLst/>
          </a:prstGeom>
          <a:noFill/>
        </p:spPr>
        <p:txBody>
          <a:bodyPr wrap="none" rtlCol="0">
            <a:spAutoFit/>
          </a:bodyPr>
          <a:lstStyle/>
          <a:p>
            <a:r>
              <a:rPr lang="en-US" sz="3200" b="1" dirty="0">
                <a:latin typeface="Arial" panose="020B0604020202020204" pitchFamily="34" charset="0"/>
                <a:cs typeface="Arial" panose="020B0604020202020204" pitchFamily="34" charset="0"/>
              </a:rPr>
              <a:t>FUCA1</a:t>
            </a:r>
          </a:p>
        </p:txBody>
      </p:sp>
      <p:grpSp>
        <p:nvGrpSpPr>
          <p:cNvPr id="97" name="Group 96">
            <a:extLst>
              <a:ext uri="{FF2B5EF4-FFF2-40B4-BE49-F238E27FC236}">
                <a16:creationId xmlns:a16="http://schemas.microsoft.com/office/drawing/2014/main" id="{967F9DE7-28E6-2E88-7C44-C0677BC3CC7F}"/>
              </a:ext>
            </a:extLst>
          </p:cNvPr>
          <p:cNvGrpSpPr/>
          <p:nvPr/>
        </p:nvGrpSpPr>
        <p:grpSpPr>
          <a:xfrm>
            <a:off x="30371052" y="13276873"/>
            <a:ext cx="2871595" cy="3533115"/>
            <a:chOff x="30370463" y="13497080"/>
            <a:chExt cx="2871595" cy="3533115"/>
          </a:xfrm>
        </p:grpSpPr>
        <p:graphicFrame>
          <p:nvGraphicFramePr>
            <p:cNvPr id="33" name="Object 32">
              <a:extLst>
                <a:ext uri="{FF2B5EF4-FFF2-40B4-BE49-F238E27FC236}">
                  <a16:creationId xmlns:a16="http://schemas.microsoft.com/office/drawing/2014/main" id="{3E600174-0C1D-2F43-606D-6CD812350668}"/>
                </a:ext>
              </a:extLst>
            </p:cNvPr>
            <p:cNvGraphicFramePr>
              <a:graphicFrameLocks noChangeAspect="1"/>
            </p:cNvGraphicFramePr>
            <p:nvPr/>
          </p:nvGraphicFramePr>
          <p:xfrm>
            <a:off x="30370463" y="13771058"/>
            <a:ext cx="2822575" cy="3259137"/>
          </p:xfrm>
          <a:graphic>
            <a:graphicData uri="http://schemas.openxmlformats.org/presentationml/2006/ole">
              <mc:AlternateContent xmlns:mc="http://schemas.openxmlformats.org/markup-compatibility/2006">
                <mc:Choice xmlns:v="urn:schemas-microsoft-com:vml" Requires="v">
                  <p:oleObj name="Prism 9" r:id="rId48" imgW="1373558" imgH="1585288" progId="Prism9.Document">
                    <p:embed/>
                  </p:oleObj>
                </mc:Choice>
                <mc:Fallback>
                  <p:oleObj name="Prism 9" r:id="rId48" imgW="1373558" imgH="1585288" progId="Prism9.Document">
                    <p:embed/>
                    <p:pic>
                      <p:nvPicPr>
                        <p:cNvPr id="33" name="Object 32">
                          <a:extLst>
                            <a:ext uri="{FF2B5EF4-FFF2-40B4-BE49-F238E27FC236}">
                              <a16:creationId xmlns:a16="http://schemas.microsoft.com/office/drawing/2014/main" id="{3E600174-0C1D-2F43-606D-6CD812350668}"/>
                            </a:ext>
                          </a:extLst>
                        </p:cNvPr>
                        <p:cNvPicPr/>
                        <p:nvPr/>
                      </p:nvPicPr>
                      <p:blipFill>
                        <a:blip r:embed="rId49"/>
                        <a:stretch>
                          <a:fillRect/>
                        </a:stretch>
                      </p:blipFill>
                      <p:spPr>
                        <a:xfrm>
                          <a:off x="30370463" y="13771058"/>
                          <a:ext cx="2822575" cy="3259137"/>
                        </a:xfrm>
                        <a:prstGeom prst="rect">
                          <a:avLst/>
                        </a:prstGeom>
                      </p:spPr>
                    </p:pic>
                  </p:oleObj>
                </mc:Fallback>
              </mc:AlternateContent>
            </a:graphicData>
          </a:graphic>
        </p:graphicFrame>
        <p:sp>
          <p:nvSpPr>
            <p:cNvPr id="38" name="TextBox 37">
              <a:extLst>
                <a:ext uri="{FF2B5EF4-FFF2-40B4-BE49-F238E27FC236}">
                  <a16:creationId xmlns:a16="http://schemas.microsoft.com/office/drawing/2014/main" id="{583663FD-CC8A-4634-7AE7-54E86E9E478E}"/>
                </a:ext>
              </a:extLst>
            </p:cNvPr>
            <p:cNvSpPr txBox="1"/>
            <p:nvPr/>
          </p:nvSpPr>
          <p:spPr>
            <a:xfrm>
              <a:off x="31393290" y="13497080"/>
              <a:ext cx="1848768" cy="523220"/>
            </a:xfrm>
            <a:prstGeom prst="rect">
              <a:avLst/>
            </a:prstGeom>
            <a:noFill/>
          </p:spPr>
          <p:txBody>
            <a:bodyPr wrap="square">
              <a:spAutoFit/>
            </a:bodyPr>
            <a:lstStyle/>
            <a:p>
              <a:pPr algn="ctr"/>
              <a:r>
                <a:rPr lang="en-US" sz="2800" dirty="0"/>
                <a:t>HREC</a:t>
              </a:r>
            </a:p>
          </p:txBody>
        </p:sp>
      </p:grpSp>
      <p:grpSp>
        <p:nvGrpSpPr>
          <p:cNvPr id="95" name="Group 94">
            <a:extLst>
              <a:ext uri="{FF2B5EF4-FFF2-40B4-BE49-F238E27FC236}">
                <a16:creationId xmlns:a16="http://schemas.microsoft.com/office/drawing/2014/main" id="{9F0BB0FB-991F-C4C4-1780-DCF870470E17}"/>
              </a:ext>
            </a:extLst>
          </p:cNvPr>
          <p:cNvGrpSpPr/>
          <p:nvPr/>
        </p:nvGrpSpPr>
        <p:grpSpPr>
          <a:xfrm>
            <a:off x="33242647" y="13276873"/>
            <a:ext cx="2446485" cy="3533115"/>
            <a:chOff x="33242647" y="13497080"/>
            <a:chExt cx="2446485" cy="3533115"/>
          </a:xfrm>
        </p:grpSpPr>
        <p:graphicFrame>
          <p:nvGraphicFramePr>
            <p:cNvPr id="34" name="Object 33">
              <a:extLst>
                <a:ext uri="{FF2B5EF4-FFF2-40B4-BE49-F238E27FC236}">
                  <a16:creationId xmlns:a16="http://schemas.microsoft.com/office/drawing/2014/main" id="{A333CE6F-ADC1-AA5A-08EB-878A48A20616}"/>
                </a:ext>
              </a:extLst>
            </p:cNvPr>
            <p:cNvGraphicFramePr>
              <a:graphicFrameLocks noChangeAspect="1"/>
            </p:cNvGraphicFramePr>
            <p:nvPr/>
          </p:nvGraphicFramePr>
          <p:xfrm>
            <a:off x="33242647" y="13920283"/>
            <a:ext cx="2184400" cy="3109912"/>
          </p:xfrm>
          <a:graphic>
            <a:graphicData uri="http://schemas.openxmlformats.org/presentationml/2006/ole">
              <mc:AlternateContent xmlns:mc="http://schemas.openxmlformats.org/markup-compatibility/2006">
                <mc:Choice xmlns:v="urn:schemas-microsoft-com:vml" Requires="v">
                  <p:oleObj name="Prism 9" r:id="rId50" imgW="1118942" imgH="1595729" progId="Prism9.Document">
                    <p:embed/>
                  </p:oleObj>
                </mc:Choice>
                <mc:Fallback>
                  <p:oleObj name="Prism 9" r:id="rId50" imgW="1118942" imgH="1595729" progId="Prism9.Document">
                    <p:embed/>
                    <p:pic>
                      <p:nvPicPr>
                        <p:cNvPr id="34" name="Object 33">
                          <a:extLst>
                            <a:ext uri="{FF2B5EF4-FFF2-40B4-BE49-F238E27FC236}">
                              <a16:creationId xmlns:a16="http://schemas.microsoft.com/office/drawing/2014/main" id="{A333CE6F-ADC1-AA5A-08EB-878A48A20616}"/>
                            </a:ext>
                          </a:extLst>
                        </p:cNvPr>
                        <p:cNvPicPr/>
                        <p:nvPr/>
                      </p:nvPicPr>
                      <p:blipFill>
                        <a:blip r:embed="rId51"/>
                        <a:stretch>
                          <a:fillRect/>
                        </a:stretch>
                      </p:blipFill>
                      <p:spPr>
                        <a:xfrm>
                          <a:off x="33242647" y="13920283"/>
                          <a:ext cx="2184400" cy="3109912"/>
                        </a:xfrm>
                        <a:prstGeom prst="rect">
                          <a:avLst/>
                        </a:prstGeom>
                      </p:spPr>
                    </p:pic>
                  </p:oleObj>
                </mc:Fallback>
              </mc:AlternateContent>
            </a:graphicData>
          </a:graphic>
        </p:graphicFrame>
        <p:sp>
          <p:nvSpPr>
            <p:cNvPr id="46" name="TextBox 45">
              <a:extLst>
                <a:ext uri="{FF2B5EF4-FFF2-40B4-BE49-F238E27FC236}">
                  <a16:creationId xmlns:a16="http://schemas.microsoft.com/office/drawing/2014/main" id="{B83CB86F-C0B4-4F18-3433-09B61835EF54}"/>
                </a:ext>
              </a:extLst>
            </p:cNvPr>
            <p:cNvSpPr txBox="1"/>
            <p:nvPr/>
          </p:nvSpPr>
          <p:spPr>
            <a:xfrm>
              <a:off x="33615207" y="13497080"/>
              <a:ext cx="2073925" cy="523220"/>
            </a:xfrm>
            <a:prstGeom prst="rect">
              <a:avLst/>
            </a:prstGeom>
            <a:noFill/>
          </p:spPr>
          <p:txBody>
            <a:bodyPr wrap="square">
              <a:spAutoFit/>
            </a:bodyPr>
            <a:lstStyle/>
            <a:p>
              <a:pPr algn="ctr"/>
              <a:r>
                <a:rPr lang="en-US" sz="2800" dirty="0"/>
                <a:t>HSAEC</a:t>
              </a:r>
            </a:p>
          </p:txBody>
        </p:sp>
      </p:grpSp>
      <p:grpSp>
        <p:nvGrpSpPr>
          <p:cNvPr id="94" name="Group 93">
            <a:extLst>
              <a:ext uri="{FF2B5EF4-FFF2-40B4-BE49-F238E27FC236}">
                <a16:creationId xmlns:a16="http://schemas.microsoft.com/office/drawing/2014/main" id="{BD6944CB-3DF6-FFCB-C858-2849A9CFF84B}"/>
              </a:ext>
            </a:extLst>
          </p:cNvPr>
          <p:cNvGrpSpPr/>
          <p:nvPr/>
        </p:nvGrpSpPr>
        <p:grpSpPr>
          <a:xfrm>
            <a:off x="35476656" y="13276873"/>
            <a:ext cx="2489449" cy="3533115"/>
            <a:chOff x="35476656" y="13497080"/>
            <a:chExt cx="2489449" cy="3533115"/>
          </a:xfrm>
        </p:grpSpPr>
        <p:graphicFrame>
          <p:nvGraphicFramePr>
            <p:cNvPr id="35" name="Object 34">
              <a:extLst>
                <a:ext uri="{FF2B5EF4-FFF2-40B4-BE49-F238E27FC236}">
                  <a16:creationId xmlns:a16="http://schemas.microsoft.com/office/drawing/2014/main" id="{0FA37443-6050-A38B-D3EE-0555A442145A}"/>
                </a:ext>
              </a:extLst>
            </p:cNvPr>
            <p:cNvGraphicFramePr>
              <a:graphicFrameLocks noChangeAspect="1"/>
            </p:cNvGraphicFramePr>
            <p:nvPr/>
          </p:nvGraphicFramePr>
          <p:xfrm>
            <a:off x="35476656" y="13794870"/>
            <a:ext cx="2446338" cy="3235325"/>
          </p:xfrm>
          <a:graphic>
            <a:graphicData uri="http://schemas.openxmlformats.org/presentationml/2006/ole">
              <mc:AlternateContent xmlns:mc="http://schemas.openxmlformats.org/markup-compatibility/2006">
                <mc:Choice xmlns:v="urn:schemas-microsoft-com:vml" Requires="v">
                  <p:oleObj name="Prism 9" r:id="rId52" imgW="1190609" imgH="1574486" progId="Prism9.Document">
                    <p:embed/>
                  </p:oleObj>
                </mc:Choice>
                <mc:Fallback>
                  <p:oleObj name="Prism 9" r:id="rId52" imgW="1190609" imgH="1574486" progId="Prism9.Document">
                    <p:embed/>
                    <p:pic>
                      <p:nvPicPr>
                        <p:cNvPr id="35" name="Object 34">
                          <a:extLst>
                            <a:ext uri="{FF2B5EF4-FFF2-40B4-BE49-F238E27FC236}">
                              <a16:creationId xmlns:a16="http://schemas.microsoft.com/office/drawing/2014/main" id="{0FA37443-6050-A38B-D3EE-0555A442145A}"/>
                            </a:ext>
                          </a:extLst>
                        </p:cNvPr>
                        <p:cNvPicPr/>
                        <p:nvPr/>
                      </p:nvPicPr>
                      <p:blipFill>
                        <a:blip r:embed="rId53"/>
                        <a:stretch>
                          <a:fillRect/>
                        </a:stretch>
                      </p:blipFill>
                      <p:spPr>
                        <a:xfrm>
                          <a:off x="35476656" y="13794870"/>
                          <a:ext cx="2446338" cy="3235325"/>
                        </a:xfrm>
                        <a:prstGeom prst="rect">
                          <a:avLst/>
                        </a:prstGeom>
                      </p:spPr>
                    </p:pic>
                  </p:oleObj>
                </mc:Fallback>
              </mc:AlternateContent>
            </a:graphicData>
          </a:graphic>
        </p:graphicFrame>
        <p:sp>
          <p:nvSpPr>
            <p:cNvPr id="47" name="TextBox 46">
              <a:extLst>
                <a:ext uri="{FF2B5EF4-FFF2-40B4-BE49-F238E27FC236}">
                  <a16:creationId xmlns:a16="http://schemas.microsoft.com/office/drawing/2014/main" id="{2BF223CC-B239-0ABE-CF00-07D376BE1733}"/>
                </a:ext>
              </a:extLst>
            </p:cNvPr>
            <p:cNvSpPr txBox="1"/>
            <p:nvPr/>
          </p:nvSpPr>
          <p:spPr>
            <a:xfrm>
              <a:off x="36143927" y="13497080"/>
              <a:ext cx="1822178" cy="523220"/>
            </a:xfrm>
            <a:prstGeom prst="rect">
              <a:avLst/>
            </a:prstGeom>
            <a:noFill/>
          </p:spPr>
          <p:txBody>
            <a:bodyPr wrap="square">
              <a:spAutoFit/>
            </a:bodyPr>
            <a:lstStyle/>
            <a:p>
              <a:pPr algn="ctr"/>
              <a:r>
                <a:rPr lang="en-US" sz="2800" dirty="0"/>
                <a:t>HEKn</a:t>
              </a:r>
            </a:p>
          </p:txBody>
        </p:sp>
      </p:grpSp>
      <p:grpSp>
        <p:nvGrpSpPr>
          <p:cNvPr id="93" name="Group 92">
            <a:extLst>
              <a:ext uri="{FF2B5EF4-FFF2-40B4-BE49-F238E27FC236}">
                <a16:creationId xmlns:a16="http://schemas.microsoft.com/office/drawing/2014/main" id="{90930817-B84B-7EE4-1107-9EFB644A6462}"/>
              </a:ext>
            </a:extLst>
          </p:cNvPr>
          <p:cNvGrpSpPr/>
          <p:nvPr/>
        </p:nvGrpSpPr>
        <p:grpSpPr>
          <a:xfrm>
            <a:off x="37972603" y="13276873"/>
            <a:ext cx="2464238" cy="3533115"/>
            <a:chOff x="37972603" y="13497080"/>
            <a:chExt cx="2464238" cy="3533115"/>
          </a:xfrm>
        </p:grpSpPr>
        <p:graphicFrame>
          <p:nvGraphicFramePr>
            <p:cNvPr id="36" name="Object 35">
              <a:extLst>
                <a:ext uri="{FF2B5EF4-FFF2-40B4-BE49-F238E27FC236}">
                  <a16:creationId xmlns:a16="http://schemas.microsoft.com/office/drawing/2014/main" id="{5EBFF881-8312-1546-0C2D-9ECAA33D1D0F}"/>
                </a:ext>
              </a:extLst>
            </p:cNvPr>
            <p:cNvGraphicFramePr>
              <a:graphicFrameLocks noChangeAspect="1"/>
            </p:cNvGraphicFramePr>
            <p:nvPr/>
          </p:nvGraphicFramePr>
          <p:xfrm>
            <a:off x="37972603" y="13874245"/>
            <a:ext cx="2232025" cy="3155950"/>
          </p:xfrm>
          <a:graphic>
            <a:graphicData uri="http://schemas.openxmlformats.org/presentationml/2006/ole">
              <mc:AlternateContent xmlns:mc="http://schemas.openxmlformats.org/markup-compatibility/2006">
                <mc:Choice xmlns:v="urn:schemas-microsoft-com:vml" Requires="v">
                  <p:oleObj name="Prism 9" r:id="rId54" imgW="1118942" imgH="1583487" progId="Prism9.Document">
                    <p:embed/>
                  </p:oleObj>
                </mc:Choice>
                <mc:Fallback>
                  <p:oleObj name="Prism 9" r:id="rId54" imgW="1118942" imgH="1583487" progId="Prism9.Document">
                    <p:embed/>
                    <p:pic>
                      <p:nvPicPr>
                        <p:cNvPr id="36" name="Object 35">
                          <a:extLst>
                            <a:ext uri="{FF2B5EF4-FFF2-40B4-BE49-F238E27FC236}">
                              <a16:creationId xmlns:a16="http://schemas.microsoft.com/office/drawing/2014/main" id="{5EBFF881-8312-1546-0C2D-9ECAA33D1D0F}"/>
                            </a:ext>
                          </a:extLst>
                        </p:cNvPr>
                        <p:cNvPicPr/>
                        <p:nvPr/>
                      </p:nvPicPr>
                      <p:blipFill>
                        <a:blip r:embed="rId55"/>
                        <a:stretch>
                          <a:fillRect/>
                        </a:stretch>
                      </p:blipFill>
                      <p:spPr>
                        <a:xfrm>
                          <a:off x="37972603" y="13874245"/>
                          <a:ext cx="2232025" cy="3155950"/>
                        </a:xfrm>
                        <a:prstGeom prst="rect">
                          <a:avLst/>
                        </a:prstGeom>
                      </p:spPr>
                    </p:pic>
                  </p:oleObj>
                </mc:Fallback>
              </mc:AlternateContent>
            </a:graphicData>
          </a:graphic>
        </p:graphicFrame>
        <p:sp>
          <p:nvSpPr>
            <p:cNvPr id="48" name="TextBox 47">
              <a:extLst>
                <a:ext uri="{FF2B5EF4-FFF2-40B4-BE49-F238E27FC236}">
                  <a16:creationId xmlns:a16="http://schemas.microsoft.com/office/drawing/2014/main" id="{01BAFAE7-20FD-4833-44FB-186E9B150937}"/>
                </a:ext>
              </a:extLst>
            </p:cNvPr>
            <p:cNvSpPr txBox="1"/>
            <p:nvPr/>
          </p:nvSpPr>
          <p:spPr>
            <a:xfrm>
              <a:off x="38362916" y="13497080"/>
              <a:ext cx="2073925" cy="523220"/>
            </a:xfrm>
            <a:prstGeom prst="rect">
              <a:avLst/>
            </a:prstGeom>
            <a:noFill/>
          </p:spPr>
          <p:txBody>
            <a:bodyPr wrap="square">
              <a:spAutoFit/>
            </a:bodyPr>
            <a:lstStyle/>
            <a:p>
              <a:pPr algn="ctr"/>
              <a:r>
                <a:rPr lang="en-US" sz="2800" dirty="0"/>
                <a:t>HEMn</a:t>
              </a:r>
            </a:p>
          </p:txBody>
        </p:sp>
      </p:grpSp>
      <p:grpSp>
        <p:nvGrpSpPr>
          <p:cNvPr id="92" name="Group 91">
            <a:extLst>
              <a:ext uri="{FF2B5EF4-FFF2-40B4-BE49-F238E27FC236}">
                <a16:creationId xmlns:a16="http://schemas.microsoft.com/office/drawing/2014/main" id="{521BA656-897D-6C2A-147F-06ED8FC31A97}"/>
              </a:ext>
            </a:extLst>
          </p:cNvPr>
          <p:cNvGrpSpPr/>
          <p:nvPr/>
        </p:nvGrpSpPr>
        <p:grpSpPr>
          <a:xfrm>
            <a:off x="40254238" y="13276873"/>
            <a:ext cx="2513858" cy="3533115"/>
            <a:chOff x="40254238" y="13497080"/>
            <a:chExt cx="2513858" cy="3533115"/>
          </a:xfrm>
        </p:grpSpPr>
        <p:graphicFrame>
          <p:nvGraphicFramePr>
            <p:cNvPr id="37" name="Object 36">
              <a:extLst>
                <a:ext uri="{FF2B5EF4-FFF2-40B4-BE49-F238E27FC236}">
                  <a16:creationId xmlns:a16="http://schemas.microsoft.com/office/drawing/2014/main" id="{CE834807-870F-DF54-636B-31030B74BF14}"/>
                </a:ext>
              </a:extLst>
            </p:cNvPr>
            <p:cNvGraphicFramePr>
              <a:graphicFrameLocks noChangeAspect="1"/>
            </p:cNvGraphicFramePr>
            <p:nvPr/>
          </p:nvGraphicFramePr>
          <p:xfrm>
            <a:off x="40254238" y="13917107"/>
            <a:ext cx="2333625" cy="3113088"/>
          </p:xfrm>
          <a:graphic>
            <a:graphicData uri="http://schemas.openxmlformats.org/presentationml/2006/ole">
              <mc:AlternateContent xmlns:mc="http://schemas.openxmlformats.org/markup-compatibility/2006">
                <mc:Choice xmlns:v="urn:schemas-microsoft-com:vml" Requires="v">
                  <p:oleObj name="Prism 9" r:id="rId56" imgW="1190609" imgH="1586728" progId="Prism9.Document">
                    <p:embed/>
                  </p:oleObj>
                </mc:Choice>
                <mc:Fallback>
                  <p:oleObj name="Prism 9" r:id="rId56" imgW="1190609" imgH="1586728" progId="Prism9.Document">
                    <p:embed/>
                    <p:pic>
                      <p:nvPicPr>
                        <p:cNvPr id="37" name="Object 36">
                          <a:extLst>
                            <a:ext uri="{FF2B5EF4-FFF2-40B4-BE49-F238E27FC236}">
                              <a16:creationId xmlns:a16="http://schemas.microsoft.com/office/drawing/2014/main" id="{CE834807-870F-DF54-636B-31030B74BF14}"/>
                            </a:ext>
                          </a:extLst>
                        </p:cNvPr>
                        <p:cNvPicPr/>
                        <p:nvPr/>
                      </p:nvPicPr>
                      <p:blipFill>
                        <a:blip r:embed="rId57"/>
                        <a:stretch>
                          <a:fillRect/>
                        </a:stretch>
                      </p:blipFill>
                      <p:spPr>
                        <a:xfrm>
                          <a:off x="40254238" y="13917107"/>
                          <a:ext cx="2333625" cy="3113088"/>
                        </a:xfrm>
                        <a:prstGeom prst="rect">
                          <a:avLst/>
                        </a:prstGeom>
                      </p:spPr>
                    </p:pic>
                  </p:oleObj>
                </mc:Fallback>
              </mc:AlternateContent>
            </a:graphicData>
          </a:graphic>
        </p:graphicFrame>
        <p:sp>
          <p:nvSpPr>
            <p:cNvPr id="49" name="TextBox 48">
              <a:extLst>
                <a:ext uri="{FF2B5EF4-FFF2-40B4-BE49-F238E27FC236}">
                  <a16:creationId xmlns:a16="http://schemas.microsoft.com/office/drawing/2014/main" id="{99574E50-C213-65AA-2E31-189A848D0D72}"/>
                </a:ext>
              </a:extLst>
            </p:cNvPr>
            <p:cNvSpPr txBox="1"/>
            <p:nvPr/>
          </p:nvSpPr>
          <p:spPr>
            <a:xfrm>
              <a:off x="40694171" y="13497080"/>
              <a:ext cx="2073925" cy="523220"/>
            </a:xfrm>
            <a:prstGeom prst="rect">
              <a:avLst/>
            </a:prstGeom>
            <a:noFill/>
          </p:spPr>
          <p:txBody>
            <a:bodyPr wrap="square">
              <a:spAutoFit/>
            </a:bodyPr>
            <a:lstStyle/>
            <a:p>
              <a:pPr algn="ctr"/>
              <a:r>
                <a:rPr lang="en-US" sz="2800" dirty="0"/>
                <a:t>HUVEC</a:t>
              </a:r>
            </a:p>
          </p:txBody>
        </p:sp>
      </p:grpSp>
      <p:sp>
        <p:nvSpPr>
          <p:cNvPr id="50" name="TextBox 49">
            <a:extLst>
              <a:ext uri="{FF2B5EF4-FFF2-40B4-BE49-F238E27FC236}">
                <a16:creationId xmlns:a16="http://schemas.microsoft.com/office/drawing/2014/main" id="{F30AAF4E-B2A8-D77A-D60B-1434101428BC}"/>
              </a:ext>
            </a:extLst>
          </p:cNvPr>
          <p:cNvSpPr txBox="1"/>
          <p:nvPr/>
        </p:nvSpPr>
        <p:spPr>
          <a:xfrm>
            <a:off x="30058594" y="13224912"/>
            <a:ext cx="1324402" cy="584775"/>
          </a:xfrm>
          <a:prstGeom prst="rect">
            <a:avLst/>
          </a:prstGeom>
          <a:noFill/>
        </p:spPr>
        <p:txBody>
          <a:bodyPr wrap="none" rtlCol="0">
            <a:spAutoFit/>
          </a:bodyPr>
          <a:lstStyle/>
          <a:p>
            <a:r>
              <a:rPr lang="en-US" sz="3200" b="1" dirty="0">
                <a:latin typeface="Arial" panose="020B0604020202020204" pitchFamily="34" charset="0"/>
                <a:cs typeface="Arial" panose="020B0604020202020204" pitchFamily="34" charset="0"/>
              </a:rPr>
              <a:t>SMC2</a:t>
            </a:r>
          </a:p>
        </p:txBody>
      </p:sp>
      <p:sp>
        <p:nvSpPr>
          <p:cNvPr id="99" name="TextBox 98">
            <a:extLst>
              <a:ext uri="{FF2B5EF4-FFF2-40B4-BE49-F238E27FC236}">
                <a16:creationId xmlns:a16="http://schemas.microsoft.com/office/drawing/2014/main" id="{A8B9CE6A-2F98-E9BD-4339-518BAEF06054}"/>
              </a:ext>
            </a:extLst>
          </p:cNvPr>
          <p:cNvSpPr txBox="1"/>
          <p:nvPr/>
        </p:nvSpPr>
        <p:spPr>
          <a:xfrm>
            <a:off x="30013582" y="22132472"/>
            <a:ext cx="13233055" cy="10187404"/>
          </a:xfrm>
          <a:prstGeom prst="rect">
            <a:avLst/>
          </a:prstGeom>
          <a:noFill/>
        </p:spPr>
        <p:txBody>
          <a:bodyPr wrap="square" rtlCol="0">
            <a:spAutoFit/>
          </a:bodyPr>
          <a:lstStyle/>
          <a:p>
            <a:pPr algn="just"/>
            <a:r>
              <a:rPr lang="en-US" sz="3200" dirty="0">
                <a:latin typeface="Arial" panose="020B0604020202020204" pitchFamily="34" charset="0"/>
                <a:cs typeface="Arial" panose="020B0604020202020204" pitchFamily="34" charset="0"/>
              </a:rPr>
              <a:t>The proteomes of senescent cells are highly complex and heterogeneous. We show that some proteins are shared across senescence models, while others are unique. Identifying both shared and unique senescence-associated proteins is critical for developing informative senolytic targets. Our unbiased proteomic analysis across a large number of cell types and inducers reveals a robust set of proteins, including:</a:t>
            </a:r>
          </a:p>
          <a:p>
            <a:pPr algn="just"/>
            <a:endParaRPr lang="en-US" sz="40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DNMT1: </a:t>
            </a:r>
            <a:r>
              <a:rPr lang="en-US" sz="3200" b="0" i="0" u="none" strike="noStrike" dirty="0">
                <a:effectLst/>
                <a:latin typeface="Arial" panose="020B0604020202020204" pitchFamily="34" charset="0"/>
                <a:cs typeface="Arial" panose="020B0604020202020204" pitchFamily="34" charset="0"/>
              </a:rPr>
              <a:t>DNA (cytosine-5)-methyltransferase 1</a:t>
            </a: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SMC2: </a:t>
            </a:r>
            <a:r>
              <a:rPr lang="en-US" sz="3200" b="0" i="0" u="none" strike="noStrike" dirty="0">
                <a:effectLst/>
                <a:latin typeface="Arial" panose="020B0604020202020204" pitchFamily="34" charset="0"/>
                <a:cs typeface="Arial" panose="020B0604020202020204" pitchFamily="34" charset="0"/>
              </a:rPr>
              <a:t>Structural maintenance of chromosomes protein 2</a:t>
            </a:r>
            <a:r>
              <a:rPr lang="en-US" sz="3200" dirty="0">
                <a:latin typeface="Arial" panose="020B0604020202020204" pitchFamily="34" charset="0"/>
                <a:cs typeface="Arial" panose="020B0604020202020204" pitchFamily="34" charset="0"/>
              </a:rPr>
              <a:t> </a:t>
            </a: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MCM: DNA replication licensing factors 2-7</a:t>
            </a: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NCAPD2: </a:t>
            </a:r>
            <a:r>
              <a:rPr lang="en-US" sz="3200" b="0" i="0" u="none" strike="noStrike" dirty="0">
                <a:effectLst/>
                <a:latin typeface="Arial" panose="020B0604020202020204" pitchFamily="34" charset="0"/>
                <a:cs typeface="Arial" panose="020B0604020202020204" pitchFamily="34" charset="0"/>
              </a:rPr>
              <a:t>Condensin complex subunit 1</a:t>
            </a:r>
            <a:r>
              <a:rPr lang="en-US" sz="3200" dirty="0">
                <a:latin typeface="Arial" panose="020B0604020202020204" pitchFamily="34" charset="0"/>
                <a:cs typeface="Arial" panose="020B0604020202020204" pitchFamily="34" charset="0"/>
              </a:rPr>
              <a:t> </a:t>
            </a: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FUCA1: </a:t>
            </a:r>
            <a:r>
              <a:rPr lang="en-US" sz="3200" b="0" i="0" u="none" strike="noStrike" dirty="0">
                <a:effectLst/>
                <a:latin typeface="Arial" panose="020B0604020202020204" pitchFamily="34" charset="0"/>
                <a:cs typeface="Arial" panose="020B0604020202020204" pitchFamily="34" charset="0"/>
              </a:rPr>
              <a:t>Tissue alpha-L-fucosidase</a:t>
            </a:r>
            <a:r>
              <a:rPr lang="en-US" sz="3200" dirty="0">
                <a:latin typeface="Arial" panose="020B0604020202020204" pitchFamily="34" charset="0"/>
                <a:cs typeface="Arial" panose="020B0604020202020204" pitchFamily="34" charset="0"/>
              </a:rPr>
              <a:t> </a:t>
            </a:r>
          </a:p>
          <a:p>
            <a:endParaRPr lang="en-US" sz="40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These proteins may provide promising therapeutic targets for models of senescence that differentially express distinct phenotypes across the body. The presence of previously established senescence markers corroborates the results of the unbiased marker identification. Future directions include replicating pilot data and validating proteomic and transcriptomic markers.</a:t>
            </a:r>
          </a:p>
        </p:txBody>
      </p:sp>
      <p:sp>
        <p:nvSpPr>
          <p:cNvPr id="27" name="Rectangle: Rounded Corners 26">
            <a:extLst>
              <a:ext uri="{FF2B5EF4-FFF2-40B4-BE49-F238E27FC236}">
                <a16:creationId xmlns:a16="http://schemas.microsoft.com/office/drawing/2014/main" id="{C792795B-AA22-FEC9-1AB2-905C76A345AE}"/>
              </a:ext>
            </a:extLst>
          </p:cNvPr>
          <p:cNvSpPr/>
          <p:nvPr/>
        </p:nvSpPr>
        <p:spPr>
          <a:xfrm>
            <a:off x="1150923" y="23148071"/>
            <a:ext cx="2360735" cy="3435127"/>
          </a:xfrm>
          <a:prstGeom prst="roundRect">
            <a:avLst/>
          </a:prstGeom>
          <a:solidFill>
            <a:srgbClr val="E6D5FF">
              <a:alpha val="80000"/>
            </a:srgbClr>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Arial" panose="020B0604020202020204" pitchFamily="34" charset="0"/>
                <a:cs typeface="Arial" panose="020B0604020202020204" pitchFamily="34" charset="0"/>
              </a:rPr>
              <a:t>Top 50 proteins, all models</a:t>
            </a:r>
          </a:p>
        </p:txBody>
      </p:sp>
      <p:sp>
        <p:nvSpPr>
          <p:cNvPr id="54" name="TextBox 53">
            <a:extLst>
              <a:ext uri="{FF2B5EF4-FFF2-40B4-BE49-F238E27FC236}">
                <a16:creationId xmlns:a16="http://schemas.microsoft.com/office/drawing/2014/main" id="{30A49A4B-85DA-51B3-647D-8E7107F710E6}"/>
              </a:ext>
            </a:extLst>
          </p:cNvPr>
          <p:cNvSpPr txBox="1"/>
          <p:nvPr/>
        </p:nvSpPr>
        <p:spPr>
          <a:xfrm>
            <a:off x="733184" y="15493421"/>
            <a:ext cx="407484" cy="461665"/>
          </a:xfrm>
          <a:prstGeom prst="rect">
            <a:avLst/>
          </a:prstGeom>
          <a:noFill/>
        </p:spPr>
        <p:txBody>
          <a:bodyPr wrap="none" rtlCol="0">
            <a:spAutoFit/>
          </a:bodyPr>
          <a:lstStyle/>
          <a:p>
            <a:r>
              <a:rPr lang="en-US" sz="2400" b="1" dirty="0">
                <a:latin typeface="Arial" panose="020B0604020202020204" pitchFamily="34" charset="0"/>
                <a:cs typeface="Arial" panose="020B0604020202020204" pitchFamily="34" charset="0"/>
              </a:rPr>
              <a:t>A</a:t>
            </a:r>
          </a:p>
        </p:txBody>
      </p:sp>
      <p:sp>
        <p:nvSpPr>
          <p:cNvPr id="57" name="TextBox 56">
            <a:extLst>
              <a:ext uri="{FF2B5EF4-FFF2-40B4-BE49-F238E27FC236}">
                <a16:creationId xmlns:a16="http://schemas.microsoft.com/office/drawing/2014/main" id="{FDA37D75-1E1B-A06A-F62F-4B0950AD8BC9}"/>
              </a:ext>
            </a:extLst>
          </p:cNvPr>
          <p:cNvSpPr txBox="1"/>
          <p:nvPr/>
        </p:nvSpPr>
        <p:spPr>
          <a:xfrm>
            <a:off x="30099134" y="8963967"/>
            <a:ext cx="407484" cy="461665"/>
          </a:xfrm>
          <a:prstGeom prst="rect">
            <a:avLst/>
          </a:prstGeom>
          <a:noFill/>
        </p:spPr>
        <p:txBody>
          <a:bodyPr wrap="none" rtlCol="0">
            <a:spAutoFit/>
          </a:bodyPr>
          <a:lstStyle/>
          <a:p>
            <a:r>
              <a:rPr lang="en-US" sz="2400" b="1" dirty="0">
                <a:latin typeface="Arial" panose="020B0604020202020204" pitchFamily="34" charset="0"/>
                <a:cs typeface="Arial" panose="020B0604020202020204" pitchFamily="34" charset="0"/>
              </a:rPr>
              <a:t>B</a:t>
            </a:r>
          </a:p>
        </p:txBody>
      </p:sp>
      <p:sp>
        <p:nvSpPr>
          <p:cNvPr id="52" name="Rectangle 51">
            <a:extLst>
              <a:ext uri="{FF2B5EF4-FFF2-40B4-BE49-F238E27FC236}">
                <a16:creationId xmlns:a16="http://schemas.microsoft.com/office/drawing/2014/main" id="{E0F98566-A009-0167-9462-5BC6685E6071}"/>
              </a:ext>
            </a:extLst>
          </p:cNvPr>
          <p:cNvSpPr/>
          <p:nvPr/>
        </p:nvSpPr>
        <p:spPr>
          <a:xfrm>
            <a:off x="15476046" y="20203258"/>
            <a:ext cx="1211412" cy="2757855"/>
          </a:xfrm>
          <a:prstGeom prst="rect">
            <a:avLst/>
          </a:prstGeom>
          <a:ln>
            <a:solidFill>
              <a:schemeClr val="bg2">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Arial" panose="020B0604020202020204" pitchFamily="34" charset="0"/>
                <a:cs typeface="Arial" panose="020B0604020202020204" pitchFamily="34" charset="0"/>
              </a:rPr>
              <a:t>HEKn</a:t>
            </a:r>
          </a:p>
          <a:p>
            <a:pPr algn="ctr"/>
            <a:r>
              <a:rPr lang="en-US" dirty="0">
                <a:latin typeface="Arial" panose="020B0604020202020204" pitchFamily="34" charset="0"/>
                <a:cs typeface="Arial" panose="020B0604020202020204" pitchFamily="34" charset="0"/>
              </a:rPr>
              <a:t>HUVEC</a:t>
            </a:r>
          </a:p>
          <a:p>
            <a:pPr algn="ctr"/>
            <a:r>
              <a:rPr lang="en-US" dirty="0">
                <a:latin typeface="Arial" panose="020B0604020202020204" pitchFamily="34" charset="0"/>
                <a:cs typeface="Arial" panose="020B0604020202020204" pitchFamily="34" charset="0"/>
              </a:rPr>
              <a:t>NHO</a:t>
            </a:r>
          </a:p>
          <a:p>
            <a:pPr algn="ctr"/>
            <a:r>
              <a:rPr lang="en-US" dirty="0">
                <a:latin typeface="Arial" panose="020B0604020202020204" pitchFamily="34" charset="0"/>
                <a:cs typeface="Arial" panose="020B0604020202020204" pitchFamily="34" charset="0"/>
              </a:rPr>
              <a:t>HEMn</a:t>
            </a:r>
          </a:p>
          <a:p>
            <a:pPr algn="ctr"/>
            <a:r>
              <a:rPr lang="en-US" dirty="0">
                <a:latin typeface="Arial" panose="020B0604020202020204" pitchFamily="34" charset="0"/>
                <a:cs typeface="Arial" panose="020B0604020202020204" pitchFamily="34" charset="0"/>
              </a:rPr>
              <a:t>HSAEC</a:t>
            </a:r>
          </a:p>
          <a:p>
            <a:pPr algn="ctr"/>
            <a:r>
              <a:rPr lang="en-US" dirty="0">
                <a:latin typeface="Arial" panose="020B0604020202020204" pitchFamily="34" charset="0"/>
                <a:cs typeface="Arial" panose="020B0604020202020204" pitchFamily="34" charset="0"/>
              </a:rPr>
              <a:t>HREC</a:t>
            </a:r>
          </a:p>
          <a:p>
            <a:pPr algn="ctr"/>
            <a:r>
              <a:rPr lang="en-US" dirty="0">
                <a:latin typeface="Arial" panose="020B0604020202020204" pitchFamily="34" charset="0"/>
                <a:cs typeface="Arial" panose="020B0604020202020204" pitchFamily="34" charset="0"/>
              </a:rPr>
              <a:t>NHA</a:t>
            </a:r>
          </a:p>
          <a:p>
            <a:pPr algn="ctr"/>
            <a:r>
              <a:rPr lang="en-US" dirty="0">
                <a:latin typeface="Arial" panose="020B0604020202020204" pitchFamily="34" charset="0"/>
                <a:cs typeface="Arial" panose="020B0604020202020204" pitchFamily="34" charset="0"/>
              </a:rPr>
              <a:t>HSKM</a:t>
            </a:r>
          </a:p>
          <a:p>
            <a:pPr algn="ctr"/>
            <a:r>
              <a:rPr lang="en-US" dirty="0">
                <a:latin typeface="Arial" panose="020B0604020202020204" pitchFamily="34" charset="0"/>
                <a:cs typeface="Arial" panose="020B0604020202020204" pitchFamily="34" charset="0"/>
              </a:rPr>
              <a:t>PBMC</a:t>
            </a:r>
          </a:p>
        </p:txBody>
      </p:sp>
      <p:grpSp>
        <p:nvGrpSpPr>
          <p:cNvPr id="24" name="Group 23">
            <a:extLst>
              <a:ext uri="{FF2B5EF4-FFF2-40B4-BE49-F238E27FC236}">
                <a16:creationId xmlns:a16="http://schemas.microsoft.com/office/drawing/2014/main" id="{96E72D14-C417-2BDF-516D-508D264F1AF8}"/>
              </a:ext>
            </a:extLst>
          </p:cNvPr>
          <p:cNvGrpSpPr>
            <a:grpSpLocks/>
          </p:cNvGrpSpPr>
          <p:nvPr/>
        </p:nvGrpSpPr>
        <p:grpSpPr>
          <a:xfrm>
            <a:off x="16908876" y="18631353"/>
            <a:ext cx="11319460" cy="6236148"/>
            <a:chOff x="16601015" y="22118107"/>
            <a:chExt cx="9727602" cy="6236148"/>
          </a:xfrm>
        </p:grpSpPr>
        <p:pic>
          <p:nvPicPr>
            <p:cNvPr id="60" name="Picture 59">
              <a:extLst>
                <a:ext uri="{FF2B5EF4-FFF2-40B4-BE49-F238E27FC236}">
                  <a16:creationId xmlns:a16="http://schemas.microsoft.com/office/drawing/2014/main" id="{3131841F-43FE-6629-27AF-F032AD204520}"/>
                </a:ext>
              </a:extLst>
            </p:cNvPr>
            <p:cNvPicPr>
              <a:picLocks noChangeAspect="1"/>
            </p:cNvPicPr>
            <p:nvPr/>
          </p:nvPicPr>
          <p:blipFill rotWithShape="1">
            <a:blip r:embed="rId58"/>
            <a:srcRect l="20264" b="4468"/>
            <a:stretch/>
          </p:blipFill>
          <p:spPr>
            <a:xfrm flipV="1">
              <a:off x="17079384" y="25225019"/>
              <a:ext cx="9248361" cy="3125739"/>
            </a:xfrm>
            <a:prstGeom prst="rect">
              <a:avLst/>
            </a:prstGeom>
          </p:spPr>
        </p:pic>
        <p:pic>
          <p:nvPicPr>
            <p:cNvPr id="61" name="Picture 60">
              <a:extLst>
                <a:ext uri="{FF2B5EF4-FFF2-40B4-BE49-F238E27FC236}">
                  <a16:creationId xmlns:a16="http://schemas.microsoft.com/office/drawing/2014/main" id="{FD731456-CFC4-C191-90E2-E4977359E57F}"/>
                </a:ext>
              </a:extLst>
            </p:cNvPr>
            <p:cNvPicPr>
              <a:picLocks noChangeAspect="1"/>
            </p:cNvPicPr>
            <p:nvPr/>
          </p:nvPicPr>
          <p:blipFill rotWithShape="1">
            <a:blip r:embed="rId59"/>
            <a:srcRect l="20250" b="4468"/>
            <a:stretch/>
          </p:blipFill>
          <p:spPr>
            <a:xfrm>
              <a:off x="16890384" y="22118107"/>
              <a:ext cx="9438233" cy="3125739"/>
            </a:xfrm>
            <a:prstGeom prst="rect">
              <a:avLst/>
            </a:prstGeom>
          </p:spPr>
        </p:pic>
        <p:sp>
          <p:nvSpPr>
            <p:cNvPr id="58" name="Rectangle 57">
              <a:extLst>
                <a:ext uri="{FF2B5EF4-FFF2-40B4-BE49-F238E27FC236}">
                  <a16:creationId xmlns:a16="http://schemas.microsoft.com/office/drawing/2014/main" id="{7981DDE7-BA06-BB27-5639-9B1FEBBBF6AF}"/>
                </a:ext>
              </a:extLst>
            </p:cNvPr>
            <p:cNvSpPr/>
            <p:nvPr/>
          </p:nvSpPr>
          <p:spPr>
            <a:xfrm>
              <a:off x="25931435" y="22361163"/>
              <a:ext cx="376535" cy="5776223"/>
            </a:xfrm>
            <a:prstGeom prst="rect">
              <a:avLst/>
            </a:prstGeom>
            <a:solidFill>
              <a:schemeClr val="accent6">
                <a:lumMod val="20000"/>
                <a:lumOff val="80000"/>
                <a:alpha val="40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965AC730-26EB-E92A-77C5-994D05E5512F}"/>
                </a:ext>
              </a:extLst>
            </p:cNvPr>
            <p:cNvCxnSpPr>
              <a:cxnSpLocks/>
            </p:cNvCxnSpPr>
            <p:nvPr/>
          </p:nvCxnSpPr>
          <p:spPr>
            <a:xfrm>
              <a:off x="17178817" y="22176091"/>
              <a:ext cx="0" cy="2616099"/>
            </a:xfrm>
            <a:prstGeom prst="line">
              <a:avLst/>
            </a:prstGeom>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79C0E8B6-229C-75AA-B6B9-559E902A4BE2}"/>
                </a:ext>
              </a:extLst>
            </p:cNvPr>
            <p:cNvCxnSpPr>
              <a:cxnSpLocks/>
            </p:cNvCxnSpPr>
            <p:nvPr/>
          </p:nvCxnSpPr>
          <p:spPr>
            <a:xfrm>
              <a:off x="17178817" y="22176091"/>
              <a:ext cx="0" cy="2616099"/>
            </a:xfrm>
            <a:prstGeom prst="line">
              <a:avLst/>
            </a:prstGeom>
            <a:ln w="12700"/>
          </p:spPr>
          <p:style>
            <a:lnRef idx="1">
              <a:schemeClr val="dk1"/>
            </a:lnRef>
            <a:fillRef idx="0">
              <a:schemeClr val="dk1"/>
            </a:fillRef>
            <a:effectRef idx="0">
              <a:schemeClr val="dk1"/>
            </a:effectRef>
            <a:fontRef idx="minor">
              <a:schemeClr val="tx1"/>
            </a:fontRef>
          </p:style>
        </p:cxnSp>
        <p:sp>
          <p:nvSpPr>
            <p:cNvPr id="82" name="Rectangle 81">
              <a:extLst>
                <a:ext uri="{FF2B5EF4-FFF2-40B4-BE49-F238E27FC236}">
                  <a16:creationId xmlns:a16="http://schemas.microsoft.com/office/drawing/2014/main" id="{571F83A8-095A-B233-F92A-6C5B8B622D73}"/>
                </a:ext>
              </a:extLst>
            </p:cNvPr>
            <p:cNvSpPr/>
            <p:nvPr/>
          </p:nvSpPr>
          <p:spPr>
            <a:xfrm>
              <a:off x="16601015" y="22822124"/>
              <a:ext cx="539005" cy="11822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300</a:t>
              </a:r>
            </a:p>
          </p:txBody>
        </p:sp>
        <p:cxnSp>
          <p:nvCxnSpPr>
            <p:cNvPr id="100" name="Straight Connector 99">
              <a:extLst>
                <a:ext uri="{FF2B5EF4-FFF2-40B4-BE49-F238E27FC236}">
                  <a16:creationId xmlns:a16="http://schemas.microsoft.com/office/drawing/2014/main" id="{68997862-3B9A-B329-5826-82F015BEA264}"/>
                </a:ext>
              </a:extLst>
            </p:cNvPr>
            <p:cNvCxnSpPr>
              <a:cxnSpLocks/>
            </p:cNvCxnSpPr>
            <p:nvPr/>
          </p:nvCxnSpPr>
          <p:spPr>
            <a:xfrm>
              <a:off x="17106479" y="22894771"/>
              <a:ext cx="73623" cy="0"/>
            </a:xfrm>
            <a:prstGeom prst="line">
              <a:avLst/>
            </a:prstGeom>
            <a:ln w="12700"/>
          </p:spPr>
          <p:style>
            <a:lnRef idx="1">
              <a:schemeClr val="dk1"/>
            </a:lnRef>
            <a:fillRef idx="0">
              <a:schemeClr val="dk1"/>
            </a:fillRef>
            <a:effectRef idx="0">
              <a:schemeClr val="dk1"/>
            </a:effectRef>
            <a:fontRef idx="minor">
              <a:schemeClr val="tx1"/>
            </a:fontRef>
          </p:style>
        </p:cxnSp>
        <p:sp>
          <p:nvSpPr>
            <p:cNvPr id="103" name="Rectangle 102">
              <a:extLst>
                <a:ext uri="{FF2B5EF4-FFF2-40B4-BE49-F238E27FC236}">
                  <a16:creationId xmlns:a16="http://schemas.microsoft.com/office/drawing/2014/main" id="{79B674D4-1FD5-C3F8-5A7F-839D7BF4CD16}"/>
                </a:ext>
              </a:extLst>
            </p:cNvPr>
            <p:cNvSpPr/>
            <p:nvPr/>
          </p:nvSpPr>
          <p:spPr>
            <a:xfrm>
              <a:off x="16602794" y="24055866"/>
              <a:ext cx="539005" cy="11822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100</a:t>
              </a:r>
            </a:p>
          </p:txBody>
        </p:sp>
        <p:cxnSp>
          <p:nvCxnSpPr>
            <p:cNvPr id="104" name="Straight Connector 103">
              <a:extLst>
                <a:ext uri="{FF2B5EF4-FFF2-40B4-BE49-F238E27FC236}">
                  <a16:creationId xmlns:a16="http://schemas.microsoft.com/office/drawing/2014/main" id="{D1107E10-C88C-70E1-3D6C-D38485505D4D}"/>
                </a:ext>
              </a:extLst>
            </p:cNvPr>
            <p:cNvCxnSpPr>
              <a:cxnSpLocks/>
            </p:cNvCxnSpPr>
            <p:nvPr/>
          </p:nvCxnSpPr>
          <p:spPr>
            <a:xfrm>
              <a:off x="17108259" y="24128514"/>
              <a:ext cx="73623" cy="0"/>
            </a:xfrm>
            <a:prstGeom prst="line">
              <a:avLst/>
            </a:prstGeom>
            <a:ln w="12700"/>
          </p:spPr>
          <p:style>
            <a:lnRef idx="1">
              <a:schemeClr val="dk1"/>
            </a:lnRef>
            <a:fillRef idx="0">
              <a:schemeClr val="dk1"/>
            </a:fillRef>
            <a:effectRef idx="0">
              <a:schemeClr val="dk1"/>
            </a:effectRef>
            <a:fontRef idx="minor">
              <a:schemeClr val="tx1"/>
            </a:fontRef>
          </p:style>
        </p:cxnSp>
        <p:sp>
          <p:nvSpPr>
            <p:cNvPr id="143" name="Rectangle 142">
              <a:extLst>
                <a:ext uri="{FF2B5EF4-FFF2-40B4-BE49-F238E27FC236}">
                  <a16:creationId xmlns:a16="http://schemas.microsoft.com/office/drawing/2014/main" id="{A69FA7D4-A8F3-8FF4-0876-9F45C867A81A}"/>
                </a:ext>
              </a:extLst>
            </p:cNvPr>
            <p:cNvSpPr/>
            <p:nvPr/>
          </p:nvSpPr>
          <p:spPr>
            <a:xfrm rot="5400000">
              <a:off x="16639247" y="23488530"/>
              <a:ext cx="638003" cy="998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1" name="Rectangle 100">
              <a:extLst>
                <a:ext uri="{FF2B5EF4-FFF2-40B4-BE49-F238E27FC236}">
                  <a16:creationId xmlns:a16="http://schemas.microsoft.com/office/drawing/2014/main" id="{FB3DF04A-7F86-6978-7E89-BF37E4EE6C68}"/>
                </a:ext>
              </a:extLst>
            </p:cNvPr>
            <p:cNvSpPr/>
            <p:nvPr/>
          </p:nvSpPr>
          <p:spPr>
            <a:xfrm>
              <a:off x="16609121" y="23441418"/>
              <a:ext cx="539005" cy="11822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200</a:t>
              </a:r>
            </a:p>
          </p:txBody>
        </p:sp>
        <p:cxnSp>
          <p:nvCxnSpPr>
            <p:cNvPr id="144" name="Straight Connector 143">
              <a:extLst>
                <a:ext uri="{FF2B5EF4-FFF2-40B4-BE49-F238E27FC236}">
                  <a16:creationId xmlns:a16="http://schemas.microsoft.com/office/drawing/2014/main" id="{A46321E9-9D93-FAAE-2ED9-9072018BD502}"/>
                </a:ext>
              </a:extLst>
            </p:cNvPr>
            <p:cNvCxnSpPr>
              <a:cxnSpLocks/>
            </p:cNvCxnSpPr>
            <p:nvPr/>
          </p:nvCxnSpPr>
          <p:spPr>
            <a:xfrm flipV="1">
              <a:off x="17360944" y="25738156"/>
              <a:ext cx="0" cy="2616099"/>
            </a:xfrm>
            <a:prstGeom prst="line">
              <a:avLst/>
            </a:prstGeom>
          </p:spPr>
          <p:style>
            <a:lnRef idx="1">
              <a:schemeClr val="dk1"/>
            </a:lnRef>
            <a:fillRef idx="0">
              <a:schemeClr val="dk1"/>
            </a:fillRef>
            <a:effectRef idx="0">
              <a:schemeClr val="dk1"/>
            </a:effectRef>
            <a:fontRef idx="minor">
              <a:schemeClr val="tx1"/>
            </a:fontRef>
          </p:style>
        </p:cxnSp>
        <p:cxnSp>
          <p:nvCxnSpPr>
            <p:cNvPr id="146" name="Straight Connector 145">
              <a:extLst>
                <a:ext uri="{FF2B5EF4-FFF2-40B4-BE49-F238E27FC236}">
                  <a16:creationId xmlns:a16="http://schemas.microsoft.com/office/drawing/2014/main" id="{41F70CC6-7F9A-ED33-9807-61194C31508C}"/>
                </a:ext>
              </a:extLst>
            </p:cNvPr>
            <p:cNvCxnSpPr>
              <a:cxnSpLocks/>
            </p:cNvCxnSpPr>
            <p:nvPr/>
          </p:nvCxnSpPr>
          <p:spPr>
            <a:xfrm flipV="1">
              <a:off x="17360944" y="25738156"/>
              <a:ext cx="0" cy="2616099"/>
            </a:xfrm>
            <a:prstGeom prst="line">
              <a:avLst/>
            </a:prstGeom>
            <a:ln w="12700"/>
          </p:spPr>
          <p:style>
            <a:lnRef idx="1">
              <a:schemeClr val="dk1"/>
            </a:lnRef>
            <a:fillRef idx="0">
              <a:schemeClr val="dk1"/>
            </a:fillRef>
            <a:effectRef idx="0">
              <a:schemeClr val="dk1"/>
            </a:effectRef>
            <a:fontRef idx="minor">
              <a:schemeClr val="tx1"/>
            </a:fontRef>
          </p:style>
        </p:cxnSp>
        <p:sp>
          <p:nvSpPr>
            <p:cNvPr id="149" name="Rectangle 148">
              <a:extLst>
                <a:ext uri="{FF2B5EF4-FFF2-40B4-BE49-F238E27FC236}">
                  <a16:creationId xmlns:a16="http://schemas.microsoft.com/office/drawing/2014/main" id="{D0D412F7-915F-8934-AAD6-619DC8B3FF26}"/>
                </a:ext>
              </a:extLst>
            </p:cNvPr>
            <p:cNvSpPr/>
            <p:nvPr/>
          </p:nvSpPr>
          <p:spPr>
            <a:xfrm rot="10800000" flipV="1">
              <a:off x="16783150" y="27719659"/>
              <a:ext cx="539005" cy="11822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300</a:t>
              </a:r>
            </a:p>
          </p:txBody>
        </p:sp>
        <p:cxnSp>
          <p:nvCxnSpPr>
            <p:cNvPr id="150" name="Straight Connector 149">
              <a:extLst>
                <a:ext uri="{FF2B5EF4-FFF2-40B4-BE49-F238E27FC236}">
                  <a16:creationId xmlns:a16="http://schemas.microsoft.com/office/drawing/2014/main" id="{5E4EBA0F-4A66-D7AE-9F49-972493B2AFB8}"/>
                </a:ext>
              </a:extLst>
            </p:cNvPr>
            <p:cNvCxnSpPr>
              <a:cxnSpLocks/>
            </p:cNvCxnSpPr>
            <p:nvPr/>
          </p:nvCxnSpPr>
          <p:spPr>
            <a:xfrm flipV="1">
              <a:off x="17288614" y="27765240"/>
              <a:ext cx="73623" cy="0"/>
            </a:xfrm>
            <a:prstGeom prst="line">
              <a:avLst/>
            </a:prstGeom>
            <a:ln w="12700"/>
          </p:spPr>
          <p:style>
            <a:lnRef idx="1">
              <a:schemeClr val="dk1"/>
            </a:lnRef>
            <a:fillRef idx="0">
              <a:schemeClr val="dk1"/>
            </a:fillRef>
            <a:effectRef idx="0">
              <a:schemeClr val="dk1"/>
            </a:effectRef>
            <a:fontRef idx="minor">
              <a:schemeClr val="tx1"/>
            </a:fontRef>
          </p:style>
        </p:cxnSp>
        <p:sp>
          <p:nvSpPr>
            <p:cNvPr id="154" name="Rectangle 153">
              <a:extLst>
                <a:ext uri="{FF2B5EF4-FFF2-40B4-BE49-F238E27FC236}">
                  <a16:creationId xmlns:a16="http://schemas.microsoft.com/office/drawing/2014/main" id="{4DF87332-A398-D307-00B0-CB66A45BB238}"/>
                </a:ext>
              </a:extLst>
            </p:cNvPr>
            <p:cNvSpPr/>
            <p:nvPr/>
          </p:nvSpPr>
          <p:spPr>
            <a:xfrm rot="16200000" flipV="1">
              <a:off x="16909192" y="26849239"/>
              <a:ext cx="600492" cy="247757"/>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52" name="Rectangle 151">
              <a:extLst>
                <a:ext uri="{FF2B5EF4-FFF2-40B4-BE49-F238E27FC236}">
                  <a16:creationId xmlns:a16="http://schemas.microsoft.com/office/drawing/2014/main" id="{90408F56-B463-A23C-47FA-0D127ACDE42E}"/>
                </a:ext>
              </a:extLst>
            </p:cNvPr>
            <p:cNvSpPr/>
            <p:nvPr/>
          </p:nvSpPr>
          <p:spPr>
            <a:xfrm rot="10800000" flipV="1">
              <a:off x="16784937" y="26356252"/>
              <a:ext cx="539005" cy="11822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100</a:t>
              </a:r>
            </a:p>
          </p:txBody>
        </p:sp>
        <p:cxnSp>
          <p:nvCxnSpPr>
            <p:cNvPr id="153" name="Straight Connector 152">
              <a:extLst>
                <a:ext uri="{FF2B5EF4-FFF2-40B4-BE49-F238E27FC236}">
                  <a16:creationId xmlns:a16="http://schemas.microsoft.com/office/drawing/2014/main" id="{EB6855FA-D518-19E6-8563-D6C5309254DF}"/>
                </a:ext>
              </a:extLst>
            </p:cNvPr>
            <p:cNvCxnSpPr>
              <a:cxnSpLocks/>
            </p:cNvCxnSpPr>
            <p:nvPr/>
          </p:nvCxnSpPr>
          <p:spPr>
            <a:xfrm flipV="1">
              <a:off x="17290397" y="26401832"/>
              <a:ext cx="73623" cy="0"/>
            </a:xfrm>
            <a:prstGeom prst="line">
              <a:avLst/>
            </a:prstGeom>
            <a:ln w="12700"/>
          </p:spPr>
          <p:style>
            <a:lnRef idx="1">
              <a:schemeClr val="dk1"/>
            </a:lnRef>
            <a:fillRef idx="0">
              <a:schemeClr val="dk1"/>
            </a:fillRef>
            <a:effectRef idx="0">
              <a:schemeClr val="dk1"/>
            </a:effectRef>
            <a:fontRef idx="minor">
              <a:schemeClr val="tx1"/>
            </a:fontRef>
          </p:style>
        </p:cxnSp>
        <p:sp>
          <p:nvSpPr>
            <p:cNvPr id="155" name="Rectangle 154">
              <a:extLst>
                <a:ext uri="{FF2B5EF4-FFF2-40B4-BE49-F238E27FC236}">
                  <a16:creationId xmlns:a16="http://schemas.microsoft.com/office/drawing/2014/main" id="{AA87632E-7403-778F-5FED-A7AE73070BE0}"/>
                </a:ext>
              </a:extLst>
            </p:cNvPr>
            <p:cNvSpPr/>
            <p:nvPr/>
          </p:nvSpPr>
          <p:spPr>
            <a:xfrm rot="10800000" flipV="1">
              <a:off x="16783139" y="27011265"/>
              <a:ext cx="539005" cy="11822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200</a:t>
              </a:r>
            </a:p>
          </p:txBody>
        </p:sp>
        <p:cxnSp>
          <p:nvCxnSpPr>
            <p:cNvPr id="151" name="Straight Connector 150">
              <a:extLst>
                <a:ext uri="{FF2B5EF4-FFF2-40B4-BE49-F238E27FC236}">
                  <a16:creationId xmlns:a16="http://schemas.microsoft.com/office/drawing/2014/main" id="{4D9ED3DB-6731-06DE-0D77-092C1F148882}"/>
                </a:ext>
              </a:extLst>
            </p:cNvPr>
            <p:cNvCxnSpPr>
              <a:cxnSpLocks/>
            </p:cNvCxnSpPr>
            <p:nvPr/>
          </p:nvCxnSpPr>
          <p:spPr>
            <a:xfrm flipV="1">
              <a:off x="17288630" y="27085786"/>
              <a:ext cx="73623" cy="0"/>
            </a:xfrm>
            <a:prstGeom prst="line">
              <a:avLst/>
            </a:prstGeom>
            <a:ln w="12700"/>
          </p:spPr>
          <p:style>
            <a:lnRef idx="1">
              <a:schemeClr val="dk1"/>
            </a:lnRef>
            <a:fillRef idx="0">
              <a:schemeClr val="dk1"/>
            </a:fillRef>
            <a:effectRef idx="0">
              <a:schemeClr val="dk1"/>
            </a:effectRef>
            <a:fontRef idx="minor">
              <a:schemeClr val="tx1"/>
            </a:fontRef>
          </p:style>
        </p:cxnSp>
        <p:sp>
          <p:nvSpPr>
            <p:cNvPr id="156" name="Rectangle 155">
              <a:extLst>
                <a:ext uri="{FF2B5EF4-FFF2-40B4-BE49-F238E27FC236}">
                  <a16:creationId xmlns:a16="http://schemas.microsoft.com/office/drawing/2014/main" id="{2855D8AD-926C-7E96-DDD1-E2B856338C03}"/>
                </a:ext>
              </a:extLst>
            </p:cNvPr>
            <p:cNvSpPr>
              <a:spLocks noChangeAspect="1"/>
            </p:cNvSpPr>
            <p:nvPr/>
          </p:nvSpPr>
          <p:spPr>
            <a:xfrm>
              <a:off x="17176847" y="25253345"/>
              <a:ext cx="184095" cy="462556"/>
            </a:xfrm>
            <a:prstGeom prst="rect">
              <a:avLst/>
            </a:prstGeom>
            <a:noFill/>
            <a:ln>
              <a:solidFill>
                <a:schemeClr val="bg2">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cxnSp>
          <p:nvCxnSpPr>
            <p:cNvPr id="102" name="Straight Connector 101">
              <a:extLst>
                <a:ext uri="{FF2B5EF4-FFF2-40B4-BE49-F238E27FC236}">
                  <a16:creationId xmlns:a16="http://schemas.microsoft.com/office/drawing/2014/main" id="{D2C823EC-30E2-3DDC-80E1-5C1D724BC6DB}"/>
                </a:ext>
              </a:extLst>
            </p:cNvPr>
            <p:cNvCxnSpPr>
              <a:cxnSpLocks/>
            </p:cNvCxnSpPr>
            <p:nvPr/>
          </p:nvCxnSpPr>
          <p:spPr>
            <a:xfrm>
              <a:off x="17104103" y="23513512"/>
              <a:ext cx="73623" cy="0"/>
            </a:xfrm>
            <a:prstGeom prst="line">
              <a:avLst/>
            </a:prstGeom>
            <a:ln w="12700"/>
          </p:spPr>
          <p:style>
            <a:lnRef idx="1">
              <a:schemeClr val="dk1"/>
            </a:lnRef>
            <a:fillRef idx="0">
              <a:schemeClr val="dk1"/>
            </a:fillRef>
            <a:effectRef idx="0">
              <a:schemeClr val="dk1"/>
            </a:effectRef>
            <a:fontRef idx="minor">
              <a:schemeClr val="tx1"/>
            </a:fontRef>
          </p:style>
        </p:cxnSp>
      </p:grpSp>
      <p:sp>
        <p:nvSpPr>
          <p:cNvPr id="1028" name="TextBox 1027">
            <a:extLst>
              <a:ext uri="{FF2B5EF4-FFF2-40B4-BE49-F238E27FC236}">
                <a16:creationId xmlns:a16="http://schemas.microsoft.com/office/drawing/2014/main" id="{CD041A1A-CC93-C004-3891-3DABBCFB2EFB}"/>
              </a:ext>
            </a:extLst>
          </p:cNvPr>
          <p:cNvSpPr txBox="1"/>
          <p:nvPr/>
        </p:nvSpPr>
        <p:spPr>
          <a:xfrm>
            <a:off x="9564301" y="18032703"/>
            <a:ext cx="1599110" cy="554704"/>
          </a:xfrm>
          <a:prstGeom prst="rect">
            <a:avLst/>
          </a:prstGeom>
          <a:noFill/>
          <a:ln>
            <a:noFill/>
          </a:ln>
        </p:spPr>
        <p:txBody>
          <a:bodyPr wrap="square" rtlCol="0">
            <a:spAutoFit/>
          </a:bodyPr>
          <a:lstStyle/>
          <a:p>
            <a:pPr algn="ctr">
              <a:lnSpc>
                <a:spcPts val="1800"/>
              </a:lnSpc>
            </a:pPr>
            <a:r>
              <a:rPr lang="en-US" sz="2000" dirty="0">
                <a:latin typeface="Arial" panose="020B0604020202020204" pitchFamily="34" charset="0"/>
                <a:cs typeface="Arial" panose="020B0604020202020204" pitchFamily="34" charset="0"/>
              </a:rPr>
              <a:t>Proteomic mass spec</a:t>
            </a:r>
          </a:p>
        </p:txBody>
      </p:sp>
      <p:pic>
        <p:nvPicPr>
          <p:cNvPr id="1029" name="Picture 12">
            <a:extLst>
              <a:ext uri="{FF2B5EF4-FFF2-40B4-BE49-F238E27FC236}">
                <a16:creationId xmlns:a16="http://schemas.microsoft.com/office/drawing/2014/main" id="{8176DE3F-9281-5133-C2C3-4D40C618195E}"/>
              </a:ext>
            </a:extLst>
          </p:cNvPr>
          <p:cNvPicPr>
            <a:picLocks noChangeAspect="1" noChangeArrowheads="1"/>
          </p:cNvPicPr>
          <p:nvPr/>
        </p:nvPicPr>
        <p:blipFill>
          <a:blip r:embed="rId60" cstate="print">
            <a:extLst>
              <a:ext uri="{28A0092B-C50C-407E-A947-70E740481C1C}">
                <a14:useLocalDpi xmlns:a14="http://schemas.microsoft.com/office/drawing/2010/main" val="0"/>
              </a:ext>
            </a:extLst>
          </a:blip>
          <a:srcRect/>
          <a:stretch>
            <a:fillRect/>
          </a:stretch>
        </p:blipFill>
        <p:spPr bwMode="auto">
          <a:xfrm>
            <a:off x="9564301" y="18551577"/>
            <a:ext cx="1599110" cy="1322397"/>
          </a:xfrm>
          <a:prstGeom prst="rect">
            <a:avLst/>
          </a:prstGeom>
          <a:noFill/>
          <a:extLst>
            <a:ext uri="{909E8E84-426E-40DD-AFC4-6F175D3DCCD1}">
              <a14:hiddenFill xmlns:a14="http://schemas.microsoft.com/office/drawing/2010/main">
                <a:solidFill>
                  <a:srgbClr val="FFFFFF"/>
                </a:solidFill>
              </a14:hiddenFill>
            </a:ext>
          </a:extLst>
        </p:spPr>
      </p:pic>
      <p:grpSp>
        <p:nvGrpSpPr>
          <p:cNvPr id="176" name="Group 175">
            <a:extLst>
              <a:ext uri="{FF2B5EF4-FFF2-40B4-BE49-F238E27FC236}">
                <a16:creationId xmlns:a16="http://schemas.microsoft.com/office/drawing/2014/main" id="{7A614CA1-EDB0-5797-F494-F0AAF040092D}"/>
              </a:ext>
            </a:extLst>
          </p:cNvPr>
          <p:cNvGrpSpPr/>
          <p:nvPr/>
        </p:nvGrpSpPr>
        <p:grpSpPr>
          <a:xfrm>
            <a:off x="11561763" y="17924555"/>
            <a:ext cx="2037842" cy="2325831"/>
            <a:chOff x="11455500" y="17509618"/>
            <a:chExt cx="2037842" cy="2325831"/>
          </a:xfrm>
        </p:grpSpPr>
        <p:pic>
          <p:nvPicPr>
            <p:cNvPr id="1030" name="Picture 1029">
              <a:extLst>
                <a:ext uri="{FF2B5EF4-FFF2-40B4-BE49-F238E27FC236}">
                  <a16:creationId xmlns:a16="http://schemas.microsoft.com/office/drawing/2014/main" id="{E6FAFCFA-26C0-9562-25BA-780DB1E0E220}"/>
                </a:ext>
              </a:extLst>
            </p:cNvPr>
            <p:cNvPicPr>
              <a:picLocks noChangeAspect="1"/>
            </p:cNvPicPr>
            <p:nvPr/>
          </p:nvPicPr>
          <p:blipFill rotWithShape="1">
            <a:blip r:embed="rId61" cstate="print">
              <a:alphaModFix/>
              <a:extLst>
                <a:ext uri="{28A0092B-C50C-407E-A947-70E740481C1C}">
                  <a14:useLocalDpi xmlns:a14="http://schemas.microsoft.com/office/drawing/2010/main" val="0"/>
                </a:ext>
              </a:extLst>
            </a:blip>
            <a:srcRect l="23466" t="12172" r="63065" b="59111"/>
            <a:stretch/>
          </p:blipFill>
          <p:spPr>
            <a:xfrm>
              <a:off x="11858601" y="17997318"/>
              <a:ext cx="1231641" cy="1838131"/>
            </a:xfrm>
            <a:prstGeom prst="rect">
              <a:avLst/>
            </a:prstGeom>
          </p:spPr>
        </p:pic>
        <p:sp>
          <p:nvSpPr>
            <p:cNvPr id="1031" name="TextBox 1030">
              <a:extLst>
                <a:ext uri="{FF2B5EF4-FFF2-40B4-BE49-F238E27FC236}">
                  <a16:creationId xmlns:a16="http://schemas.microsoft.com/office/drawing/2014/main" id="{309D6455-AA95-26B8-A3A7-807350980621}"/>
                </a:ext>
              </a:extLst>
            </p:cNvPr>
            <p:cNvSpPr txBox="1"/>
            <p:nvPr/>
          </p:nvSpPr>
          <p:spPr>
            <a:xfrm>
              <a:off x="11455500" y="17509618"/>
              <a:ext cx="2037842" cy="554704"/>
            </a:xfrm>
            <a:prstGeom prst="rect">
              <a:avLst/>
            </a:prstGeom>
            <a:noFill/>
            <a:ln>
              <a:noFill/>
            </a:ln>
          </p:spPr>
          <p:txBody>
            <a:bodyPr wrap="square" rtlCol="0">
              <a:spAutoFit/>
            </a:bodyPr>
            <a:lstStyle/>
            <a:p>
              <a:pPr algn="ctr">
                <a:lnSpc>
                  <a:spcPts val="1800"/>
                </a:lnSpc>
              </a:pPr>
              <a:r>
                <a:rPr lang="en-US" sz="2000" dirty="0">
                  <a:latin typeface="Arial" panose="020B0604020202020204" pitchFamily="34" charset="0"/>
                  <a:cs typeface="Arial" panose="020B0604020202020204" pitchFamily="34" charset="0"/>
                </a:rPr>
                <a:t>Transcriptomic RNA-seq</a:t>
              </a:r>
            </a:p>
          </p:txBody>
        </p:sp>
      </p:grpSp>
      <p:sp>
        <p:nvSpPr>
          <p:cNvPr id="1032" name="Rectangle: Rounded Corners 1031">
            <a:extLst>
              <a:ext uri="{FF2B5EF4-FFF2-40B4-BE49-F238E27FC236}">
                <a16:creationId xmlns:a16="http://schemas.microsoft.com/office/drawing/2014/main" id="{59D4CC93-29C9-BE26-0C60-10667DBB666A}"/>
              </a:ext>
            </a:extLst>
          </p:cNvPr>
          <p:cNvSpPr/>
          <p:nvPr/>
        </p:nvSpPr>
        <p:spPr>
          <a:xfrm>
            <a:off x="9403736" y="17886632"/>
            <a:ext cx="1920240" cy="2024331"/>
          </a:xfrm>
          <a:prstGeom prst="roundRect">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nvGrpSpPr>
          <p:cNvPr id="172" name="Group 171">
            <a:extLst>
              <a:ext uri="{FF2B5EF4-FFF2-40B4-BE49-F238E27FC236}">
                <a16:creationId xmlns:a16="http://schemas.microsoft.com/office/drawing/2014/main" id="{F44D2EB3-BAF6-2EA3-416A-43ECAA2D2B96}"/>
              </a:ext>
            </a:extLst>
          </p:cNvPr>
          <p:cNvGrpSpPr/>
          <p:nvPr/>
        </p:nvGrpSpPr>
        <p:grpSpPr>
          <a:xfrm>
            <a:off x="389827" y="16633767"/>
            <a:ext cx="8505799" cy="4008678"/>
            <a:chOff x="1432005" y="16189840"/>
            <a:chExt cx="8505799" cy="4008678"/>
          </a:xfrm>
        </p:grpSpPr>
        <p:grpSp>
          <p:nvGrpSpPr>
            <p:cNvPr id="174" name="Group 173">
              <a:extLst>
                <a:ext uri="{FF2B5EF4-FFF2-40B4-BE49-F238E27FC236}">
                  <a16:creationId xmlns:a16="http://schemas.microsoft.com/office/drawing/2014/main" id="{DF9440D7-C8B1-A2CF-7294-D8C6C56924F5}"/>
                </a:ext>
              </a:extLst>
            </p:cNvPr>
            <p:cNvGrpSpPr/>
            <p:nvPr/>
          </p:nvGrpSpPr>
          <p:grpSpPr>
            <a:xfrm>
              <a:off x="1432005" y="16189840"/>
              <a:ext cx="8505799" cy="4008678"/>
              <a:chOff x="583658" y="1887708"/>
              <a:chExt cx="8505799" cy="4008678"/>
            </a:xfrm>
          </p:grpSpPr>
          <p:sp>
            <p:nvSpPr>
              <p:cNvPr id="53" name="TextBox 52">
                <a:extLst>
                  <a:ext uri="{FF2B5EF4-FFF2-40B4-BE49-F238E27FC236}">
                    <a16:creationId xmlns:a16="http://schemas.microsoft.com/office/drawing/2014/main" id="{C3D85300-504D-C0CA-911B-5AFCE281D97E}"/>
                  </a:ext>
                </a:extLst>
              </p:cNvPr>
              <p:cNvSpPr txBox="1"/>
              <p:nvPr/>
            </p:nvSpPr>
            <p:spPr>
              <a:xfrm>
                <a:off x="1739548" y="3292292"/>
                <a:ext cx="1777565"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Lung (HSAEC)</a:t>
                </a:r>
              </a:p>
            </p:txBody>
          </p:sp>
          <p:sp>
            <p:nvSpPr>
              <p:cNvPr id="55" name="TextBox 54">
                <a:extLst>
                  <a:ext uri="{FF2B5EF4-FFF2-40B4-BE49-F238E27FC236}">
                    <a16:creationId xmlns:a16="http://schemas.microsoft.com/office/drawing/2014/main" id="{C0898893-7968-CCF8-7ABF-48E009C9D0E8}"/>
                  </a:ext>
                </a:extLst>
              </p:cNvPr>
              <p:cNvSpPr txBox="1"/>
              <p:nvPr/>
            </p:nvSpPr>
            <p:spPr>
              <a:xfrm>
                <a:off x="6320774" y="4571978"/>
                <a:ext cx="1830722"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Kidney (HREC)</a:t>
                </a:r>
              </a:p>
            </p:txBody>
          </p:sp>
          <p:sp>
            <p:nvSpPr>
              <p:cNvPr id="62" name="TextBox 61">
                <a:extLst>
                  <a:ext uri="{FF2B5EF4-FFF2-40B4-BE49-F238E27FC236}">
                    <a16:creationId xmlns:a16="http://schemas.microsoft.com/office/drawing/2014/main" id="{9A9659D4-2CBF-09EA-D988-911BDEF38A32}"/>
                  </a:ext>
                </a:extLst>
              </p:cNvPr>
              <p:cNvSpPr txBox="1"/>
              <p:nvPr/>
            </p:nvSpPr>
            <p:spPr>
              <a:xfrm>
                <a:off x="760105" y="4306733"/>
                <a:ext cx="2780960"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Umbilical vein (HUVEC)</a:t>
                </a:r>
              </a:p>
            </p:txBody>
          </p:sp>
          <p:sp>
            <p:nvSpPr>
              <p:cNvPr id="63" name="TextBox 62">
                <a:extLst>
                  <a:ext uri="{FF2B5EF4-FFF2-40B4-BE49-F238E27FC236}">
                    <a16:creationId xmlns:a16="http://schemas.microsoft.com/office/drawing/2014/main" id="{627D988D-34D9-3B3D-93D8-3D43E0946DCE}"/>
                  </a:ext>
                </a:extLst>
              </p:cNvPr>
              <p:cNvSpPr txBox="1"/>
              <p:nvPr/>
            </p:nvSpPr>
            <p:spPr>
              <a:xfrm>
                <a:off x="1739858" y="1887708"/>
                <a:ext cx="2095926"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Astrocytes (NHA)</a:t>
                </a:r>
              </a:p>
            </p:txBody>
          </p:sp>
          <p:sp>
            <p:nvSpPr>
              <p:cNvPr id="64" name="TextBox 63">
                <a:extLst>
                  <a:ext uri="{FF2B5EF4-FFF2-40B4-BE49-F238E27FC236}">
                    <a16:creationId xmlns:a16="http://schemas.microsoft.com/office/drawing/2014/main" id="{7CD46ED3-DDD0-9CB6-7B5E-20BFD1889326}"/>
                  </a:ext>
                </a:extLst>
              </p:cNvPr>
              <p:cNvSpPr txBox="1"/>
              <p:nvPr/>
            </p:nvSpPr>
            <p:spPr>
              <a:xfrm>
                <a:off x="6475061" y="3851113"/>
                <a:ext cx="2278342"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Osteoblasts (NHO)</a:t>
                </a:r>
              </a:p>
            </p:txBody>
          </p:sp>
          <p:sp>
            <p:nvSpPr>
              <p:cNvPr id="147" name="TextBox 146">
                <a:extLst>
                  <a:ext uri="{FF2B5EF4-FFF2-40B4-BE49-F238E27FC236}">
                    <a16:creationId xmlns:a16="http://schemas.microsoft.com/office/drawing/2014/main" id="{4B63F7C3-FD59-FE7A-5886-C2468A65F57F}"/>
                  </a:ext>
                </a:extLst>
              </p:cNvPr>
              <p:cNvSpPr txBox="1"/>
              <p:nvPr/>
            </p:nvSpPr>
            <p:spPr>
              <a:xfrm>
                <a:off x="583658" y="3814145"/>
                <a:ext cx="2837437"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Skeletal muscle (HSKM)</a:t>
                </a:r>
              </a:p>
            </p:txBody>
          </p:sp>
          <p:sp>
            <p:nvSpPr>
              <p:cNvPr id="161" name="TextBox 160">
                <a:extLst>
                  <a:ext uri="{FF2B5EF4-FFF2-40B4-BE49-F238E27FC236}">
                    <a16:creationId xmlns:a16="http://schemas.microsoft.com/office/drawing/2014/main" id="{B83FF706-BEAA-A9AA-0BC7-B2D304662A1D}"/>
                  </a:ext>
                </a:extLst>
              </p:cNvPr>
              <p:cNvSpPr txBox="1"/>
              <p:nvPr/>
            </p:nvSpPr>
            <p:spPr>
              <a:xfrm>
                <a:off x="6481612" y="5121666"/>
                <a:ext cx="2607845"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Keratinocytes (HEKn)</a:t>
                </a:r>
              </a:p>
            </p:txBody>
          </p:sp>
          <p:sp>
            <p:nvSpPr>
              <p:cNvPr id="162" name="TextBox 161">
                <a:extLst>
                  <a:ext uri="{FF2B5EF4-FFF2-40B4-BE49-F238E27FC236}">
                    <a16:creationId xmlns:a16="http://schemas.microsoft.com/office/drawing/2014/main" id="{806ABB6B-AB7C-3CDE-B6C1-21214B0B32B8}"/>
                  </a:ext>
                </a:extLst>
              </p:cNvPr>
              <p:cNvSpPr txBox="1"/>
              <p:nvPr/>
            </p:nvSpPr>
            <p:spPr>
              <a:xfrm>
                <a:off x="6333106" y="5527054"/>
                <a:ext cx="248486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Melanocytes (HEMn)</a:t>
                </a:r>
              </a:p>
            </p:txBody>
          </p:sp>
          <p:cxnSp>
            <p:nvCxnSpPr>
              <p:cNvPr id="167" name="Straight Connector 166">
                <a:extLst>
                  <a:ext uri="{FF2B5EF4-FFF2-40B4-BE49-F238E27FC236}">
                    <a16:creationId xmlns:a16="http://schemas.microsoft.com/office/drawing/2014/main" id="{46C4A338-EEED-8CF6-FF91-97088FF6549B}"/>
                  </a:ext>
                </a:extLst>
              </p:cNvPr>
              <p:cNvCxnSpPr>
                <a:cxnSpLocks/>
              </p:cNvCxnSpPr>
              <p:nvPr/>
            </p:nvCxnSpPr>
            <p:spPr>
              <a:xfrm>
                <a:off x="3085589" y="5277832"/>
                <a:ext cx="64997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40" name="TextBox 1039">
                <a:extLst>
                  <a:ext uri="{FF2B5EF4-FFF2-40B4-BE49-F238E27FC236}">
                    <a16:creationId xmlns:a16="http://schemas.microsoft.com/office/drawing/2014/main" id="{97627822-3CBF-2059-15C9-40CBDEC3ADA9}"/>
                  </a:ext>
                </a:extLst>
              </p:cNvPr>
              <p:cNvSpPr txBox="1"/>
              <p:nvPr/>
            </p:nvSpPr>
            <p:spPr>
              <a:xfrm>
                <a:off x="1376665" y="5082532"/>
                <a:ext cx="1839284"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Blood (PBMC)</a:t>
                </a:r>
              </a:p>
            </p:txBody>
          </p:sp>
        </p:grpSp>
        <p:cxnSp>
          <p:nvCxnSpPr>
            <p:cNvPr id="9" name="Straight Connector 8">
              <a:extLst>
                <a:ext uri="{FF2B5EF4-FFF2-40B4-BE49-F238E27FC236}">
                  <a16:creationId xmlns:a16="http://schemas.microsoft.com/office/drawing/2014/main" id="{2C48BFEF-7C53-A9CF-B33B-0829511E2B5E}"/>
                </a:ext>
              </a:extLst>
            </p:cNvPr>
            <p:cNvCxnSpPr>
              <a:cxnSpLocks/>
            </p:cNvCxnSpPr>
            <p:nvPr/>
          </p:nvCxnSpPr>
          <p:spPr>
            <a:xfrm>
              <a:off x="6233121" y="19058776"/>
              <a:ext cx="9113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5A2520B-BB89-05DB-B4FD-87FC1BA21462}"/>
                </a:ext>
              </a:extLst>
            </p:cNvPr>
            <p:cNvCxnSpPr>
              <a:cxnSpLocks/>
            </p:cNvCxnSpPr>
            <p:nvPr/>
          </p:nvCxnSpPr>
          <p:spPr>
            <a:xfrm>
              <a:off x="6795966" y="20023860"/>
              <a:ext cx="35304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6363118-3B90-9486-EF78-E0E9400BADD3}"/>
                </a:ext>
              </a:extLst>
            </p:cNvPr>
            <p:cNvCxnSpPr>
              <a:cxnSpLocks/>
            </p:cNvCxnSpPr>
            <p:nvPr/>
          </p:nvCxnSpPr>
          <p:spPr>
            <a:xfrm>
              <a:off x="6647502" y="18337911"/>
              <a:ext cx="64997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58F9DF3-1910-C1D7-79A9-51926BD1B599}"/>
                </a:ext>
              </a:extLst>
            </p:cNvPr>
            <p:cNvCxnSpPr>
              <a:cxnSpLocks/>
            </p:cNvCxnSpPr>
            <p:nvPr/>
          </p:nvCxnSpPr>
          <p:spPr>
            <a:xfrm>
              <a:off x="6814921" y="19616548"/>
              <a:ext cx="50848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8A6FACD-5ED4-09DE-2B45-453692731F78}"/>
                </a:ext>
              </a:extLst>
            </p:cNvPr>
            <p:cNvCxnSpPr>
              <a:cxnSpLocks/>
            </p:cNvCxnSpPr>
            <p:nvPr/>
          </p:nvCxnSpPr>
          <p:spPr>
            <a:xfrm>
              <a:off x="4358557" y="18817468"/>
              <a:ext cx="700276" cy="234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F2934F20-AC6B-D8E2-6D14-F49B173F36A0}"/>
                </a:ext>
              </a:extLst>
            </p:cNvPr>
            <p:cNvCxnSpPr>
              <a:cxnSpLocks/>
              <a:stCxn id="147" idx="3"/>
            </p:cNvCxnSpPr>
            <p:nvPr/>
          </p:nvCxnSpPr>
          <p:spPr>
            <a:xfrm>
              <a:off x="4269442" y="18300943"/>
              <a:ext cx="340522" cy="118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18989EE9-88D9-5FDE-2F9E-EAAB01C200BF}"/>
                </a:ext>
              </a:extLst>
            </p:cNvPr>
            <p:cNvCxnSpPr>
              <a:cxnSpLocks/>
            </p:cNvCxnSpPr>
            <p:nvPr/>
          </p:nvCxnSpPr>
          <p:spPr>
            <a:xfrm>
              <a:off x="4321616" y="17785607"/>
              <a:ext cx="86363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3D2B9096-5C0A-5CA0-7BE8-A79861C27746}"/>
                </a:ext>
              </a:extLst>
            </p:cNvPr>
            <p:cNvCxnSpPr>
              <a:cxnSpLocks/>
            </p:cNvCxnSpPr>
            <p:nvPr/>
          </p:nvCxnSpPr>
          <p:spPr>
            <a:xfrm>
              <a:off x="4692405" y="16378803"/>
              <a:ext cx="64997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Rectangle: Rounded Corners 14">
            <a:extLst>
              <a:ext uri="{FF2B5EF4-FFF2-40B4-BE49-F238E27FC236}">
                <a16:creationId xmlns:a16="http://schemas.microsoft.com/office/drawing/2014/main" id="{2AEC57DC-5606-21C1-5B74-DFACBB1145DB}"/>
              </a:ext>
            </a:extLst>
          </p:cNvPr>
          <p:cNvSpPr/>
          <p:nvPr/>
        </p:nvSpPr>
        <p:spPr>
          <a:xfrm>
            <a:off x="5944295" y="16356208"/>
            <a:ext cx="2474680" cy="1237341"/>
          </a:xfrm>
          <a:prstGeom prst="roundRect">
            <a:avLst/>
          </a:prstGeom>
          <a:ln w="19050">
            <a:solidFill>
              <a:schemeClr val="bg2">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Arial" panose="020B0604020202020204" pitchFamily="34" charset="0"/>
                <a:cs typeface="Arial" panose="020B0604020202020204" pitchFamily="34" charset="0"/>
              </a:rPr>
              <a:t>Inducers:</a:t>
            </a:r>
          </a:p>
          <a:p>
            <a:pPr algn="ctr"/>
            <a:r>
              <a:rPr lang="en-US" dirty="0">
                <a:latin typeface="Arial" panose="020B0604020202020204" pitchFamily="34" charset="0"/>
                <a:cs typeface="Arial" panose="020B0604020202020204" pitchFamily="34" charset="0"/>
              </a:rPr>
              <a:t>ETIS: etoposide</a:t>
            </a:r>
            <a:endParaRPr lang="en-US" sz="1800" dirty="0">
              <a:solidFill>
                <a:srgbClr val="FF0000"/>
              </a:solidFill>
              <a:latin typeface="Arial" panose="020B0604020202020204" pitchFamily="34" charset="0"/>
              <a:cs typeface="Arial" panose="020B0604020202020204" pitchFamily="34" charset="0"/>
            </a:endParaRPr>
          </a:p>
          <a:p>
            <a:pPr algn="ctr"/>
            <a:r>
              <a:rPr lang="en-US" dirty="0">
                <a:solidFill>
                  <a:schemeClr val="tx1"/>
                </a:solidFill>
                <a:latin typeface="Arial" panose="020B0604020202020204" pitchFamily="34" charset="0"/>
                <a:cs typeface="Arial" panose="020B0604020202020204" pitchFamily="34" charset="0"/>
              </a:rPr>
              <a:t>IRIS: ionizing radiation </a:t>
            </a:r>
            <a:endParaRPr lang="en-US" dirty="0">
              <a:solidFill>
                <a:srgbClr val="FF0000"/>
              </a:solidFill>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A98D8830-D692-E5DB-4695-C348EFFF69C9}"/>
              </a:ext>
            </a:extLst>
          </p:cNvPr>
          <p:cNvSpPr txBox="1"/>
          <p:nvPr/>
        </p:nvSpPr>
        <p:spPr>
          <a:xfrm>
            <a:off x="30099134" y="5704916"/>
            <a:ext cx="407484" cy="507832"/>
          </a:xfrm>
          <a:prstGeom prst="rect">
            <a:avLst/>
          </a:prstGeom>
          <a:noFill/>
        </p:spPr>
        <p:txBody>
          <a:bodyPr wrap="none" rtlCol="0">
            <a:spAutoFit/>
          </a:bodyPr>
          <a:lstStyle/>
          <a:p>
            <a:r>
              <a:rPr lang="en-US" sz="2400" b="1" dirty="0">
                <a:latin typeface="Arial" panose="020B0604020202020204" pitchFamily="34" charset="0"/>
                <a:cs typeface="Arial" panose="020B0604020202020204" pitchFamily="34" charset="0"/>
              </a:rPr>
              <a:t>A</a:t>
            </a:r>
          </a:p>
        </p:txBody>
      </p:sp>
      <p:grpSp>
        <p:nvGrpSpPr>
          <p:cNvPr id="44" name="Group 43">
            <a:extLst>
              <a:ext uri="{FF2B5EF4-FFF2-40B4-BE49-F238E27FC236}">
                <a16:creationId xmlns:a16="http://schemas.microsoft.com/office/drawing/2014/main" id="{A0158945-BE14-1B5D-62C8-6476D54A9FEC}"/>
              </a:ext>
            </a:extLst>
          </p:cNvPr>
          <p:cNvGrpSpPr/>
          <p:nvPr/>
        </p:nvGrpSpPr>
        <p:grpSpPr>
          <a:xfrm>
            <a:off x="9738683" y="15971965"/>
            <a:ext cx="1280160" cy="1100936"/>
            <a:chOff x="9674944" y="19210779"/>
            <a:chExt cx="1280160" cy="1100936"/>
          </a:xfrm>
        </p:grpSpPr>
        <p:pic>
          <p:nvPicPr>
            <p:cNvPr id="23" name="Picture 22">
              <a:extLst>
                <a:ext uri="{FF2B5EF4-FFF2-40B4-BE49-F238E27FC236}">
                  <a16:creationId xmlns:a16="http://schemas.microsoft.com/office/drawing/2014/main" id="{1EDAEB24-5D46-4E54-C79D-3BEFDCDA72B1}"/>
                </a:ext>
              </a:extLst>
            </p:cNvPr>
            <p:cNvPicPr>
              <a:picLocks noChangeAspect="1"/>
            </p:cNvPicPr>
            <p:nvPr/>
          </p:nvPicPr>
          <p:blipFill rotWithShape="1">
            <a:blip r:embed="rId62" cstate="print">
              <a:extLst>
                <a:ext uri="{28A0092B-C50C-407E-A947-70E740481C1C}">
                  <a14:useLocalDpi xmlns:a14="http://schemas.microsoft.com/office/drawing/2010/main" val="0"/>
                </a:ext>
              </a:extLst>
            </a:blip>
            <a:srcRect l="61488" t="18935" r="28095" b="68267"/>
            <a:stretch/>
          </p:blipFill>
          <p:spPr>
            <a:xfrm>
              <a:off x="9674944" y="19210779"/>
              <a:ext cx="1280160" cy="1100936"/>
            </a:xfrm>
            <a:prstGeom prst="rect">
              <a:avLst/>
            </a:prstGeom>
          </p:spPr>
        </p:pic>
        <p:sp>
          <p:nvSpPr>
            <p:cNvPr id="39" name="TextBox 38">
              <a:extLst>
                <a:ext uri="{FF2B5EF4-FFF2-40B4-BE49-F238E27FC236}">
                  <a16:creationId xmlns:a16="http://schemas.microsoft.com/office/drawing/2014/main" id="{1DCC1671-1B4B-5AF4-A3F3-96FDA4D28AD3}"/>
                </a:ext>
              </a:extLst>
            </p:cNvPr>
            <p:cNvSpPr txBox="1"/>
            <p:nvPr/>
          </p:nvSpPr>
          <p:spPr>
            <a:xfrm>
              <a:off x="9907884" y="19587180"/>
              <a:ext cx="787395" cy="369332"/>
            </a:xfrm>
            <a:prstGeom prst="rect">
              <a:avLst/>
            </a:prstGeom>
            <a:noFill/>
          </p:spPr>
          <p:txBody>
            <a:bodyPr wrap="none" rtlCol="0">
              <a:spAutoFit/>
            </a:bodyPr>
            <a:lstStyle/>
            <a:p>
              <a:pPr algn="ctr"/>
              <a:r>
                <a:rPr lang="en-US" dirty="0">
                  <a:latin typeface="Arial" panose="020B0604020202020204" pitchFamily="34" charset="0"/>
                  <a:cs typeface="Arial" panose="020B0604020202020204" pitchFamily="34" charset="0"/>
                </a:rPr>
                <a:t>CTRL</a:t>
              </a:r>
            </a:p>
          </p:txBody>
        </p:sp>
      </p:grpSp>
      <p:grpSp>
        <p:nvGrpSpPr>
          <p:cNvPr id="45" name="Group 44">
            <a:extLst>
              <a:ext uri="{FF2B5EF4-FFF2-40B4-BE49-F238E27FC236}">
                <a16:creationId xmlns:a16="http://schemas.microsoft.com/office/drawing/2014/main" id="{E1DE5C45-8D8C-8FF0-0312-FBC451749CC8}"/>
              </a:ext>
            </a:extLst>
          </p:cNvPr>
          <p:cNvGrpSpPr/>
          <p:nvPr/>
        </p:nvGrpSpPr>
        <p:grpSpPr>
          <a:xfrm>
            <a:off x="10885045" y="15971965"/>
            <a:ext cx="1280160" cy="1100936"/>
            <a:chOff x="10486944" y="19202298"/>
            <a:chExt cx="1280160" cy="1100936"/>
          </a:xfrm>
        </p:grpSpPr>
        <p:pic>
          <p:nvPicPr>
            <p:cNvPr id="22" name="Picture 21">
              <a:extLst>
                <a:ext uri="{FF2B5EF4-FFF2-40B4-BE49-F238E27FC236}">
                  <a16:creationId xmlns:a16="http://schemas.microsoft.com/office/drawing/2014/main" id="{9A6D2E60-7232-DAB8-089D-3A1EF15B6095}"/>
                </a:ext>
              </a:extLst>
            </p:cNvPr>
            <p:cNvPicPr>
              <a:picLocks noChangeAspect="1"/>
            </p:cNvPicPr>
            <p:nvPr/>
          </p:nvPicPr>
          <p:blipFill rotWithShape="1">
            <a:blip r:embed="rId62" cstate="print">
              <a:extLst>
                <a:ext uri="{28A0092B-C50C-407E-A947-70E740481C1C}">
                  <a14:useLocalDpi xmlns:a14="http://schemas.microsoft.com/office/drawing/2010/main" val="0"/>
                </a:ext>
              </a:extLst>
            </a:blip>
            <a:srcRect l="61488" t="18935" r="28095" b="68267"/>
            <a:stretch/>
          </p:blipFill>
          <p:spPr>
            <a:xfrm>
              <a:off x="10486944" y="19202298"/>
              <a:ext cx="1280160" cy="1100936"/>
            </a:xfrm>
            <a:prstGeom prst="rect">
              <a:avLst/>
            </a:prstGeom>
          </p:spPr>
        </p:pic>
        <p:sp>
          <p:nvSpPr>
            <p:cNvPr id="40" name="TextBox 39">
              <a:extLst>
                <a:ext uri="{FF2B5EF4-FFF2-40B4-BE49-F238E27FC236}">
                  <a16:creationId xmlns:a16="http://schemas.microsoft.com/office/drawing/2014/main" id="{16C88CFC-3020-98EF-044A-4CABF2EB1C5E}"/>
                </a:ext>
              </a:extLst>
            </p:cNvPr>
            <p:cNvSpPr txBox="1"/>
            <p:nvPr/>
          </p:nvSpPr>
          <p:spPr>
            <a:xfrm>
              <a:off x="10799127" y="19587180"/>
              <a:ext cx="633507" cy="369332"/>
            </a:xfrm>
            <a:prstGeom prst="rect">
              <a:avLst/>
            </a:prstGeom>
            <a:noFill/>
          </p:spPr>
          <p:txBody>
            <a:bodyPr wrap="none" rtlCol="0">
              <a:spAutoFit/>
            </a:bodyPr>
            <a:lstStyle/>
            <a:p>
              <a:pPr algn="ctr"/>
              <a:r>
                <a:rPr lang="en-US" dirty="0">
                  <a:latin typeface="Arial" panose="020B0604020202020204" pitchFamily="34" charset="0"/>
                  <a:cs typeface="Arial" panose="020B0604020202020204" pitchFamily="34" charset="0"/>
                </a:rPr>
                <a:t>IRIS</a:t>
              </a:r>
            </a:p>
          </p:txBody>
        </p:sp>
      </p:grpSp>
      <p:grpSp>
        <p:nvGrpSpPr>
          <p:cNvPr id="148" name="Group 147">
            <a:extLst>
              <a:ext uri="{FF2B5EF4-FFF2-40B4-BE49-F238E27FC236}">
                <a16:creationId xmlns:a16="http://schemas.microsoft.com/office/drawing/2014/main" id="{616855AB-45CE-6F7C-99E1-FC1D4EECE20A}"/>
              </a:ext>
            </a:extLst>
          </p:cNvPr>
          <p:cNvGrpSpPr/>
          <p:nvPr/>
        </p:nvGrpSpPr>
        <p:grpSpPr>
          <a:xfrm>
            <a:off x="12031407" y="15971965"/>
            <a:ext cx="1280160" cy="1100936"/>
            <a:chOff x="11298943" y="19210778"/>
            <a:chExt cx="1280160" cy="1100936"/>
          </a:xfrm>
        </p:grpSpPr>
        <p:pic>
          <p:nvPicPr>
            <p:cNvPr id="21" name="Picture 20">
              <a:extLst>
                <a:ext uri="{FF2B5EF4-FFF2-40B4-BE49-F238E27FC236}">
                  <a16:creationId xmlns:a16="http://schemas.microsoft.com/office/drawing/2014/main" id="{B666358B-B9AD-9350-9B1A-C3AC2D44E402}"/>
                </a:ext>
              </a:extLst>
            </p:cNvPr>
            <p:cNvPicPr>
              <a:picLocks noChangeAspect="1"/>
            </p:cNvPicPr>
            <p:nvPr/>
          </p:nvPicPr>
          <p:blipFill rotWithShape="1">
            <a:blip r:embed="rId62" cstate="print">
              <a:extLst>
                <a:ext uri="{28A0092B-C50C-407E-A947-70E740481C1C}">
                  <a14:useLocalDpi xmlns:a14="http://schemas.microsoft.com/office/drawing/2010/main" val="0"/>
                </a:ext>
              </a:extLst>
            </a:blip>
            <a:srcRect l="61488" t="18935" r="28095" b="68267"/>
            <a:stretch/>
          </p:blipFill>
          <p:spPr>
            <a:xfrm>
              <a:off x="11298943" y="19210778"/>
              <a:ext cx="1280160" cy="1100936"/>
            </a:xfrm>
            <a:prstGeom prst="rect">
              <a:avLst/>
            </a:prstGeom>
          </p:spPr>
        </p:pic>
        <p:sp>
          <p:nvSpPr>
            <p:cNvPr id="42" name="TextBox 41">
              <a:extLst>
                <a:ext uri="{FF2B5EF4-FFF2-40B4-BE49-F238E27FC236}">
                  <a16:creationId xmlns:a16="http://schemas.microsoft.com/office/drawing/2014/main" id="{7B6D2BA7-0195-ECA4-75EF-C867035D75B4}"/>
                </a:ext>
              </a:extLst>
            </p:cNvPr>
            <p:cNvSpPr txBox="1"/>
            <p:nvPr/>
          </p:nvSpPr>
          <p:spPr>
            <a:xfrm>
              <a:off x="11581025" y="19587180"/>
              <a:ext cx="697627" cy="369332"/>
            </a:xfrm>
            <a:prstGeom prst="rect">
              <a:avLst/>
            </a:prstGeom>
            <a:noFill/>
          </p:spPr>
          <p:txBody>
            <a:bodyPr wrap="none" rtlCol="0">
              <a:spAutoFit/>
            </a:bodyPr>
            <a:lstStyle/>
            <a:p>
              <a:pPr algn="ctr"/>
              <a:r>
                <a:rPr lang="en-US" dirty="0">
                  <a:latin typeface="Arial" panose="020B0604020202020204" pitchFamily="34" charset="0"/>
                  <a:cs typeface="Arial" panose="020B0604020202020204" pitchFamily="34" charset="0"/>
                </a:rPr>
                <a:t>ETIS</a:t>
              </a:r>
            </a:p>
          </p:txBody>
        </p:sp>
      </p:grpSp>
      <p:pic>
        <p:nvPicPr>
          <p:cNvPr id="43" name="Picture 42">
            <a:extLst>
              <a:ext uri="{FF2B5EF4-FFF2-40B4-BE49-F238E27FC236}">
                <a16:creationId xmlns:a16="http://schemas.microsoft.com/office/drawing/2014/main" id="{F16C304B-8C7A-3B2D-F3F9-A401A8B56150}"/>
              </a:ext>
            </a:extLst>
          </p:cNvPr>
          <p:cNvPicPr>
            <a:picLocks noChangeAspect="1"/>
          </p:cNvPicPr>
          <p:nvPr/>
        </p:nvPicPr>
        <p:blipFill rotWithShape="1">
          <a:blip r:embed="rId63" cstate="print">
            <a:extLst>
              <a:ext uri="{28A0092B-C50C-407E-A947-70E740481C1C}">
                <a14:useLocalDpi xmlns:a14="http://schemas.microsoft.com/office/drawing/2010/main" val="0"/>
              </a:ext>
            </a:extLst>
          </a:blip>
          <a:srcRect l="80342" t="7478" r="11741" b="79725"/>
          <a:stretch/>
        </p:blipFill>
        <p:spPr>
          <a:xfrm>
            <a:off x="12439228" y="15576914"/>
            <a:ext cx="723900" cy="819151"/>
          </a:xfrm>
          <a:prstGeom prst="rect">
            <a:avLst/>
          </a:prstGeom>
        </p:spPr>
      </p:pic>
      <p:sp>
        <p:nvSpPr>
          <p:cNvPr id="157" name="Left Brace 156">
            <a:extLst>
              <a:ext uri="{FF2B5EF4-FFF2-40B4-BE49-F238E27FC236}">
                <a16:creationId xmlns:a16="http://schemas.microsoft.com/office/drawing/2014/main" id="{847855A2-ADBF-011B-C24C-78D519DE618A}"/>
              </a:ext>
            </a:extLst>
          </p:cNvPr>
          <p:cNvSpPr/>
          <p:nvPr/>
        </p:nvSpPr>
        <p:spPr>
          <a:xfrm rot="5400000">
            <a:off x="11232315" y="16296159"/>
            <a:ext cx="587591" cy="2240824"/>
          </a:xfrm>
          <a:prstGeom prst="leftBrace">
            <a:avLst>
              <a:gd name="adj1" fmla="val 22496"/>
              <a:gd name="adj2" fmla="val 50000"/>
            </a:avLst>
          </a:prstGeom>
          <a:ln w="381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Arial" panose="020B0604020202020204" pitchFamily="34" charset="0"/>
              <a:cs typeface="Arial" panose="020B0604020202020204" pitchFamily="34" charset="0"/>
            </a:endParaRPr>
          </a:p>
        </p:txBody>
      </p:sp>
      <p:grpSp>
        <p:nvGrpSpPr>
          <p:cNvPr id="159" name="Group 158">
            <a:extLst>
              <a:ext uri="{FF2B5EF4-FFF2-40B4-BE49-F238E27FC236}">
                <a16:creationId xmlns:a16="http://schemas.microsoft.com/office/drawing/2014/main" id="{21E6A001-F619-C3E1-D000-1B237C732ECE}"/>
              </a:ext>
            </a:extLst>
          </p:cNvPr>
          <p:cNvGrpSpPr/>
          <p:nvPr/>
        </p:nvGrpSpPr>
        <p:grpSpPr>
          <a:xfrm>
            <a:off x="10882486" y="15971965"/>
            <a:ext cx="1280160" cy="1100936"/>
            <a:chOff x="10486944" y="19202298"/>
            <a:chExt cx="1280160" cy="1100936"/>
          </a:xfrm>
        </p:grpSpPr>
        <p:pic>
          <p:nvPicPr>
            <p:cNvPr id="164" name="Picture 163">
              <a:extLst>
                <a:ext uri="{FF2B5EF4-FFF2-40B4-BE49-F238E27FC236}">
                  <a16:creationId xmlns:a16="http://schemas.microsoft.com/office/drawing/2014/main" id="{316B9F5F-F28E-A128-B145-E53CAB4D03A6}"/>
                </a:ext>
              </a:extLst>
            </p:cNvPr>
            <p:cNvPicPr>
              <a:picLocks noChangeAspect="1"/>
            </p:cNvPicPr>
            <p:nvPr/>
          </p:nvPicPr>
          <p:blipFill rotWithShape="1">
            <a:blip r:embed="rId62" cstate="print">
              <a:extLst>
                <a:ext uri="{28A0092B-C50C-407E-A947-70E740481C1C}">
                  <a14:useLocalDpi xmlns:a14="http://schemas.microsoft.com/office/drawing/2010/main" val="0"/>
                </a:ext>
              </a:extLst>
            </a:blip>
            <a:srcRect l="61488" t="18935" r="28095" b="68267"/>
            <a:stretch/>
          </p:blipFill>
          <p:spPr>
            <a:xfrm>
              <a:off x="10486944" y="19202298"/>
              <a:ext cx="1280160" cy="1100936"/>
            </a:xfrm>
            <a:prstGeom prst="rect">
              <a:avLst/>
            </a:prstGeom>
          </p:spPr>
        </p:pic>
        <p:sp>
          <p:nvSpPr>
            <p:cNvPr id="166" name="TextBox 165">
              <a:extLst>
                <a:ext uri="{FF2B5EF4-FFF2-40B4-BE49-F238E27FC236}">
                  <a16:creationId xmlns:a16="http://schemas.microsoft.com/office/drawing/2014/main" id="{5B7041D3-329A-02B9-D8D5-C59FD43D6DDF}"/>
                </a:ext>
              </a:extLst>
            </p:cNvPr>
            <p:cNvSpPr txBox="1"/>
            <p:nvPr/>
          </p:nvSpPr>
          <p:spPr>
            <a:xfrm>
              <a:off x="10799127" y="19587180"/>
              <a:ext cx="633507" cy="369332"/>
            </a:xfrm>
            <a:prstGeom prst="rect">
              <a:avLst/>
            </a:prstGeom>
            <a:noFill/>
          </p:spPr>
          <p:txBody>
            <a:bodyPr wrap="none" rtlCol="0">
              <a:spAutoFit/>
            </a:bodyPr>
            <a:lstStyle/>
            <a:p>
              <a:pPr algn="ctr"/>
              <a:r>
                <a:rPr lang="en-US" dirty="0">
                  <a:latin typeface="Arial" panose="020B0604020202020204" pitchFamily="34" charset="0"/>
                  <a:cs typeface="Arial" panose="020B0604020202020204" pitchFamily="34" charset="0"/>
                </a:rPr>
                <a:t>IRIS</a:t>
              </a:r>
            </a:p>
          </p:txBody>
        </p:sp>
      </p:grpSp>
      <p:sp>
        <p:nvSpPr>
          <p:cNvPr id="1043" name="TextBox 1042">
            <a:extLst>
              <a:ext uri="{FF2B5EF4-FFF2-40B4-BE49-F238E27FC236}">
                <a16:creationId xmlns:a16="http://schemas.microsoft.com/office/drawing/2014/main" id="{2451F02B-CB5C-017C-5DC5-E21BBA268643}"/>
              </a:ext>
            </a:extLst>
          </p:cNvPr>
          <p:cNvSpPr txBox="1"/>
          <p:nvPr/>
        </p:nvSpPr>
        <p:spPr>
          <a:xfrm>
            <a:off x="9123486" y="15493422"/>
            <a:ext cx="407484" cy="461665"/>
          </a:xfrm>
          <a:prstGeom prst="rect">
            <a:avLst/>
          </a:prstGeom>
          <a:noFill/>
        </p:spPr>
        <p:txBody>
          <a:bodyPr wrap="none" rtlCol="0">
            <a:spAutoFit/>
          </a:bodyPr>
          <a:lstStyle/>
          <a:p>
            <a:r>
              <a:rPr lang="en-US" sz="2400" b="1" dirty="0">
                <a:latin typeface="Arial" panose="020B0604020202020204" pitchFamily="34" charset="0"/>
                <a:cs typeface="Arial" panose="020B0604020202020204" pitchFamily="34" charset="0"/>
              </a:rPr>
              <a:t>B</a:t>
            </a:r>
          </a:p>
        </p:txBody>
      </p:sp>
      <p:cxnSp>
        <p:nvCxnSpPr>
          <p:cNvPr id="14" name="Straight Arrow Connector 13">
            <a:extLst>
              <a:ext uri="{FF2B5EF4-FFF2-40B4-BE49-F238E27FC236}">
                <a16:creationId xmlns:a16="http://schemas.microsoft.com/office/drawing/2014/main" id="{9805A1E5-D6D8-BAD9-2CAB-1C768055FFB3}"/>
              </a:ext>
            </a:extLst>
          </p:cNvPr>
          <p:cNvCxnSpPr>
            <a:cxnSpLocks/>
          </p:cNvCxnSpPr>
          <p:nvPr/>
        </p:nvCxnSpPr>
        <p:spPr>
          <a:xfrm>
            <a:off x="10417716" y="20083769"/>
            <a:ext cx="0" cy="37374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138" name="Picture 137" descr="Diagram, venn diagram&#10;&#10;Description automatically generated">
            <a:extLst>
              <a:ext uri="{FF2B5EF4-FFF2-40B4-BE49-F238E27FC236}">
                <a16:creationId xmlns:a16="http://schemas.microsoft.com/office/drawing/2014/main" id="{85B2CD1F-0D98-A582-A448-C224CAFEDA39}"/>
              </a:ext>
            </a:extLst>
          </p:cNvPr>
          <p:cNvPicPr>
            <a:picLocks noChangeAspect="1"/>
          </p:cNvPicPr>
          <p:nvPr/>
        </p:nvPicPr>
        <p:blipFill rotWithShape="1">
          <a:blip r:embed="rId64" cstate="print">
            <a:extLst>
              <a:ext uri="{28A0092B-C50C-407E-A947-70E740481C1C}">
                <a14:useLocalDpi xmlns:a14="http://schemas.microsoft.com/office/drawing/2010/main" val="0"/>
              </a:ext>
            </a:extLst>
          </a:blip>
          <a:srcRect l="42430" t="20367" r="9663" b="3438"/>
          <a:stretch/>
        </p:blipFill>
        <p:spPr>
          <a:xfrm>
            <a:off x="9694076" y="20945738"/>
            <a:ext cx="1989888" cy="1736654"/>
          </a:xfrm>
          <a:prstGeom prst="rect">
            <a:avLst/>
          </a:prstGeom>
        </p:spPr>
      </p:pic>
      <p:sp>
        <p:nvSpPr>
          <p:cNvPr id="139" name="Rectangle: Rounded Corners 138">
            <a:extLst>
              <a:ext uri="{FF2B5EF4-FFF2-40B4-BE49-F238E27FC236}">
                <a16:creationId xmlns:a16="http://schemas.microsoft.com/office/drawing/2014/main" id="{30A30C9D-D8AC-BE02-899C-DFA7107C4BEA}"/>
              </a:ext>
            </a:extLst>
          </p:cNvPr>
          <p:cNvSpPr/>
          <p:nvPr/>
        </p:nvSpPr>
        <p:spPr>
          <a:xfrm rot="16200000">
            <a:off x="10268600" y="19768308"/>
            <a:ext cx="2303574" cy="4033295"/>
          </a:xfrm>
          <a:prstGeom prst="roundRect">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aphicFrame>
        <p:nvGraphicFramePr>
          <p:cNvPr id="140" name="Object 139">
            <a:extLst>
              <a:ext uri="{FF2B5EF4-FFF2-40B4-BE49-F238E27FC236}">
                <a16:creationId xmlns:a16="http://schemas.microsoft.com/office/drawing/2014/main" id="{6D17C0BC-DECC-614D-6DDC-3864C6D0B1A4}"/>
              </a:ext>
            </a:extLst>
          </p:cNvPr>
          <p:cNvGraphicFramePr>
            <a:graphicFrameLocks noChangeAspect="1"/>
          </p:cNvGraphicFramePr>
          <p:nvPr/>
        </p:nvGraphicFramePr>
        <p:xfrm>
          <a:off x="11765428" y="20818277"/>
          <a:ext cx="1455737" cy="1964432"/>
        </p:xfrm>
        <a:graphic>
          <a:graphicData uri="http://schemas.openxmlformats.org/presentationml/2006/ole">
            <mc:AlternateContent xmlns:mc="http://schemas.openxmlformats.org/markup-compatibility/2006">
              <mc:Choice xmlns:v="urn:schemas-microsoft-com:vml" Requires="v">
                <p:oleObj name="Prism 9" r:id="rId65" imgW="1456029" imgH="1902129" progId="Prism9.Document">
                  <p:embed/>
                </p:oleObj>
              </mc:Choice>
              <mc:Fallback>
                <p:oleObj name="Prism 9" r:id="rId65" imgW="1456029" imgH="1902129" progId="Prism9.Document">
                  <p:embed/>
                  <p:pic>
                    <p:nvPicPr>
                      <p:cNvPr id="140" name="Object 139">
                        <a:extLst>
                          <a:ext uri="{FF2B5EF4-FFF2-40B4-BE49-F238E27FC236}">
                            <a16:creationId xmlns:a16="http://schemas.microsoft.com/office/drawing/2014/main" id="{6D17C0BC-DECC-614D-6DDC-3864C6D0B1A4}"/>
                          </a:ext>
                        </a:extLst>
                      </p:cNvPr>
                      <p:cNvPicPr/>
                      <p:nvPr/>
                    </p:nvPicPr>
                    <p:blipFill>
                      <a:blip r:embed="rId66"/>
                      <a:stretch>
                        <a:fillRect/>
                      </a:stretch>
                    </p:blipFill>
                    <p:spPr>
                      <a:xfrm>
                        <a:off x="11765428" y="20818277"/>
                        <a:ext cx="1455737" cy="1964432"/>
                      </a:xfrm>
                      <a:prstGeom prst="rect">
                        <a:avLst/>
                      </a:prstGeom>
                    </p:spPr>
                  </p:pic>
                </p:oleObj>
              </mc:Fallback>
            </mc:AlternateContent>
          </a:graphicData>
        </a:graphic>
      </p:graphicFrame>
      <p:cxnSp>
        <p:nvCxnSpPr>
          <p:cNvPr id="180" name="Straight Arrow Connector 179">
            <a:extLst>
              <a:ext uri="{FF2B5EF4-FFF2-40B4-BE49-F238E27FC236}">
                <a16:creationId xmlns:a16="http://schemas.microsoft.com/office/drawing/2014/main" id="{6CECB725-34DC-9074-EA58-9A71A1ACEF14}"/>
              </a:ext>
            </a:extLst>
          </p:cNvPr>
          <p:cNvCxnSpPr>
            <a:cxnSpLocks/>
          </p:cNvCxnSpPr>
          <p:nvPr/>
        </p:nvCxnSpPr>
        <p:spPr>
          <a:xfrm flipV="1">
            <a:off x="4069521" y="25752451"/>
            <a:ext cx="766800" cy="12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175" name="Picture 174">
            <a:extLst>
              <a:ext uri="{FF2B5EF4-FFF2-40B4-BE49-F238E27FC236}">
                <a16:creationId xmlns:a16="http://schemas.microsoft.com/office/drawing/2014/main" id="{B05EB092-FB14-ECA4-2949-3F8CE0EE5451}"/>
              </a:ext>
            </a:extLst>
          </p:cNvPr>
          <p:cNvPicPr>
            <a:picLocks noChangeAspect="1"/>
          </p:cNvPicPr>
          <p:nvPr/>
        </p:nvPicPr>
        <p:blipFill rotWithShape="1">
          <a:blip r:embed="rId67"/>
          <a:srcRect l="1" t="2794" r="-1"/>
          <a:stretch/>
        </p:blipFill>
        <p:spPr>
          <a:xfrm>
            <a:off x="17590212" y="21775969"/>
            <a:ext cx="193951" cy="443800"/>
          </a:xfrm>
          <a:prstGeom prst="rect">
            <a:avLst/>
          </a:prstGeom>
        </p:spPr>
      </p:pic>
      <p:cxnSp>
        <p:nvCxnSpPr>
          <p:cNvPr id="65" name="Straight Connector 64">
            <a:extLst>
              <a:ext uri="{FF2B5EF4-FFF2-40B4-BE49-F238E27FC236}">
                <a16:creationId xmlns:a16="http://schemas.microsoft.com/office/drawing/2014/main" id="{50D5852B-03BF-A870-214D-C3E5ED065414}"/>
              </a:ext>
            </a:extLst>
          </p:cNvPr>
          <p:cNvCxnSpPr>
            <a:cxnSpLocks/>
          </p:cNvCxnSpPr>
          <p:nvPr/>
        </p:nvCxnSpPr>
        <p:spPr>
          <a:xfrm>
            <a:off x="16687458" y="20197710"/>
            <a:ext cx="1107136" cy="1567172"/>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2B05DA06-9A74-4765-B2B4-FC4C3F4E4E8E}"/>
              </a:ext>
            </a:extLst>
          </p:cNvPr>
          <p:cNvCxnSpPr>
            <a:cxnSpLocks/>
          </p:cNvCxnSpPr>
          <p:nvPr/>
        </p:nvCxnSpPr>
        <p:spPr>
          <a:xfrm flipV="1">
            <a:off x="16687458" y="22225317"/>
            <a:ext cx="1106804" cy="721304"/>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81" name="Picture 180">
            <a:extLst>
              <a:ext uri="{FF2B5EF4-FFF2-40B4-BE49-F238E27FC236}">
                <a16:creationId xmlns:a16="http://schemas.microsoft.com/office/drawing/2014/main" id="{C0C4DCB0-548B-6875-3E1B-BF6CF4B08E3A}"/>
              </a:ext>
            </a:extLst>
          </p:cNvPr>
          <p:cNvPicPr>
            <a:picLocks noChangeAspect="1"/>
          </p:cNvPicPr>
          <p:nvPr/>
        </p:nvPicPr>
        <p:blipFill rotWithShape="1">
          <a:blip r:embed="rId68" cstate="print">
            <a:extLst>
              <a:ext uri="{28A0092B-C50C-407E-A947-70E740481C1C}">
                <a14:useLocalDpi xmlns:a14="http://schemas.microsoft.com/office/drawing/2010/main" val="0"/>
              </a:ext>
            </a:extLst>
          </a:blip>
          <a:srcRect b="12849"/>
          <a:stretch/>
        </p:blipFill>
        <p:spPr>
          <a:xfrm>
            <a:off x="16426564" y="24599458"/>
            <a:ext cx="4915507" cy="4283894"/>
          </a:xfrm>
          <a:prstGeom prst="rect">
            <a:avLst/>
          </a:prstGeom>
        </p:spPr>
      </p:pic>
      <p:grpSp>
        <p:nvGrpSpPr>
          <p:cNvPr id="1025" name="Group 1024">
            <a:extLst>
              <a:ext uri="{FF2B5EF4-FFF2-40B4-BE49-F238E27FC236}">
                <a16:creationId xmlns:a16="http://schemas.microsoft.com/office/drawing/2014/main" id="{5BE3A0DC-1553-E5A5-1E07-6CE5C4D96959}"/>
              </a:ext>
            </a:extLst>
          </p:cNvPr>
          <p:cNvGrpSpPr/>
          <p:nvPr/>
        </p:nvGrpSpPr>
        <p:grpSpPr>
          <a:xfrm>
            <a:off x="18436342" y="9540488"/>
            <a:ext cx="2529811" cy="3402078"/>
            <a:chOff x="18436342" y="9487125"/>
            <a:chExt cx="2529811" cy="3402078"/>
          </a:xfrm>
        </p:grpSpPr>
        <p:sp>
          <p:nvSpPr>
            <p:cNvPr id="126" name="TextBox 125">
              <a:extLst>
                <a:ext uri="{FF2B5EF4-FFF2-40B4-BE49-F238E27FC236}">
                  <a16:creationId xmlns:a16="http://schemas.microsoft.com/office/drawing/2014/main" id="{FFB39BD4-1BC2-573E-C8E7-27E7B3892625}"/>
                </a:ext>
              </a:extLst>
            </p:cNvPr>
            <p:cNvSpPr txBox="1"/>
            <p:nvPr/>
          </p:nvSpPr>
          <p:spPr>
            <a:xfrm>
              <a:off x="18892230" y="9487125"/>
              <a:ext cx="2073923" cy="523220"/>
            </a:xfrm>
            <a:prstGeom prst="rect">
              <a:avLst/>
            </a:prstGeom>
            <a:noFill/>
          </p:spPr>
          <p:txBody>
            <a:bodyPr wrap="square">
              <a:spAutoFit/>
            </a:bodyPr>
            <a:lstStyle/>
            <a:p>
              <a:pPr algn="ctr"/>
              <a:r>
                <a:rPr lang="en-US" sz="2800" dirty="0"/>
                <a:t>HSAEC</a:t>
              </a:r>
            </a:p>
          </p:txBody>
        </p:sp>
        <p:graphicFrame>
          <p:nvGraphicFramePr>
            <p:cNvPr id="191" name="Object 190">
              <a:extLst>
                <a:ext uri="{FF2B5EF4-FFF2-40B4-BE49-F238E27FC236}">
                  <a16:creationId xmlns:a16="http://schemas.microsoft.com/office/drawing/2014/main" id="{67085954-9A32-56CD-3143-9F2EF345EC00}"/>
                </a:ext>
              </a:extLst>
            </p:cNvPr>
            <p:cNvGraphicFramePr>
              <a:graphicFrameLocks noChangeAspect="1"/>
            </p:cNvGraphicFramePr>
            <p:nvPr/>
          </p:nvGraphicFramePr>
          <p:xfrm>
            <a:off x="18436342" y="9852315"/>
            <a:ext cx="2324097" cy="3036888"/>
          </p:xfrm>
          <a:graphic>
            <a:graphicData uri="http://schemas.openxmlformats.org/presentationml/2006/ole">
              <mc:AlternateContent xmlns:mc="http://schemas.openxmlformats.org/markup-compatibility/2006">
                <mc:Choice xmlns:v="urn:schemas-microsoft-com:vml" Requires="v">
                  <p:oleObj name="Prism 9" r:id="rId69" imgW="1190609" imgH="1557564" progId="Prism9.Document">
                    <p:embed/>
                  </p:oleObj>
                </mc:Choice>
                <mc:Fallback>
                  <p:oleObj name="Prism 9" r:id="rId69" imgW="1190609" imgH="1557564" progId="Prism9.Document">
                    <p:embed/>
                    <p:pic>
                      <p:nvPicPr>
                        <p:cNvPr id="191" name="Object 190">
                          <a:extLst>
                            <a:ext uri="{FF2B5EF4-FFF2-40B4-BE49-F238E27FC236}">
                              <a16:creationId xmlns:a16="http://schemas.microsoft.com/office/drawing/2014/main" id="{67085954-9A32-56CD-3143-9F2EF345EC00}"/>
                            </a:ext>
                          </a:extLst>
                        </p:cNvPr>
                        <p:cNvPicPr/>
                        <p:nvPr/>
                      </p:nvPicPr>
                      <p:blipFill>
                        <a:blip r:embed="rId70"/>
                        <a:stretch>
                          <a:fillRect/>
                        </a:stretch>
                      </p:blipFill>
                      <p:spPr>
                        <a:xfrm>
                          <a:off x="18436342" y="9852315"/>
                          <a:ext cx="2324097" cy="3036888"/>
                        </a:xfrm>
                        <a:prstGeom prst="rect">
                          <a:avLst/>
                        </a:prstGeom>
                      </p:spPr>
                    </p:pic>
                  </p:oleObj>
                </mc:Fallback>
              </mc:AlternateContent>
            </a:graphicData>
          </a:graphic>
        </p:graphicFrame>
      </p:grpSp>
      <p:pic>
        <p:nvPicPr>
          <p:cNvPr id="1034" name="Picture 1033" descr="Diagram, venn diagram&#10;&#10;Description automatically generated">
            <a:extLst>
              <a:ext uri="{FF2B5EF4-FFF2-40B4-BE49-F238E27FC236}">
                <a16:creationId xmlns:a16="http://schemas.microsoft.com/office/drawing/2014/main" id="{DA5218E1-386A-E01D-9BBE-F6B84224374A}"/>
              </a:ext>
            </a:extLst>
          </p:cNvPr>
          <p:cNvPicPr>
            <a:picLocks noChangeAspect="1"/>
          </p:cNvPicPr>
          <p:nvPr/>
        </p:nvPicPr>
        <p:blipFill rotWithShape="1">
          <a:blip r:embed="rId71" cstate="print">
            <a:extLst>
              <a:ext uri="{28A0092B-C50C-407E-A947-70E740481C1C}">
                <a14:useLocalDpi xmlns:a14="http://schemas.microsoft.com/office/drawing/2010/main" val="0"/>
              </a:ext>
            </a:extLst>
          </a:blip>
          <a:srcRect b="12849"/>
          <a:stretch/>
        </p:blipFill>
        <p:spPr>
          <a:xfrm>
            <a:off x="22840285" y="24599457"/>
            <a:ext cx="4915507" cy="4283894"/>
          </a:xfrm>
          <a:prstGeom prst="rect">
            <a:avLst/>
          </a:prstGeom>
        </p:spPr>
      </p:pic>
      <p:sp>
        <p:nvSpPr>
          <p:cNvPr id="108" name="Rectangle 107">
            <a:extLst>
              <a:ext uri="{FF2B5EF4-FFF2-40B4-BE49-F238E27FC236}">
                <a16:creationId xmlns:a16="http://schemas.microsoft.com/office/drawing/2014/main" id="{45C5BBEA-534E-182C-AA32-A782F0B9F069}"/>
              </a:ext>
            </a:extLst>
          </p:cNvPr>
          <p:cNvSpPr/>
          <p:nvPr/>
        </p:nvSpPr>
        <p:spPr>
          <a:xfrm rot="5400000">
            <a:off x="17157967" y="20146003"/>
            <a:ext cx="638003" cy="116228"/>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78" name="Rectangle 177">
            <a:extLst>
              <a:ext uri="{FF2B5EF4-FFF2-40B4-BE49-F238E27FC236}">
                <a16:creationId xmlns:a16="http://schemas.microsoft.com/office/drawing/2014/main" id="{1F6ACCDD-4F48-1E31-928D-FE82461B107F}"/>
              </a:ext>
            </a:extLst>
          </p:cNvPr>
          <p:cNvSpPr/>
          <p:nvPr/>
        </p:nvSpPr>
        <p:spPr>
          <a:xfrm>
            <a:off x="16914764" y="18720760"/>
            <a:ext cx="627210" cy="11822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400</a:t>
            </a:r>
          </a:p>
        </p:txBody>
      </p:sp>
      <p:cxnSp>
        <p:nvCxnSpPr>
          <p:cNvPr id="179" name="Straight Connector 178">
            <a:extLst>
              <a:ext uri="{FF2B5EF4-FFF2-40B4-BE49-F238E27FC236}">
                <a16:creationId xmlns:a16="http://schemas.microsoft.com/office/drawing/2014/main" id="{8A04E7F8-FE20-1E32-07A7-85CDC76BB31C}"/>
              </a:ext>
            </a:extLst>
          </p:cNvPr>
          <p:cNvCxnSpPr>
            <a:cxnSpLocks/>
          </p:cNvCxnSpPr>
          <p:nvPr/>
        </p:nvCxnSpPr>
        <p:spPr>
          <a:xfrm>
            <a:off x="17494749" y="18793407"/>
            <a:ext cx="85671" cy="0"/>
          </a:xfrm>
          <a:prstGeom prst="line">
            <a:avLst/>
          </a:prstGeom>
          <a:ln w="12700"/>
        </p:spPr>
        <p:style>
          <a:lnRef idx="1">
            <a:schemeClr val="dk1"/>
          </a:lnRef>
          <a:fillRef idx="0">
            <a:schemeClr val="dk1"/>
          </a:fillRef>
          <a:effectRef idx="0">
            <a:schemeClr val="dk1"/>
          </a:effectRef>
          <a:fontRef idx="minor">
            <a:schemeClr val="tx1"/>
          </a:fontRef>
        </p:style>
      </p:cxnSp>
      <p:sp>
        <p:nvSpPr>
          <p:cNvPr id="182" name="TextBox 181">
            <a:extLst>
              <a:ext uri="{FF2B5EF4-FFF2-40B4-BE49-F238E27FC236}">
                <a16:creationId xmlns:a16="http://schemas.microsoft.com/office/drawing/2014/main" id="{E2BADC6B-7779-A6BD-9C3F-FE505F21377D}"/>
              </a:ext>
            </a:extLst>
          </p:cNvPr>
          <p:cNvSpPr txBox="1"/>
          <p:nvPr/>
        </p:nvSpPr>
        <p:spPr>
          <a:xfrm>
            <a:off x="15372307" y="18921030"/>
            <a:ext cx="407484" cy="461665"/>
          </a:xfrm>
          <a:prstGeom prst="rect">
            <a:avLst/>
          </a:prstGeom>
          <a:noFill/>
        </p:spPr>
        <p:txBody>
          <a:bodyPr wrap="none" rtlCol="0">
            <a:spAutoFit/>
          </a:bodyPr>
          <a:lstStyle/>
          <a:p>
            <a:r>
              <a:rPr lang="en-US" sz="2400" b="1" dirty="0">
                <a:latin typeface="Arial" panose="020B0604020202020204" pitchFamily="34" charset="0"/>
                <a:cs typeface="Arial" panose="020B0604020202020204" pitchFamily="34" charset="0"/>
              </a:rPr>
              <a:t>A</a:t>
            </a:r>
          </a:p>
        </p:txBody>
      </p:sp>
      <p:sp>
        <p:nvSpPr>
          <p:cNvPr id="183" name="TextBox 182">
            <a:extLst>
              <a:ext uri="{FF2B5EF4-FFF2-40B4-BE49-F238E27FC236}">
                <a16:creationId xmlns:a16="http://schemas.microsoft.com/office/drawing/2014/main" id="{101373EA-8DFE-4FC3-C7A6-4598F6811FD7}"/>
              </a:ext>
            </a:extLst>
          </p:cNvPr>
          <p:cNvSpPr txBox="1"/>
          <p:nvPr/>
        </p:nvSpPr>
        <p:spPr>
          <a:xfrm>
            <a:off x="15372307" y="24910032"/>
            <a:ext cx="407484" cy="461665"/>
          </a:xfrm>
          <a:prstGeom prst="rect">
            <a:avLst/>
          </a:prstGeom>
          <a:noFill/>
        </p:spPr>
        <p:txBody>
          <a:bodyPr wrap="none" rtlCol="0">
            <a:spAutoFit/>
          </a:bodyPr>
          <a:lstStyle/>
          <a:p>
            <a:r>
              <a:rPr lang="en-US" sz="2400" b="1" dirty="0">
                <a:latin typeface="Arial" panose="020B0604020202020204" pitchFamily="34" charset="0"/>
                <a:cs typeface="Arial" panose="020B0604020202020204" pitchFamily="34" charset="0"/>
              </a:rPr>
              <a:t>B</a:t>
            </a:r>
          </a:p>
        </p:txBody>
      </p:sp>
      <p:cxnSp>
        <p:nvCxnSpPr>
          <p:cNvPr id="66" name="Straight Arrow Connector 65">
            <a:extLst>
              <a:ext uri="{FF2B5EF4-FFF2-40B4-BE49-F238E27FC236}">
                <a16:creationId xmlns:a16="http://schemas.microsoft.com/office/drawing/2014/main" id="{9446C565-F348-4D2B-84B4-F7883FD2D248}"/>
              </a:ext>
            </a:extLst>
          </p:cNvPr>
          <p:cNvCxnSpPr>
            <a:cxnSpLocks/>
          </p:cNvCxnSpPr>
          <p:nvPr/>
        </p:nvCxnSpPr>
        <p:spPr>
          <a:xfrm>
            <a:off x="8110065" y="23913618"/>
            <a:ext cx="937961" cy="45203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6" name="Straight Arrow Connector 195">
            <a:extLst>
              <a:ext uri="{FF2B5EF4-FFF2-40B4-BE49-F238E27FC236}">
                <a16:creationId xmlns:a16="http://schemas.microsoft.com/office/drawing/2014/main" id="{B39D20D0-77C3-4BDC-B11F-0F5D399F7DC1}"/>
              </a:ext>
            </a:extLst>
          </p:cNvPr>
          <p:cNvCxnSpPr>
            <a:cxnSpLocks/>
          </p:cNvCxnSpPr>
          <p:nvPr/>
        </p:nvCxnSpPr>
        <p:spPr>
          <a:xfrm flipV="1">
            <a:off x="8110065" y="25287171"/>
            <a:ext cx="937961" cy="45203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95" name="TextBox 1094">
            <a:extLst>
              <a:ext uri="{FF2B5EF4-FFF2-40B4-BE49-F238E27FC236}">
                <a16:creationId xmlns:a16="http://schemas.microsoft.com/office/drawing/2014/main" id="{18B5B9DC-4DED-7366-B67F-A2E28D041FC2}"/>
              </a:ext>
            </a:extLst>
          </p:cNvPr>
          <p:cNvSpPr txBox="1"/>
          <p:nvPr/>
        </p:nvSpPr>
        <p:spPr>
          <a:xfrm>
            <a:off x="6822140" y="160020"/>
            <a:ext cx="30246919" cy="4201150"/>
          </a:xfrm>
          <a:prstGeom prst="rect">
            <a:avLst/>
          </a:prstGeom>
          <a:noFill/>
        </p:spPr>
        <p:txBody>
          <a:bodyPr wrap="square" rtlCol="0">
            <a:spAutoFit/>
          </a:bodyPr>
          <a:lstStyle/>
          <a:p>
            <a:pPr algn="ctr"/>
            <a:r>
              <a:rPr lang="en-US" sz="8000" b="1" dirty="0">
                <a:latin typeface="Arial" panose="020B0604020202020204" pitchFamily="34" charset="0"/>
                <a:cs typeface="Arial" panose="020B0604020202020204" pitchFamily="34" charset="0"/>
              </a:rPr>
              <a:t>Mapping the heterogeneity of the human senescent proteome</a:t>
            </a:r>
            <a:endParaRPr lang="en-US" sz="4400" b="1" dirty="0">
              <a:latin typeface="Arial" panose="020B0604020202020204" pitchFamily="34" charset="0"/>
              <a:cs typeface="Arial" panose="020B0604020202020204" pitchFamily="34" charset="0"/>
            </a:endParaRPr>
          </a:p>
          <a:p>
            <a:pPr algn="ctr"/>
            <a:endParaRPr lang="en-US" sz="1200" u="sng" dirty="0">
              <a:latin typeface="Arial" panose="020B0604020202020204" pitchFamily="34" charset="0"/>
              <a:cs typeface="Arial" panose="020B0604020202020204" pitchFamily="34" charset="0"/>
            </a:endParaRPr>
          </a:p>
          <a:p>
            <a:pPr algn="ctr"/>
            <a:r>
              <a:rPr lang="en-US" sz="4000" u="sng" dirty="0">
                <a:latin typeface="Arial" panose="020B0604020202020204" pitchFamily="34" charset="0"/>
                <a:cs typeface="Arial" panose="020B0604020202020204" pitchFamily="34" charset="0"/>
              </a:rPr>
              <a:t>Ana S.G. Cunningham</a:t>
            </a:r>
            <a:r>
              <a:rPr lang="en-US" sz="4000" u="sng" baseline="30000" dirty="0">
                <a:latin typeface="Arial" panose="020B0604020202020204" pitchFamily="34" charset="0"/>
                <a:cs typeface="Arial" panose="020B0604020202020204" pitchFamily="34" charset="0"/>
              </a:rPr>
              <a:t>1,4</a:t>
            </a:r>
            <a:r>
              <a:rPr lang="en-US" sz="4000" dirty="0">
                <a:latin typeface="Arial" panose="020B0604020202020204" pitchFamily="34" charset="0"/>
                <a:cs typeface="Arial" panose="020B0604020202020204" pitchFamily="34" charset="0"/>
              </a:rPr>
              <a:t>, Dimitrios Tsitsipatis</a:t>
            </a:r>
            <a:r>
              <a:rPr lang="en-US" sz="4000" baseline="30000" dirty="0">
                <a:latin typeface="Arial" panose="020B0604020202020204" pitchFamily="34" charset="0"/>
                <a:cs typeface="Arial" panose="020B0604020202020204" pitchFamily="34" charset="0"/>
              </a:rPr>
              <a:t>2</a:t>
            </a:r>
            <a:r>
              <a:rPr lang="en-US" sz="4000" dirty="0">
                <a:latin typeface="Arial" panose="020B0604020202020204" pitchFamily="34" charset="0"/>
                <a:cs typeface="Arial" panose="020B0604020202020204" pitchFamily="34" charset="0"/>
              </a:rPr>
              <a:t>, Carlos Anerillas</a:t>
            </a:r>
            <a:r>
              <a:rPr lang="en-US" sz="4000" baseline="30000" dirty="0">
                <a:latin typeface="Arial" panose="020B0604020202020204" pitchFamily="34" charset="0"/>
                <a:cs typeface="Arial" panose="020B0604020202020204" pitchFamily="34" charset="0"/>
              </a:rPr>
              <a:t>2</a:t>
            </a:r>
            <a:r>
              <a:rPr lang="en-US" sz="4000" dirty="0">
                <a:latin typeface="Arial" panose="020B0604020202020204" pitchFamily="34" charset="0"/>
                <a:cs typeface="Arial" panose="020B0604020202020204" pitchFamily="34" charset="0"/>
              </a:rPr>
              <a:t>, Reema Banarjee</a:t>
            </a:r>
            <a:r>
              <a:rPr lang="en-US" sz="4000" baseline="30000" dirty="0">
                <a:latin typeface="Arial" panose="020B0604020202020204" pitchFamily="34" charset="0"/>
                <a:cs typeface="Arial" panose="020B0604020202020204" pitchFamily="34" charset="0"/>
              </a:rPr>
              <a:t>1</a:t>
            </a:r>
            <a:r>
              <a:rPr lang="en-US" sz="4000" dirty="0">
                <a:latin typeface="Arial" panose="020B0604020202020204" pitchFamily="34" charset="0"/>
                <a:cs typeface="Arial" panose="020B0604020202020204" pitchFamily="34" charset="0"/>
              </a:rPr>
              <a:t>, Krystyna Mazan-Mamczarz</a:t>
            </a:r>
            <a:r>
              <a:rPr lang="en-US" sz="4000" baseline="30000" dirty="0">
                <a:latin typeface="Arial" panose="020B0604020202020204" pitchFamily="34" charset="0"/>
                <a:cs typeface="Arial" panose="020B0604020202020204" pitchFamily="34" charset="0"/>
              </a:rPr>
              <a:t>2</a:t>
            </a:r>
            <a:r>
              <a:rPr lang="en-US" sz="4000" dirty="0">
                <a:latin typeface="Arial" panose="020B0604020202020204" pitchFamily="34" charset="0"/>
                <a:cs typeface="Arial" panose="020B0604020202020204" pitchFamily="34" charset="0"/>
              </a:rPr>
              <a:t>, Andy Qi</a:t>
            </a:r>
            <a:r>
              <a:rPr lang="en-US" sz="4000" baseline="30000" dirty="0">
                <a:latin typeface="Arial" panose="020B0604020202020204" pitchFamily="34" charset="0"/>
                <a:cs typeface="Arial" panose="020B0604020202020204" pitchFamily="34" charset="0"/>
              </a:rPr>
              <a:t>3</a:t>
            </a:r>
            <a:r>
              <a:rPr lang="en-US" sz="4000" dirty="0">
                <a:latin typeface="Arial" panose="020B0604020202020204" pitchFamily="34" charset="0"/>
                <a:cs typeface="Arial" panose="020B0604020202020204" pitchFamily="34" charset="0"/>
              </a:rPr>
              <a:t>, </a:t>
            </a:r>
            <a:r>
              <a:rPr lang="en-US" sz="4000" dirty="0" err="1">
                <a:latin typeface="Arial" panose="020B0604020202020204" pitchFamily="34" charset="0"/>
                <a:cs typeface="Arial" panose="020B0604020202020204" pitchFamily="34" charset="0"/>
              </a:rPr>
              <a:t>Ziyi</a:t>
            </a:r>
            <a:r>
              <a:rPr lang="en-US" sz="4000" dirty="0">
                <a:latin typeface="Arial" panose="020B0604020202020204" pitchFamily="34" charset="0"/>
                <a:cs typeface="Arial" panose="020B0604020202020204" pitchFamily="34" charset="0"/>
              </a:rPr>
              <a:t> Yi</a:t>
            </a:r>
            <a:r>
              <a:rPr lang="en-US" sz="4000" baseline="30000" dirty="0">
                <a:latin typeface="Arial" panose="020B0604020202020204" pitchFamily="34" charset="0"/>
                <a:cs typeface="Arial" panose="020B0604020202020204" pitchFamily="34" charset="0"/>
              </a:rPr>
              <a:t>3</a:t>
            </a:r>
            <a:r>
              <a:rPr lang="en-US" sz="4000" dirty="0">
                <a:latin typeface="Arial" panose="020B0604020202020204" pitchFamily="34" charset="0"/>
                <a:cs typeface="Arial" panose="020B0604020202020204" pitchFamily="34" charset="0"/>
              </a:rPr>
              <a:t>, Ying Hao</a:t>
            </a:r>
            <a:r>
              <a:rPr lang="en-US" sz="4000" baseline="30000" dirty="0">
                <a:latin typeface="Arial" panose="020B0604020202020204" pitchFamily="34" charset="0"/>
                <a:cs typeface="Arial" panose="020B0604020202020204" pitchFamily="34" charset="0"/>
              </a:rPr>
              <a:t>3</a:t>
            </a:r>
            <a:r>
              <a:rPr lang="en-US" sz="4000" dirty="0">
                <a:latin typeface="Arial" panose="020B0604020202020204" pitchFamily="34" charset="0"/>
                <a:cs typeface="Arial" panose="020B0604020202020204" pitchFamily="34" charset="0"/>
              </a:rPr>
              <a:t>, Allison B. Herman</a:t>
            </a:r>
            <a:r>
              <a:rPr lang="en-US" sz="4000" baseline="30000" dirty="0">
                <a:latin typeface="Arial" panose="020B0604020202020204" pitchFamily="34" charset="0"/>
                <a:cs typeface="Arial" panose="020B0604020202020204" pitchFamily="34" charset="0"/>
              </a:rPr>
              <a:t>2</a:t>
            </a:r>
            <a:r>
              <a:rPr lang="en-US" sz="4000" dirty="0">
                <a:latin typeface="Arial" panose="020B0604020202020204" pitchFamily="34" charset="0"/>
                <a:cs typeface="Arial" panose="020B0604020202020204" pitchFamily="34" charset="0"/>
              </a:rPr>
              <a:t>, Andrew Singleton</a:t>
            </a:r>
            <a:r>
              <a:rPr lang="en-US" sz="4000" baseline="30000" dirty="0">
                <a:latin typeface="Arial" panose="020B0604020202020204" pitchFamily="34" charset="0"/>
                <a:cs typeface="Arial" panose="020B0604020202020204" pitchFamily="34" charset="0"/>
              </a:rPr>
              <a:t>3</a:t>
            </a:r>
            <a:r>
              <a:rPr lang="en-US" sz="4000" dirty="0">
                <a:latin typeface="Arial" panose="020B0604020202020204" pitchFamily="34" charset="0"/>
                <a:cs typeface="Arial" panose="020B0604020202020204" pitchFamily="34" charset="0"/>
              </a:rPr>
              <a:t>, Myriam Gorospe</a:t>
            </a:r>
            <a:r>
              <a:rPr lang="en-US" sz="4000" baseline="30000" dirty="0">
                <a:latin typeface="Arial" panose="020B0604020202020204" pitchFamily="34" charset="0"/>
                <a:cs typeface="Arial" panose="020B0604020202020204" pitchFamily="34" charset="0"/>
              </a:rPr>
              <a:t>2</a:t>
            </a:r>
            <a:r>
              <a:rPr lang="en-US" sz="4000" dirty="0">
                <a:latin typeface="Arial" panose="020B0604020202020204" pitchFamily="34" charset="0"/>
                <a:cs typeface="Arial" panose="020B0604020202020204" pitchFamily="34" charset="0"/>
              </a:rPr>
              <a:t>, Nathan Basisty</a:t>
            </a:r>
            <a:r>
              <a:rPr lang="en-US" sz="4000" baseline="30000" dirty="0">
                <a:latin typeface="Arial" panose="020B0604020202020204" pitchFamily="34" charset="0"/>
                <a:cs typeface="Arial" panose="020B0604020202020204" pitchFamily="34" charset="0"/>
              </a:rPr>
              <a:t>1</a:t>
            </a:r>
            <a:endParaRPr lang="en-US" sz="1100" baseline="30000" dirty="0">
              <a:latin typeface="Arial" panose="020B0604020202020204" pitchFamily="34" charset="0"/>
              <a:cs typeface="Arial" panose="020B0604020202020204" pitchFamily="34" charset="0"/>
            </a:endParaRPr>
          </a:p>
          <a:p>
            <a:pPr algn="ctr"/>
            <a:endParaRPr lang="en-US" sz="3200" baseline="30000" dirty="0">
              <a:latin typeface="Arial" panose="020B0604020202020204" pitchFamily="34" charset="0"/>
              <a:cs typeface="Arial" panose="020B0604020202020204" pitchFamily="34" charset="0"/>
            </a:endParaRPr>
          </a:p>
          <a:p>
            <a:pPr algn="ctr"/>
            <a:r>
              <a:rPr lang="en-US" sz="3600" baseline="30000" dirty="0">
                <a:latin typeface="Arial" panose="020B0604020202020204" pitchFamily="34" charset="0"/>
                <a:cs typeface="Arial" panose="020B0604020202020204" pitchFamily="34" charset="0"/>
              </a:rPr>
              <a:t>1</a:t>
            </a:r>
            <a:r>
              <a:rPr lang="en-US" sz="3600" dirty="0">
                <a:latin typeface="Arial" panose="020B0604020202020204" pitchFamily="34" charset="0"/>
                <a:cs typeface="Arial" panose="020B0604020202020204" pitchFamily="34" charset="0"/>
              </a:rPr>
              <a:t>Translational Gerontology Branch, </a:t>
            </a:r>
            <a:r>
              <a:rPr lang="en-US" sz="3600" baseline="30000" dirty="0">
                <a:latin typeface="Arial" panose="020B0604020202020204" pitchFamily="34" charset="0"/>
                <a:cs typeface="Arial" panose="020B0604020202020204" pitchFamily="34" charset="0"/>
              </a:rPr>
              <a:t>2</a:t>
            </a:r>
            <a:r>
              <a:rPr lang="en-US" sz="3600" dirty="0">
                <a:latin typeface="Arial" panose="020B0604020202020204" pitchFamily="34" charset="0"/>
                <a:cs typeface="Arial" panose="020B0604020202020204" pitchFamily="34" charset="0"/>
              </a:rPr>
              <a:t>Laboratory of Genetics and Genomics, </a:t>
            </a:r>
            <a:r>
              <a:rPr lang="en-US" sz="3600" baseline="30000" dirty="0">
                <a:latin typeface="Arial" panose="020B0604020202020204" pitchFamily="34" charset="0"/>
                <a:cs typeface="Arial" panose="020B0604020202020204" pitchFamily="34" charset="0"/>
              </a:rPr>
              <a:t>3</a:t>
            </a:r>
            <a:r>
              <a:rPr lang="en-US" sz="3600" dirty="0">
                <a:latin typeface="Arial" panose="020B0604020202020204" pitchFamily="34" charset="0"/>
                <a:cs typeface="Arial" panose="020B0604020202020204" pitchFamily="34" charset="0"/>
              </a:rPr>
              <a:t>Center for Alzheimer and Related Dementias, National Institute on Aging, National Institutes of Health, Baltimore, MD; </a:t>
            </a:r>
            <a:r>
              <a:rPr lang="en-US" sz="3600" baseline="30000" dirty="0">
                <a:latin typeface="Arial" panose="020B0604020202020204" pitchFamily="34" charset="0"/>
                <a:cs typeface="Arial" panose="020B0604020202020204" pitchFamily="34" charset="0"/>
              </a:rPr>
              <a:t>4</a:t>
            </a:r>
            <a:r>
              <a:rPr lang="en-US" sz="3600" dirty="0">
                <a:latin typeface="Arial" panose="020B0604020202020204" pitchFamily="34" charset="0"/>
                <a:cs typeface="Arial" panose="020B0604020202020204" pitchFamily="34" charset="0"/>
              </a:rPr>
              <a:t>Department of Biology, University of Maryland, College Park, MD</a:t>
            </a:r>
          </a:p>
        </p:txBody>
      </p:sp>
      <p:grpSp>
        <p:nvGrpSpPr>
          <p:cNvPr id="1105" name="Group 1104">
            <a:extLst>
              <a:ext uri="{FF2B5EF4-FFF2-40B4-BE49-F238E27FC236}">
                <a16:creationId xmlns:a16="http://schemas.microsoft.com/office/drawing/2014/main" id="{8DC88F0E-6F1C-BBA4-9751-31D480773C12}"/>
              </a:ext>
            </a:extLst>
          </p:cNvPr>
          <p:cNvGrpSpPr/>
          <p:nvPr/>
        </p:nvGrpSpPr>
        <p:grpSpPr>
          <a:xfrm>
            <a:off x="25525350" y="9613055"/>
            <a:ext cx="2496335" cy="3329511"/>
            <a:chOff x="25530175" y="9702277"/>
            <a:chExt cx="2496335" cy="3329511"/>
          </a:xfrm>
        </p:grpSpPr>
        <p:graphicFrame>
          <p:nvGraphicFramePr>
            <p:cNvPr id="1106" name="Object 1105">
              <a:extLst>
                <a:ext uri="{FF2B5EF4-FFF2-40B4-BE49-F238E27FC236}">
                  <a16:creationId xmlns:a16="http://schemas.microsoft.com/office/drawing/2014/main" id="{6E04BC91-3471-7ED0-6BED-14404DF7A676}"/>
                </a:ext>
              </a:extLst>
            </p:cNvPr>
            <p:cNvGraphicFramePr>
              <a:graphicFrameLocks noChangeAspect="1"/>
            </p:cNvGraphicFramePr>
            <p:nvPr/>
          </p:nvGraphicFramePr>
          <p:xfrm>
            <a:off x="25530175" y="9977438"/>
            <a:ext cx="2335213" cy="3054350"/>
          </p:xfrm>
          <a:graphic>
            <a:graphicData uri="http://schemas.openxmlformats.org/presentationml/2006/ole">
              <mc:AlternateContent xmlns:mc="http://schemas.openxmlformats.org/markup-compatibility/2006">
                <mc:Choice xmlns:v="urn:schemas-microsoft-com:vml" Requires="v">
                  <p:oleObj name="Prism 9" r:id="rId26" imgW="1190609" imgH="1557564" progId="Prism9.Document">
                    <p:embed/>
                  </p:oleObj>
                </mc:Choice>
                <mc:Fallback>
                  <p:oleObj name="Prism 9" r:id="rId26" imgW="1190609" imgH="1557564" progId="Prism9.Document">
                    <p:embed/>
                    <p:pic>
                      <p:nvPicPr>
                        <p:cNvPr id="1106" name="Object 1105">
                          <a:extLst>
                            <a:ext uri="{FF2B5EF4-FFF2-40B4-BE49-F238E27FC236}">
                              <a16:creationId xmlns:a16="http://schemas.microsoft.com/office/drawing/2014/main" id="{6E04BC91-3471-7ED0-6BED-14404DF7A676}"/>
                            </a:ext>
                          </a:extLst>
                        </p:cNvPr>
                        <p:cNvPicPr/>
                        <p:nvPr/>
                      </p:nvPicPr>
                      <p:blipFill>
                        <a:blip r:embed="rId27"/>
                        <a:stretch>
                          <a:fillRect/>
                        </a:stretch>
                      </p:blipFill>
                      <p:spPr>
                        <a:xfrm>
                          <a:off x="25530175" y="9977438"/>
                          <a:ext cx="2335213" cy="3054350"/>
                        </a:xfrm>
                        <a:prstGeom prst="rect">
                          <a:avLst/>
                        </a:prstGeom>
                      </p:spPr>
                    </p:pic>
                  </p:oleObj>
                </mc:Fallback>
              </mc:AlternateContent>
            </a:graphicData>
          </a:graphic>
        </p:graphicFrame>
        <p:sp>
          <p:nvSpPr>
            <p:cNvPr id="1107" name="TextBox 1106">
              <a:extLst>
                <a:ext uri="{FF2B5EF4-FFF2-40B4-BE49-F238E27FC236}">
                  <a16:creationId xmlns:a16="http://schemas.microsoft.com/office/drawing/2014/main" id="{79EE3DF9-8B39-7ED6-D15D-28ADC70AF00C}"/>
                </a:ext>
              </a:extLst>
            </p:cNvPr>
            <p:cNvSpPr txBox="1"/>
            <p:nvPr/>
          </p:nvSpPr>
          <p:spPr>
            <a:xfrm>
              <a:off x="25952585" y="9702277"/>
              <a:ext cx="2073925" cy="523220"/>
            </a:xfrm>
            <a:prstGeom prst="rect">
              <a:avLst/>
            </a:prstGeom>
            <a:noFill/>
          </p:spPr>
          <p:txBody>
            <a:bodyPr wrap="square">
              <a:spAutoFit/>
            </a:bodyPr>
            <a:lstStyle/>
            <a:p>
              <a:pPr algn="ctr"/>
              <a:r>
                <a:rPr lang="en-US" sz="2800" dirty="0"/>
                <a:t>HUVEC</a:t>
              </a:r>
            </a:p>
          </p:txBody>
        </p:sp>
      </p:grpSp>
      <p:sp>
        <p:nvSpPr>
          <p:cNvPr id="96" name="TextBox 95">
            <a:extLst>
              <a:ext uri="{FF2B5EF4-FFF2-40B4-BE49-F238E27FC236}">
                <a16:creationId xmlns:a16="http://schemas.microsoft.com/office/drawing/2014/main" id="{C915FEC3-45DD-B5D0-9C3F-B9D20F0E940F}"/>
              </a:ext>
            </a:extLst>
          </p:cNvPr>
          <p:cNvSpPr txBox="1"/>
          <p:nvPr/>
        </p:nvSpPr>
        <p:spPr>
          <a:xfrm>
            <a:off x="605599" y="5693850"/>
            <a:ext cx="13233055" cy="8248412"/>
          </a:xfrm>
          <a:prstGeom prst="rect">
            <a:avLst/>
          </a:prstGeom>
          <a:noFill/>
        </p:spPr>
        <p:txBody>
          <a:bodyPr wrap="square" rtlCol="0">
            <a:spAutoFit/>
          </a:bodyPr>
          <a:lstStyle/>
          <a:p>
            <a:pPr algn="just">
              <a:spcAft>
                <a:spcPts val="1200"/>
              </a:spcAft>
            </a:pPr>
            <a:r>
              <a:rPr lang="en-US" sz="3200" dirty="0">
                <a:latin typeface="Arial" panose="020B0604020202020204" pitchFamily="34" charset="0"/>
                <a:cs typeface="Arial" panose="020B0604020202020204" pitchFamily="34" charset="0"/>
              </a:rPr>
              <a:t>Cellular senescence is a unique response to sublethal stress characterized by at least two</a:t>
            </a:r>
            <a:r>
              <a:rPr lang="en-US" sz="3200" dirty="0">
                <a:solidFill>
                  <a:srgbClr val="FF0000"/>
                </a:solidFill>
                <a:latin typeface="Arial" panose="020B0604020202020204" pitchFamily="34" charset="0"/>
                <a:cs typeface="Arial" panose="020B0604020202020204" pitchFamily="34" charset="0"/>
              </a:rPr>
              <a:t> </a:t>
            </a:r>
            <a:r>
              <a:rPr lang="en-US" sz="3200" dirty="0">
                <a:latin typeface="Arial" panose="020B0604020202020204" pitchFamily="34" charset="0"/>
                <a:cs typeface="Arial" panose="020B0604020202020204" pitchFamily="34" charset="0"/>
              </a:rPr>
              <a:t>elements: persistent cell cycle arrest and a senescence-associated secretory phenotype (SASP). </a:t>
            </a:r>
          </a:p>
          <a:p>
            <a:pPr algn="just">
              <a:spcAft>
                <a:spcPts val="1200"/>
              </a:spcAft>
            </a:pPr>
            <a:r>
              <a:rPr lang="en-US" sz="3200" dirty="0">
                <a:latin typeface="Arial" panose="020B0604020202020204" pitchFamily="34" charset="0"/>
                <a:cs typeface="Arial" panose="020B0604020202020204" pitchFamily="34" charset="0"/>
              </a:rPr>
              <a:t>Recent evidence suggests a close link between senescence and aging, as selective elimination of senescent cells in mice improves longevity and overall health. Therefore, there is increased interest in identifying markers to develop drugs (</a:t>
            </a:r>
            <a:r>
              <a:rPr lang="en-US" sz="3200" dirty="0" err="1">
                <a:latin typeface="Arial" panose="020B0604020202020204" pitchFamily="34" charset="0"/>
                <a:cs typeface="Arial" panose="020B0604020202020204" pitchFamily="34" charset="0"/>
              </a:rPr>
              <a:t>senolytics</a:t>
            </a:r>
            <a:r>
              <a:rPr lang="en-US" sz="3200" dirty="0">
                <a:latin typeface="Arial" panose="020B0604020202020204" pitchFamily="34" charset="0"/>
                <a:cs typeface="Arial" panose="020B0604020202020204" pitchFamily="34" charset="0"/>
              </a:rPr>
              <a:t>) that selectively eliminate senescent cells without harming healthy, proliferating cells. </a:t>
            </a:r>
          </a:p>
          <a:p>
            <a:pPr algn="just">
              <a:spcAft>
                <a:spcPts val="1200"/>
              </a:spcAft>
            </a:pPr>
            <a:r>
              <a:rPr lang="en-US" sz="3200" dirty="0">
                <a:latin typeface="Arial" panose="020B0604020202020204" pitchFamily="34" charset="0"/>
                <a:cs typeface="Arial" panose="020B0604020202020204" pitchFamily="34" charset="0"/>
              </a:rPr>
              <a:t>However, senescent phenotypes vary across cell types and inducers, creating a need for tissue-specific markers of senescence.</a:t>
            </a:r>
          </a:p>
          <a:p>
            <a:pPr algn="just">
              <a:spcAft>
                <a:spcPts val="1200"/>
              </a:spcAft>
            </a:pPr>
            <a:endParaRPr lang="en-US" sz="3200" dirty="0">
              <a:latin typeface="Arial" panose="020B0604020202020204" pitchFamily="34" charset="0"/>
              <a:cs typeface="Arial" panose="020B0604020202020204" pitchFamily="34" charset="0"/>
            </a:endParaRPr>
          </a:p>
          <a:p>
            <a:pPr algn="just">
              <a:spcAft>
                <a:spcPts val="1200"/>
              </a:spcAft>
            </a:pPr>
            <a:r>
              <a:rPr lang="en-US" sz="3200" dirty="0">
                <a:latin typeface="Arial" panose="020B0604020202020204" pitchFamily="34" charset="0"/>
                <a:cs typeface="Arial" panose="020B0604020202020204" pitchFamily="34" charset="0"/>
              </a:rPr>
              <a:t>This “senescence catalog” has </a:t>
            </a:r>
            <a:r>
              <a:rPr lang="en-US" sz="3200" b="1" dirty="0">
                <a:latin typeface="Arial" panose="020B0604020202020204" pitchFamily="34" charset="0"/>
                <a:cs typeface="Arial" panose="020B0604020202020204" pitchFamily="34" charset="0"/>
              </a:rPr>
              <a:t>three aims</a:t>
            </a:r>
            <a:r>
              <a:rPr lang="en-US" sz="3200" dirty="0">
                <a:latin typeface="Arial" panose="020B0604020202020204" pitchFamily="34" charset="0"/>
                <a:cs typeface="Arial" panose="020B0604020202020204" pitchFamily="34" charset="0"/>
              </a:rPr>
              <a:t>:</a:t>
            </a:r>
          </a:p>
          <a:p>
            <a:pPr marL="457189" indent="-457189" algn="just">
              <a:buFont typeface="Arial" panose="020B0604020202020204" pitchFamily="34" charset="0"/>
              <a:buChar char="•"/>
            </a:pPr>
            <a:r>
              <a:rPr lang="en-US" sz="3200" dirty="0">
                <a:latin typeface="Arial" panose="020B0604020202020204" pitchFamily="34" charset="0"/>
                <a:cs typeface="Arial" panose="020B0604020202020204" pitchFamily="34" charset="0"/>
              </a:rPr>
              <a:t>Identify protein and RNA markers of senescence</a:t>
            </a:r>
          </a:p>
          <a:p>
            <a:pPr marL="457189" indent="-457189" algn="just">
              <a:buFont typeface="Arial" panose="020B0604020202020204" pitchFamily="34" charset="0"/>
              <a:buChar char="•"/>
            </a:pPr>
            <a:r>
              <a:rPr lang="en-US" sz="3200" dirty="0">
                <a:latin typeface="Arial" panose="020B0604020202020204" pitchFamily="34" charset="0"/>
                <a:cs typeface="Arial" panose="020B0604020202020204" pitchFamily="34" charset="0"/>
              </a:rPr>
              <a:t>Compare across models to find overlapping markers</a:t>
            </a:r>
          </a:p>
          <a:p>
            <a:pPr marL="457189" indent="-457189" algn="just">
              <a:buFont typeface="Arial" panose="020B0604020202020204" pitchFamily="34" charset="0"/>
              <a:buChar char="•"/>
            </a:pPr>
            <a:r>
              <a:rPr lang="en-US" sz="3200" dirty="0">
                <a:latin typeface="Arial" panose="020B0604020202020204" pitchFamily="34" charset="0"/>
                <a:cs typeface="Arial" panose="020B0604020202020204" pitchFamily="34" charset="0"/>
              </a:rPr>
              <a:t>Validate markers with scRNA-seq and IHC in culture and in mice</a:t>
            </a:r>
          </a:p>
        </p:txBody>
      </p:sp>
    </p:spTree>
    <p:extLst>
      <p:ext uri="{BB962C8B-B14F-4D97-AF65-F5344CB8AC3E}">
        <p14:creationId xmlns:p14="http://schemas.microsoft.com/office/powerpoint/2010/main" val="26974613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9B7E175-EA31-4EB5-9BCC-A945A8103674}">
  <ds:schemaRefs>
    <ds:schemaRef ds:uri="http://schemas.microsoft.com/sharepoint/v3/contenttype/forms"/>
  </ds:schemaRefs>
</ds:datastoreItem>
</file>

<file path=docMetadata/LabelInfo.xml><?xml version="1.0" encoding="utf-8"?>
<clbl:labelList xmlns:clbl="http://schemas.microsoft.com/office/2020/mipLabelMetadata">
  <clbl:label id="{14b77578-9773-42d5-8507-251ca2dc2b06}" enabled="0" method="" siteId="{14b77578-9773-42d5-8507-251ca2dc2b06}" removed="1"/>
</clbl:labelList>
</file>

<file path=docProps/app.xml><?xml version="1.0" encoding="utf-8"?>
<Properties xmlns="http://schemas.openxmlformats.org/officeDocument/2006/extended-properties" xmlns:vt="http://schemas.openxmlformats.org/officeDocument/2006/docPropsVTypes">
  <Template/>
  <TotalTime>0</TotalTime>
  <Words>1010</Words>
  <Application>Microsoft Office PowerPoint</Application>
  <PresentationFormat>Custom</PresentationFormat>
  <Paragraphs>136</Paragraphs>
  <Slides>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vt:i4>
      </vt:variant>
    </vt:vector>
  </HeadingPairs>
  <TitlesOfParts>
    <vt:vector size="7" baseType="lpstr">
      <vt:lpstr>Arial</vt:lpstr>
      <vt:lpstr>Calibri</vt:lpstr>
      <vt:lpstr>Calibri Light</vt:lpstr>
      <vt:lpstr>Office Theme</vt:lpstr>
      <vt:lpstr>Prism 9</vt:lpstr>
      <vt:lpstr>GraphPad Prism 9 Project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2018-04-19T10:19:43Z</dcterms:created>
  <dcterms:modified xsi:type="dcterms:W3CDTF">2023-08-01T15:20:31Z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TC040013439991</vt:lpwstr>
  </property>
</Properties>
</file>