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9" r:id="rId1"/>
  </p:sldMasterIdLst>
  <p:notesMasterIdLst>
    <p:notesMasterId r:id="rId16"/>
  </p:notesMasterIdLst>
  <p:sldIdLst>
    <p:sldId id="256" r:id="rId2"/>
    <p:sldId id="268" r:id="rId3"/>
    <p:sldId id="258" r:id="rId4"/>
    <p:sldId id="271" r:id="rId5"/>
    <p:sldId id="259" r:id="rId6"/>
    <p:sldId id="275" r:id="rId7"/>
    <p:sldId id="276" r:id="rId8"/>
    <p:sldId id="277" r:id="rId9"/>
    <p:sldId id="278" r:id="rId10"/>
    <p:sldId id="269" r:id="rId11"/>
    <p:sldId id="274" r:id="rId12"/>
    <p:sldId id="279" r:id="rId13"/>
    <p:sldId id="270" r:id="rId14"/>
    <p:sldId id="273" r:id="rId1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52703" autoAdjust="0"/>
  </p:normalViewPr>
  <p:slideViewPr>
    <p:cSldViewPr>
      <p:cViewPr varScale="1">
        <p:scale>
          <a:sx n="46" d="100"/>
          <a:sy n="46" d="100"/>
        </p:scale>
        <p:origin x="2506" y="29"/>
      </p:cViewPr>
      <p:guideLst>
        <p:guide orient="horz" pos="2160"/>
        <p:guide pos="2880"/>
      </p:guideLst>
    </p:cSldViewPr>
  </p:slideViewPr>
  <p:outlineViewPr>
    <p:cViewPr>
      <p:scale>
        <a:sx n="33" d="100"/>
        <a:sy n="33" d="100"/>
      </p:scale>
      <p:origin x="0" y="-2779"/>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26"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C2E638-E7FE-4B45-8BAC-0B39C051BAD6}" type="doc">
      <dgm:prSet loTypeId="urn:microsoft.com/office/officeart/2005/8/layout/hierarchy1" loCatId="Inbox" qsTypeId="urn:microsoft.com/office/officeart/2005/8/quickstyle/simple4" qsCatId="simple" csTypeId="urn:microsoft.com/office/officeart/2005/8/colors/ColorSchemeForSuggestions" csCatId="other"/>
      <dgm:spPr/>
      <dgm:t>
        <a:bodyPr/>
        <a:lstStyle/>
        <a:p>
          <a:endParaRPr lang="en-US"/>
        </a:p>
      </dgm:t>
    </dgm:pt>
    <dgm:pt modelId="{740DDC2F-3953-4DF9-8069-FCAEB20AAED0}">
      <dgm:prSet/>
      <dgm:spPr/>
      <dgm:t>
        <a:bodyPr/>
        <a:lstStyle/>
        <a:p>
          <a:r>
            <a:rPr lang="en-CA"/>
            <a:t>My research into map tools</a:t>
          </a:r>
          <a:endParaRPr lang="en-US"/>
        </a:p>
      </dgm:t>
    </dgm:pt>
    <dgm:pt modelId="{A7CEE0FD-D7F1-49A6-8A27-E017DB0E3B33}" type="parTrans" cxnId="{A2BCB65E-4A0B-4010-B6F6-90C932D871C5}">
      <dgm:prSet/>
      <dgm:spPr/>
      <dgm:t>
        <a:bodyPr/>
        <a:lstStyle/>
        <a:p>
          <a:endParaRPr lang="en-US"/>
        </a:p>
      </dgm:t>
    </dgm:pt>
    <dgm:pt modelId="{E388BE39-D443-4C1B-8D1A-05EE68C0C52B}" type="sibTrans" cxnId="{A2BCB65E-4A0B-4010-B6F6-90C932D871C5}">
      <dgm:prSet/>
      <dgm:spPr/>
      <dgm:t>
        <a:bodyPr/>
        <a:lstStyle/>
        <a:p>
          <a:endParaRPr lang="en-US"/>
        </a:p>
      </dgm:t>
    </dgm:pt>
    <dgm:pt modelId="{930AC968-F65D-494A-8716-26F828EBF6F7}">
      <dgm:prSet/>
      <dgm:spPr/>
      <dgm:t>
        <a:bodyPr/>
        <a:lstStyle/>
        <a:p>
          <a:r>
            <a:rPr lang="en-CA"/>
            <a:t>Historypin map and community awareness – Western University Archives, London, Ontario</a:t>
          </a:r>
          <a:endParaRPr lang="en-US"/>
        </a:p>
      </dgm:t>
    </dgm:pt>
    <dgm:pt modelId="{6613F30B-69C2-4D7C-B791-6F7798CE9D43}" type="parTrans" cxnId="{BF005B0C-B9FD-4C85-ADEE-D502BD2AACE3}">
      <dgm:prSet/>
      <dgm:spPr/>
      <dgm:t>
        <a:bodyPr/>
        <a:lstStyle/>
        <a:p>
          <a:endParaRPr lang="en-US"/>
        </a:p>
      </dgm:t>
    </dgm:pt>
    <dgm:pt modelId="{39740485-8E2F-42D8-B6D5-B992958468F8}" type="sibTrans" cxnId="{BF005B0C-B9FD-4C85-ADEE-D502BD2AACE3}">
      <dgm:prSet/>
      <dgm:spPr/>
      <dgm:t>
        <a:bodyPr/>
        <a:lstStyle/>
        <a:p>
          <a:endParaRPr lang="en-US"/>
        </a:p>
      </dgm:t>
    </dgm:pt>
    <dgm:pt modelId="{AE9B721B-FFF1-4961-8962-14C5BFEA6D35}">
      <dgm:prSet/>
      <dgm:spPr/>
      <dgm:t>
        <a:bodyPr/>
        <a:lstStyle/>
        <a:p>
          <a:r>
            <a:rPr lang="en-CA"/>
            <a:t>Map layer and archival catalogue – Dalhousie University Archives, Halifax, Nova Scotia</a:t>
          </a:r>
          <a:endParaRPr lang="en-US"/>
        </a:p>
      </dgm:t>
    </dgm:pt>
    <dgm:pt modelId="{0F2449FA-4F6B-473D-9E42-3BEDCC2C6831}" type="parTrans" cxnId="{0E10C9EE-CC7A-48D7-8CB4-A1C4BBADDE9C}">
      <dgm:prSet/>
      <dgm:spPr/>
      <dgm:t>
        <a:bodyPr/>
        <a:lstStyle/>
        <a:p>
          <a:endParaRPr lang="en-US"/>
        </a:p>
      </dgm:t>
    </dgm:pt>
    <dgm:pt modelId="{9EC6C2EE-16B8-4B7E-A619-AD9B7C63DF83}" type="sibTrans" cxnId="{0E10C9EE-CC7A-48D7-8CB4-A1C4BBADDE9C}">
      <dgm:prSet/>
      <dgm:spPr/>
      <dgm:t>
        <a:bodyPr/>
        <a:lstStyle/>
        <a:p>
          <a:endParaRPr lang="en-US"/>
        </a:p>
      </dgm:t>
    </dgm:pt>
    <dgm:pt modelId="{62F142A1-9032-47E7-A306-8C75B0E1C531}" type="pres">
      <dgm:prSet presAssocID="{BDC2E638-E7FE-4B45-8BAC-0B39C051BAD6}" presName="hierChild1" presStyleCnt="0">
        <dgm:presLayoutVars>
          <dgm:chPref val="1"/>
          <dgm:dir/>
          <dgm:animOne val="branch"/>
          <dgm:animLvl val="lvl"/>
          <dgm:resizeHandles/>
        </dgm:presLayoutVars>
      </dgm:prSet>
      <dgm:spPr/>
      <dgm:t>
        <a:bodyPr/>
        <a:lstStyle/>
        <a:p>
          <a:endParaRPr lang="en-US"/>
        </a:p>
      </dgm:t>
    </dgm:pt>
    <dgm:pt modelId="{6592029D-E80D-4EF9-B7C0-0237779A9ECD}" type="pres">
      <dgm:prSet presAssocID="{740DDC2F-3953-4DF9-8069-FCAEB20AAED0}" presName="hierRoot1" presStyleCnt="0"/>
      <dgm:spPr/>
    </dgm:pt>
    <dgm:pt modelId="{89303BE3-5E91-48C8-B363-DB8EB5245886}" type="pres">
      <dgm:prSet presAssocID="{740DDC2F-3953-4DF9-8069-FCAEB20AAED0}" presName="composite" presStyleCnt="0"/>
      <dgm:spPr/>
    </dgm:pt>
    <dgm:pt modelId="{120372C3-7EAE-4F79-A06F-33B656732EFC}" type="pres">
      <dgm:prSet presAssocID="{740DDC2F-3953-4DF9-8069-FCAEB20AAED0}" presName="background" presStyleLbl="node0" presStyleIdx="0" presStyleCnt="3"/>
      <dgm:spPr/>
    </dgm:pt>
    <dgm:pt modelId="{6203503C-D4A6-4280-9CB0-1523D9D4F8D8}" type="pres">
      <dgm:prSet presAssocID="{740DDC2F-3953-4DF9-8069-FCAEB20AAED0}" presName="text" presStyleLbl="fgAcc0" presStyleIdx="0" presStyleCnt="3">
        <dgm:presLayoutVars>
          <dgm:chPref val="3"/>
        </dgm:presLayoutVars>
      </dgm:prSet>
      <dgm:spPr/>
      <dgm:t>
        <a:bodyPr/>
        <a:lstStyle/>
        <a:p>
          <a:endParaRPr lang="en-US"/>
        </a:p>
      </dgm:t>
    </dgm:pt>
    <dgm:pt modelId="{E902A899-321F-4EA3-BE62-468C1E34258A}" type="pres">
      <dgm:prSet presAssocID="{740DDC2F-3953-4DF9-8069-FCAEB20AAED0}" presName="hierChild2" presStyleCnt="0"/>
      <dgm:spPr/>
    </dgm:pt>
    <dgm:pt modelId="{3BFC1D40-1C00-41F8-B2AF-490FB87DF099}" type="pres">
      <dgm:prSet presAssocID="{930AC968-F65D-494A-8716-26F828EBF6F7}" presName="hierRoot1" presStyleCnt="0"/>
      <dgm:spPr/>
    </dgm:pt>
    <dgm:pt modelId="{FD71B620-D8DA-49EC-ABCF-94060E5DC137}" type="pres">
      <dgm:prSet presAssocID="{930AC968-F65D-494A-8716-26F828EBF6F7}" presName="composite" presStyleCnt="0"/>
      <dgm:spPr/>
    </dgm:pt>
    <dgm:pt modelId="{062C4A12-C76F-4127-92C5-5E1FEABBDA80}" type="pres">
      <dgm:prSet presAssocID="{930AC968-F65D-494A-8716-26F828EBF6F7}" presName="background" presStyleLbl="node0" presStyleIdx="1" presStyleCnt="3"/>
      <dgm:spPr/>
    </dgm:pt>
    <dgm:pt modelId="{C1A9CE1D-A3B2-40ED-AA04-E886C7437E2F}" type="pres">
      <dgm:prSet presAssocID="{930AC968-F65D-494A-8716-26F828EBF6F7}" presName="text" presStyleLbl="fgAcc0" presStyleIdx="1" presStyleCnt="3">
        <dgm:presLayoutVars>
          <dgm:chPref val="3"/>
        </dgm:presLayoutVars>
      </dgm:prSet>
      <dgm:spPr/>
      <dgm:t>
        <a:bodyPr/>
        <a:lstStyle/>
        <a:p>
          <a:endParaRPr lang="en-US"/>
        </a:p>
      </dgm:t>
    </dgm:pt>
    <dgm:pt modelId="{947898DD-AF1A-4FFB-8E0C-3794779DD4A2}" type="pres">
      <dgm:prSet presAssocID="{930AC968-F65D-494A-8716-26F828EBF6F7}" presName="hierChild2" presStyleCnt="0"/>
      <dgm:spPr/>
    </dgm:pt>
    <dgm:pt modelId="{C2C22F4D-77D8-40F0-81B1-A1317B34F061}" type="pres">
      <dgm:prSet presAssocID="{AE9B721B-FFF1-4961-8962-14C5BFEA6D35}" presName="hierRoot1" presStyleCnt="0"/>
      <dgm:spPr/>
    </dgm:pt>
    <dgm:pt modelId="{603EA50E-8722-48DE-837C-3F6CE3EF9CF4}" type="pres">
      <dgm:prSet presAssocID="{AE9B721B-FFF1-4961-8962-14C5BFEA6D35}" presName="composite" presStyleCnt="0"/>
      <dgm:spPr/>
    </dgm:pt>
    <dgm:pt modelId="{4A01F44C-CD33-484F-BE94-3F0BADF680FD}" type="pres">
      <dgm:prSet presAssocID="{AE9B721B-FFF1-4961-8962-14C5BFEA6D35}" presName="background" presStyleLbl="node0" presStyleIdx="2" presStyleCnt="3"/>
      <dgm:spPr/>
    </dgm:pt>
    <dgm:pt modelId="{9111513A-71DC-44C6-8C29-0AEE1B2B1D63}" type="pres">
      <dgm:prSet presAssocID="{AE9B721B-FFF1-4961-8962-14C5BFEA6D35}" presName="text" presStyleLbl="fgAcc0" presStyleIdx="2" presStyleCnt="3">
        <dgm:presLayoutVars>
          <dgm:chPref val="3"/>
        </dgm:presLayoutVars>
      </dgm:prSet>
      <dgm:spPr/>
      <dgm:t>
        <a:bodyPr/>
        <a:lstStyle/>
        <a:p>
          <a:endParaRPr lang="en-US"/>
        </a:p>
      </dgm:t>
    </dgm:pt>
    <dgm:pt modelId="{2A628B54-52C4-4A44-9D5F-144B8FB8479B}" type="pres">
      <dgm:prSet presAssocID="{AE9B721B-FFF1-4961-8962-14C5BFEA6D35}" presName="hierChild2" presStyleCnt="0"/>
      <dgm:spPr/>
    </dgm:pt>
  </dgm:ptLst>
  <dgm:cxnLst>
    <dgm:cxn modelId="{6576DBD9-E973-487E-B8DA-AE5DEB47D34E}" type="presOf" srcId="{AE9B721B-FFF1-4961-8962-14C5BFEA6D35}" destId="{9111513A-71DC-44C6-8C29-0AEE1B2B1D63}" srcOrd="0" destOrd="0" presId="urn:microsoft.com/office/officeart/2005/8/layout/hierarchy1"/>
    <dgm:cxn modelId="{0E10C9EE-CC7A-48D7-8CB4-A1C4BBADDE9C}" srcId="{BDC2E638-E7FE-4B45-8BAC-0B39C051BAD6}" destId="{AE9B721B-FFF1-4961-8962-14C5BFEA6D35}" srcOrd="2" destOrd="0" parTransId="{0F2449FA-4F6B-473D-9E42-3BEDCC2C6831}" sibTransId="{9EC6C2EE-16B8-4B7E-A619-AD9B7C63DF83}"/>
    <dgm:cxn modelId="{A2BCB65E-4A0B-4010-B6F6-90C932D871C5}" srcId="{BDC2E638-E7FE-4B45-8BAC-0B39C051BAD6}" destId="{740DDC2F-3953-4DF9-8069-FCAEB20AAED0}" srcOrd="0" destOrd="0" parTransId="{A7CEE0FD-D7F1-49A6-8A27-E017DB0E3B33}" sibTransId="{E388BE39-D443-4C1B-8D1A-05EE68C0C52B}"/>
    <dgm:cxn modelId="{BF005B0C-B9FD-4C85-ADEE-D502BD2AACE3}" srcId="{BDC2E638-E7FE-4B45-8BAC-0B39C051BAD6}" destId="{930AC968-F65D-494A-8716-26F828EBF6F7}" srcOrd="1" destOrd="0" parTransId="{6613F30B-69C2-4D7C-B791-6F7798CE9D43}" sibTransId="{39740485-8E2F-42D8-B6D5-B992958468F8}"/>
    <dgm:cxn modelId="{AAFB8022-351F-4F24-8063-7364F771A0DB}" type="presOf" srcId="{740DDC2F-3953-4DF9-8069-FCAEB20AAED0}" destId="{6203503C-D4A6-4280-9CB0-1523D9D4F8D8}" srcOrd="0" destOrd="0" presId="urn:microsoft.com/office/officeart/2005/8/layout/hierarchy1"/>
    <dgm:cxn modelId="{3CAE5BAF-0BBB-4A89-BB59-B5A2550EFD73}" type="presOf" srcId="{930AC968-F65D-494A-8716-26F828EBF6F7}" destId="{C1A9CE1D-A3B2-40ED-AA04-E886C7437E2F}" srcOrd="0" destOrd="0" presId="urn:microsoft.com/office/officeart/2005/8/layout/hierarchy1"/>
    <dgm:cxn modelId="{D43A6317-CBA5-4041-B55A-CA95929C513B}" type="presOf" srcId="{BDC2E638-E7FE-4B45-8BAC-0B39C051BAD6}" destId="{62F142A1-9032-47E7-A306-8C75B0E1C531}" srcOrd="0" destOrd="0" presId="urn:microsoft.com/office/officeart/2005/8/layout/hierarchy1"/>
    <dgm:cxn modelId="{D19F4016-67A2-4D34-81F9-D7B1B381CB37}" type="presParOf" srcId="{62F142A1-9032-47E7-A306-8C75B0E1C531}" destId="{6592029D-E80D-4EF9-B7C0-0237779A9ECD}" srcOrd="0" destOrd="0" presId="urn:microsoft.com/office/officeart/2005/8/layout/hierarchy1"/>
    <dgm:cxn modelId="{81EC90BC-0715-4FAB-94A9-59F74ACF7977}" type="presParOf" srcId="{6592029D-E80D-4EF9-B7C0-0237779A9ECD}" destId="{89303BE3-5E91-48C8-B363-DB8EB5245886}" srcOrd="0" destOrd="0" presId="urn:microsoft.com/office/officeart/2005/8/layout/hierarchy1"/>
    <dgm:cxn modelId="{3919C0D3-6F9D-4D28-9006-63EE081B4224}" type="presParOf" srcId="{89303BE3-5E91-48C8-B363-DB8EB5245886}" destId="{120372C3-7EAE-4F79-A06F-33B656732EFC}" srcOrd="0" destOrd="0" presId="urn:microsoft.com/office/officeart/2005/8/layout/hierarchy1"/>
    <dgm:cxn modelId="{626EB2A0-0C51-442E-BC4C-28972B7C89C7}" type="presParOf" srcId="{89303BE3-5E91-48C8-B363-DB8EB5245886}" destId="{6203503C-D4A6-4280-9CB0-1523D9D4F8D8}" srcOrd="1" destOrd="0" presId="urn:microsoft.com/office/officeart/2005/8/layout/hierarchy1"/>
    <dgm:cxn modelId="{AB49745C-A21B-4A77-BACE-00182B34625B}" type="presParOf" srcId="{6592029D-E80D-4EF9-B7C0-0237779A9ECD}" destId="{E902A899-321F-4EA3-BE62-468C1E34258A}" srcOrd="1" destOrd="0" presId="urn:microsoft.com/office/officeart/2005/8/layout/hierarchy1"/>
    <dgm:cxn modelId="{56F2E8F1-E656-405F-B246-09ED496DBC73}" type="presParOf" srcId="{62F142A1-9032-47E7-A306-8C75B0E1C531}" destId="{3BFC1D40-1C00-41F8-B2AF-490FB87DF099}" srcOrd="1" destOrd="0" presId="urn:microsoft.com/office/officeart/2005/8/layout/hierarchy1"/>
    <dgm:cxn modelId="{382E10DA-B77C-461D-BAA4-48F707AFE2D8}" type="presParOf" srcId="{3BFC1D40-1C00-41F8-B2AF-490FB87DF099}" destId="{FD71B620-D8DA-49EC-ABCF-94060E5DC137}" srcOrd="0" destOrd="0" presId="urn:microsoft.com/office/officeart/2005/8/layout/hierarchy1"/>
    <dgm:cxn modelId="{82D5263F-9689-4B4A-9C16-AFB60DC7DD6B}" type="presParOf" srcId="{FD71B620-D8DA-49EC-ABCF-94060E5DC137}" destId="{062C4A12-C76F-4127-92C5-5E1FEABBDA80}" srcOrd="0" destOrd="0" presId="urn:microsoft.com/office/officeart/2005/8/layout/hierarchy1"/>
    <dgm:cxn modelId="{34E5F7E8-9C56-4FA7-AF53-446B5D7A9343}" type="presParOf" srcId="{FD71B620-D8DA-49EC-ABCF-94060E5DC137}" destId="{C1A9CE1D-A3B2-40ED-AA04-E886C7437E2F}" srcOrd="1" destOrd="0" presId="urn:microsoft.com/office/officeart/2005/8/layout/hierarchy1"/>
    <dgm:cxn modelId="{5C5AFD8C-543F-4BBD-A60E-8A5BCCE1A638}" type="presParOf" srcId="{3BFC1D40-1C00-41F8-B2AF-490FB87DF099}" destId="{947898DD-AF1A-4FFB-8E0C-3794779DD4A2}" srcOrd="1" destOrd="0" presId="urn:microsoft.com/office/officeart/2005/8/layout/hierarchy1"/>
    <dgm:cxn modelId="{FE10E786-7D42-4D34-8FE5-DACEB3C3A79F}" type="presParOf" srcId="{62F142A1-9032-47E7-A306-8C75B0E1C531}" destId="{C2C22F4D-77D8-40F0-81B1-A1317B34F061}" srcOrd="2" destOrd="0" presId="urn:microsoft.com/office/officeart/2005/8/layout/hierarchy1"/>
    <dgm:cxn modelId="{0CDCD259-A036-4F3F-8A0C-FE5FE9BD6B17}" type="presParOf" srcId="{C2C22F4D-77D8-40F0-81B1-A1317B34F061}" destId="{603EA50E-8722-48DE-837C-3F6CE3EF9CF4}" srcOrd="0" destOrd="0" presId="urn:microsoft.com/office/officeart/2005/8/layout/hierarchy1"/>
    <dgm:cxn modelId="{B7862AA2-DB14-48B1-A09D-C5B69F3B344F}" type="presParOf" srcId="{603EA50E-8722-48DE-837C-3F6CE3EF9CF4}" destId="{4A01F44C-CD33-484F-BE94-3F0BADF680FD}" srcOrd="0" destOrd="0" presId="urn:microsoft.com/office/officeart/2005/8/layout/hierarchy1"/>
    <dgm:cxn modelId="{8D0C8006-B2A9-4EA3-8EA1-7529299DBBA9}" type="presParOf" srcId="{603EA50E-8722-48DE-837C-3F6CE3EF9CF4}" destId="{9111513A-71DC-44C6-8C29-0AEE1B2B1D63}" srcOrd="1" destOrd="0" presId="urn:microsoft.com/office/officeart/2005/8/layout/hierarchy1"/>
    <dgm:cxn modelId="{B2DB5E78-865A-485B-850D-58D818FD3F61}" type="presParOf" srcId="{C2C22F4D-77D8-40F0-81B1-A1317B34F061}" destId="{2A628B54-52C4-4A44-9D5F-144B8FB8479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0B25BA-20FF-4D4C-894E-4074E89D5788}" type="doc">
      <dgm:prSet loTypeId="urn:microsoft.com/office/officeart/2005/8/layout/chevron1" loCatId="Inbox" qsTypeId="urn:microsoft.com/office/officeart/2005/8/quickstyle/simple4" qsCatId="simple" csTypeId="urn:microsoft.com/office/officeart/2005/8/colors/ColorSchemeForSuggestions" csCatId="other"/>
      <dgm:spPr/>
      <dgm:t>
        <a:bodyPr/>
        <a:lstStyle/>
        <a:p>
          <a:endParaRPr lang="en-US"/>
        </a:p>
      </dgm:t>
    </dgm:pt>
    <dgm:pt modelId="{E1FBCD75-32CA-4913-A4B8-97F8C25C5087}">
      <dgm:prSet/>
      <dgm:spPr/>
      <dgm:t>
        <a:bodyPr/>
        <a:lstStyle/>
        <a:p>
          <a:r>
            <a:rPr lang="en-CA"/>
            <a:t>Use of software to render digital (including archival) collections in a fashion that highlights patterns. </a:t>
          </a:r>
          <a:endParaRPr lang="en-US"/>
        </a:p>
      </dgm:t>
    </dgm:pt>
    <dgm:pt modelId="{60D21B58-362F-4B63-8063-8131E0ACF94F}" type="parTrans" cxnId="{0DD6843A-587B-4FE6-B881-23BB11693773}">
      <dgm:prSet/>
      <dgm:spPr/>
      <dgm:t>
        <a:bodyPr/>
        <a:lstStyle/>
        <a:p>
          <a:endParaRPr lang="en-US"/>
        </a:p>
      </dgm:t>
    </dgm:pt>
    <dgm:pt modelId="{DD5F7A77-55C5-4808-AFDC-83A5538D844A}" type="sibTrans" cxnId="{0DD6843A-587B-4FE6-B881-23BB11693773}">
      <dgm:prSet/>
      <dgm:spPr/>
      <dgm:t>
        <a:bodyPr/>
        <a:lstStyle/>
        <a:p>
          <a:endParaRPr lang="en-US"/>
        </a:p>
      </dgm:t>
    </dgm:pt>
    <dgm:pt modelId="{CD7AAC3A-6F93-4B51-AAB9-DA262B2BCCA7}">
      <dgm:prSet/>
      <dgm:spPr/>
      <dgm:t>
        <a:bodyPr/>
        <a:lstStyle/>
        <a:p>
          <a:r>
            <a:rPr lang="en-CA"/>
            <a:t>Visualization includes maps, among other tools, such as timelines, which work well for archival resources.</a:t>
          </a:r>
          <a:endParaRPr lang="en-US"/>
        </a:p>
      </dgm:t>
    </dgm:pt>
    <dgm:pt modelId="{B4D927FC-5A31-4969-B2E2-7E1FE2EB3ADD}" type="parTrans" cxnId="{00DBF7F9-893D-45FD-95EA-644FA7E5D2E0}">
      <dgm:prSet/>
      <dgm:spPr/>
      <dgm:t>
        <a:bodyPr/>
        <a:lstStyle/>
        <a:p>
          <a:endParaRPr lang="en-US"/>
        </a:p>
      </dgm:t>
    </dgm:pt>
    <dgm:pt modelId="{750B2ADA-F534-423A-ABB5-2E0A8203FCAB}" type="sibTrans" cxnId="{00DBF7F9-893D-45FD-95EA-644FA7E5D2E0}">
      <dgm:prSet/>
      <dgm:spPr/>
      <dgm:t>
        <a:bodyPr/>
        <a:lstStyle/>
        <a:p>
          <a:endParaRPr lang="en-US"/>
        </a:p>
      </dgm:t>
    </dgm:pt>
    <dgm:pt modelId="{C7D87E24-4D74-4B18-9FF1-ECFF9B58B13F}" type="pres">
      <dgm:prSet presAssocID="{AA0B25BA-20FF-4D4C-894E-4074E89D5788}" presName="Name0" presStyleCnt="0">
        <dgm:presLayoutVars>
          <dgm:dir/>
          <dgm:animLvl val="lvl"/>
          <dgm:resizeHandles val="exact"/>
        </dgm:presLayoutVars>
      </dgm:prSet>
      <dgm:spPr/>
      <dgm:t>
        <a:bodyPr/>
        <a:lstStyle/>
        <a:p>
          <a:endParaRPr lang="en-US"/>
        </a:p>
      </dgm:t>
    </dgm:pt>
    <dgm:pt modelId="{BA478F53-E61C-4204-B599-8BE9B8263F17}" type="pres">
      <dgm:prSet presAssocID="{E1FBCD75-32CA-4913-A4B8-97F8C25C5087}" presName="parTxOnly" presStyleLbl="node1" presStyleIdx="0" presStyleCnt="2">
        <dgm:presLayoutVars>
          <dgm:chMax val="0"/>
          <dgm:chPref val="0"/>
          <dgm:bulletEnabled val="1"/>
        </dgm:presLayoutVars>
      </dgm:prSet>
      <dgm:spPr/>
      <dgm:t>
        <a:bodyPr/>
        <a:lstStyle/>
        <a:p>
          <a:endParaRPr lang="en-US"/>
        </a:p>
      </dgm:t>
    </dgm:pt>
    <dgm:pt modelId="{E26577FA-C49C-458C-87C8-F9179F408373}" type="pres">
      <dgm:prSet presAssocID="{DD5F7A77-55C5-4808-AFDC-83A5538D844A}" presName="parTxOnlySpace" presStyleCnt="0"/>
      <dgm:spPr/>
    </dgm:pt>
    <dgm:pt modelId="{1D93913C-7089-4F25-9402-AB376769746F}" type="pres">
      <dgm:prSet presAssocID="{CD7AAC3A-6F93-4B51-AAB9-DA262B2BCCA7}" presName="parTxOnly" presStyleLbl="node1" presStyleIdx="1" presStyleCnt="2">
        <dgm:presLayoutVars>
          <dgm:chMax val="0"/>
          <dgm:chPref val="0"/>
          <dgm:bulletEnabled val="1"/>
        </dgm:presLayoutVars>
      </dgm:prSet>
      <dgm:spPr/>
      <dgm:t>
        <a:bodyPr/>
        <a:lstStyle/>
        <a:p>
          <a:endParaRPr lang="en-US"/>
        </a:p>
      </dgm:t>
    </dgm:pt>
  </dgm:ptLst>
  <dgm:cxnLst>
    <dgm:cxn modelId="{00DBF7F9-893D-45FD-95EA-644FA7E5D2E0}" srcId="{AA0B25BA-20FF-4D4C-894E-4074E89D5788}" destId="{CD7AAC3A-6F93-4B51-AAB9-DA262B2BCCA7}" srcOrd="1" destOrd="0" parTransId="{B4D927FC-5A31-4969-B2E2-7E1FE2EB3ADD}" sibTransId="{750B2ADA-F534-423A-ABB5-2E0A8203FCAB}"/>
    <dgm:cxn modelId="{284952E0-9934-4D61-A82F-CE04E7FE6F7B}" type="presOf" srcId="{E1FBCD75-32CA-4913-A4B8-97F8C25C5087}" destId="{BA478F53-E61C-4204-B599-8BE9B8263F17}" srcOrd="0" destOrd="0" presId="urn:microsoft.com/office/officeart/2005/8/layout/chevron1"/>
    <dgm:cxn modelId="{5E1BECF2-6F76-40C9-B6FE-EDA1FE26DD6F}" type="presOf" srcId="{CD7AAC3A-6F93-4B51-AAB9-DA262B2BCCA7}" destId="{1D93913C-7089-4F25-9402-AB376769746F}" srcOrd="0" destOrd="0" presId="urn:microsoft.com/office/officeart/2005/8/layout/chevron1"/>
    <dgm:cxn modelId="{0DD6843A-587B-4FE6-B881-23BB11693773}" srcId="{AA0B25BA-20FF-4D4C-894E-4074E89D5788}" destId="{E1FBCD75-32CA-4913-A4B8-97F8C25C5087}" srcOrd="0" destOrd="0" parTransId="{60D21B58-362F-4B63-8063-8131E0ACF94F}" sibTransId="{DD5F7A77-55C5-4808-AFDC-83A5538D844A}"/>
    <dgm:cxn modelId="{FCAD796A-9F82-4438-9C50-88E7D3355287}" type="presOf" srcId="{AA0B25BA-20FF-4D4C-894E-4074E89D5788}" destId="{C7D87E24-4D74-4B18-9FF1-ECFF9B58B13F}" srcOrd="0" destOrd="0" presId="urn:microsoft.com/office/officeart/2005/8/layout/chevron1"/>
    <dgm:cxn modelId="{07265598-A6C9-4CC5-B94C-0DEF70E3ABA0}" type="presParOf" srcId="{C7D87E24-4D74-4B18-9FF1-ECFF9B58B13F}" destId="{BA478F53-E61C-4204-B599-8BE9B8263F17}" srcOrd="0" destOrd="0" presId="urn:microsoft.com/office/officeart/2005/8/layout/chevron1"/>
    <dgm:cxn modelId="{B0ADF5A0-A5C6-4B92-91C2-5F1132471DBF}" type="presParOf" srcId="{C7D87E24-4D74-4B18-9FF1-ECFF9B58B13F}" destId="{E26577FA-C49C-458C-87C8-F9179F408373}" srcOrd="1" destOrd="0" presId="urn:microsoft.com/office/officeart/2005/8/layout/chevron1"/>
    <dgm:cxn modelId="{4277898A-AC5E-4A49-B5F8-7D2E81C036D6}" type="presParOf" srcId="{C7D87E24-4D74-4B18-9FF1-ECFF9B58B13F}" destId="{1D93913C-7089-4F25-9402-AB376769746F}" srcOrd="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18A538-74FA-45F2-B957-D20302775111}" type="doc">
      <dgm:prSet loTypeId="urn:microsoft.com/office/officeart/2008/layout/LinedList" loCatId="Inbox" qsTypeId="urn:microsoft.com/office/officeart/2005/8/quickstyle/simple4" qsCatId="simple" csTypeId="urn:microsoft.com/office/officeart/2005/8/colors/accent1_2" csCatId="accent1"/>
      <dgm:spPr/>
      <dgm:t>
        <a:bodyPr/>
        <a:lstStyle/>
        <a:p>
          <a:endParaRPr lang="en-US"/>
        </a:p>
      </dgm:t>
    </dgm:pt>
    <dgm:pt modelId="{C5ACB551-8DCF-43B7-9FB9-EB111517C664}">
      <dgm:prSet/>
      <dgm:spPr/>
      <dgm:t>
        <a:bodyPr/>
        <a:lstStyle/>
        <a:p>
          <a:r>
            <a:rPr lang="en-CA"/>
            <a:t>Around 75% of institutions neither provide access to catalogues/finding aids nor online exhibits via map interfaces</a:t>
          </a:r>
          <a:endParaRPr lang="en-US"/>
        </a:p>
      </dgm:t>
    </dgm:pt>
    <dgm:pt modelId="{000FC638-85C3-4573-AA85-D0AE5A8BF000}" type="parTrans" cxnId="{1FB5606A-0CCB-4C6F-9ABC-565D51798F33}">
      <dgm:prSet/>
      <dgm:spPr/>
      <dgm:t>
        <a:bodyPr/>
        <a:lstStyle/>
        <a:p>
          <a:endParaRPr lang="en-US"/>
        </a:p>
      </dgm:t>
    </dgm:pt>
    <dgm:pt modelId="{A8439858-7440-4245-BCB7-0003A4C3D45D}" type="sibTrans" cxnId="{1FB5606A-0CCB-4C6F-9ABC-565D51798F33}">
      <dgm:prSet/>
      <dgm:spPr/>
      <dgm:t>
        <a:bodyPr/>
        <a:lstStyle/>
        <a:p>
          <a:endParaRPr lang="en-US"/>
        </a:p>
      </dgm:t>
    </dgm:pt>
    <dgm:pt modelId="{C17C9183-1F08-4DBA-80A0-FEDB0EFA6159}">
      <dgm:prSet/>
      <dgm:spPr/>
      <dgm:t>
        <a:bodyPr/>
        <a:lstStyle/>
        <a:p>
          <a:r>
            <a:rPr lang="en-CA"/>
            <a:t>By contrast, around 85% of respondents responded that patrons would benefit a great deal or somewhat from such interfaces</a:t>
          </a:r>
          <a:endParaRPr lang="en-US"/>
        </a:p>
      </dgm:t>
    </dgm:pt>
    <dgm:pt modelId="{50CD26F8-FDD6-45F1-9F9A-8406AC2CAFF6}" type="parTrans" cxnId="{652E88C0-BDAD-4C2E-9662-02489B717AE4}">
      <dgm:prSet/>
      <dgm:spPr/>
      <dgm:t>
        <a:bodyPr/>
        <a:lstStyle/>
        <a:p>
          <a:endParaRPr lang="en-US"/>
        </a:p>
      </dgm:t>
    </dgm:pt>
    <dgm:pt modelId="{BDEDB4F6-859A-4A93-BB56-167648F43A47}" type="sibTrans" cxnId="{652E88C0-BDAD-4C2E-9662-02489B717AE4}">
      <dgm:prSet/>
      <dgm:spPr/>
      <dgm:t>
        <a:bodyPr/>
        <a:lstStyle/>
        <a:p>
          <a:endParaRPr lang="en-US"/>
        </a:p>
      </dgm:t>
    </dgm:pt>
    <dgm:pt modelId="{93F2E30E-2F2C-4ECC-818B-041EA7EE9655}">
      <dgm:prSet/>
      <dgm:spPr/>
      <dgm:t>
        <a:bodyPr/>
        <a:lstStyle/>
        <a:p>
          <a:r>
            <a:rPr lang="en-CA"/>
            <a:t>Main barriers are insufficient resources and lack of technological expertise</a:t>
          </a:r>
          <a:endParaRPr lang="en-US"/>
        </a:p>
      </dgm:t>
    </dgm:pt>
    <dgm:pt modelId="{8641B0FF-823C-453C-8A2C-70E76BADE1E6}" type="parTrans" cxnId="{0CB3D085-9342-4736-8600-2E6569CB1DFB}">
      <dgm:prSet/>
      <dgm:spPr/>
      <dgm:t>
        <a:bodyPr/>
        <a:lstStyle/>
        <a:p>
          <a:endParaRPr lang="en-US"/>
        </a:p>
      </dgm:t>
    </dgm:pt>
    <dgm:pt modelId="{2DC39668-9E7B-4F9E-B457-F22D25812DC1}" type="sibTrans" cxnId="{0CB3D085-9342-4736-8600-2E6569CB1DFB}">
      <dgm:prSet/>
      <dgm:spPr/>
      <dgm:t>
        <a:bodyPr/>
        <a:lstStyle/>
        <a:p>
          <a:endParaRPr lang="en-US"/>
        </a:p>
      </dgm:t>
    </dgm:pt>
    <dgm:pt modelId="{A21A2FA8-C3A7-4EED-B181-F5E422217502}">
      <dgm:prSet/>
      <dgm:spPr/>
      <dgm:t>
        <a:bodyPr/>
        <a:lstStyle/>
        <a:p>
          <a:r>
            <a:rPr lang="en-CA"/>
            <a:t>Respondents who use map interfaces favour use of photographs and other graphic resources to support community outreach</a:t>
          </a:r>
          <a:endParaRPr lang="en-US"/>
        </a:p>
      </dgm:t>
    </dgm:pt>
    <dgm:pt modelId="{41D4F73A-4078-446C-9FAA-C6F0E05E5CF3}" type="parTrans" cxnId="{9D47CF73-723B-46EB-826C-2870505D238F}">
      <dgm:prSet/>
      <dgm:spPr/>
      <dgm:t>
        <a:bodyPr/>
        <a:lstStyle/>
        <a:p>
          <a:endParaRPr lang="en-US"/>
        </a:p>
      </dgm:t>
    </dgm:pt>
    <dgm:pt modelId="{2F42873C-1BEF-40EF-860A-85CB2F7EDB89}" type="sibTrans" cxnId="{9D47CF73-723B-46EB-826C-2870505D238F}">
      <dgm:prSet/>
      <dgm:spPr/>
      <dgm:t>
        <a:bodyPr/>
        <a:lstStyle/>
        <a:p>
          <a:endParaRPr lang="en-US"/>
        </a:p>
      </dgm:t>
    </dgm:pt>
    <dgm:pt modelId="{B8921CF2-7FE1-40E1-9953-B20EEECD49D6}" type="pres">
      <dgm:prSet presAssocID="{A418A538-74FA-45F2-B957-D20302775111}" presName="vert0" presStyleCnt="0">
        <dgm:presLayoutVars>
          <dgm:dir/>
          <dgm:animOne val="branch"/>
          <dgm:animLvl val="lvl"/>
        </dgm:presLayoutVars>
      </dgm:prSet>
      <dgm:spPr/>
      <dgm:t>
        <a:bodyPr/>
        <a:lstStyle/>
        <a:p>
          <a:endParaRPr lang="en-US"/>
        </a:p>
      </dgm:t>
    </dgm:pt>
    <dgm:pt modelId="{AC0194B0-655E-4958-8266-A775A68DAE76}" type="pres">
      <dgm:prSet presAssocID="{C5ACB551-8DCF-43B7-9FB9-EB111517C664}" presName="thickLine" presStyleLbl="alignNode1" presStyleIdx="0" presStyleCnt="4"/>
      <dgm:spPr/>
    </dgm:pt>
    <dgm:pt modelId="{22BC46F6-BD63-4998-92B7-6CCE4CED1B56}" type="pres">
      <dgm:prSet presAssocID="{C5ACB551-8DCF-43B7-9FB9-EB111517C664}" presName="horz1" presStyleCnt="0"/>
      <dgm:spPr/>
    </dgm:pt>
    <dgm:pt modelId="{F75B03D2-35E2-4C3D-B43A-A3FD33D13F93}" type="pres">
      <dgm:prSet presAssocID="{C5ACB551-8DCF-43B7-9FB9-EB111517C664}" presName="tx1" presStyleLbl="revTx" presStyleIdx="0" presStyleCnt="4"/>
      <dgm:spPr/>
      <dgm:t>
        <a:bodyPr/>
        <a:lstStyle/>
        <a:p>
          <a:endParaRPr lang="en-US"/>
        </a:p>
      </dgm:t>
    </dgm:pt>
    <dgm:pt modelId="{08515659-CE92-4FE1-9CF7-33AF5153EAC9}" type="pres">
      <dgm:prSet presAssocID="{C5ACB551-8DCF-43B7-9FB9-EB111517C664}" presName="vert1" presStyleCnt="0"/>
      <dgm:spPr/>
    </dgm:pt>
    <dgm:pt modelId="{B3C94DC4-E231-44C8-9EF0-CC54E2E42337}" type="pres">
      <dgm:prSet presAssocID="{C17C9183-1F08-4DBA-80A0-FEDB0EFA6159}" presName="thickLine" presStyleLbl="alignNode1" presStyleIdx="1" presStyleCnt="4"/>
      <dgm:spPr/>
    </dgm:pt>
    <dgm:pt modelId="{6317B6D3-CB59-4989-9278-28704D245F33}" type="pres">
      <dgm:prSet presAssocID="{C17C9183-1F08-4DBA-80A0-FEDB0EFA6159}" presName="horz1" presStyleCnt="0"/>
      <dgm:spPr/>
    </dgm:pt>
    <dgm:pt modelId="{72116BD8-997F-48C2-A108-0E7C56F5D3E4}" type="pres">
      <dgm:prSet presAssocID="{C17C9183-1F08-4DBA-80A0-FEDB0EFA6159}" presName="tx1" presStyleLbl="revTx" presStyleIdx="1" presStyleCnt="4"/>
      <dgm:spPr/>
      <dgm:t>
        <a:bodyPr/>
        <a:lstStyle/>
        <a:p>
          <a:endParaRPr lang="en-US"/>
        </a:p>
      </dgm:t>
    </dgm:pt>
    <dgm:pt modelId="{EF8D24FF-C40B-4810-904E-D2CDF968888F}" type="pres">
      <dgm:prSet presAssocID="{C17C9183-1F08-4DBA-80A0-FEDB0EFA6159}" presName="vert1" presStyleCnt="0"/>
      <dgm:spPr/>
    </dgm:pt>
    <dgm:pt modelId="{BA387E2A-A9D9-4438-9BDF-C96D6C9BE9C4}" type="pres">
      <dgm:prSet presAssocID="{93F2E30E-2F2C-4ECC-818B-041EA7EE9655}" presName="thickLine" presStyleLbl="alignNode1" presStyleIdx="2" presStyleCnt="4"/>
      <dgm:spPr/>
    </dgm:pt>
    <dgm:pt modelId="{5A2CD3F9-46F2-4630-BBFF-93F6CB9EDCF3}" type="pres">
      <dgm:prSet presAssocID="{93F2E30E-2F2C-4ECC-818B-041EA7EE9655}" presName="horz1" presStyleCnt="0"/>
      <dgm:spPr/>
    </dgm:pt>
    <dgm:pt modelId="{30B5FDB1-07CC-4269-93A2-73863DD6FD3D}" type="pres">
      <dgm:prSet presAssocID="{93F2E30E-2F2C-4ECC-818B-041EA7EE9655}" presName="tx1" presStyleLbl="revTx" presStyleIdx="2" presStyleCnt="4"/>
      <dgm:spPr/>
      <dgm:t>
        <a:bodyPr/>
        <a:lstStyle/>
        <a:p>
          <a:endParaRPr lang="en-US"/>
        </a:p>
      </dgm:t>
    </dgm:pt>
    <dgm:pt modelId="{782D5A8B-05DD-41C7-8DE2-0668B19C0B80}" type="pres">
      <dgm:prSet presAssocID="{93F2E30E-2F2C-4ECC-818B-041EA7EE9655}" presName="vert1" presStyleCnt="0"/>
      <dgm:spPr/>
    </dgm:pt>
    <dgm:pt modelId="{75C6C122-DF0C-4BA1-806C-79D306BBFBDF}" type="pres">
      <dgm:prSet presAssocID="{A21A2FA8-C3A7-4EED-B181-F5E422217502}" presName="thickLine" presStyleLbl="alignNode1" presStyleIdx="3" presStyleCnt="4"/>
      <dgm:spPr/>
    </dgm:pt>
    <dgm:pt modelId="{D08720F8-CE3B-4571-B51C-0D9EC461A2A9}" type="pres">
      <dgm:prSet presAssocID="{A21A2FA8-C3A7-4EED-B181-F5E422217502}" presName="horz1" presStyleCnt="0"/>
      <dgm:spPr/>
    </dgm:pt>
    <dgm:pt modelId="{FD261311-CBD9-4B7D-8FB8-7A811740B257}" type="pres">
      <dgm:prSet presAssocID="{A21A2FA8-C3A7-4EED-B181-F5E422217502}" presName="tx1" presStyleLbl="revTx" presStyleIdx="3" presStyleCnt="4"/>
      <dgm:spPr/>
      <dgm:t>
        <a:bodyPr/>
        <a:lstStyle/>
        <a:p>
          <a:endParaRPr lang="en-US"/>
        </a:p>
      </dgm:t>
    </dgm:pt>
    <dgm:pt modelId="{FC375042-706E-47FF-9CA1-611C72854864}" type="pres">
      <dgm:prSet presAssocID="{A21A2FA8-C3A7-4EED-B181-F5E422217502}" presName="vert1" presStyleCnt="0"/>
      <dgm:spPr/>
    </dgm:pt>
  </dgm:ptLst>
  <dgm:cxnLst>
    <dgm:cxn modelId="{2801D230-5643-4ED8-B5A8-D6D887402946}" type="presOf" srcId="{93F2E30E-2F2C-4ECC-818B-041EA7EE9655}" destId="{30B5FDB1-07CC-4269-93A2-73863DD6FD3D}" srcOrd="0" destOrd="0" presId="urn:microsoft.com/office/officeart/2008/layout/LinedList"/>
    <dgm:cxn modelId="{1FB5606A-0CCB-4C6F-9ABC-565D51798F33}" srcId="{A418A538-74FA-45F2-B957-D20302775111}" destId="{C5ACB551-8DCF-43B7-9FB9-EB111517C664}" srcOrd="0" destOrd="0" parTransId="{000FC638-85C3-4573-AA85-D0AE5A8BF000}" sibTransId="{A8439858-7440-4245-BCB7-0003A4C3D45D}"/>
    <dgm:cxn modelId="{F8F64320-67B6-4F0D-BCDA-CB29C5917736}" type="presOf" srcId="{C17C9183-1F08-4DBA-80A0-FEDB0EFA6159}" destId="{72116BD8-997F-48C2-A108-0E7C56F5D3E4}" srcOrd="0" destOrd="0" presId="urn:microsoft.com/office/officeart/2008/layout/LinedList"/>
    <dgm:cxn modelId="{9D47CF73-723B-46EB-826C-2870505D238F}" srcId="{A418A538-74FA-45F2-B957-D20302775111}" destId="{A21A2FA8-C3A7-4EED-B181-F5E422217502}" srcOrd="3" destOrd="0" parTransId="{41D4F73A-4078-446C-9FAA-C6F0E05E5CF3}" sibTransId="{2F42873C-1BEF-40EF-860A-85CB2F7EDB89}"/>
    <dgm:cxn modelId="{6E3643AE-54D2-44A5-9562-2180B568414A}" type="presOf" srcId="{A418A538-74FA-45F2-B957-D20302775111}" destId="{B8921CF2-7FE1-40E1-9953-B20EEECD49D6}" srcOrd="0" destOrd="0" presId="urn:microsoft.com/office/officeart/2008/layout/LinedList"/>
    <dgm:cxn modelId="{A8DAF074-D9AC-48A4-940B-331745AAE61B}" type="presOf" srcId="{A21A2FA8-C3A7-4EED-B181-F5E422217502}" destId="{FD261311-CBD9-4B7D-8FB8-7A811740B257}" srcOrd="0" destOrd="0" presId="urn:microsoft.com/office/officeart/2008/layout/LinedList"/>
    <dgm:cxn modelId="{652E88C0-BDAD-4C2E-9662-02489B717AE4}" srcId="{A418A538-74FA-45F2-B957-D20302775111}" destId="{C17C9183-1F08-4DBA-80A0-FEDB0EFA6159}" srcOrd="1" destOrd="0" parTransId="{50CD26F8-FDD6-45F1-9F9A-8406AC2CAFF6}" sibTransId="{BDEDB4F6-859A-4A93-BB56-167648F43A47}"/>
    <dgm:cxn modelId="{0CB3D085-9342-4736-8600-2E6569CB1DFB}" srcId="{A418A538-74FA-45F2-B957-D20302775111}" destId="{93F2E30E-2F2C-4ECC-818B-041EA7EE9655}" srcOrd="2" destOrd="0" parTransId="{8641B0FF-823C-453C-8A2C-70E76BADE1E6}" sibTransId="{2DC39668-9E7B-4F9E-B457-F22D25812DC1}"/>
    <dgm:cxn modelId="{9A94C34E-FD69-46A6-8247-E3017F5C3A06}" type="presOf" srcId="{C5ACB551-8DCF-43B7-9FB9-EB111517C664}" destId="{F75B03D2-35E2-4C3D-B43A-A3FD33D13F93}" srcOrd="0" destOrd="0" presId="urn:microsoft.com/office/officeart/2008/layout/LinedList"/>
    <dgm:cxn modelId="{5A2F204C-287D-4822-B57F-E741C792A6E0}" type="presParOf" srcId="{B8921CF2-7FE1-40E1-9953-B20EEECD49D6}" destId="{AC0194B0-655E-4958-8266-A775A68DAE76}" srcOrd="0" destOrd="0" presId="urn:microsoft.com/office/officeart/2008/layout/LinedList"/>
    <dgm:cxn modelId="{B5A72A12-8C56-4869-B57D-0AD4ACDEBE3F}" type="presParOf" srcId="{B8921CF2-7FE1-40E1-9953-B20EEECD49D6}" destId="{22BC46F6-BD63-4998-92B7-6CCE4CED1B56}" srcOrd="1" destOrd="0" presId="urn:microsoft.com/office/officeart/2008/layout/LinedList"/>
    <dgm:cxn modelId="{C7D250E8-ADE0-4EC7-8F3D-10682A557455}" type="presParOf" srcId="{22BC46F6-BD63-4998-92B7-6CCE4CED1B56}" destId="{F75B03D2-35E2-4C3D-B43A-A3FD33D13F93}" srcOrd="0" destOrd="0" presId="urn:microsoft.com/office/officeart/2008/layout/LinedList"/>
    <dgm:cxn modelId="{C84263C8-EABF-41EC-9DE3-DD5E8632376C}" type="presParOf" srcId="{22BC46F6-BD63-4998-92B7-6CCE4CED1B56}" destId="{08515659-CE92-4FE1-9CF7-33AF5153EAC9}" srcOrd="1" destOrd="0" presId="urn:microsoft.com/office/officeart/2008/layout/LinedList"/>
    <dgm:cxn modelId="{1E3AEC56-7142-45BB-84A5-B7C0E3E6D487}" type="presParOf" srcId="{B8921CF2-7FE1-40E1-9953-B20EEECD49D6}" destId="{B3C94DC4-E231-44C8-9EF0-CC54E2E42337}" srcOrd="2" destOrd="0" presId="urn:microsoft.com/office/officeart/2008/layout/LinedList"/>
    <dgm:cxn modelId="{F212F00A-337E-4B5D-B920-3D6D938600AF}" type="presParOf" srcId="{B8921CF2-7FE1-40E1-9953-B20EEECD49D6}" destId="{6317B6D3-CB59-4989-9278-28704D245F33}" srcOrd="3" destOrd="0" presId="urn:microsoft.com/office/officeart/2008/layout/LinedList"/>
    <dgm:cxn modelId="{B569E391-3168-484D-A8A3-5CA605763191}" type="presParOf" srcId="{6317B6D3-CB59-4989-9278-28704D245F33}" destId="{72116BD8-997F-48C2-A108-0E7C56F5D3E4}" srcOrd="0" destOrd="0" presId="urn:microsoft.com/office/officeart/2008/layout/LinedList"/>
    <dgm:cxn modelId="{1A9CBAC3-D7FE-4B19-AC6D-E6A69C631562}" type="presParOf" srcId="{6317B6D3-CB59-4989-9278-28704D245F33}" destId="{EF8D24FF-C40B-4810-904E-D2CDF968888F}" srcOrd="1" destOrd="0" presId="urn:microsoft.com/office/officeart/2008/layout/LinedList"/>
    <dgm:cxn modelId="{5E99BD91-F03B-4C00-A303-89F0396626C8}" type="presParOf" srcId="{B8921CF2-7FE1-40E1-9953-B20EEECD49D6}" destId="{BA387E2A-A9D9-4438-9BDF-C96D6C9BE9C4}" srcOrd="4" destOrd="0" presId="urn:microsoft.com/office/officeart/2008/layout/LinedList"/>
    <dgm:cxn modelId="{928E1D6E-9F54-45EB-A377-A4FFC27B7F1C}" type="presParOf" srcId="{B8921CF2-7FE1-40E1-9953-B20EEECD49D6}" destId="{5A2CD3F9-46F2-4630-BBFF-93F6CB9EDCF3}" srcOrd="5" destOrd="0" presId="urn:microsoft.com/office/officeart/2008/layout/LinedList"/>
    <dgm:cxn modelId="{9873668B-783B-4894-BE97-42ED3C9C6EB0}" type="presParOf" srcId="{5A2CD3F9-46F2-4630-BBFF-93F6CB9EDCF3}" destId="{30B5FDB1-07CC-4269-93A2-73863DD6FD3D}" srcOrd="0" destOrd="0" presId="urn:microsoft.com/office/officeart/2008/layout/LinedList"/>
    <dgm:cxn modelId="{31FBE370-474D-47C6-87BF-EBB4AA2B64BC}" type="presParOf" srcId="{5A2CD3F9-46F2-4630-BBFF-93F6CB9EDCF3}" destId="{782D5A8B-05DD-41C7-8DE2-0668B19C0B80}" srcOrd="1" destOrd="0" presId="urn:microsoft.com/office/officeart/2008/layout/LinedList"/>
    <dgm:cxn modelId="{466A8644-D557-4EBF-9F1F-B5815A5E0A26}" type="presParOf" srcId="{B8921CF2-7FE1-40E1-9953-B20EEECD49D6}" destId="{75C6C122-DF0C-4BA1-806C-79D306BBFBDF}" srcOrd="6" destOrd="0" presId="urn:microsoft.com/office/officeart/2008/layout/LinedList"/>
    <dgm:cxn modelId="{9596962C-07DA-4267-BEA6-CBF5096BD3C9}" type="presParOf" srcId="{B8921CF2-7FE1-40E1-9953-B20EEECD49D6}" destId="{D08720F8-CE3B-4571-B51C-0D9EC461A2A9}" srcOrd="7" destOrd="0" presId="urn:microsoft.com/office/officeart/2008/layout/LinedList"/>
    <dgm:cxn modelId="{2DEE5BFC-FC06-4362-B7A7-E06311537714}" type="presParOf" srcId="{D08720F8-CE3B-4571-B51C-0D9EC461A2A9}" destId="{FD261311-CBD9-4B7D-8FB8-7A811740B257}" srcOrd="0" destOrd="0" presId="urn:microsoft.com/office/officeart/2008/layout/LinedList"/>
    <dgm:cxn modelId="{15B7F8DB-82C6-4855-A9F6-73691D5766FD}" type="presParOf" srcId="{D08720F8-CE3B-4571-B51C-0D9EC461A2A9}" destId="{FC375042-706E-47FF-9CA1-611C72854864}"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2E39F0E-3CF8-422C-8CDE-E2EC4EB650DF}" type="doc">
      <dgm:prSet loTypeId="urn:microsoft.com/office/officeart/2008/layout/LinedList" loCatId="Inbox" qsTypeId="urn:microsoft.com/office/officeart/2005/8/quickstyle/simple4" qsCatId="simple" csTypeId="urn:microsoft.com/office/officeart/2005/8/colors/accent1_2" csCatId="accent1"/>
      <dgm:spPr/>
      <dgm:t>
        <a:bodyPr/>
        <a:lstStyle/>
        <a:p>
          <a:endParaRPr lang="en-US"/>
        </a:p>
      </dgm:t>
    </dgm:pt>
    <dgm:pt modelId="{C906844A-C9D0-4E3A-9A88-E27BB71DEB30}">
      <dgm:prSet/>
      <dgm:spPr/>
      <dgm:t>
        <a:bodyPr/>
        <a:lstStyle/>
        <a:p>
          <a:r>
            <a:rPr lang="en-CA"/>
            <a:t>Relatively simple standalone tools or tools embedded into larger systems are more likely to be used as there is little need for technological sophistication.</a:t>
          </a:r>
          <a:endParaRPr lang="en-US"/>
        </a:p>
      </dgm:t>
    </dgm:pt>
    <dgm:pt modelId="{C9CE677E-4106-4FD5-9A37-BE7F738E2039}" type="parTrans" cxnId="{0F263FA3-E12D-46BE-8716-EFFA923E683D}">
      <dgm:prSet/>
      <dgm:spPr/>
      <dgm:t>
        <a:bodyPr/>
        <a:lstStyle/>
        <a:p>
          <a:endParaRPr lang="en-US"/>
        </a:p>
      </dgm:t>
    </dgm:pt>
    <dgm:pt modelId="{1A7F2DAE-9BCC-4E6C-B45A-F650E24DCB31}" type="sibTrans" cxnId="{0F263FA3-E12D-46BE-8716-EFFA923E683D}">
      <dgm:prSet/>
      <dgm:spPr/>
      <dgm:t>
        <a:bodyPr/>
        <a:lstStyle/>
        <a:p>
          <a:endParaRPr lang="en-US"/>
        </a:p>
      </dgm:t>
    </dgm:pt>
    <dgm:pt modelId="{2B747E68-62DB-42E2-AF12-8E0E6B40AF79}">
      <dgm:prSet/>
      <dgm:spPr/>
      <dgm:t>
        <a:bodyPr/>
        <a:lstStyle/>
        <a:p>
          <a:r>
            <a:rPr lang="en-CA"/>
            <a:t>The issue of resources needed to scan and upload digital objects and associated metadata requires more streamlined work processes.</a:t>
          </a:r>
          <a:endParaRPr lang="en-US"/>
        </a:p>
      </dgm:t>
    </dgm:pt>
    <dgm:pt modelId="{84EA1771-D3AD-4913-839A-BC5331AFFE7B}" type="parTrans" cxnId="{151097E7-221B-4280-BADB-92B99B6DC933}">
      <dgm:prSet/>
      <dgm:spPr/>
      <dgm:t>
        <a:bodyPr/>
        <a:lstStyle/>
        <a:p>
          <a:endParaRPr lang="en-US"/>
        </a:p>
      </dgm:t>
    </dgm:pt>
    <dgm:pt modelId="{BD10455B-ECB7-43F1-8445-1DBA6ADC3712}" type="sibTrans" cxnId="{151097E7-221B-4280-BADB-92B99B6DC933}">
      <dgm:prSet/>
      <dgm:spPr/>
      <dgm:t>
        <a:bodyPr/>
        <a:lstStyle/>
        <a:p>
          <a:endParaRPr lang="en-US"/>
        </a:p>
      </dgm:t>
    </dgm:pt>
    <dgm:pt modelId="{450DCA65-4830-4022-8EDE-00A390D74D24}">
      <dgm:prSet/>
      <dgm:spPr/>
      <dgm:t>
        <a:bodyPr/>
        <a:lstStyle/>
        <a:p>
          <a:r>
            <a:rPr lang="en-CA"/>
            <a:t>Patron needs should be identified more precisely</a:t>
          </a:r>
          <a:endParaRPr lang="en-US"/>
        </a:p>
      </dgm:t>
    </dgm:pt>
    <dgm:pt modelId="{A09071EB-6BDE-46DD-BA85-6743BB8B0567}" type="parTrans" cxnId="{7CBC36F3-4A2B-4406-AC02-D7585D2247C3}">
      <dgm:prSet/>
      <dgm:spPr/>
      <dgm:t>
        <a:bodyPr/>
        <a:lstStyle/>
        <a:p>
          <a:endParaRPr lang="en-US"/>
        </a:p>
      </dgm:t>
    </dgm:pt>
    <dgm:pt modelId="{F26874D4-B818-4D96-B367-447CB192A672}" type="sibTrans" cxnId="{7CBC36F3-4A2B-4406-AC02-D7585D2247C3}">
      <dgm:prSet/>
      <dgm:spPr/>
      <dgm:t>
        <a:bodyPr/>
        <a:lstStyle/>
        <a:p>
          <a:endParaRPr lang="en-US"/>
        </a:p>
      </dgm:t>
    </dgm:pt>
    <dgm:pt modelId="{1DDE8117-7B4B-4488-94A0-F4293BABEFB7}" type="pres">
      <dgm:prSet presAssocID="{62E39F0E-3CF8-422C-8CDE-E2EC4EB650DF}" presName="vert0" presStyleCnt="0">
        <dgm:presLayoutVars>
          <dgm:dir/>
          <dgm:animOne val="branch"/>
          <dgm:animLvl val="lvl"/>
        </dgm:presLayoutVars>
      </dgm:prSet>
      <dgm:spPr/>
      <dgm:t>
        <a:bodyPr/>
        <a:lstStyle/>
        <a:p>
          <a:endParaRPr lang="en-US"/>
        </a:p>
      </dgm:t>
    </dgm:pt>
    <dgm:pt modelId="{A1CCB646-AC86-4CBC-8217-70D7871D3525}" type="pres">
      <dgm:prSet presAssocID="{C906844A-C9D0-4E3A-9A88-E27BB71DEB30}" presName="thickLine" presStyleLbl="alignNode1" presStyleIdx="0" presStyleCnt="3"/>
      <dgm:spPr/>
    </dgm:pt>
    <dgm:pt modelId="{1B5B7459-F578-473E-A316-5861AE4517FE}" type="pres">
      <dgm:prSet presAssocID="{C906844A-C9D0-4E3A-9A88-E27BB71DEB30}" presName="horz1" presStyleCnt="0"/>
      <dgm:spPr/>
    </dgm:pt>
    <dgm:pt modelId="{E87D5376-DEC6-4EC9-AA7F-4A03A7CE5E33}" type="pres">
      <dgm:prSet presAssocID="{C906844A-C9D0-4E3A-9A88-E27BB71DEB30}" presName="tx1" presStyleLbl="revTx" presStyleIdx="0" presStyleCnt="3"/>
      <dgm:spPr/>
      <dgm:t>
        <a:bodyPr/>
        <a:lstStyle/>
        <a:p>
          <a:endParaRPr lang="en-US"/>
        </a:p>
      </dgm:t>
    </dgm:pt>
    <dgm:pt modelId="{50D84A01-1D13-4BF8-9E67-5CAAFFAF8078}" type="pres">
      <dgm:prSet presAssocID="{C906844A-C9D0-4E3A-9A88-E27BB71DEB30}" presName="vert1" presStyleCnt="0"/>
      <dgm:spPr/>
    </dgm:pt>
    <dgm:pt modelId="{7F1365CE-5D23-4D9F-AA95-BE8544130F74}" type="pres">
      <dgm:prSet presAssocID="{2B747E68-62DB-42E2-AF12-8E0E6B40AF79}" presName="thickLine" presStyleLbl="alignNode1" presStyleIdx="1" presStyleCnt="3"/>
      <dgm:spPr/>
    </dgm:pt>
    <dgm:pt modelId="{8EAE25FC-6E44-47DD-947C-5DD8A2A60C5B}" type="pres">
      <dgm:prSet presAssocID="{2B747E68-62DB-42E2-AF12-8E0E6B40AF79}" presName="horz1" presStyleCnt="0"/>
      <dgm:spPr/>
    </dgm:pt>
    <dgm:pt modelId="{02852609-406B-402F-A39F-B3FF3B353D50}" type="pres">
      <dgm:prSet presAssocID="{2B747E68-62DB-42E2-AF12-8E0E6B40AF79}" presName="tx1" presStyleLbl="revTx" presStyleIdx="1" presStyleCnt="3"/>
      <dgm:spPr/>
      <dgm:t>
        <a:bodyPr/>
        <a:lstStyle/>
        <a:p>
          <a:endParaRPr lang="en-US"/>
        </a:p>
      </dgm:t>
    </dgm:pt>
    <dgm:pt modelId="{268F874C-6544-43CC-9C27-FA9E42A919DD}" type="pres">
      <dgm:prSet presAssocID="{2B747E68-62DB-42E2-AF12-8E0E6B40AF79}" presName="vert1" presStyleCnt="0"/>
      <dgm:spPr/>
    </dgm:pt>
    <dgm:pt modelId="{F47CF0DA-F90A-460C-917C-94242278A5BA}" type="pres">
      <dgm:prSet presAssocID="{450DCA65-4830-4022-8EDE-00A390D74D24}" presName="thickLine" presStyleLbl="alignNode1" presStyleIdx="2" presStyleCnt="3"/>
      <dgm:spPr/>
    </dgm:pt>
    <dgm:pt modelId="{ADF74B40-4F9A-481B-ACEC-9FB6C78CE6F2}" type="pres">
      <dgm:prSet presAssocID="{450DCA65-4830-4022-8EDE-00A390D74D24}" presName="horz1" presStyleCnt="0"/>
      <dgm:spPr/>
    </dgm:pt>
    <dgm:pt modelId="{70BB20AB-B92A-4E77-B344-7D558321762E}" type="pres">
      <dgm:prSet presAssocID="{450DCA65-4830-4022-8EDE-00A390D74D24}" presName="tx1" presStyleLbl="revTx" presStyleIdx="2" presStyleCnt="3"/>
      <dgm:spPr/>
      <dgm:t>
        <a:bodyPr/>
        <a:lstStyle/>
        <a:p>
          <a:endParaRPr lang="en-US"/>
        </a:p>
      </dgm:t>
    </dgm:pt>
    <dgm:pt modelId="{45374FE4-F0CD-4A0D-B09F-D7873BFCE0CA}" type="pres">
      <dgm:prSet presAssocID="{450DCA65-4830-4022-8EDE-00A390D74D24}" presName="vert1" presStyleCnt="0"/>
      <dgm:spPr/>
    </dgm:pt>
  </dgm:ptLst>
  <dgm:cxnLst>
    <dgm:cxn modelId="{52E2976B-4032-4D0F-9417-9018888D5541}" type="presOf" srcId="{62E39F0E-3CF8-422C-8CDE-E2EC4EB650DF}" destId="{1DDE8117-7B4B-4488-94A0-F4293BABEFB7}" srcOrd="0" destOrd="0" presId="urn:microsoft.com/office/officeart/2008/layout/LinedList"/>
    <dgm:cxn modelId="{52CB1579-8477-4E1A-A800-C1AB744B9F8B}" type="presOf" srcId="{C906844A-C9D0-4E3A-9A88-E27BB71DEB30}" destId="{E87D5376-DEC6-4EC9-AA7F-4A03A7CE5E33}" srcOrd="0" destOrd="0" presId="urn:microsoft.com/office/officeart/2008/layout/LinedList"/>
    <dgm:cxn modelId="{7CBC36F3-4A2B-4406-AC02-D7585D2247C3}" srcId="{62E39F0E-3CF8-422C-8CDE-E2EC4EB650DF}" destId="{450DCA65-4830-4022-8EDE-00A390D74D24}" srcOrd="2" destOrd="0" parTransId="{A09071EB-6BDE-46DD-BA85-6743BB8B0567}" sibTransId="{F26874D4-B818-4D96-B367-447CB192A672}"/>
    <dgm:cxn modelId="{0F263FA3-E12D-46BE-8716-EFFA923E683D}" srcId="{62E39F0E-3CF8-422C-8CDE-E2EC4EB650DF}" destId="{C906844A-C9D0-4E3A-9A88-E27BB71DEB30}" srcOrd="0" destOrd="0" parTransId="{C9CE677E-4106-4FD5-9A37-BE7F738E2039}" sibTransId="{1A7F2DAE-9BCC-4E6C-B45A-F650E24DCB31}"/>
    <dgm:cxn modelId="{80442320-0413-4C01-8986-29143DDBC3E2}" type="presOf" srcId="{2B747E68-62DB-42E2-AF12-8E0E6B40AF79}" destId="{02852609-406B-402F-A39F-B3FF3B353D50}" srcOrd="0" destOrd="0" presId="urn:microsoft.com/office/officeart/2008/layout/LinedList"/>
    <dgm:cxn modelId="{CC6135DB-9635-4B67-A56B-C23FA7E55381}" type="presOf" srcId="{450DCA65-4830-4022-8EDE-00A390D74D24}" destId="{70BB20AB-B92A-4E77-B344-7D558321762E}" srcOrd="0" destOrd="0" presId="urn:microsoft.com/office/officeart/2008/layout/LinedList"/>
    <dgm:cxn modelId="{151097E7-221B-4280-BADB-92B99B6DC933}" srcId="{62E39F0E-3CF8-422C-8CDE-E2EC4EB650DF}" destId="{2B747E68-62DB-42E2-AF12-8E0E6B40AF79}" srcOrd="1" destOrd="0" parTransId="{84EA1771-D3AD-4913-839A-BC5331AFFE7B}" sibTransId="{BD10455B-ECB7-43F1-8445-1DBA6ADC3712}"/>
    <dgm:cxn modelId="{0D66E483-F913-4298-82CF-CA72263E5AC6}" type="presParOf" srcId="{1DDE8117-7B4B-4488-94A0-F4293BABEFB7}" destId="{A1CCB646-AC86-4CBC-8217-70D7871D3525}" srcOrd="0" destOrd="0" presId="urn:microsoft.com/office/officeart/2008/layout/LinedList"/>
    <dgm:cxn modelId="{3EF21B6D-FACE-4A07-931D-E4D24A670202}" type="presParOf" srcId="{1DDE8117-7B4B-4488-94A0-F4293BABEFB7}" destId="{1B5B7459-F578-473E-A316-5861AE4517FE}" srcOrd="1" destOrd="0" presId="urn:microsoft.com/office/officeart/2008/layout/LinedList"/>
    <dgm:cxn modelId="{E22E8A35-BA7F-4097-9C14-B346791FAC35}" type="presParOf" srcId="{1B5B7459-F578-473E-A316-5861AE4517FE}" destId="{E87D5376-DEC6-4EC9-AA7F-4A03A7CE5E33}" srcOrd="0" destOrd="0" presId="urn:microsoft.com/office/officeart/2008/layout/LinedList"/>
    <dgm:cxn modelId="{6F93F5E7-7D88-49C5-913B-B55723A9C6AB}" type="presParOf" srcId="{1B5B7459-F578-473E-A316-5861AE4517FE}" destId="{50D84A01-1D13-4BF8-9E67-5CAAFFAF8078}" srcOrd="1" destOrd="0" presId="urn:microsoft.com/office/officeart/2008/layout/LinedList"/>
    <dgm:cxn modelId="{CA62F25F-D557-411E-B79A-1F6EBF45233F}" type="presParOf" srcId="{1DDE8117-7B4B-4488-94A0-F4293BABEFB7}" destId="{7F1365CE-5D23-4D9F-AA95-BE8544130F74}" srcOrd="2" destOrd="0" presId="urn:microsoft.com/office/officeart/2008/layout/LinedList"/>
    <dgm:cxn modelId="{AB474878-AA02-4180-B454-24535B4B6DF5}" type="presParOf" srcId="{1DDE8117-7B4B-4488-94A0-F4293BABEFB7}" destId="{8EAE25FC-6E44-47DD-947C-5DD8A2A60C5B}" srcOrd="3" destOrd="0" presId="urn:microsoft.com/office/officeart/2008/layout/LinedList"/>
    <dgm:cxn modelId="{F5FDAAE6-2FB7-4ECF-ADAC-7B0BE587482D}" type="presParOf" srcId="{8EAE25FC-6E44-47DD-947C-5DD8A2A60C5B}" destId="{02852609-406B-402F-A39F-B3FF3B353D50}" srcOrd="0" destOrd="0" presId="urn:microsoft.com/office/officeart/2008/layout/LinedList"/>
    <dgm:cxn modelId="{FB4D1B99-79A4-4474-AE2D-FBB83083B58D}" type="presParOf" srcId="{8EAE25FC-6E44-47DD-947C-5DD8A2A60C5B}" destId="{268F874C-6544-43CC-9C27-FA9E42A919DD}" srcOrd="1" destOrd="0" presId="urn:microsoft.com/office/officeart/2008/layout/LinedList"/>
    <dgm:cxn modelId="{2F207264-4117-4FC4-8F96-41171B49AFEB}" type="presParOf" srcId="{1DDE8117-7B4B-4488-94A0-F4293BABEFB7}" destId="{F47CF0DA-F90A-460C-917C-94242278A5BA}" srcOrd="4" destOrd="0" presId="urn:microsoft.com/office/officeart/2008/layout/LinedList"/>
    <dgm:cxn modelId="{D1BDD651-A392-4EAE-9763-5B59C29F80F3}" type="presParOf" srcId="{1DDE8117-7B4B-4488-94A0-F4293BABEFB7}" destId="{ADF74B40-4F9A-481B-ACEC-9FB6C78CE6F2}" srcOrd="5" destOrd="0" presId="urn:microsoft.com/office/officeart/2008/layout/LinedList"/>
    <dgm:cxn modelId="{87EECA19-B1BE-4210-B45A-40B5F9E58043}" type="presParOf" srcId="{ADF74B40-4F9A-481B-ACEC-9FB6C78CE6F2}" destId="{70BB20AB-B92A-4E77-B344-7D558321762E}" srcOrd="0" destOrd="0" presId="urn:microsoft.com/office/officeart/2008/layout/LinedList"/>
    <dgm:cxn modelId="{69785DD6-F592-43FC-BAB5-F7652C9DE820}" type="presParOf" srcId="{ADF74B40-4F9A-481B-ACEC-9FB6C78CE6F2}" destId="{45374FE4-F0CD-4A0D-B09F-D7873BFCE0CA}"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0372C3-7EAE-4F79-A06F-33B656732EFC}">
      <dsp:nvSpPr>
        <dsp:cNvPr id="0" name=""/>
        <dsp:cNvSpPr/>
      </dsp:nvSpPr>
      <dsp:spPr>
        <a:xfrm>
          <a:off x="0" y="912092"/>
          <a:ext cx="2025922" cy="1286460"/>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203503C-D4A6-4280-9CB0-1523D9D4F8D8}">
      <dsp:nvSpPr>
        <dsp:cNvPr id="0" name=""/>
        <dsp:cNvSpPr/>
      </dsp:nvSpPr>
      <dsp:spPr>
        <a:xfrm>
          <a:off x="225102" y="1125940"/>
          <a:ext cx="2025922" cy="128646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a:t>My research into map tools</a:t>
          </a:r>
          <a:endParaRPr lang="en-US" sz="1600" kern="1200"/>
        </a:p>
      </dsp:txBody>
      <dsp:txXfrm>
        <a:off x="262781" y="1163619"/>
        <a:ext cx="1950564" cy="1211102"/>
      </dsp:txXfrm>
    </dsp:sp>
    <dsp:sp modelId="{062C4A12-C76F-4127-92C5-5E1FEABBDA80}">
      <dsp:nvSpPr>
        <dsp:cNvPr id="0" name=""/>
        <dsp:cNvSpPr/>
      </dsp:nvSpPr>
      <dsp:spPr>
        <a:xfrm>
          <a:off x="2476127" y="912092"/>
          <a:ext cx="2025922" cy="1286460"/>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1A9CE1D-A3B2-40ED-AA04-E886C7437E2F}">
      <dsp:nvSpPr>
        <dsp:cNvPr id="0" name=""/>
        <dsp:cNvSpPr/>
      </dsp:nvSpPr>
      <dsp:spPr>
        <a:xfrm>
          <a:off x="2701230" y="1125940"/>
          <a:ext cx="2025922" cy="128646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a:t>Historypin map and community awareness – Western University Archives, London, Ontario</a:t>
          </a:r>
          <a:endParaRPr lang="en-US" sz="1600" kern="1200"/>
        </a:p>
      </dsp:txBody>
      <dsp:txXfrm>
        <a:off x="2738909" y="1163619"/>
        <a:ext cx="1950564" cy="1211102"/>
      </dsp:txXfrm>
    </dsp:sp>
    <dsp:sp modelId="{4A01F44C-CD33-484F-BE94-3F0BADF680FD}">
      <dsp:nvSpPr>
        <dsp:cNvPr id="0" name=""/>
        <dsp:cNvSpPr/>
      </dsp:nvSpPr>
      <dsp:spPr>
        <a:xfrm>
          <a:off x="4952255" y="912092"/>
          <a:ext cx="2025922" cy="1286460"/>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111513A-71DC-44C6-8C29-0AEE1B2B1D63}">
      <dsp:nvSpPr>
        <dsp:cNvPr id="0" name=""/>
        <dsp:cNvSpPr/>
      </dsp:nvSpPr>
      <dsp:spPr>
        <a:xfrm>
          <a:off x="5177358" y="1125940"/>
          <a:ext cx="2025922" cy="128646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a:t>Map layer and archival catalogue – Dalhousie University Archives, Halifax, Nova Scotia</a:t>
          </a:r>
          <a:endParaRPr lang="en-US" sz="1600" kern="1200"/>
        </a:p>
      </dsp:txBody>
      <dsp:txXfrm>
        <a:off x="5215037" y="1163619"/>
        <a:ext cx="1950564" cy="12111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478F53-E61C-4204-B599-8BE9B8263F17}">
      <dsp:nvSpPr>
        <dsp:cNvPr id="0" name=""/>
        <dsp:cNvSpPr/>
      </dsp:nvSpPr>
      <dsp:spPr>
        <a:xfrm>
          <a:off x="6331" y="905339"/>
          <a:ext cx="3784536" cy="1513814"/>
        </a:xfrm>
        <a:prstGeom prst="chevron">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CA" sz="1800" kern="1200"/>
            <a:t>Use of software to render digital (including archival) collections in a fashion that highlights patterns. </a:t>
          </a:r>
          <a:endParaRPr lang="en-US" sz="1800" kern="1200"/>
        </a:p>
      </dsp:txBody>
      <dsp:txXfrm>
        <a:off x="763238" y="905339"/>
        <a:ext cx="2270722" cy="1513814"/>
      </dsp:txXfrm>
    </dsp:sp>
    <dsp:sp modelId="{1D93913C-7089-4F25-9402-AB376769746F}">
      <dsp:nvSpPr>
        <dsp:cNvPr id="0" name=""/>
        <dsp:cNvSpPr/>
      </dsp:nvSpPr>
      <dsp:spPr>
        <a:xfrm>
          <a:off x="3412413" y="905339"/>
          <a:ext cx="3784536" cy="1513814"/>
        </a:xfrm>
        <a:prstGeom prst="chevron">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CA" sz="1800" kern="1200"/>
            <a:t>Visualization includes maps, among other tools, such as timelines, which work well for archival resources.</a:t>
          </a:r>
          <a:endParaRPr lang="en-US" sz="1800" kern="1200"/>
        </a:p>
      </dsp:txBody>
      <dsp:txXfrm>
        <a:off x="4169320" y="905339"/>
        <a:ext cx="2270722" cy="15138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0194B0-655E-4958-8266-A775A68DAE76}">
      <dsp:nvSpPr>
        <dsp:cNvPr id="0" name=""/>
        <dsp:cNvSpPr/>
      </dsp:nvSpPr>
      <dsp:spPr>
        <a:xfrm>
          <a:off x="0" y="0"/>
          <a:ext cx="4435078" cy="0"/>
        </a:xfrm>
        <a:prstGeom prst="line">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F75B03D2-35E2-4C3D-B43A-A3FD33D13F93}">
      <dsp:nvSpPr>
        <dsp:cNvPr id="0" name=""/>
        <dsp:cNvSpPr/>
      </dsp:nvSpPr>
      <dsp:spPr>
        <a:xfrm>
          <a:off x="0" y="0"/>
          <a:ext cx="4435078" cy="1159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CA" sz="1900" kern="1200"/>
            <a:t>Around 75% of institutions neither provide access to catalogues/finding aids nor online exhibits via map interfaces</a:t>
          </a:r>
          <a:endParaRPr lang="en-US" sz="1900" kern="1200"/>
        </a:p>
      </dsp:txBody>
      <dsp:txXfrm>
        <a:off x="0" y="0"/>
        <a:ext cx="4435078" cy="1159272"/>
      </dsp:txXfrm>
    </dsp:sp>
    <dsp:sp modelId="{B3C94DC4-E231-44C8-9EF0-CC54E2E42337}">
      <dsp:nvSpPr>
        <dsp:cNvPr id="0" name=""/>
        <dsp:cNvSpPr/>
      </dsp:nvSpPr>
      <dsp:spPr>
        <a:xfrm>
          <a:off x="0" y="1159272"/>
          <a:ext cx="4435078" cy="0"/>
        </a:xfrm>
        <a:prstGeom prst="line">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72116BD8-997F-48C2-A108-0E7C56F5D3E4}">
      <dsp:nvSpPr>
        <dsp:cNvPr id="0" name=""/>
        <dsp:cNvSpPr/>
      </dsp:nvSpPr>
      <dsp:spPr>
        <a:xfrm>
          <a:off x="0" y="1159272"/>
          <a:ext cx="4435078" cy="1159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CA" sz="1900" kern="1200"/>
            <a:t>By contrast, around 85% of respondents responded that patrons would benefit a great deal or somewhat from such interfaces</a:t>
          </a:r>
          <a:endParaRPr lang="en-US" sz="1900" kern="1200"/>
        </a:p>
      </dsp:txBody>
      <dsp:txXfrm>
        <a:off x="0" y="1159272"/>
        <a:ext cx="4435078" cy="1159272"/>
      </dsp:txXfrm>
    </dsp:sp>
    <dsp:sp modelId="{BA387E2A-A9D9-4438-9BDF-C96D6C9BE9C4}">
      <dsp:nvSpPr>
        <dsp:cNvPr id="0" name=""/>
        <dsp:cNvSpPr/>
      </dsp:nvSpPr>
      <dsp:spPr>
        <a:xfrm>
          <a:off x="0" y="2318544"/>
          <a:ext cx="4435078" cy="0"/>
        </a:xfrm>
        <a:prstGeom prst="line">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30B5FDB1-07CC-4269-93A2-73863DD6FD3D}">
      <dsp:nvSpPr>
        <dsp:cNvPr id="0" name=""/>
        <dsp:cNvSpPr/>
      </dsp:nvSpPr>
      <dsp:spPr>
        <a:xfrm>
          <a:off x="0" y="2318544"/>
          <a:ext cx="4435078" cy="1159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CA" sz="1900" kern="1200"/>
            <a:t>Main barriers are insufficient resources and lack of technological expertise</a:t>
          </a:r>
          <a:endParaRPr lang="en-US" sz="1900" kern="1200"/>
        </a:p>
      </dsp:txBody>
      <dsp:txXfrm>
        <a:off x="0" y="2318544"/>
        <a:ext cx="4435078" cy="1159272"/>
      </dsp:txXfrm>
    </dsp:sp>
    <dsp:sp modelId="{75C6C122-DF0C-4BA1-806C-79D306BBFBDF}">
      <dsp:nvSpPr>
        <dsp:cNvPr id="0" name=""/>
        <dsp:cNvSpPr/>
      </dsp:nvSpPr>
      <dsp:spPr>
        <a:xfrm>
          <a:off x="0" y="3477816"/>
          <a:ext cx="4435078" cy="0"/>
        </a:xfrm>
        <a:prstGeom prst="line">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FD261311-CBD9-4B7D-8FB8-7A811740B257}">
      <dsp:nvSpPr>
        <dsp:cNvPr id="0" name=""/>
        <dsp:cNvSpPr/>
      </dsp:nvSpPr>
      <dsp:spPr>
        <a:xfrm>
          <a:off x="0" y="3477816"/>
          <a:ext cx="4435078" cy="1159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CA" sz="1900" kern="1200"/>
            <a:t>Respondents who use map interfaces favour use of photographs and other graphic resources to support community outreach</a:t>
          </a:r>
          <a:endParaRPr lang="en-US" sz="1900" kern="1200"/>
        </a:p>
      </dsp:txBody>
      <dsp:txXfrm>
        <a:off x="0" y="3477816"/>
        <a:ext cx="4435078" cy="11592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CB646-AC86-4CBC-8217-70D7871D3525}">
      <dsp:nvSpPr>
        <dsp:cNvPr id="0" name=""/>
        <dsp:cNvSpPr/>
      </dsp:nvSpPr>
      <dsp:spPr>
        <a:xfrm>
          <a:off x="0" y="2264"/>
          <a:ext cx="4435078" cy="0"/>
        </a:xfrm>
        <a:prstGeom prst="line">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E87D5376-DEC6-4EC9-AA7F-4A03A7CE5E33}">
      <dsp:nvSpPr>
        <dsp:cNvPr id="0" name=""/>
        <dsp:cNvSpPr/>
      </dsp:nvSpPr>
      <dsp:spPr>
        <a:xfrm>
          <a:off x="0" y="2264"/>
          <a:ext cx="4435078" cy="1544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CA" sz="2000" kern="1200"/>
            <a:t>Relatively simple standalone tools or tools embedded into larger systems are more likely to be used as there is little need for technological sophistication.</a:t>
          </a:r>
          <a:endParaRPr lang="en-US" sz="2000" kern="1200"/>
        </a:p>
      </dsp:txBody>
      <dsp:txXfrm>
        <a:off x="0" y="2264"/>
        <a:ext cx="4435078" cy="1544186"/>
      </dsp:txXfrm>
    </dsp:sp>
    <dsp:sp modelId="{7F1365CE-5D23-4D9F-AA95-BE8544130F74}">
      <dsp:nvSpPr>
        <dsp:cNvPr id="0" name=""/>
        <dsp:cNvSpPr/>
      </dsp:nvSpPr>
      <dsp:spPr>
        <a:xfrm>
          <a:off x="0" y="1546450"/>
          <a:ext cx="4435078" cy="0"/>
        </a:xfrm>
        <a:prstGeom prst="line">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02852609-406B-402F-A39F-B3FF3B353D50}">
      <dsp:nvSpPr>
        <dsp:cNvPr id="0" name=""/>
        <dsp:cNvSpPr/>
      </dsp:nvSpPr>
      <dsp:spPr>
        <a:xfrm>
          <a:off x="0" y="1546450"/>
          <a:ext cx="4435078" cy="1544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CA" sz="2000" kern="1200"/>
            <a:t>The issue of resources needed to scan and upload digital objects and associated metadata requires more streamlined work processes.</a:t>
          </a:r>
          <a:endParaRPr lang="en-US" sz="2000" kern="1200"/>
        </a:p>
      </dsp:txBody>
      <dsp:txXfrm>
        <a:off x="0" y="1546450"/>
        <a:ext cx="4435078" cy="1544186"/>
      </dsp:txXfrm>
    </dsp:sp>
    <dsp:sp modelId="{F47CF0DA-F90A-460C-917C-94242278A5BA}">
      <dsp:nvSpPr>
        <dsp:cNvPr id="0" name=""/>
        <dsp:cNvSpPr/>
      </dsp:nvSpPr>
      <dsp:spPr>
        <a:xfrm>
          <a:off x="0" y="3090637"/>
          <a:ext cx="4435078" cy="0"/>
        </a:xfrm>
        <a:prstGeom prst="line">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70BB20AB-B92A-4E77-B344-7D558321762E}">
      <dsp:nvSpPr>
        <dsp:cNvPr id="0" name=""/>
        <dsp:cNvSpPr/>
      </dsp:nvSpPr>
      <dsp:spPr>
        <a:xfrm>
          <a:off x="0" y="3090637"/>
          <a:ext cx="4435078" cy="1544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CA" sz="2000" kern="1200"/>
            <a:t>Patron needs should be identified more precisely</a:t>
          </a:r>
          <a:endParaRPr lang="en-US" sz="2000" kern="1200"/>
        </a:p>
      </dsp:txBody>
      <dsp:txXfrm>
        <a:off x="0" y="3090637"/>
        <a:ext cx="4435078" cy="154418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CA"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2529B6C-6C37-4A4D-8D67-30A01F6B5470}" type="datetimeFigureOut">
              <a:rPr lang="en-CA" smtClean="0"/>
              <a:pPr/>
              <a:t>2017-11-06</a:t>
            </a:fld>
            <a:endParaRPr lang="en-CA"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CA"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5EF7FC7-B56F-4625-A682-CF9440414AA9}" type="slidenum">
              <a:rPr lang="en-CA" smtClean="0"/>
              <a:pPr/>
              <a:t>‹#›</a:t>
            </a:fld>
            <a:endParaRPr lang="en-CA"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baseline="0" dirty="0" smtClean="0"/>
              <a:t>I am interested in the </a:t>
            </a:r>
            <a:r>
              <a:rPr lang="en-CA" baseline="0" dirty="0"/>
              <a:t>use of map interfaces or layers in providing access to, or visualizing, archival records. By mapping layers and interfaces, I am not necessarily referring to GIS software in all its full technical sophistication but any tool or layer that facilitates place, and specifically map, based access to these records. My hypothesis is that mapping online surrogates of records and finding aids improves access for many patrons of archives who are searching for place-based information. </a:t>
            </a:r>
            <a:endParaRPr lang="en-CA"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1</a:t>
            </a:fld>
            <a:endParaRPr lang="en-CA"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second part of my presentation is a brief case study of an attempt to use the Historypin tool to improve access to, and community awareness</a:t>
            </a:r>
            <a:r>
              <a:rPr lang="en-CA" baseline="0" dirty="0"/>
              <a:t> of</a:t>
            </a:r>
            <a:r>
              <a:rPr lang="en-CA" dirty="0"/>
              <a:t>, a large collection of newspaper staff photographs, for which I am responsible. Many,</a:t>
            </a:r>
            <a:r>
              <a:rPr lang="en-CA" baseline="0" dirty="0"/>
              <a:t> if not most, of you are familiar with Historypin, which is a tool for pinning archival records (usually photographs) to a map where anyone can browse items and collections of interest. By the way, I should mention that our current archives mandate </a:t>
            </a:r>
            <a:r>
              <a:rPr lang="en-CA" baseline="0" dirty="0" smtClean="0"/>
              <a:t>includes </a:t>
            </a:r>
            <a:r>
              <a:rPr lang="en-CA" baseline="0" dirty="0"/>
              <a:t>responsibility for management of records of the university and the university community, but we also inherited from our former Regional Collection a local history collection of considerable size and reputation. Furthermore, our university’s strategic plan includes a strong incentive to engage in broader community outreach. I have used Historypin for several years to post portions of the photograph archive of our local newspaper, the London Free Press. We have been selectively digitizing this collection since 2013 and have accumulated a significant volume of digital material, in the neighborhood of 50,000 images that document the work of the newspaper’s main and regional offices throughout southwestern Ontario.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r>
              <a:rPr lang="en-CA" baseline="0" dirty="0" smtClean="0"/>
              <a:t>One of current projects is systematically </a:t>
            </a:r>
            <a:r>
              <a:rPr lang="en-CA" baseline="0" dirty="0"/>
              <a:t>posting London Free Press images from the year 1967, Canada’s Centennial Year. We are doing this as one of our university’s contributions to Canada’s 150</a:t>
            </a:r>
            <a:r>
              <a:rPr lang="en-CA" baseline="30000" dirty="0"/>
              <a:t>th</a:t>
            </a:r>
            <a:r>
              <a:rPr lang="en-CA" baseline="0" dirty="0"/>
              <a:t> birthday celebrations this year. We felt that there might be interest in the year 1967 as a side effect of commemoration of the year 1867. We also hypothesized that many baby boomers in the southwestern Ontario region would be excited to engage with photographs from their youth fifty years ago. </a:t>
            </a:r>
            <a:r>
              <a:rPr lang="en-CA" baseline="0" dirty="0" smtClean="0"/>
              <a:t>Coincidentally</a:t>
            </a:r>
            <a:r>
              <a:rPr lang="en-CA" baseline="0" dirty="0"/>
              <a:t>, each date in 1967 corresponds exactly to its day of the week in 2017 (i.e. October 28, 1967 was also a Saturday), so it allowed us to identify and steadily disseminate material throughout the course of the year exactly 50 years later. In other words, the project didn’t have to, </a:t>
            </a:r>
            <a:r>
              <a:rPr lang="en-CA" baseline="0" dirty="0" smtClean="0"/>
              <a:t>nor </a:t>
            </a:r>
            <a:r>
              <a:rPr lang="en-CA" baseline="0" dirty="0"/>
              <a:t>could it, be released all at once.</a:t>
            </a:r>
          </a:p>
          <a:p>
            <a:endParaRPr lang="en-CA" baseline="0" dirty="0"/>
          </a:p>
          <a:p>
            <a:r>
              <a:rPr lang="en-CA" baseline="0" dirty="0"/>
              <a:t>To disseminate this large volume of material efficiently and for maximum impact, we ruled out using our </a:t>
            </a:r>
            <a:r>
              <a:rPr lang="en-CA" baseline="0" dirty="0" smtClean="0"/>
              <a:t>archives </a:t>
            </a:r>
            <a:r>
              <a:rPr lang="en-CA" baseline="0" dirty="0"/>
              <a:t>descriptive </a:t>
            </a:r>
            <a:r>
              <a:rPr lang="en-CA" baseline="0" dirty="0" smtClean="0"/>
              <a:t>database, as storage capacity was limited. </a:t>
            </a:r>
            <a:r>
              <a:rPr lang="en-CA" baseline="0" dirty="0"/>
              <a:t>Having said that, there has been some duplication of effort as we have endeavored to upload </a:t>
            </a:r>
            <a:r>
              <a:rPr lang="en-CA" baseline="0" dirty="0" smtClean="0"/>
              <a:t>information. </a:t>
            </a:r>
            <a:r>
              <a:rPr lang="en-CA" baseline="0" dirty="0"/>
              <a:t>Additionally, we didn’t feel our institutional repository was the best place to engage the non-campus community. Moreover, given my interest in maps, I wanted to experiment with pinning the photographs to a map in sufficient volume that to ensure that a good portion of well known city neighborhoods and satellite town locations contained content. Most of the photographs can be mapped fairly easily to very specific </a:t>
            </a:r>
            <a:r>
              <a:rPr lang="en-CA" baseline="0" dirty="0" smtClean="0"/>
              <a:t>locations. </a:t>
            </a:r>
            <a:r>
              <a:rPr lang="en-CA" baseline="0" dirty="0"/>
              <a:t>If you combine the 1967 photographs with samples from other years we previously uploaded, we are up to around 2000 postings. Within the city of London, the pins tend to be clustered in commercial or industrial districts where the photographers spent most of their time, with only occasional outliers in other areas. In smaller communities, there is less of an immediate need to pin items precisely to an address.</a:t>
            </a:r>
          </a:p>
          <a:p>
            <a:endParaRPr lang="en-CA" baseline="0"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10</a:t>
            </a:fld>
            <a:endParaRPr lang="en-CA" dirty="0"/>
          </a:p>
        </p:txBody>
      </p:sp>
    </p:spTree>
    <p:extLst>
      <p:ext uri="{BB962C8B-B14F-4D97-AF65-F5344CB8AC3E}">
        <p14:creationId xmlns:p14="http://schemas.microsoft.com/office/powerpoint/2010/main" val="621026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Because of the sheer volume of these photographs (for instance, we may end up posting as many as 3000 photographs from the year 1967 alone), I have made use of </a:t>
            </a:r>
            <a:r>
              <a:rPr lang="en-CA" baseline="0" dirty="0" err="1"/>
              <a:t>Historypin’s</a:t>
            </a:r>
            <a:r>
              <a:rPr lang="en-CA" baseline="0" dirty="0"/>
              <a:t> bulk uploading template. </a:t>
            </a:r>
            <a:r>
              <a:rPr lang="en-CA" baseline="0" dirty="0" smtClean="0"/>
              <a:t>This </a:t>
            </a:r>
            <a:r>
              <a:rPr lang="en-CA" baseline="0" dirty="0"/>
              <a:t>.csv template works well with our many spreadsheets of photograph listings, but does require the addition of latitude and longitude coordinates in order to be able to “pin” the image to the map. By contrast, pinning items one at a time does not require knowledge of latitude/longitude as the pinning process is done using a small inset map. The bulk uploader also requires the inclusion of the file names of the items being pinned, and their titles and dates. The main advantage to using the bulk uploader is that, once the .csv file is loaded, a thumbnail of each file to be uploaded and its associated metadata is visible and editable on the relevant </a:t>
            </a:r>
            <a:r>
              <a:rPr lang="en-CA" baseline="0" dirty="0" smtClean="0"/>
              <a:t>webpage, as you can see.</a:t>
            </a: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The bulk uploader allows for rapid posting of hundreds of images as long as basic metadata is in the .csv file. Specifically regarding geocoding, I have had some success in simply grabbing latitude/longitude coordinates from Google Maps and amending the template. Usually, what I do is search Google Maps for a place found in the .csv file, and then cut and paste the information into the upload webpage. This information can be extracted from gazetteers but not with same level of precision. In any event, it is often impossible or at least too time-consuming to identify precisely where an item should be pinned. </a:t>
            </a:r>
            <a:r>
              <a:rPr lang="en-CA" baseline="0" dirty="0" err="1"/>
              <a:t>Historypin</a:t>
            </a:r>
            <a:r>
              <a:rPr lang="en-CA" baseline="0" dirty="0"/>
              <a:t> also allows for the pinning of images to a rough location, which usually corresponds to a community, not an address. However, in the bulk uploader, this would still entail the a specific set of latitude and longitude coordinates, which can be copied to multiple spreadsheet cells.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u="none" baseline="0" dirty="0">
                <a:solidFill>
                  <a:srgbClr val="FFFF00"/>
                </a:solidFill>
              </a:rPr>
              <a:t>Regarding impact on the community, as many of you know already, Historypin has not really turned out to be a community engagement tool, at least not for memory institutions, even though it was designed for this purpose. The reasons for </a:t>
            </a:r>
            <a:r>
              <a:rPr lang="en-CA" u="none" baseline="0" dirty="0" smtClean="0">
                <a:solidFill>
                  <a:srgbClr val="FFFF00"/>
                </a:solidFill>
              </a:rPr>
              <a:t>this </a:t>
            </a:r>
            <a:r>
              <a:rPr lang="en-CA" u="none" baseline="0" dirty="0">
                <a:solidFill>
                  <a:srgbClr val="FFFF00"/>
                </a:solidFill>
              </a:rPr>
              <a:t>are beyond the scope of this presentation. Though I have not done formal research, my sense is that Historypin is being used as more of a static exhibit project tool, although items can be exported to social media reasonably well most of the time. Many Historypin sites have not been recently updated. Basic user view statistics for these exhibits of collections and items are available, but these statistics do not allow one to determine to what extent patrons use the map interface to locate objects as opposed to browsing the collections of photographs or otherwise searching. Regardless of these limitations, I can tell you that our posting of newspaper photographs </a:t>
            </a:r>
            <a:r>
              <a:rPr lang="en-CA" u="none" baseline="0" dirty="0" smtClean="0">
                <a:solidFill>
                  <a:srgbClr val="FFFF00"/>
                </a:solidFill>
              </a:rPr>
              <a:t>has </a:t>
            </a:r>
            <a:r>
              <a:rPr lang="en-CA" u="none" baseline="0" dirty="0">
                <a:solidFill>
                  <a:srgbClr val="FFFF00"/>
                </a:solidFill>
              </a:rPr>
              <a:t>had a significant indirect impact both on our own social media tools, but even more importantly, on Facebook and other local history social media groups. You have all likely seen equivalents of these in your communities (e.g. Vintage Buffalo, If you Grew Up in Syracuse, etc.) Our Historypin items are regularly shared with credit given, although sometimes not, depending on the level of integrity of the group. Unlike many repositories, we have not watermarked our images but will review this approach if necessary. Note that none of these </a:t>
            </a:r>
            <a:r>
              <a:rPr lang="en-CA" u="none" baseline="0" dirty="0" err="1">
                <a:solidFill>
                  <a:srgbClr val="FFFF00"/>
                </a:solidFill>
              </a:rPr>
              <a:t>facebook</a:t>
            </a:r>
            <a:r>
              <a:rPr lang="en-CA" u="none" baseline="0" dirty="0">
                <a:solidFill>
                  <a:srgbClr val="FFFF00"/>
                </a:solidFill>
              </a:rPr>
              <a:t> and other groups currently uses a mapping layer.  In effect, Historypin has served as a pipeline for improving community awareness of the collection on other platforms.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endParaRPr lang="en-US"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11</a:t>
            </a:fld>
            <a:endParaRPr lang="en-CA" dirty="0"/>
          </a:p>
        </p:txBody>
      </p:sp>
    </p:spTree>
    <p:extLst>
      <p:ext uri="{BB962C8B-B14F-4D97-AF65-F5344CB8AC3E}">
        <p14:creationId xmlns:p14="http://schemas.microsoft.com/office/powerpoint/2010/main" val="2378147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In many cases, the images that have been shared to the these other platforms have resulted in additional metadata being captured about the image (e.g. the newspaper caption and/or story associated with a particular image when it was published) as well as additional histories or recollections of the event being documented. I have made some effort to link to the additional image related metadata in the comment section of the Historypin posting while leaving the recollections (some of which can be quite colorful and even problematic) to the social media pages. (Example). One of the things that I have noticed with the recollections of the 1960s era images is a recurring thread of what I like to call toxic nostalgia, taking the attitude of “those were the good old days” to its logical extreme of “everything is awful now”.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It would have been nice if </a:t>
            </a:r>
            <a:r>
              <a:rPr lang="en-CA" baseline="0" dirty="0" smtClean="0"/>
              <a:t>our Historypin site itself </a:t>
            </a:r>
            <a:r>
              <a:rPr lang="en-CA" baseline="0" dirty="0"/>
              <a:t>was the home of this crowd sourced data and conversations, but the relative obscurity of the tool has worked against that in our case, and I suspect in others as well. Another disadvantage of using Historypin or social media for this purpose is that the pinned items and associated metadata, whether uploaded by our staff or crowd sourced elsewhere, exist outside the main archives catalogue or finding aid repository. Why spend time uploading valuable images and metadata to a website that your sponsor doesn’t own? Of course the purpose of archival catalogues and finding aid repositories is not </a:t>
            </a:r>
            <a:r>
              <a:rPr lang="en-CA" baseline="0" dirty="0" smtClean="0"/>
              <a:t>community awareness, </a:t>
            </a:r>
            <a:r>
              <a:rPr lang="en-CA" baseline="0" dirty="0"/>
              <a:t>but access. However, they are related activities both in terms of the collections and patrons that they bring together. Speaking of mapping layers, archival catalogues, and access….</a:t>
            </a:r>
            <a:endParaRPr lang="en-CA" dirty="0"/>
          </a:p>
          <a:p>
            <a:endParaRPr lang="en-US"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12</a:t>
            </a:fld>
            <a:endParaRPr lang="en-CA" dirty="0"/>
          </a:p>
        </p:txBody>
      </p:sp>
    </p:spTree>
    <p:extLst>
      <p:ext uri="{BB962C8B-B14F-4D97-AF65-F5344CB8AC3E}">
        <p14:creationId xmlns:p14="http://schemas.microsoft.com/office/powerpoint/2010/main" val="1790682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The last part of my presentation is about the more unusual idea of using a map layer on archival descriptive catalogues or finding aids. Most maps found on archives websites, or tools like </a:t>
            </a:r>
            <a:r>
              <a:rPr lang="en-CA" dirty="0" err="1"/>
              <a:t>Historypin</a:t>
            </a:r>
            <a:r>
              <a:rPr lang="en-CA" dirty="0"/>
              <a:t>, provide</a:t>
            </a:r>
            <a:r>
              <a:rPr lang="en-CA" baseline="0" dirty="0"/>
              <a:t> direct access to digitized copies of records (such as photographs) along with some metadata. What is very rare are maps that provide access to descriptions or finding aids. </a:t>
            </a:r>
            <a:r>
              <a:rPr lang="en-CA" baseline="0" dirty="0" smtClean="0"/>
              <a:t>The </a:t>
            </a:r>
            <a:r>
              <a:rPr lang="en-CA" baseline="0" dirty="0"/>
              <a:t>website of the Dalhousie University Archives in Halifax, Nova Scotia, is one. This map layer functions alongside the more conventional search and browse options that you see on the left hand side of the page. I’d like to thank Creighton Barrett, Digital Archivist at Dalhousie for providing most of the details that I am about to give you. The public descriptions site is based on the </a:t>
            </a:r>
            <a:r>
              <a:rPr lang="en-CA" baseline="0" dirty="0" err="1"/>
              <a:t>AtoM</a:t>
            </a:r>
            <a:r>
              <a:rPr lang="en-CA" baseline="0" dirty="0"/>
              <a:t> open source description software, with which some of you may be familiar. It is a product of </a:t>
            </a:r>
            <a:r>
              <a:rPr lang="en-CA" baseline="0" dirty="0" err="1"/>
              <a:t>Artefactual</a:t>
            </a:r>
            <a:r>
              <a:rPr lang="en-CA" baseline="0" dirty="0"/>
              <a:t> Systems, which also developed the </a:t>
            </a:r>
            <a:r>
              <a:rPr lang="en-CA" baseline="0" dirty="0" err="1"/>
              <a:t>Archivematica</a:t>
            </a:r>
            <a:r>
              <a:rPr lang="en-CA" baseline="0" dirty="0"/>
              <a:t> digital preservation software. Incidentally, this software also underlies the Archives Canada aggregator that I showed you on a previous slide. The map layer as it exists now was built using GIS software, specifically ArcGIS. Dalhousie has leveraged the place based access points built into </a:t>
            </a:r>
            <a:r>
              <a:rPr lang="en-CA" baseline="0" dirty="0" err="1"/>
              <a:t>AtoM</a:t>
            </a:r>
            <a:r>
              <a:rPr lang="en-CA" baseline="0" dirty="0"/>
              <a:t> to create its map but it has to date been a quite labour intensive process. </a:t>
            </a:r>
          </a:p>
        </p:txBody>
      </p:sp>
      <p:sp>
        <p:nvSpPr>
          <p:cNvPr id="4" name="Slide Number Placeholder 3"/>
          <p:cNvSpPr>
            <a:spLocks noGrp="1"/>
          </p:cNvSpPr>
          <p:nvPr>
            <p:ph type="sldNum" sz="quarter" idx="10"/>
          </p:nvPr>
        </p:nvSpPr>
        <p:spPr/>
        <p:txBody>
          <a:bodyPr/>
          <a:lstStyle/>
          <a:p>
            <a:fld id="{55EF7FC7-B56F-4625-A682-CF9440414AA9}" type="slidenum">
              <a:rPr lang="en-CA" smtClean="0"/>
              <a:pPr/>
              <a:t>13</a:t>
            </a:fld>
            <a:endParaRPr lang="en-CA" dirty="0"/>
          </a:p>
        </p:txBody>
      </p:sp>
    </p:spTree>
    <p:extLst>
      <p:ext uri="{BB962C8B-B14F-4D97-AF65-F5344CB8AC3E}">
        <p14:creationId xmlns:p14="http://schemas.microsoft.com/office/powerpoint/2010/main" val="38062842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CA" baseline="0" dirty="0"/>
              <a:t>Work is now underway to embed actual latitude and longitude codes within the </a:t>
            </a:r>
            <a:r>
              <a:rPr lang="en-CA" baseline="0" dirty="0" err="1"/>
              <a:t>AtoM</a:t>
            </a:r>
            <a:r>
              <a:rPr lang="en-CA" baseline="0" dirty="0"/>
              <a:t> software so that the map can be updated more easily. Because the location codes are place name based, they will not be as precise as they could be (i.e. not down to the level of a specific address) but they will likely be as precise as they need to be depending on the level of description of the entity in question. In this slide, you can see that the location of Halifax, Nova Scotia, is linked to its general latitude and longitude coordinates. Geographic data such as this will be periodically exported to update the ArcGIS map layer. Note that place names will not necessarily be based on provenance, but also place of authorship and subject matter, so the geocodes documents that aren’t necessarily related to Nova Scotia. </a:t>
            </a:r>
            <a:r>
              <a:rPr lang="en-CA" baseline="0" dirty="0" smtClean="0"/>
              <a:t>Not </a:t>
            </a:r>
            <a:r>
              <a:rPr lang="en-CA" baseline="0" dirty="0"/>
              <a:t>surprisingly, </a:t>
            </a:r>
            <a:r>
              <a:rPr lang="en-CA" baseline="0" dirty="0" smtClean="0"/>
              <a:t>Dalhousie has reinforced </a:t>
            </a:r>
            <a:r>
              <a:rPr lang="en-CA" baseline="0" dirty="0"/>
              <a:t>the pre-eminence of using a map for an archives discovery project, such as this. Despite this, </a:t>
            </a:r>
            <a:r>
              <a:rPr lang="en-CA" baseline="0" dirty="0" smtClean="0"/>
              <a:t>they have considered the </a:t>
            </a:r>
            <a:r>
              <a:rPr lang="en-CA" baseline="0" dirty="0"/>
              <a:t>pinning of certain items such as land deeds and architecture plans to specific addresses, such as we did in Historypin, although we focused on photographs. </a:t>
            </a:r>
            <a:r>
              <a:rPr lang="en-CA" baseline="0" dirty="0" smtClean="0"/>
              <a:t>One could characterize this as a </a:t>
            </a:r>
            <a:r>
              <a:rPr lang="en-CA" baseline="0" dirty="0"/>
              <a:t>sort of digital humanities project, whereas I would characterize </a:t>
            </a:r>
            <a:r>
              <a:rPr lang="en-CA" baseline="0" dirty="0" smtClean="0"/>
              <a:t>it </a:t>
            </a:r>
            <a:r>
              <a:rPr lang="en-CA" baseline="0" dirty="0"/>
              <a:t>somewhat differently, as an archives community outreach/awareness project. In any case, the work being done at Dalhousie on its archives discovery layer could serve as a model, particularly for the many Canadian archives and networks running the </a:t>
            </a:r>
            <a:r>
              <a:rPr lang="en-CA" baseline="0" dirty="0" err="1"/>
              <a:t>AtoM</a:t>
            </a:r>
            <a:r>
              <a:rPr lang="en-CA" baseline="0" dirty="0"/>
              <a:t> software. It would require an interface between open source software and proprietary, software, which might prove problematic for </a:t>
            </a:r>
            <a:r>
              <a:rPr lang="en-CA" baseline="0" dirty="0" smtClean="0"/>
              <a:t>some. </a:t>
            </a:r>
          </a:p>
          <a:p>
            <a:endParaRPr lang="en-CA"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smtClean="0"/>
              <a:t>Conclusion: There are two different ways of using Google Maps and equivalents to find place based information. One is to do a Google Search and go look at the associated Google Map to see the results, perhaps find more details and browse a bit more. Another approach would be to use Google Maps itself to search and browse these place based resources. Maps are a vital tool in Google’s arsenal, and a crucial one to some searchers. I think the future for archives discovery could be similar. Maps and geocoded descriptions and content have the potential to be tools in every archivist’s toolkit</a:t>
            </a:r>
            <a:r>
              <a:rPr lang="en-CA" baseline="0" smtClean="0"/>
              <a:t>. </a:t>
            </a:r>
            <a:endParaRPr lang="en-CA" baseline="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Thank you very much.</a:t>
            </a:r>
            <a:endParaRPr lang="en-US" dirty="0" smtClean="0"/>
          </a:p>
          <a:p>
            <a:endParaRPr lang="en-CA" baseline="0" dirty="0"/>
          </a:p>
          <a:p>
            <a:endParaRPr lang="en-CA" baseline="0"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14</a:t>
            </a:fld>
            <a:endParaRPr lang="en-CA" dirty="0"/>
          </a:p>
        </p:txBody>
      </p:sp>
    </p:spTree>
    <p:extLst>
      <p:ext uri="{BB962C8B-B14F-4D97-AF65-F5344CB8AC3E}">
        <p14:creationId xmlns:p14="http://schemas.microsoft.com/office/powerpoint/2010/main" val="329875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I aim to cover three areas in my presentation: 1) a quick introduction</a:t>
            </a:r>
            <a:r>
              <a:rPr lang="en-CA" baseline="0" dirty="0"/>
              <a:t> </a:t>
            </a:r>
            <a:r>
              <a:rPr lang="en-CA" baseline="0" dirty="0" smtClean="0"/>
              <a:t>to the topic </a:t>
            </a:r>
            <a:r>
              <a:rPr lang="en-CA" baseline="0" dirty="0"/>
              <a:t>and</a:t>
            </a:r>
            <a:r>
              <a:rPr lang="en-CA" dirty="0"/>
              <a:t> results of a survey of archives that I conducted in 2015, 2) a case study from my archives of use of the mapping tool in Historypin as a means of improving community awareness a</a:t>
            </a:r>
            <a:r>
              <a:rPr lang="en-CA" baseline="0" dirty="0"/>
              <a:t> local newspaper photograph collection</a:t>
            </a:r>
            <a:r>
              <a:rPr lang="en-CA" dirty="0"/>
              <a:t>, and 3) a brief</a:t>
            </a:r>
            <a:r>
              <a:rPr lang="en-CA" baseline="0" dirty="0"/>
              <a:t> </a:t>
            </a:r>
            <a:r>
              <a:rPr lang="en-CA" dirty="0"/>
              <a:t>look at the potential of </a:t>
            </a:r>
            <a:r>
              <a:rPr lang="en-CA" dirty="0" smtClean="0"/>
              <a:t>one example </a:t>
            </a:r>
            <a:r>
              <a:rPr lang="en-CA" dirty="0"/>
              <a:t>of a map layer on top of an online archival catalogue at another Canadian </a:t>
            </a:r>
            <a:r>
              <a:rPr lang="en-CA" dirty="0" smtClean="0"/>
              <a:t>university. </a:t>
            </a:r>
            <a:endParaRPr lang="en-CA" dirty="0"/>
          </a:p>
          <a:p>
            <a:endParaRPr lang="en-CA" dirty="0"/>
          </a:p>
          <a:p>
            <a:r>
              <a:rPr lang="en-CA" baseline="0" dirty="0"/>
              <a:t> </a:t>
            </a:r>
            <a:endParaRPr lang="en-CA"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2</a:t>
            </a:fld>
            <a:endParaRPr lang="en-C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What I mean by map tools is using maps as a means of discovery of the holdings of records that include place based metadata, especially where that metadata is really helpful to understanding </a:t>
            </a:r>
            <a:r>
              <a:rPr lang="en-CA" baseline="0" dirty="0" smtClean="0"/>
              <a:t>either </a:t>
            </a:r>
            <a:r>
              <a:rPr lang="en-CA" baseline="0" dirty="0"/>
              <a:t>the </a:t>
            </a:r>
            <a:r>
              <a:rPr lang="en-CA" baseline="0" dirty="0" smtClean="0"/>
              <a:t>context or </a:t>
            </a:r>
            <a:r>
              <a:rPr lang="en-CA" baseline="0" dirty="0"/>
              <a:t>content of the records. </a:t>
            </a:r>
            <a:r>
              <a:rPr lang="en-US" sz="1200" kern="1200" dirty="0">
                <a:solidFill>
                  <a:schemeClr val="tx1"/>
                </a:solidFill>
                <a:effectLst/>
                <a:latin typeface="+mn-lt"/>
                <a:ea typeface="+mn-ea"/>
                <a:cs typeface="+mn-cs"/>
              </a:rPr>
              <a:t>Mapping layers originated with GIS software; (GIS) has become quite sophisticated over the last several decades. Several very powerful proprietary and open source tools such as ArcGIS and Quantum GIS (QGIS) have evolved to meet a variety of research and corporate needs. These applications provide the full range of functionality for managing geographic information, both on the desktop and via the web. At the same time, map tools such as Google Maps and </a:t>
            </a:r>
            <a:r>
              <a:rPr lang="en-US" sz="1200" kern="1200" dirty="0" err="1">
                <a:solidFill>
                  <a:schemeClr val="tx1"/>
                </a:solidFill>
                <a:effectLst/>
                <a:latin typeface="+mn-lt"/>
                <a:ea typeface="+mn-ea"/>
                <a:cs typeface="+mn-cs"/>
              </a:rPr>
              <a:t>OpenStreetMaps</a:t>
            </a:r>
            <a:r>
              <a:rPr lang="en-US" sz="1200" kern="1200" dirty="0">
                <a:solidFill>
                  <a:schemeClr val="tx1"/>
                </a:solidFill>
                <a:effectLst/>
                <a:latin typeface="+mn-lt"/>
                <a:ea typeface="+mn-ea"/>
                <a:cs typeface="+mn-cs"/>
              </a:rPr>
              <a:t> have become increasingly popular with non-specialist audiences. Consequently, more and more information searchers online are finding up to date information about the environment, public institutions, businesses, cultural and tourist attractions, and so on, using map interfaces. Moreover, these products often form the mapping layers for heritage oriented web services such as Historypin, </a:t>
            </a:r>
            <a:r>
              <a:rPr lang="en-US" sz="1200" kern="1200" dirty="0" err="1">
                <a:solidFill>
                  <a:schemeClr val="tx1"/>
                </a:solidFill>
                <a:effectLst/>
                <a:latin typeface="+mn-lt"/>
                <a:ea typeface="+mn-ea"/>
                <a:cs typeface="+mn-cs"/>
              </a:rPr>
              <a:t>Viewshare</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Visualeyes</a:t>
            </a:r>
            <a:r>
              <a:rPr lang="en-US" sz="1200" kern="1200" dirty="0">
                <a:solidFill>
                  <a:schemeClr val="tx1"/>
                </a:solidFill>
                <a:effectLst/>
                <a:latin typeface="+mn-lt"/>
                <a:ea typeface="+mn-ea"/>
                <a:cs typeface="+mn-cs"/>
              </a:rPr>
              <a:t>. These are tools that individuals and organizations can use to pin historic photographs and text to maps and timelines. Archives have made some use of these services in the last decade or so; in other cases, such organizations have built their own interfaces. </a:t>
            </a:r>
            <a:r>
              <a:rPr lang="en-US" sz="1200" kern="1200" dirty="0" smtClean="0">
                <a:solidFill>
                  <a:schemeClr val="tx1"/>
                </a:solidFill>
                <a:effectLst/>
                <a:latin typeface="+mn-lt"/>
                <a:ea typeface="+mn-ea"/>
                <a:cs typeface="+mn-cs"/>
              </a:rPr>
              <a:t>The example on this slide is a map that provides an alternative means of access to a series</a:t>
            </a:r>
            <a:r>
              <a:rPr lang="en-US" sz="1200" kern="1200" baseline="0" dirty="0" smtClean="0">
                <a:solidFill>
                  <a:schemeClr val="tx1"/>
                </a:solidFill>
                <a:effectLst/>
                <a:latin typeface="+mn-lt"/>
                <a:ea typeface="+mn-ea"/>
                <a:cs typeface="+mn-cs"/>
              </a:rPr>
              <a:t> of legal counsel records at the Brooklyn Historical Society.</a:t>
            </a:r>
            <a:endParaRPr lang="en-CA" baseline="0" dirty="0"/>
          </a:p>
          <a:p>
            <a:endParaRPr lang="en-CA" baseline="0"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3</a:t>
            </a:fld>
            <a:endParaRPr lang="en-C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Finding aids and archival </a:t>
            </a:r>
            <a:r>
              <a:rPr lang="en-CA" dirty="0" smtClean="0"/>
              <a:t>catalogues are understandably </a:t>
            </a:r>
            <a:r>
              <a:rPr lang="en-CA" dirty="0"/>
              <a:t>focused on textual information made discoverable via browse lists and search boxes. One pertinent category of </a:t>
            </a:r>
            <a:r>
              <a:rPr lang="en-CA" dirty="0" smtClean="0"/>
              <a:t>metadata </a:t>
            </a:r>
            <a:r>
              <a:rPr lang="en-CA" dirty="0"/>
              <a:t>is place based information. Such information is inherent in archival records, in terms of both provenance and topic.  </a:t>
            </a:r>
            <a:r>
              <a:rPr lang="en-US" baseline="0" dirty="0"/>
              <a:t>Any number of online archival catalogues (such as Archives Canada, the Canadian national catalogue </a:t>
            </a:r>
            <a:r>
              <a:rPr lang="en-US" baseline="0" dirty="0" smtClean="0"/>
              <a:t>seen on this slide) </a:t>
            </a:r>
            <a:r>
              <a:rPr lang="en-US" baseline="0" dirty="0"/>
              <a:t>provide access to descriptions using place names. </a:t>
            </a:r>
            <a:r>
              <a:rPr lang="en-US" dirty="0"/>
              <a:t>Who is searching for</a:t>
            </a:r>
            <a:r>
              <a:rPr lang="en-US" baseline="0" dirty="0"/>
              <a:t> this place based information? A</a:t>
            </a:r>
            <a:r>
              <a:rPr lang="en-US" sz="1200" kern="1200" dirty="0">
                <a:solidFill>
                  <a:schemeClr val="tx1"/>
                </a:solidFill>
                <a:effectLst/>
                <a:latin typeface="+mn-lt"/>
                <a:ea typeface="+mn-ea"/>
                <a:cs typeface="+mn-cs"/>
              </a:rPr>
              <a:t> 2011 paper outlines an initiative at the English National Archives to gather and standardize place-based information. In 2009, an archives' in-house study had found that 20 percent of 3000 queries to its online catalog were place based, which was the second most frequent type of search. The writers go on to explain how this assessment was put to work in building initial prototypes of map based search tools for certain record sets. Building such a prototype necessitated the </a:t>
            </a:r>
            <a:r>
              <a:rPr lang="en-US" sz="1200" kern="1200" dirty="0" err="1">
                <a:solidFill>
                  <a:schemeClr val="tx1"/>
                </a:solidFill>
                <a:effectLst/>
                <a:latin typeface="+mn-lt"/>
                <a:ea typeface="+mn-ea"/>
                <a:cs typeface="+mn-cs"/>
              </a:rPr>
              <a:t>georeferencing</a:t>
            </a:r>
            <a:r>
              <a:rPr lang="en-US" sz="1200" kern="1200" dirty="0">
                <a:solidFill>
                  <a:schemeClr val="tx1"/>
                </a:solidFill>
                <a:effectLst/>
                <a:latin typeface="+mn-lt"/>
                <a:ea typeface="+mn-ea"/>
                <a:cs typeface="+mn-cs"/>
              </a:rPr>
              <a:t> (i.e. formally linking an object to its exact geographic coordinates on the Earth’s surface) of certain data sets held by the National Archives.</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4</a:t>
            </a:fld>
            <a:endParaRPr lang="en-CA" dirty="0"/>
          </a:p>
        </p:txBody>
      </p:sp>
    </p:spTree>
    <p:extLst>
      <p:ext uri="{BB962C8B-B14F-4D97-AF65-F5344CB8AC3E}">
        <p14:creationId xmlns:p14="http://schemas.microsoft.com/office/powerpoint/2010/main" val="3479276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Another</a:t>
            </a:r>
            <a:r>
              <a:rPr lang="en-CA" baseline="0" dirty="0"/>
              <a:t> way of looking at mapping layers  is as one tool in the toolbox of visualization software. </a:t>
            </a:r>
            <a:r>
              <a:rPr lang="en-CA" dirty="0"/>
              <a:t>The increasing</a:t>
            </a:r>
            <a:r>
              <a:rPr lang="en-CA" baseline="0" dirty="0"/>
              <a:t> power and sophistication of Web resources and social media has allowed archivists to think of different, non-textual, ways of representing their holdings and associated metadata. Visualization applications are mainly used by digital humanities researchers to render their results, but they </a:t>
            </a:r>
            <a:r>
              <a:rPr lang="en-CA" baseline="0" dirty="0" smtClean="0"/>
              <a:t>are </a:t>
            </a:r>
            <a:r>
              <a:rPr lang="en-CA" baseline="0" dirty="0"/>
              <a:t>also </a:t>
            </a:r>
            <a:r>
              <a:rPr lang="en-CA" baseline="0" dirty="0" smtClean="0"/>
              <a:t>useful </a:t>
            </a:r>
            <a:r>
              <a:rPr lang="en-CA" baseline="0" dirty="0"/>
              <a:t>to archivists who wish to exhibit and provide access to their holdings through non-textual means. One example of a visualization tool that deliberately caters to cultural heritage institutions such as archives, libraries, and museums is “</a:t>
            </a:r>
            <a:r>
              <a:rPr lang="en-CA" baseline="0" dirty="0" err="1"/>
              <a:t>Viewshare</a:t>
            </a:r>
            <a:r>
              <a:rPr lang="en-CA" baseline="0" dirty="0"/>
              <a:t>” developed by the Library of Congress. This tool is being discontinued as of next March, and I </a:t>
            </a:r>
            <a:r>
              <a:rPr lang="en-CA" baseline="0" dirty="0" smtClean="0"/>
              <a:t>would be curious to know </a:t>
            </a:r>
            <a:r>
              <a:rPr lang="en-CA" baseline="0" dirty="0"/>
              <a:t>why. Has there been insufficient </a:t>
            </a:r>
            <a:r>
              <a:rPr lang="en-CA" baseline="0" dirty="0" smtClean="0"/>
              <a:t>interest </a:t>
            </a:r>
            <a:r>
              <a:rPr lang="en-CA" baseline="0" dirty="0"/>
              <a:t>among the community of memory institutions?</a:t>
            </a:r>
            <a:endParaRPr lang="en-CA"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5</a:t>
            </a:fld>
            <a:endParaRPr lang="en-C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As part of my research</a:t>
            </a:r>
            <a:r>
              <a:rPr lang="en-CA" baseline="0" dirty="0"/>
              <a:t> into the use and feasibility of map tools, </a:t>
            </a:r>
            <a:r>
              <a:rPr lang="en-CA" dirty="0"/>
              <a:t>I undertook a survey in May and June of 2015. I</a:t>
            </a:r>
            <a:r>
              <a:rPr lang="en-CA" baseline="0" dirty="0"/>
              <a:t> </a:t>
            </a:r>
            <a:r>
              <a:rPr lang="en-CA" baseline="0" dirty="0" smtClean="0"/>
              <a:t>wanted </a:t>
            </a:r>
            <a:r>
              <a:rPr lang="en-CA" baseline="0" dirty="0"/>
              <a:t>to survey archivists and special collections librarians as to their views of the existing and potential value of such tools to their institutions and patrons. My immediate instinct was to define these uses quite broadly to include everything from online exhibits to catalogues. It included pinning photographs to a map in </a:t>
            </a:r>
            <a:r>
              <a:rPr lang="en-CA" baseline="0" dirty="0" err="1"/>
              <a:t>Historypin</a:t>
            </a:r>
            <a:r>
              <a:rPr lang="en-CA" baseline="0" dirty="0"/>
              <a:t> or devising in-house mapping layers, including any visualization or GIS tool, as long as it captured the records to some degree to inform or engage any existing or potential audience. I was interested in any use of map tools to improve either access or </a:t>
            </a:r>
            <a:r>
              <a:rPr lang="en-CA" baseline="0" dirty="0" smtClean="0"/>
              <a:t>awareness.</a:t>
            </a:r>
            <a:endParaRPr lang="en-CA"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6</a:t>
            </a:fld>
            <a:endParaRPr lang="en-CA" dirty="0"/>
          </a:p>
        </p:txBody>
      </p:sp>
    </p:spTree>
    <p:extLst>
      <p:ext uri="{BB962C8B-B14F-4D97-AF65-F5344CB8AC3E}">
        <p14:creationId xmlns:p14="http://schemas.microsoft.com/office/powerpoint/2010/main" val="2509471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I also wanted to know what the </a:t>
            </a:r>
            <a:r>
              <a:rPr lang="en-CA" baseline="0" dirty="0"/>
              <a:t>obstacles and objections to the use of mapping interfaces were. Were they primarily practical or matters of principle? From those archivists who were actively using map tools, I wanted to learn what tools they used, what records they focused on, and what the purpose of the mapping was. The survey was structured to allow respondents who had no interest in the topic to answer a few questions about their objections and quit the survey. Those who had used maps carried on to answer several more questions.</a:t>
            </a:r>
            <a:endParaRPr lang="en-CA"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7</a:t>
            </a:fld>
            <a:endParaRPr lang="en-CA" dirty="0"/>
          </a:p>
        </p:txBody>
      </p:sp>
    </p:spTree>
    <p:extLst>
      <p:ext uri="{BB962C8B-B14F-4D97-AF65-F5344CB8AC3E}">
        <p14:creationId xmlns:p14="http://schemas.microsoft.com/office/powerpoint/2010/main" val="1004063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baseline="0" dirty="0" smtClean="0"/>
              <a:t>Three </a:t>
            </a:r>
            <a:r>
              <a:rPr lang="en-CA" baseline="0" dirty="0"/>
              <a:t>quarters of respondents </a:t>
            </a:r>
            <a:r>
              <a:rPr lang="en-CA" baseline="0" dirty="0" smtClean="0"/>
              <a:t>did </a:t>
            </a:r>
            <a:r>
              <a:rPr lang="en-CA" baseline="0" dirty="0"/>
              <a:t>not provide any form of map interface to their records or finding aids. This </a:t>
            </a:r>
            <a:r>
              <a:rPr lang="en-CA" baseline="0" dirty="0" smtClean="0"/>
              <a:t>probably reflected </a:t>
            </a:r>
            <a:r>
              <a:rPr lang="en-CA" baseline="0" dirty="0"/>
              <a:t>the prevalent notion that descriptions of archival records should be provided through the use of purely textual resources such as finding aids. What really struck me was that, despite this reality, 85% of the respondents felt their patrons would benefit a great deal or somewhat from such maps; in particular, over half, 53%, felt that their patrons would benefit a great deal. </a:t>
            </a:r>
          </a:p>
          <a:p>
            <a:endParaRPr lang="en-CA" baseline="0" dirty="0"/>
          </a:p>
          <a:p>
            <a:r>
              <a:rPr lang="en-CA" baseline="0" dirty="0"/>
              <a:t>In particular, respondents made clear that local historians would benefit the most, pointing to the importance of community outreach and </a:t>
            </a:r>
            <a:r>
              <a:rPr lang="en-CA" baseline="0" dirty="0" smtClean="0"/>
              <a:t>awareness. </a:t>
            </a:r>
            <a:r>
              <a:rPr lang="en-CA" baseline="0" dirty="0"/>
              <a:t>The main barriers (insufficient resources and lack of expertise) </a:t>
            </a:r>
            <a:r>
              <a:rPr lang="en-CA" baseline="0" dirty="0" smtClean="0"/>
              <a:t>were </a:t>
            </a:r>
            <a:r>
              <a:rPr lang="en-CA" baseline="0" dirty="0"/>
              <a:t>not surprising given the small size and budgets of many smaller archives. Main items mapped </a:t>
            </a:r>
            <a:r>
              <a:rPr lang="en-CA" baseline="0" dirty="0" smtClean="0"/>
              <a:t>were </a:t>
            </a:r>
            <a:r>
              <a:rPr lang="en-CA" baseline="0" dirty="0"/>
              <a:t>photographs and other graphic materials, but textual records were not ignored. Respondents felt that the main purpose of maps was to enhance geographic access to holdings and promote community outreach. Where tools </a:t>
            </a:r>
            <a:r>
              <a:rPr lang="en-CA" baseline="0" dirty="0" smtClean="0"/>
              <a:t>were </a:t>
            </a:r>
            <a:r>
              <a:rPr lang="en-CA" baseline="0" dirty="0"/>
              <a:t>being used, most of them </a:t>
            </a:r>
            <a:r>
              <a:rPr lang="en-CA" baseline="0" dirty="0" smtClean="0"/>
              <a:t>were </a:t>
            </a:r>
            <a:r>
              <a:rPr lang="en-CA" baseline="0" dirty="0"/>
              <a:t>relatively simple collaboration tools such as Historypin, </a:t>
            </a:r>
            <a:r>
              <a:rPr lang="en-CA" baseline="0" dirty="0" err="1"/>
              <a:t>Viewshare</a:t>
            </a:r>
            <a:r>
              <a:rPr lang="en-CA" baseline="0" dirty="0"/>
              <a:t>, Flickr as well as mapping layers from Google Maps, Open Layers. Full blown GIS software has </a:t>
            </a:r>
            <a:r>
              <a:rPr lang="en-CA" baseline="0" dirty="0" smtClean="0"/>
              <a:t>been </a:t>
            </a:r>
            <a:r>
              <a:rPr lang="en-CA" baseline="0" dirty="0"/>
              <a:t>used in a few </a:t>
            </a:r>
            <a:r>
              <a:rPr lang="en-CA" baseline="0" dirty="0" smtClean="0"/>
              <a:t>instances.</a:t>
            </a:r>
            <a:endParaRPr lang="en-CA"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8</a:t>
            </a:fld>
            <a:endParaRPr lang="en-CA" dirty="0"/>
          </a:p>
        </p:txBody>
      </p:sp>
    </p:spTree>
    <p:extLst>
      <p:ext uri="{BB962C8B-B14F-4D97-AF65-F5344CB8AC3E}">
        <p14:creationId xmlns:p14="http://schemas.microsoft.com/office/powerpoint/2010/main" val="4112100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survey</a:t>
            </a:r>
            <a:r>
              <a:rPr lang="en-CA" baseline="0" dirty="0"/>
              <a:t> results </a:t>
            </a:r>
            <a:r>
              <a:rPr lang="en-CA" baseline="0" dirty="0" smtClean="0"/>
              <a:t>seemed </a:t>
            </a:r>
            <a:r>
              <a:rPr lang="en-CA" baseline="0" dirty="0"/>
              <a:t>to point to the use of simple tools and add-ons. Even where such tools are used, digitization and upload of archival resources and associated metadata requires a re-focusing of work processes.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 digress briefly, geocoding and mapping archives are not simply one activity but rather a series of at least three interconnected activities, the first two of which are particularly labor intensive. The activities are: 1) standardizing a </a:t>
            </a:r>
            <a:r>
              <a:rPr lang="en-US" sz="1200" kern="1200" dirty="0" err="1">
                <a:solidFill>
                  <a:schemeClr val="tx1"/>
                </a:solidFill>
                <a:effectLst/>
                <a:latin typeface="+mn-lt"/>
                <a:ea typeface="+mn-ea"/>
                <a:cs typeface="+mn-cs"/>
              </a:rPr>
              <a:t>georeference</a:t>
            </a:r>
            <a:r>
              <a:rPr lang="en-US" sz="1200" kern="1200" dirty="0">
                <a:solidFill>
                  <a:schemeClr val="tx1"/>
                </a:solidFill>
                <a:effectLst/>
                <a:latin typeface="+mn-lt"/>
                <a:ea typeface="+mn-ea"/>
                <a:cs typeface="+mn-cs"/>
              </a:rPr>
              <a:t> (i.e. the latitude and longitude of a place) and/or place names over time, 2) embedding and encoding these </a:t>
            </a:r>
            <a:r>
              <a:rPr lang="en-US" sz="1200" kern="1200" dirty="0" err="1">
                <a:solidFill>
                  <a:schemeClr val="tx1"/>
                </a:solidFill>
                <a:effectLst/>
                <a:latin typeface="+mn-lt"/>
                <a:ea typeface="+mn-ea"/>
                <a:cs typeface="+mn-cs"/>
              </a:rPr>
              <a:t>georeferences</a:t>
            </a:r>
            <a:r>
              <a:rPr lang="en-US" sz="1200" kern="1200" dirty="0">
                <a:solidFill>
                  <a:schemeClr val="tx1"/>
                </a:solidFill>
                <a:effectLst/>
                <a:latin typeface="+mn-lt"/>
                <a:ea typeface="+mn-ea"/>
                <a:cs typeface="+mn-cs"/>
              </a:rPr>
              <a:t> in descriptive records and 3) installation of mapping layers on archives catalogs or sites. Archivists and others have made progress in standards and techniques for geocoding in description; for example, one may find the tag “geographic coordinates” in the Encoded Archival Description tag library. A challenge in implementing </a:t>
            </a:r>
            <a:r>
              <a:rPr lang="en-US" sz="1200" kern="1200" dirty="0" err="1">
                <a:solidFill>
                  <a:schemeClr val="tx1"/>
                </a:solidFill>
                <a:effectLst/>
                <a:latin typeface="+mn-lt"/>
                <a:ea typeface="+mn-ea"/>
                <a:cs typeface="+mn-cs"/>
              </a:rPr>
              <a:t>georeferencing</a:t>
            </a:r>
            <a:r>
              <a:rPr lang="en-US" sz="1200" kern="1200" dirty="0">
                <a:solidFill>
                  <a:schemeClr val="tx1"/>
                </a:solidFill>
                <a:effectLst/>
                <a:latin typeface="+mn-lt"/>
                <a:ea typeface="+mn-ea"/>
                <a:cs typeface="+mn-cs"/>
              </a:rPr>
              <a:t> relates to the presence of historic place name data that may be difficult to associate with current locales. However, the addition of mapping layers to metadata is quite feasible, if geographic coordinates are present in the record.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Of course, not all records or finding aids need to be georeferenced, but doing so can be integrated into other metadata related processes. A key point is that geolocations are required for any kind of batch </a:t>
            </a:r>
            <a:r>
              <a:rPr lang="en-CA" baseline="0" dirty="0" smtClean="0"/>
              <a:t>uploading of digital objects. </a:t>
            </a: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CA" baseline="0" dirty="0"/>
              <a:t>Pinning items to a map one at a time in something like Historypin is straightforward, but not highly productive; what if patrons prefer that large amounts of records be associated with a place, not just a sample. This reinforces that patron needs should be identified more precisely. I am in the process of conducting surveys of historians </a:t>
            </a:r>
            <a:r>
              <a:rPr lang="en-CA" baseline="0" dirty="0" smtClean="0"/>
              <a:t>as </a:t>
            </a:r>
            <a:r>
              <a:rPr lang="en-CA" baseline="0" dirty="0"/>
              <a:t>case studies of actual patron demand in this area. </a:t>
            </a:r>
            <a:r>
              <a:rPr lang="en-CA" baseline="0" dirty="0" smtClean="0"/>
              <a:t>Speaking </a:t>
            </a:r>
            <a:r>
              <a:rPr lang="en-CA" baseline="0" dirty="0"/>
              <a:t>of relatively simple tools such as Historypin…</a:t>
            </a:r>
            <a:endParaRPr lang="en-CA" dirty="0"/>
          </a:p>
        </p:txBody>
      </p:sp>
      <p:sp>
        <p:nvSpPr>
          <p:cNvPr id="4" name="Slide Number Placeholder 3"/>
          <p:cNvSpPr>
            <a:spLocks noGrp="1"/>
          </p:cNvSpPr>
          <p:nvPr>
            <p:ph type="sldNum" sz="quarter" idx="10"/>
          </p:nvPr>
        </p:nvSpPr>
        <p:spPr/>
        <p:txBody>
          <a:bodyPr/>
          <a:lstStyle/>
          <a:p>
            <a:fld id="{55EF7FC7-B56F-4625-A682-CF9440414AA9}" type="slidenum">
              <a:rPr lang="en-CA" smtClean="0"/>
              <a:pPr/>
              <a:t>9</a:t>
            </a:fld>
            <a:endParaRPr lang="en-CA" dirty="0"/>
          </a:p>
        </p:txBody>
      </p:sp>
    </p:spTree>
    <p:extLst>
      <p:ext uri="{BB962C8B-B14F-4D97-AF65-F5344CB8AC3E}">
        <p14:creationId xmlns:p14="http://schemas.microsoft.com/office/powerpoint/2010/main" val="2449292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6319" y="802299"/>
            <a:ext cx="5618515" cy="2541431"/>
          </a:xfrm>
        </p:spPr>
        <p:txBody>
          <a:bodyPr bIns="0" anchor="b">
            <a:normAutofit/>
          </a:bodyPr>
          <a:lstStyle>
            <a:lvl1pPr algn="l">
              <a:defRPr sz="5400"/>
            </a:lvl1pPr>
          </a:lstStyle>
          <a:p>
            <a:r>
              <a:rPr lang="en-US"/>
              <a:t>Click to edit Master title style</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C34467-9485-4664-90D5-0C97CA1CCB15}" type="datetime1">
              <a:rPr lang="en-CA" smtClean="0"/>
              <a:t>2017-11-06</a:t>
            </a:fld>
            <a:endParaRPr lang="en-CA" dirty="0"/>
          </a:p>
        </p:txBody>
      </p:sp>
      <p:sp>
        <p:nvSpPr>
          <p:cNvPr id="5" name="Footer Placeholder 4"/>
          <p:cNvSpPr>
            <a:spLocks noGrp="1"/>
          </p:cNvSpPr>
          <p:nvPr>
            <p:ph type="ftr" sz="quarter" idx="11"/>
          </p:nvPr>
        </p:nvSpPr>
        <p:spPr>
          <a:xfrm>
            <a:off x="2396319" y="329308"/>
            <a:ext cx="3086292" cy="309201"/>
          </a:xfrm>
        </p:spPr>
        <p:txBody>
          <a:bodyPr/>
          <a:lstStyle/>
          <a:p>
            <a:r>
              <a:rPr lang="en-US"/>
              <a:t>Tom Belton, MARAC Conference, Buffalo, NY</a:t>
            </a:r>
            <a:endParaRPr lang="en-CA" dirty="0"/>
          </a:p>
        </p:txBody>
      </p:sp>
      <p:sp>
        <p:nvSpPr>
          <p:cNvPr id="6" name="Slide Number Placeholder 5"/>
          <p:cNvSpPr>
            <a:spLocks noGrp="1"/>
          </p:cNvSpPr>
          <p:nvPr>
            <p:ph type="sldNum" sz="quarter" idx="12"/>
          </p:nvPr>
        </p:nvSpPr>
        <p:spPr>
          <a:xfrm>
            <a:off x="1434703" y="798973"/>
            <a:ext cx="802005" cy="503578"/>
          </a:xfrm>
        </p:spPr>
        <p:txBody>
          <a:bodyPr/>
          <a:lstStyle/>
          <a:p>
            <a:fld id="{EC375E93-0F58-4656-ABC4-E44B9C0F2726}" type="slidenum">
              <a:rPr lang="en-CA" smtClean="0"/>
              <a:pPr/>
              <a:t>‹#›</a:t>
            </a:fld>
            <a:endParaRPr lang="en-CA" dirty="0"/>
          </a:p>
        </p:txBody>
      </p:sp>
      <p:cxnSp>
        <p:nvCxnSpPr>
          <p:cNvPr id="15" name="Straight Connector 14"/>
          <p:cNvCxnSpPr/>
          <p:nvPr/>
        </p:nvCxnSpPr>
        <p:spPr>
          <a:xfrm>
            <a:off x="2396319" y="3528542"/>
            <a:ext cx="561851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37725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56C86B-B8B7-4AA8-90E1-4D5DB6E87728}" type="datetime1">
              <a:rPr lang="en-CA" smtClean="0"/>
              <a:t>2017-11-06</a:t>
            </a:fld>
            <a:endParaRPr lang="en-CA" dirty="0"/>
          </a:p>
        </p:txBody>
      </p:sp>
      <p:sp>
        <p:nvSpPr>
          <p:cNvPr id="5" name="Footer Placeholder 4"/>
          <p:cNvSpPr>
            <a:spLocks noGrp="1"/>
          </p:cNvSpPr>
          <p:nvPr>
            <p:ph type="ftr" sz="quarter" idx="11"/>
          </p:nvPr>
        </p:nvSpPr>
        <p:spPr/>
        <p:txBody>
          <a:bodyPr/>
          <a:lstStyle/>
          <a:p>
            <a:r>
              <a:rPr lang="en-US"/>
              <a:t>Tom Belton, MARAC Conference, Buffalo, NY</a:t>
            </a:r>
            <a:endParaRPr lang="en-CA" dirty="0"/>
          </a:p>
        </p:txBody>
      </p:sp>
      <p:sp>
        <p:nvSpPr>
          <p:cNvPr id="6" name="Slide Number Placeholder 5"/>
          <p:cNvSpPr>
            <a:spLocks noGrp="1"/>
          </p:cNvSpPr>
          <p:nvPr>
            <p:ph type="sldNum" sz="quarter" idx="12"/>
          </p:nvPr>
        </p:nvSpPr>
        <p:spPr/>
        <p:txBody>
          <a:bodyPr/>
          <a:lstStyle/>
          <a:p>
            <a:fld id="{EC375E93-0F58-4656-ABC4-E44B9C0F2726}" type="slidenum">
              <a:rPr lang="en-CA" smtClean="0"/>
              <a:pPr/>
              <a:t>‹#›</a:t>
            </a:fld>
            <a:endParaRPr lang="en-CA" dirty="0"/>
          </a:p>
        </p:txBody>
      </p:sp>
    </p:spTree>
    <p:extLst>
      <p:ext uri="{BB962C8B-B14F-4D97-AF65-F5344CB8AC3E}">
        <p14:creationId xmlns:p14="http://schemas.microsoft.com/office/powerpoint/2010/main" val="3780849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876F1B-5A39-400D-A602-C2FACE075C97}" type="datetime1">
              <a:rPr lang="en-CA" smtClean="0"/>
              <a:t>2017-11-06</a:t>
            </a:fld>
            <a:endParaRPr lang="en-CA" dirty="0"/>
          </a:p>
        </p:txBody>
      </p:sp>
      <p:sp>
        <p:nvSpPr>
          <p:cNvPr id="5" name="Footer Placeholder 4"/>
          <p:cNvSpPr>
            <a:spLocks noGrp="1"/>
          </p:cNvSpPr>
          <p:nvPr>
            <p:ph type="ftr" sz="quarter" idx="11"/>
          </p:nvPr>
        </p:nvSpPr>
        <p:spPr/>
        <p:txBody>
          <a:bodyPr/>
          <a:lstStyle/>
          <a:p>
            <a:r>
              <a:rPr lang="en-US"/>
              <a:t>Tom Belton, MARAC Conference, Buffalo, NY</a:t>
            </a:r>
            <a:endParaRPr lang="en-CA" dirty="0"/>
          </a:p>
        </p:txBody>
      </p:sp>
      <p:sp>
        <p:nvSpPr>
          <p:cNvPr id="6" name="Slide Number Placeholder 5"/>
          <p:cNvSpPr>
            <a:spLocks noGrp="1"/>
          </p:cNvSpPr>
          <p:nvPr>
            <p:ph type="sldNum" sz="quarter" idx="12"/>
          </p:nvPr>
        </p:nvSpPr>
        <p:spPr/>
        <p:txBody>
          <a:bodyPr/>
          <a:lstStyle/>
          <a:p>
            <a:fld id="{EC375E93-0F58-4656-ABC4-E44B9C0F2726}" type="slidenum">
              <a:rPr lang="en-CA" smtClean="0"/>
              <a:pPr/>
              <a:t>‹#›</a:t>
            </a:fld>
            <a:endParaRPr lang="en-CA" dirty="0"/>
          </a:p>
        </p:txBody>
      </p:sp>
      <p:cxnSp>
        <p:nvCxnSpPr>
          <p:cNvPr id="15" name="Straight Connector 14"/>
          <p:cNvCxnSpPr/>
          <p:nvPr/>
        </p:nvCxnSpPr>
        <p:spPr>
          <a:xfrm>
            <a:off x="6918028" y="798974"/>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1964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3683A6-23F8-405F-8BD9-320765DBACB2}" type="datetime1">
              <a:rPr lang="en-CA" smtClean="0"/>
              <a:t>2017-11-06</a:t>
            </a:fld>
            <a:endParaRPr lang="en-CA" dirty="0"/>
          </a:p>
        </p:txBody>
      </p:sp>
      <p:sp>
        <p:nvSpPr>
          <p:cNvPr id="5" name="Footer Placeholder 4"/>
          <p:cNvSpPr>
            <a:spLocks noGrp="1"/>
          </p:cNvSpPr>
          <p:nvPr>
            <p:ph type="ftr" sz="quarter" idx="11"/>
          </p:nvPr>
        </p:nvSpPr>
        <p:spPr/>
        <p:txBody>
          <a:bodyPr/>
          <a:lstStyle/>
          <a:p>
            <a:r>
              <a:rPr lang="en-US"/>
              <a:t>Tom Belton, MARAC Conference, Buffalo, NY</a:t>
            </a:r>
            <a:endParaRPr lang="en-CA" dirty="0"/>
          </a:p>
        </p:txBody>
      </p:sp>
      <p:sp>
        <p:nvSpPr>
          <p:cNvPr id="6" name="Slide Number Placeholder 5"/>
          <p:cNvSpPr>
            <a:spLocks noGrp="1"/>
          </p:cNvSpPr>
          <p:nvPr>
            <p:ph type="sldNum" sz="quarter" idx="12"/>
          </p:nvPr>
        </p:nvSpPr>
        <p:spPr/>
        <p:txBody>
          <a:bodyPr/>
          <a:lstStyle/>
          <a:p>
            <a:fld id="{EC375E93-0F58-4656-ABC4-E44B9C0F2726}" type="slidenum">
              <a:rPr lang="en-CA" smtClean="0"/>
              <a:pPr/>
              <a:t>‹#›</a:t>
            </a:fld>
            <a:endParaRPr lang="en-CA" dirty="0"/>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67443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3491" y="1756130"/>
            <a:ext cx="5617002" cy="1887950"/>
          </a:xfrm>
        </p:spPr>
        <p:txBody>
          <a:bodyPr anchor="b">
            <a:normAutofit/>
          </a:bodyPr>
          <a:lstStyle>
            <a:lvl1pPr algn="l">
              <a:defRPr sz="3200"/>
            </a:lvl1pPr>
          </a:lstStyle>
          <a:p>
            <a:r>
              <a:rPr lang="en-US"/>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9E9CF2-D974-4BE9-99B8-B37406400C59}" type="datetime1">
              <a:rPr lang="en-CA" smtClean="0"/>
              <a:t>2017-11-06</a:t>
            </a:fld>
            <a:endParaRPr lang="en-CA" dirty="0"/>
          </a:p>
        </p:txBody>
      </p:sp>
      <p:sp>
        <p:nvSpPr>
          <p:cNvPr id="5" name="Footer Placeholder 4"/>
          <p:cNvSpPr>
            <a:spLocks noGrp="1"/>
          </p:cNvSpPr>
          <p:nvPr>
            <p:ph type="ftr" sz="quarter" idx="11"/>
          </p:nvPr>
        </p:nvSpPr>
        <p:spPr/>
        <p:txBody>
          <a:bodyPr/>
          <a:lstStyle/>
          <a:p>
            <a:r>
              <a:rPr lang="en-US"/>
              <a:t>Tom Belton, MARAC Conference, Buffalo, NY</a:t>
            </a:r>
            <a:endParaRPr lang="en-CA" dirty="0"/>
          </a:p>
        </p:txBody>
      </p:sp>
      <p:sp>
        <p:nvSpPr>
          <p:cNvPr id="6" name="Slide Number Placeholder 5"/>
          <p:cNvSpPr>
            <a:spLocks noGrp="1"/>
          </p:cNvSpPr>
          <p:nvPr>
            <p:ph type="sldNum" sz="quarter" idx="12"/>
          </p:nvPr>
        </p:nvSpPr>
        <p:spPr/>
        <p:txBody>
          <a:bodyPr/>
          <a:lstStyle/>
          <a:p>
            <a:fld id="{EC375E93-0F58-4656-ABC4-E44B9C0F2726}" type="slidenum">
              <a:rPr lang="en-CA" smtClean="0"/>
              <a:pPr/>
              <a:t>‹#›</a:t>
            </a:fld>
            <a:endParaRPr lang="en-CA" dirty="0"/>
          </a:p>
        </p:txBody>
      </p:sp>
      <p:cxnSp>
        <p:nvCxnSpPr>
          <p:cNvPr id="15" name="Straight Connector 14"/>
          <p:cNvCxnSpPr/>
          <p:nvPr/>
        </p:nvCxnSpPr>
        <p:spPr>
          <a:xfrm>
            <a:off x="1443491" y="3804985"/>
            <a:ext cx="56170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6114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3491" y="804890"/>
            <a:ext cx="6571343"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73AE441-EC5A-4CFE-826B-88355352D8F3}" type="datetime1">
              <a:rPr lang="en-CA" smtClean="0"/>
              <a:t>2017-11-06</a:t>
            </a:fld>
            <a:endParaRPr lang="en-CA" dirty="0"/>
          </a:p>
        </p:txBody>
      </p:sp>
      <p:sp>
        <p:nvSpPr>
          <p:cNvPr id="6" name="Footer Placeholder 5"/>
          <p:cNvSpPr>
            <a:spLocks noGrp="1"/>
          </p:cNvSpPr>
          <p:nvPr>
            <p:ph type="ftr" sz="quarter" idx="11"/>
          </p:nvPr>
        </p:nvSpPr>
        <p:spPr/>
        <p:txBody>
          <a:bodyPr/>
          <a:lstStyle/>
          <a:p>
            <a:r>
              <a:rPr lang="en-US"/>
              <a:t>Tom Belton, MARAC Conference, Buffalo, NY</a:t>
            </a:r>
            <a:endParaRPr lang="en-CA" dirty="0"/>
          </a:p>
        </p:txBody>
      </p:sp>
      <p:sp>
        <p:nvSpPr>
          <p:cNvPr id="7" name="Slide Number Placeholder 6"/>
          <p:cNvSpPr>
            <a:spLocks noGrp="1"/>
          </p:cNvSpPr>
          <p:nvPr>
            <p:ph type="sldNum" sz="quarter" idx="12"/>
          </p:nvPr>
        </p:nvSpPr>
        <p:spPr/>
        <p:txBody>
          <a:bodyPr/>
          <a:lstStyle/>
          <a:p>
            <a:fld id="{EC375E93-0F58-4656-ABC4-E44B9C0F2726}" type="slidenum">
              <a:rPr lang="en-CA" smtClean="0"/>
              <a:pPr/>
              <a:t>‹#›</a:t>
            </a:fld>
            <a:endParaRPr lang="en-CA" dirty="0"/>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29528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36" name="Straight Connector 35"/>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1443491" y="2824270"/>
            <a:ext cx="3125766"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889182" y="2821491"/>
            <a:ext cx="31256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EF08C5-3392-4E6A-A4EE-B275935BE43E}" type="datetime1">
              <a:rPr lang="en-CA" smtClean="0"/>
              <a:t>2017-11-06</a:t>
            </a:fld>
            <a:endParaRPr lang="en-CA" dirty="0"/>
          </a:p>
        </p:txBody>
      </p:sp>
      <p:sp>
        <p:nvSpPr>
          <p:cNvPr id="8" name="Footer Placeholder 7"/>
          <p:cNvSpPr>
            <a:spLocks noGrp="1"/>
          </p:cNvSpPr>
          <p:nvPr>
            <p:ph type="ftr" sz="quarter" idx="11"/>
          </p:nvPr>
        </p:nvSpPr>
        <p:spPr/>
        <p:txBody>
          <a:bodyPr/>
          <a:lstStyle/>
          <a:p>
            <a:r>
              <a:rPr lang="en-US"/>
              <a:t>Tom Belton, MARAC Conference, Buffalo, NY</a:t>
            </a:r>
            <a:endParaRPr lang="en-CA" dirty="0"/>
          </a:p>
        </p:txBody>
      </p:sp>
      <p:sp>
        <p:nvSpPr>
          <p:cNvPr id="9" name="Slide Number Placeholder 8"/>
          <p:cNvSpPr>
            <a:spLocks noGrp="1"/>
          </p:cNvSpPr>
          <p:nvPr>
            <p:ph type="sldNum" sz="quarter" idx="12"/>
          </p:nvPr>
        </p:nvSpPr>
        <p:spPr/>
        <p:txBody>
          <a:bodyPr/>
          <a:lstStyle/>
          <a:p>
            <a:fld id="{EC375E93-0F58-4656-ABC4-E44B9C0F2726}" type="slidenum">
              <a:rPr lang="en-CA" smtClean="0"/>
              <a:pPr/>
              <a:t>‹#›</a:t>
            </a:fld>
            <a:endParaRPr lang="en-CA" dirty="0"/>
          </a:p>
        </p:txBody>
      </p:sp>
    </p:spTree>
    <p:extLst>
      <p:ext uri="{BB962C8B-B14F-4D97-AF65-F5344CB8AC3E}">
        <p14:creationId xmlns:p14="http://schemas.microsoft.com/office/powerpoint/2010/main" val="4224521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2" name="Straight Connector 31"/>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C48A8B-C73B-4814-9BB5-512EA6374459}" type="datetime1">
              <a:rPr lang="en-CA" smtClean="0"/>
              <a:t>2017-11-06</a:t>
            </a:fld>
            <a:endParaRPr lang="en-CA" dirty="0"/>
          </a:p>
        </p:txBody>
      </p:sp>
      <p:sp>
        <p:nvSpPr>
          <p:cNvPr id="4" name="Footer Placeholder 3"/>
          <p:cNvSpPr>
            <a:spLocks noGrp="1"/>
          </p:cNvSpPr>
          <p:nvPr>
            <p:ph type="ftr" sz="quarter" idx="11"/>
          </p:nvPr>
        </p:nvSpPr>
        <p:spPr/>
        <p:txBody>
          <a:bodyPr/>
          <a:lstStyle/>
          <a:p>
            <a:r>
              <a:rPr lang="en-US"/>
              <a:t>Tom Belton, MARAC Conference, Buffalo, NY</a:t>
            </a:r>
            <a:endParaRPr lang="en-CA" dirty="0"/>
          </a:p>
        </p:txBody>
      </p:sp>
      <p:sp>
        <p:nvSpPr>
          <p:cNvPr id="5" name="Slide Number Placeholder 4"/>
          <p:cNvSpPr>
            <a:spLocks noGrp="1"/>
          </p:cNvSpPr>
          <p:nvPr>
            <p:ph type="sldNum" sz="quarter" idx="12"/>
          </p:nvPr>
        </p:nvSpPr>
        <p:spPr/>
        <p:txBody>
          <a:bodyPr/>
          <a:lstStyle/>
          <a:p>
            <a:fld id="{EC375E93-0F58-4656-ABC4-E44B9C0F2726}" type="slidenum">
              <a:rPr lang="en-CA" smtClean="0"/>
              <a:pPr/>
              <a:t>‹#›</a:t>
            </a:fld>
            <a:endParaRPr lang="en-CA" dirty="0"/>
          </a:p>
        </p:txBody>
      </p:sp>
    </p:spTree>
    <p:extLst>
      <p:ext uri="{BB962C8B-B14F-4D97-AF65-F5344CB8AC3E}">
        <p14:creationId xmlns:p14="http://schemas.microsoft.com/office/powerpoint/2010/main" val="3026362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6BA345-4A25-4F92-8EB9-6AF7BD8B37D1}" type="datetime1">
              <a:rPr lang="en-CA" smtClean="0"/>
              <a:t>2017-11-06</a:t>
            </a:fld>
            <a:endParaRPr lang="en-CA" dirty="0"/>
          </a:p>
        </p:txBody>
      </p:sp>
      <p:sp>
        <p:nvSpPr>
          <p:cNvPr id="3" name="Footer Placeholder 2"/>
          <p:cNvSpPr>
            <a:spLocks noGrp="1"/>
          </p:cNvSpPr>
          <p:nvPr>
            <p:ph type="ftr" sz="quarter" idx="11"/>
          </p:nvPr>
        </p:nvSpPr>
        <p:spPr/>
        <p:txBody>
          <a:bodyPr/>
          <a:lstStyle/>
          <a:p>
            <a:r>
              <a:rPr lang="en-US"/>
              <a:t>Tom Belton, MARAC Conference, Buffalo, NY</a:t>
            </a:r>
            <a:endParaRPr lang="en-CA" dirty="0"/>
          </a:p>
        </p:txBody>
      </p:sp>
      <p:sp>
        <p:nvSpPr>
          <p:cNvPr id="4" name="Slide Number Placeholder 3"/>
          <p:cNvSpPr>
            <a:spLocks noGrp="1"/>
          </p:cNvSpPr>
          <p:nvPr>
            <p:ph type="sldNum" sz="quarter" idx="12"/>
          </p:nvPr>
        </p:nvSpPr>
        <p:spPr/>
        <p:txBody>
          <a:bodyPr/>
          <a:lstStyle/>
          <a:p>
            <a:fld id="{EC375E93-0F58-4656-ABC4-E44B9C0F2726}" type="slidenum">
              <a:rPr lang="en-CA" smtClean="0"/>
              <a:pPr/>
              <a:t>‹#›</a:t>
            </a:fld>
            <a:endParaRPr lang="en-CA" dirty="0"/>
          </a:p>
        </p:txBody>
      </p:sp>
    </p:spTree>
    <p:extLst>
      <p:ext uri="{BB962C8B-B14F-4D97-AF65-F5344CB8AC3E}">
        <p14:creationId xmlns:p14="http://schemas.microsoft.com/office/powerpoint/2010/main" val="402525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39042" y="798973"/>
            <a:ext cx="2425950"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729BC91-6442-41D6-B6B4-492FCDFCFE23}" type="datetime1">
              <a:rPr lang="en-CA" smtClean="0"/>
              <a:t>2017-11-06</a:t>
            </a:fld>
            <a:endParaRPr lang="en-CA" dirty="0"/>
          </a:p>
        </p:txBody>
      </p:sp>
      <p:sp>
        <p:nvSpPr>
          <p:cNvPr id="6" name="Footer Placeholder 5"/>
          <p:cNvSpPr>
            <a:spLocks noGrp="1"/>
          </p:cNvSpPr>
          <p:nvPr>
            <p:ph type="ftr" sz="quarter" idx="11"/>
          </p:nvPr>
        </p:nvSpPr>
        <p:spPr/>
        <p:txBody>
          <a:bodyPr/>
          <a:lstStyle/>
          <a:p>
            <a:r>
              <a:rPr lang="en-US"/>
              <a:t>Tom Belton, MARAC Conference, Buffalo, NY</a:t>
            </a:r>
            <a:endParaRPr lang="en-CA" dirty="0"/>
          </a:p>
        </p:txBody>
      </p:sp>
      <p:sp>
        <p:nvSpPr>
          <p:cNvPr id="7" name="Slide Number Placeholder 6"/>
          <p:cNvSpPr>
            <a:spLocks noGrp="1"/>
          </p:cNvSpPr>
          <p:nvPr>
            <p:ph type="sldNum" sz="quarter" idx="12"/>
          </p:nvPr>
        </p:nvSpPr>
        <p:spPr/>
        <p:txBody>
          <a:bodyPr/>
          <a:lstStyle/>
          <a:p>
            <a:fld id="{EC375E93-0F58-4656-ABC4-E44B9C0F2726}" type="slidenum">
              <a:rPr lang="en-CA" smtClean="0"/>
              <a:pPr/>
              <a:t>‹#›</a:t>
            </a:fld>
            <a:endParaRPr lang="en-CA" dirty="0"/>
          </a:p>
        </p:txBody>
      </p:sp>
      <p:cxnSp>
        <p:nvCxnSpPr>
          <p:cNvPr id="17" name="Straight Connector 16"/>
          <p:cNvCxnSpPr/>
          <p:nvPr/>
        </p:nvCxnSpPr>
        <p:spPr>
          <a:xfrm>
            <a:off x="1441748" y="3205491"/>
            <a:ext cx="242327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98304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3" name="Group 12"/>
          <p:cNvGrpSpPr/>
          <p:nvPr/>
        </p:nvGrpSpPr>
        <p:grpSpPr>
          <a:xfrm>
            <a:off x="4996501" y="482171"/>
            <a:ext cx="3511387" cy="5149101"/>
            <a:chOff x="6852919" y="583365"/>
            <a:chExt cx="4681849" cy="5181928"/>
          </a:xfrm>
        </p:grpSpPr>
        <p:sp>
          <p:nvSpPr>
            <p:cNvPr id="14" name="Rectangle 13"/>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44148" y="1129513"/>
            <a:ext cx="3244935"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1436664" y="5469857"/>
            <a:ext cx="3252420" cy="320123"/>
          </a:xfrm>
        </p:spPr>
        <p:txBody>
          <a:bodyPr/>
          <a:lstStyle>
            <a:lvl1pPr algn="l">
              <a:defRPr/>
            </a:lvl1pPr>
          </a:lstStyle>
          <a:p>
            <a:fld id="{5E69ADB3-9E69-482C-AB2F-476673D4137B}" type="datetime1">
              <a:rPr lang="en-CA" smtClean="0"/>
              <a:t>2017-11-06</a:t>
            </a:fld>
            <a:endParaRPr lang="en-CA" dirty="0"/>
          </a:p>
        </p:txBody>
      </p:sp>
      <p:sp>
        <p:nvSpPr>
          <p:cNvPr id="6" name="Footer Placeholder 5"/>
          <p:cNvSpPr>
            <a:spLocks noGrp="1"/>
          </p:cNvSpPr>
          <p:nvPr>
            <p:ph type="ftr" sz="quarter" idx="11"/>
          </p:nvPr>
        </p:nvSpPr>
        <p:spPr>
          <a:xfrm>
            <a:off x="1437530" y="318641"/>
            <a:ext cx="3251553" cy="320931"/>
          </a:xfrm>
        </p:spPr>
        <p:txBody>
          <a:bodyPr/>
          <a:lstStyle/>
          <a:p>
            <a:r>
              <a:rPr lang="en-US"/>
              <a:t>Tom Belton, MARAC Conference, Buffalo, NY</a:t>
            </a:r>
            <a:endParaRPr lang="en-CA" dirty="0"/>
          </a:p>
        </p:txBody>
      </p:sp>
      <p:sp>
        <p:nvSpPr>
          <p:cNvPr id="7" name="Slide Number Placeholder 6"/>
          <p:cNvSpPr>
            <a:spLocks noGrp="1"/>
          </p:cNvSpPr>
          <p:nvPr>
            <p:ph type="sldNum" sz="quarter" idx="12"/>
          </p:nvPr>
        </p:nvSpPr>
        <p:spPr/>
        <p:txBody>
          <a:bodyPr/>
          <a:lstStyle/>
          <a:p>
            <a:fld id="{EC375E93-0F58-4656-ABC4-E44B9C0F2726}" type="slidenum">
              <a:rPr lang="en-CA" smtClean="0"/>
              <a:pPr/>
              <a:t>‹#›</a:t>
            </a:fld>
            <a:endParaRPr lang="en-CA" dirty="0"/>
          </a:p>
        </p:txBody>
      </p:sp>
      <p:cxnSp>
        <p:nvCxnSpPr>
          <p:cNvPr id="31" name="Straight Connector 30"/>
          <p:cNvCxnSpPr/>
          <p:nvPr/>
        </p:nvCxnSpPr>
        <p:spPr>
          <a:xfrm>
            <a:off x="1441281" y="3143605"/>
            <a:ext cx="324201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25049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079520"/>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l="12500" t="1538" r="12500" b="-1538"/>
          <a:stretch/>
        </p:blipFill>
        <p:spPr>
          <a:xfrm>
            <a:off x="-1" y="6095253"/>
            <a:ext cx="9144001" cy="774727"/>
          </a:xfrm>
          <a:prstGeom prst="rect">
            <a:avLst/>
          </a:prstGeom>
        </p:spPr>
      </p:pic>
      <p:cxnSp>
        <p:nvCxnSpPr>
          <p:cNvPr id="13" name="Straight Connector 12"/>
          <p:cNvCxnSpPr/>
          <p:nvPr/>
        </p:nvCxnSpPr>
        <p:spPr>
          <a:xfrm>
            <a:off x="0" y="6101127"/>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491" y="804520"/>
            <a:ext cx="6571343"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43491" y="2015733"/>
            <a:ext cx="6571343"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9F206F3-A66F-4707-BCA8-27B17515C05C}" type="datetime1">
              <a:rPr lang="en-CA" smtClean="0"/>
              <a:t>2017-11-06</a:t>
            </a:fld>
            <a:endParaRPr lang="en-CA" dirty="0"/>
          </a:p>
        </p:txBody>
      </p:sp>
      <p:sp>
        <p:nvSpPr>
          <p:cNvPr id="5" name="Footer Placeholder 4"/>
          <p:cNvSpPr>
            <a:spLocks noGrp="1"/>
          </p:cNvSpPr>
          <p:nvPr>
            <p:ph type="ftr" sz="quarter" idx="3"/>
          </p:nvPr>
        </p:nvSpPr>
        <p:spPr>
          <a:xfrm>
            <a:off x="1443491" y="329308"/>
            <a:ext cx="4034004"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Tom Belton, MARAC Conference, Buffalo, NY</a:t>
            </a:r>
            <a:endParaRPr lang="en-CA" dirty="0"/>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fld id="{EC375E93-0F58-4656-ABC4-E44B9C0F2726}" type="slidenum">
              <a:rPr lang="en-CA" smtClean="0"/>
              <a:pPr/>
              <a:t>‹#›</a:t>
            </a:fld>
            <a:endParaRPr lang="en-CA" dirty="0"/>
          </a:p>
        </p:txBody>
      </p:sp>
    </p:spTree>
    <p:extLst>
      <p:ext uri="{BB962C8B-B14F-4D97-AF65-F5344CB8AC3E}">
        <p14:creationId xmlns:p14="http://schemas.microsoft.com/office/powerpoint/2010/main" val="2354041812"/>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sldNum="0" hdr="0"/>
  <p:txStyles>
    <p:titleStyle>
      <a:lvl1pPr algn="l" defTabSz="6858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findingaids.library.dal.ca/"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archivescanada.accesstomemory.ca/places"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jpg"/><Relationship Id="rId7" Type="http://schemas.openxmlformats.org/officeDocument/2006/relationships/diagramColors" Target="../diagrams/colors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jpg"/><Relationship Id="rId7" Type="http://schemas.openxmlformats.org/officeDocument/2006/relationships/diagramColors" Target="../diagrams/colors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3075" name="Picture 3" descr="A close up of a map&#10;&#10;Description generated with high confidence"/>
          <p:cNvPicPr>
            <a:picLocks noChangeAspect="1" noChangeArrowheads="1"/>
          </p:cNvPicPr>
          <p:nvPr/>
        </p:nvPicPr>
        <p:blipFill rotWithShape="1">
          <a:blip r:embed="rId3" cstate="print"/>
          <a:srcRect l="4298" t="9091" r="19946" b="-1"/>
          <a:stretch/>
        </p:blipFill>
        <p:spPr bwMode="auto">
          <a:xfrm>
            <a:off x="1" y="10"/>
            <a:ext cx="9143771" cy="6857990"/>
          </a:xfrm>
          <a:prstGeom prst="rect">
            <a:avLst/>
          </a:prstGeom>
          <a:noFill/>
        </p:spPr>
      </p:pic>
      <p:sp>
        <p:nvSpPr>
          <p:cNvPr id="3077" name="Rectangle 71">
            <a:extLst>
              <a:ext uri="{FF2B5EF4-FFF2-40B4-BE49-F238E27FC236}">
                <a16:creationId xmlns:a16="http://schemas.microsoft.com/office/drawing/2014/main" id="{A4092ECB-D375-4A85-AD6E-85644D2A99E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2" y="3064931"/>
            <a:ext cx="6219780" cy="2488568"/>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078" name="Straight Connector 73">
            <a:extLst>
              <a:ext uri="{FF2B5EF4-FFF2-40B4-BE49-F238E27FC236}">
                <a16:creationId xmlns:a16="http://schemas.microsoft.com/office/drawing/2014/main" id="{B6C1711D-6DAC-4FE1-B7B6-AC8A81B84C08}"/>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75393" y="4666480"/>
            <a:ext cx="5121783" cy="0"/>
          </a:xfrm>
          <a:prstGeom prst="line">
            <a:avLst/>
          </a:prstGeom>
          <a:ln>
            <a:solidFill>
              <a:srgbClr val="FB096C"/>
            </a:solidFill>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ctrTitle"/>
          </p:nvPr>
        </p:nvSpPr>
        <p:spPr>
          <a:xfrm>
            <a:off x="975394" y="3236470"/>
            <a:ext cx="5121783" cy="1252601"/>
          </a:xfrm>
        </p:spPr>
        <p:txBody>
          <a:bodyPr>
            <a:normAutofit/>
          </a:bodyPr>
          <a:lstStyle/>
          <a:p>
            <a:pPr algn="r"/>
            <a:r>
              <a:rPr lang="en-CA" sz="2900">
                <a:solidFill>
                  <a:srgbClr val="FFFFFE"/>
                </a:solidFill>
              </a:rPr>
              <a:t>Using map TOOLS TO IMPROVE ACCESS AND COMMUNITY AWARENESS </a:t>
            </a:r>
          </a:p>
        </p:txBody>
      </p:sp>
      <p:sp>
        <p:nvSpPr>
          <p:cNvPr id="3" name="Subtitle 2"/>
          <p:cNvSpPr>
            <a:spLocks noGrp="1"/>
          </p:cNvSpPr>
          <p:nvPr>
            <p:ph type="subTitle" idx="1"/>
          </p:nvPr>
        </p:nvSpPr>
        <p:spPr>
          <a:xfrm>
            <a:off x="975393" y="4669144"/>
            <a:ext cx="5121783" cy="716529"/>
          </a:xfrm>
        </p:spPr>
        <p:txBody>
          <a:bodyPr>
            <a:normAutofit/>
          </a:bodyPr>
          <a:lstStyle/>
          <a:p>
            <a:pPr algn="r"/>
            <a:endParaRPr lang="en-CA" sz="1400">
              <a:solidFill>
                <a:srgbClr val="FFFFFE"/>
              </a:solidFill>
            </a:endParaRPr>
          </a:p>
          <a:p>
            <a:pPr algn="r"/>
            <a:endParaRPr lang="en-CA" sz="1400">
              <a:solidFill>
                <a:srgbClr val="FFFFFE"/>
              </a:solidFill>
            </a:endParaRPr>
          </a:p>
          <a:p>
            <a:pPr algn="r"/>
            <a:endParaRPr lang="en-CA" sz="1400">
              <a:solidFill>
                <a:srgbClr val="FFFFFE"/>
              </a:solidFill>
            </a:endParaRPr>
          </a:p>
          <a:p>
            <a:pPr algn="r"/>
            <a:endParaRPr lang="en-CA" sz="1400">
              <a:solidFill>
                <a:srgbClr val="FFFFFE"/>
              </a:solidFill>
            </a:endParaRPr>
          </a:p>
          <a:p>
            <a:pPr algn="r"/>
            <a:endParaRPr lang="en-CA" sz="1400">
              <a:solidFill>
                <a:srgbClr val="FFFFFE"/>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48521"/>
    </mc:Choice>
    <mc:Fallback xmlns="">
      <p:transition spd="slow" advTm="4852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63C853E-3842-4594-86A9-051FFAF4D3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9144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7" name="Picture 16" descr="A picture containing indoor, furniture&#10;&#10;Description generated with high confidence">
            <a:extLst>
              <a:ext uri="{FF2B5EF4-FFF2-40B4-BE49-F238E27FC236}">
                <a16:creationId xmlns:a16="http://schemas.microsoft.com/office/drawing/2014/main" id="{B591CDC5-6B61-4116-B3B5-0FF42B6E606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9144000" cy="742950"/>
          </a:xfrm>
          <a:prstGeom prst="rect">
            <a:avLst/>
          </a:prstGeom>
        </p:spPr>
      </p:pic>
      <p:cxnSp>
        <p:nvCxnSpPr>
          <p:cNvPr id="19" name="Straight Connector 18">
            <a:extLst>
              <a:ext uri="{FF2B5EF4-FFF2-40B4-BE49-F238E27FC236}">
                <a16:creationId xmlns:a16="http://schemas.microsoft.com/office/drawing/2014/main" id="{25B08984-5BEB-422F-A364-2B41E6A516E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8F413B1-54E0-4B16-92AB-1CC5C7D645B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90422" y="1847088"/>
            <a:ext cx="7205641"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12" name="Content Placeholder 4" descr="A close up of a map&#10;&#10;Description generated with high confidence"/>
          <p:cNvPicPr>
            <a:picLocks noGrp="1" noChangeAspect="1"/>
          </p:cNvPicPr>
          <p:nvPr>
            <p:ph idx="1"/>
          </p:nvPr>
        </p:nvPicPr>
        <p:blipFill rotWithShape="1">
          <a:blip r:embed="rId4"/>
          <a:srcRect l="25002"/>
          <a:stretch/>
        </p:blipFill>
        <p:spPr>
          <a:xfrm>
            <a:off x="20" y="10"/>
            <a:ext cx="9143751" cy="6857990"/>
          </a:xfrm>
          <a:prstGeom prst="rect">
            <a:avLst/>
          </a:prstGeom>
        </p:spPr>
      </p:pic>
      <p:sp>
        <p:nvSpPr>
          <p:cNvPr id="23" name="Rectangle 22">
            <a:extLst>
              <a:ext uri="{FF2B5EF4-FFF2-40B4-BE49-F238E27FC236}">
                <a16:creationId xmlns:a16="http://schemas.microsoft.com/office/drawing/2014/main" id="{95633E59-CFCD-4CB3-AB4B-F13B8BA438D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22588" y="4907589"/>
            <a:ext cx="6221412" cy="1452929"/>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7FFB1710-F59A-4B72-91E4-53C2300B705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9131" y="5075836"/>
            <a:ext cx="5124375" cy="0"/>
          </a:xfrm>
          <a:prstGeom prst="line">
            <a:avLst/>
          </a:prstGeom>
          <a:ln>
            <a:solidFill>
              <a:srgbClr val="3697FD"/>
            </a:solidFill>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3045384" y="5241371"/>
            <a:ext cx="5126667" cy="954556"/>
          </a:xfrm>
        </p:spPr>
        <p:txBody>
          <a:bodyPr vert="horz" lIns="91440" tIns="45720" rIns="91440" bIns="45720" rtlCol="0" anchor="t">
            <a:normAutofit/>
          </a:bodyPr>
          <a:lstStyle/>
          <a:p>
            <a:pPr defTabSz="914400"/>
            <a:r>
              <a:rPr lang="en-US" sz="2200">
                <a:solidFill>
                  <a:srgbClr val="FFFFFE"/>
                </a:solidFill>
              </a:rPr>
              <a:t>Historypin MAP and Community AWARENESS IN LONDON, ONTARIO</a:t>
            </a:r>
          </a:p>
        </p:txBody>
      </p:sp>
      <p:sp>
        <p:nvSpPr>
          <p:cNvPr id="8" name="Date Placeholder 7"/>
          <p:cNvSpPr>
            <a:spLocks noGrp="1"/>
          </p:cNvSpPr>
          <p:nvPr>
            <p:ph type="dt" sz="half" idx="10"/>
          </p:nvPr>
        </p:nvSpPr>
        <p:spPr>
          <a:xfrm>
            <a:off x="6271497" y="6358171"/>
            <a:ext cx="1900368" cy="309201"/>
          </a:xfrm>
        </p:spPr>
        <p:txBody>
          <a:bodyPr vert="horz" lIns="91440" tIns="45720" rIns="91440" bIns="45720" rtlCol="0" anchor="ctr">
            <a:normAutofit/>
          </a:bodyPr>
          <a:lstStyle/>
          <a:p>
            <a:pPr>
              <a:spcAft>
                <a:spcPts val="600"/>
              </a:spcAft>
            </a:pPr>
            <a:fld id="{DF7C0ED2-2E79-4180-8BE7-038C78F4BD31}" type="datetime1">
              <a:rPr lang="en-CA">
                <a:solidFill>
                  <a:srgbClr val="FFFFFE"/>
                </a:solidFill>
              </a:rPr>
              <a:pPr>
                <a:spcAft>
                  <a:spcPts val="600"/>
                </a:spcAft>
              </a:pPr>
              <a:t>2017-11-06</a:t>
            </a:fld>
            <a:endParaRPr lang="en-CA">
              <a:solidFill>
                <a:srgbClr val="FFFFFE"/>
              </a:solidFill>
            </a:endParaRPr>
          </a:p>
        </p:txBody>
      </p:sp>
      <p:sp>
        <p:nvSpPr>
          <p:cNvPr id="9" name="Footer Placeholder 8"/>
          <p:cNvSpPr>
            <a:spLocks noGrp="1"/>
          </p:cNvSpPr>
          <p:nvPr>
            <p:ph type="ftr" sz="quarter" idx="11"/>
          </p:nvPr>
        </p:nvSpPr>
        <p:spPr>
          <a:xfrm>
            <a:off x="3045198" y="6357108"/>
            <a:ext cx="3102048" cy="309201"/>
          </a:xfrm>
        </p:spPr>
        <p:txBody>
          <a:bodyPr vert="horz" lIns="91440" tIns="45720" rIns="91440" bIns="45720" rtlCol="0" anchor="ctr">
            <a:normAutofit/>
          </a:bodyPr>
          <a:lstStyle/>
          <a:p>
            <a:pPr>
              <a:spcAft>
                <a:spcPts val="600"/>
              </a:spcAft>
            </a:pPr>
            <a:r>
              <a:rPr lang="en-US">
                <a:solidFill>
                  <a:srgbClr val="FFFFFE"/>
                </a:solidFill>
              </a:rPr>
              <a:t>Tom Belton, MARAC Conference, Buffalo, NY</a:t>
            </a:r>
          </a:p>
        </p:txBody>
      </p:sp>
    </p:spTree>
    <p:extLst>
      <p:ext uri="{BB962C8B-B14F-4D97-AF65-F5344CB8AC3E}">
        <p14:creationId xmlns:p14="http://schemas.microsoft.com/office/powerpoint/2010/main" val="1008213428"/>
      </p:ext>
    </p:extLst>
  </p:cSld>
  <p:clrMapOvr>
    <a:masterClrMapping/>
  </p:clrMapOvr>
  <mc:AlternateContent xmlns:mc="http://schemas.openxmlformats.org/markup-compatibility/2006" xmlns:p14="http://schemas.microsoft.com/office/powerpoint/2010/main">
    <mc:Choice Requires="p14">
      <p:transition spd="slow" p14:dur="2000" advTm="72119"/>
    </mc:Choice>
    <mc:Fallback xmlns="">
      <p:transition spd="slow" advTm="72119"/>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3600" dirty="0"/>
              <a:t>Historypin and Community AWARENESS</a:t>
            </a:r>
            <a:endParaRPr lang="en-US" dirty="0"/>
          </a:p>
        </p:txBody>
      </p:sp>
      <p:pic>
        <p:nvPicPr>
          <p:cNvPr id="7" name="Content Placeholder 6"/>
          <p:cNvPicPr>
            <a:picLocks noGrp="1" noChangeAspect="1"/>
          </p:cNvPicPr>
          <p:nvPr>
            <p:ph idx="1"/>
          </p:nvPr>
        </p:nvPicPr>
        <p:blipFill>
          <a:blip r:embed="rId3"/>
          <a:stretch>
            <a:fillRect/>
          </a:stretch>
        </p:blipFill>
        <p:spPr>
          <a:xfrm>
            <a:off x="1317208" y="2018704"/>
            <a:ext cx="6823907" cy="3838448"/>
          </a:xfrm>
          <a:prstGeom prst="rect">
            <a:avLst/>
          </a:prstGeom>
        </p:spPr>
      </p:pic>
      <p:sp>
        <p:nvSpPr>
          <p:cNvPr id="3" name="Date Placeholder 2"/>
          <p:cNvSpPr>
            <a:spLocks noGrp="1"/>
          </p:cNvSpPr>
          <p:nvPr>
            <p:ph type="dt" sz="half" idx="10"/>
          </p:nvPr>
        </p:nvSpPr>
        <p:spPr/>
        <p:txBody>
          <a:bodyPr/>
          <a:lstStyle/>
          <a:p>
            <a:fld id="{7A3683A6-23F8-405F-8BD9-320765DBACB2}" type="datetime1">
              <a:rPr lang="en-CA" smtClean="0"/>
              <a:t>2017-11-06</a:t>
            </a:fld>
            <a:endParaRPr lang="en-CA" dirty="0"/>
          </a:p>
        </p:txBody>
      </p:sp>
      <p:sp>
        <p:nvSpPr>
          <p:cNvPr id="4" name="Footer Placeholder 3"/>
          <p:cNvSpPr>
            <a:spLocks noGrp="1"/>
          </p:cNvSpPr>
          <p:nvPr>
            <p:ph type="ftr" sz="quarter" idx="11"/>
          </p:nvPr>
        </p:nvSpPr>
        <p:spPr/>
        <p:txBody>
          <a:bodyPr/>
          <a:lstStyle/>
          <a:p>
            <a:r>
              <a:rPr lang="en-US"/>
              <a:t>Tom Belton, MARAC Conference, Buffalo, NY</a:t>
            </a:r>
            <a:endParaRPr lang="en-CA" dirty="0"/>
          </a:p>
        </p:txBody>
      </p:sp>
      <p:sp>
        <p:nvSpPr>
          <p:cNvPr id="5" name="Oval 4"/>
          <p:cNvSpPr/>
          <p:nvPr/>
        </p:nvSpPr>
        <p:spPr>
          <a:xfrm>
            <a:off x="2699792" y="2492895"/>
            <a:ext cx="936104" cy="42000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699792" y="4293096"/>
            <a:ext cx="1080120"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1659545"/>
      </p:ext>
    </p:extLst>
  </p:cSld>
  <p:clrMapOvr>
    <a:masterClrMapping/>
  </p:clrMapOvr>
  <mc:AlternateContent xmlns:mc="http://schemas.openxmlformats.org/markup-compatibility/2006" xmlns:p14="http://schemas.microsoft.com/office/powerpoint/2010/main">
    <mc:Choice Requires="p14">
      <p:transition spd="slow" p14:dur="2000" advTm="88764"/>
    </mc:Choice>
    <mc:Fallback xmlns="">
      <p:transition spd="slow" advTm="88764"/>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63C853E-3842-4594-86A9-051FFAF4D3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9144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6" name="Picture 15" descr="A picture containing indoor, furniture&#10;&#10;Description generated with high confidence">
            <a:extLst>
              <a:ext uri="{FF2B5EF4-FFF2-40B4-BE49-F238E27FC236}">
                <a16:creationId xmlns:a16="http://schemas.microsoft.com/office/drawing/2014/main" id="{B591CDC5-6B61-4116-B3B5-0FF42B6E606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9144000" cy="742950"/>
          </a:xfrm>
          <a:prstGeom prst="rect">
            <a:avLst/>
          </a:prstGeom>
        </p:spPr>
      </p:pic>
      <p:cxnSp>
        <p:nvCxnSpPr>
          <p:cNvPr id="18" name="Straight Connector 17">
            <a:extLst>
              <a:ext uri="{FF2B5EF4-FFF2-40B4-BE49-F238E27FC236}">
                <a16:creationId xmlns:a16="http://schemas.microsoft.com/office/drawing/2014/main" id="{25B08984-5BEB-422F-A364-2B41E6A516E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8F413B1-54E0-4B16-92AB-1CC5C7D645B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90422" y="1847088"/>
            <a:ext cx="7205641"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11" name="Content Placeholder 7" descr="A screenshot of a computer screen&#10;&#10;Description generated with very high confidence"/>
          <p:cNvPicPr>
            <a:picLocks noGrp="1" noChangeAspect="1"/>
          </p:cNvPicPr>
          <p:nvPr>
            <p:ph idx="1"/>
          </p:nvPr>
        </p:nvPicPr>
        <p:blipFill rotWithShape="1">
          <a:blip r:embed="rId4"/>
          <a:srcRect l="13699" r="11303"/>
          <a:stretch/>
        </p:blipFill>
        <p:spPr>
          <a:xfrm>
            <a:off x="20" y="10"/>
            <a:ext cx="9143751" cy="6857990"/>
          </a:xfrm>
          <a:prstGeom prst="rect">
            <a:avLst/>
          </a:prstGeom>
        </p:spPr>
      </p:pic>
      <p:sp>
        <p:nvSpPr>
          <p:cNvPr id="22" name="Rectangle 21">
            <a:extLst>
              <a:ext uri="{FF2B5EF4-FFF2-40B4-BE49-F238E27FC236}">
                <a16:creationId xmlns:a16="http://schemas.microsoft.com/office/drawing/2014/main" id="{CD1E95A3-8161-4F0A-A121-DECD04A9370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07589"/>
            <a:ext cx="6221411" cy="1452930"/>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DA0AC9CE-43F0-435C-BD6C-70E61E1B27B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74242" y="5075836"/>
            <a:ext cx="5124374" cy="0"/>
          </a:xfrm>
          <a:prstGeom prst="line">
            <a:avLst/>
          </a:prstGeom>
          <a:ln>
            <a:solidFill>
              <a:srgbClr val="08CCFF"/>
            </a:solidFill>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970494" y="5241371"/>
            <a:ext cx="5126667" cy="954556"/>
          </a:xfrm>
        </p:spPr>
        <p:txBody>
          <a:bodyPr vert="horz" lIns="91440" tIns="45720" rIns="91440" bIns="45720" rtlCol="0" anchor="t">
            <a:normAutofit/>
          </a:bodyPr>
          <a:lstStyle/>
          <a:p>
            <a:pPr algn="r" defTabSz="914400"/>
            <a:r>
              <a:rPr lang="en-US" sz="3000">
                <a:solidFill>
                  <a:srgbClr val="FFFFFE"/>
                </a:solidFill>
              </a:rPr>
              <a:t>Historypin and Community AWARENESS</a:t>
            </a:r>
          </a:p>
        </p:txBody>
      </p:sp>
      <p:sp>
        <p:nvSpPr>
          <p:cNvPr id="3" name="Date Placeholder 2"/>
          <p:cNvSpPr>
            <a:spLocks noGrp="1"/>
          </p:cNvSpPr>
          <p:nvPr>
            <p:ph type="dt" sz="half" idx="10"/>
          </p:nvPr>
        </p:nvSpPr>
        <p:spPr>
          <a:xfrm>
            <a:off x="4196793" y="6367219"/>
            <a:ext cx="1900368" cy="309201"/>
          </a:xfrm>
        </p:spPr>
        <p:txBody>
          <a:bodyPr vert="horz" lIns="91440" tIns="45720" rIns="91440" bIns="45720" rtlCol="0" anchor="ctr">
            <a:normAutofit/>
          </a:bodyPr>
          <a:lstStyle/>
          <a:p>
            <a:pPr>
              <a:spcAft>
                <a:spcPts val="600"/>
              </a:spcAft>
            </a:pPr>
            <a:fld id="{7A3683A6-23F8-405F-8BD9-320765DBACB2}" type="datetime1">
              <a:rPr lang="en-CA">
                <a:solidFill>
                  <a:srgbClr val="FFFFFE"/>
                </a:solidFill>
              </a:rPr>
              <a:pPr>
                <a:spcAft>
                  <a:spcPts val="600"/>
                </a:spcAft>
              </a:pPr>
              <a:t>2017-11-06</a:t>
            </a:fld>
            <a:endParaRPr lang="en-CA">
              <a:solidFill>
                <a:srgbClr val="FFFFFE"/>
              </a:solidFill>
            </a:endParaRPr>
          </a:p>
        </p:txBody>
      </p:sp>
      <p:sp>
        <p:nvSpPr>
          <p:cNvPr id="4" name="Footer Placeholder 3"/>
          <p:cNvSpPr>
            <a:spLocks noGrp="1"/>
          </p:cNvSpPr>
          <p:nvPr>
            <p:ph type="ftr" sz="quarter" idx="11"/>
          </p:nvPr>
        </p:nvSpPr>
        <p:spPr>
          <a:xfrm>
            <a:off x="970494" y="6366156"/>
            <a:ext cx="3102048" cy="309201"/>
          </a:xfrm>
        </p:spPr>
        <p:txBody>
          <a:bodyPr vert="horz" lIns="91440" tIns="45720" rIns="91440" bIns="45720" rtlCol="0" anchor="ctr">
            <a:normAutofit/>
          </a:bodyPr>
          <a:lstStyle/>
          <a:p>
            <a:pPr>
              <a:spcAft>
                <a:spcPts val="600"/>
              </a:spcAft>
            </a:pPr>
            <a:r>
              <a:rPr lang="en-US">
                <a:solidFill>
                  <a:srgbClr val="FFFFFE"/>
                </a:solidFill>
              </a:rPr>
              <a:t>Tom Belton, MARAC Conference, Buffalo, NY</a:t>
            </a:r>
          </a:p>
        </p:txBody>
      </p:sp>
    </p:spTree>
    <p:extLst>
      <p:ext uri="{BB962C8B-B14F-4D97-AF65-F5344CB8AC3E}">
        <p14:creationId xmlns:p14="http://schemas.microsoft.com/office/powerpoint/2010/main" val="2914644927"/>
      </p:ext>
    </p:extLst>
  </p:cSld>
  <p:clrMapOvr>
    <a:masterClrMapping/>
  </p:clrMapOvr>
  <mc:AlternateContent xmlns:mc="http://schemas.openxmlformats.org/markup-compatibility/2006" xmlns:p14="http://schemas.microsoft.com/office/powerpoint/2010/main">
    <mc:Choice Requires="p14">
      <p:transition spd="slow" p14:dur="2000" advTm="102977"/>
    </mc:Choice>
    <mc:Fallback xmlns="">
      <p:transition spd="slow" advTm="102977"/>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Dalhousie University ARCHIVES, HALIFAX, NOVA SCOTIA</a:t>
            </a:r>
          </a:p>
        </p:txBody>
      </p:sp>
      <p:pic>
        <p:nvPicPr>
          <p:cNvPr id="1026" name="Picture 2"/>
          <p:cNvPicPr>
            <a:picLocks noGrp="1" noChangeAspect="1" noChangeArrowheads="1"/>
          </p:cNvPicPr>
          <p:nvPr>
            <p:ph idx="1"/>
          </p:nvPr>
        </p:nvPicPr>
        <p:blipFill>
          <a:blip r:embed="rId3" cstate="print"/>
          <a:srcRect/>
          <a:stretch>
            <a:fillRect/>
          </a:stretch>
        </p:blipFill>
        <p:spPr bwMode="auto">
          <a:xfrm>
            <a:off x="1520974" y="1853755"/>
            <a:ext cx="6345363" cy="3965852"/>
          </a:xfrm>
          <a:prstGeom prst="rect">
            <a:avLst/>
          </a:prstGeom>
          <a:noFill/>
          <a:ln w="9525">
            <a:noFill/>
            <a:miter lim="800000"/>
            <a:headEnd/>
            <a:tailEnd/>
          </a:ln>
        </p:spPr>
      </p:pic>
      <p:sp>
        <p:nvSpPr>
          <p:cNvPr id="6" name="Date Placeholder 5"/>
          <p:cNvSpPr>
            <a:spLocks noGrp="1"/>
          </p:cNvSpPr>
          <p:nvPr>
            <p:ph type="dt" sz="half" idx="10"/>
          </p:nvPr>
        </p:nvSpPr>
        <p:spPr/>
        <p:txBody>
          <a:bodyPr/>
          <a:lstStyle/>
          <a:p>
            <a:fld id="{DD828A59-44E4-4673-A62F-C09C8F801FF9}" type="datetime1">
              <a:rPr lang="en-CA" smtClean="0"/>
              <a:t>2017-11-06</a:t>
            </a:fld>
            <a:endParaRPr lang="en-CA" dirty="0"/>
          </a:p>
        </p:txBody>
      </p:sp>
      <p:sp>
        <p:nvSpPr>
          <p:cNvPr id="7" name="Footer Placeholder 6"/>
          <p:cNvSpPr>
            <a:spLocks noGrp="1"/>
          </p:cNvSpPr>
          <p:nvPr>
            <p:ph type="ftr" sz="quarter" idx="11"/>
          </p:nvPr>
        </p:nvSpPr>
        <p:spPr/>
        <p:txBody>
          <a:bodyPr/>
          <a:lstStyle/>
          <a:p>
            <a:r>
              <a:rPr lang="en-US"/>
              <a:t>Tom Belton, MARAC Conference, Buffalo, NY</a:t>
            </a:r>
            <a:endParaRPr lang="en-CA" dirty="0"/>
          </a:p>
        </p:txBody>
      </p:sp>
      <p:sp>
        <p:nvSpPr>
          <p:cNvPr id="5" name="Rectangle 4"/>
          <p:cNvSpPr/>
          <p:nvPr/>
        </p:nvSpPr>
        <p:spPr>
          <a:xfrm>
            <a:off x="2788499" y="3244334"/>
            <a:ext cx="3290773" cy="2862322"/>
          </a:xfrm>
          <a:prstGeom prst="rect">
            <a:avLst/>
          </a:prstGeom>
        </p:spPr>
        <p:txBody>
          <a:bodyPr wrap="none">
            <a:spAutoFit/>
          </a:bodyPr>
          <a:lstStyle/>
          <a:p>
            <a:endParaRPr lang="en-CA" dirty="0"/>
          </a:p>
          <a:p>
            <a:endParaRPr lang="en-CA" dirty="0"/>
          </a:p>
          <a:p>
            <a:endParaRPr lang="en-CA" dirty="0"/>
          </a:p>
          <a:p>
            <a:endParaRPr lang="en-CA" dirty="0"/>
          </a:p>
          <a:p>
            <a:endParaRPr lang="en-CA" dirty="0"/>
          </a:p>
          <a:p>
            <a:endParaRPr lang="en-CA" dirty="0"/>
          </a:p>
          <a:p>
            <a:endParaRPr lang="en-CA" dirty="0"/>
          </a:p>
          <a:p>
            <a:endParaRPr lang="en-CA" dirty="0"/>
          </a:p>
          <a:p>
            <a:endParaRPr lang="en-CA" dirty="0"/>
          </a:p>
          <a:p>
            <a:r>
              <a:rPr lang="en-CA" dirty="0">
                <a:hlinkClick r:id="rId4"/>
              </a:rPr>
              <a:t>http://findingaids.library.dal.ca/</a:t>
            </a:r>
            <a:r>
              <a:rPr lang="en-CA" dirty="0"/>
              <a:t> </a:t>
            </a:r>
          </a:p>
        </p:txBody>
      </p:sp>
    </p:spTree>
    <p:extLst>
      <p:ext uri="{BB962C8B-B14F-4D97-AF65-F5344CB8AC3E}">
        <p14:creationId xmlns:p14="http://schemas.microsoft.com/office/powerpoint/2010/main" val="1427210404"/>
      </p:ext>
    </p:extLst>
  </p:cSld>
  <p:clrMapOvr>
    <a:masterClrMapping/>
  </p:clrMapOvr>
  <mc:AlternateContent xmlns:mc="http://schemas.openxmlformats.org/markup-compatibility/2006" xmlns:p14="http://schemas.microsoft.com/office/powerpoint/2010/main">
    <mc:Choice Requires="p14">
      <p:transition spd="slow" p14:dur="2000" advTm="82986"/>
    </mc:Choice>
    <mc:Fallback xmlns="">
      <p:transition spd="slow" advTm="82986"/>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Dalhousie University ARCHIVES, HALIFAX, NOVA SCOTIA</a:t>
            </a:r>
            <a:endParaRPr lang="en-US" dirty="0"/>
          </a:p>
        </p:txBody>
      </p:sp>
      <p:sp>
        <p:nvSpPr>
          <p:cNvPr id="5" name="Content Placeholder 4"/>
          <p:cNvSpPr>
            <a:spLocks noGrp="1"/>
          </p:cNvSpPr>
          <p:nvPr>
            <p:ph idx="1"/>
          </p:nvPr>
        </p:nvSpPr>
        <p:spPr>
          <a:xfrm>
            <a:off x="4118942" y="4165945"/>
            <a:ext cx="4339510" cy="2970954"/>
          </a:xfrm>
        </p:spPr>
        <p:txBody>
          <a:bodyPr/>
          <a:lstStyle/>
          <a:p>
            <a:endParaRPr lang="en-US"/>
          </a:p>
        </p:txBody>
      </p:sp>
      <p:sp>
        <p:nvSpPr>
          <p:cNvPr id="3" name="Date Placeholder 2"/>
          <p:cNvSpPr>
            <a:spLocks noGrp="1"/>
          </p:cNvSpPr>
          <p:nvPr>
            <p:ph type="dt" sz="half" idx="10"/>
          </p:nvPr>
        </p:nvSpPr>
        <p:spPr/>
        <p:txBody>
          <a:bodyPr/>
          <a:lstStyle/>
          <a:p>
            <a:fld id="{7A3683A6-23F8-405F-8BD9-320765DBACB2}" type="datetime1">
              <a:rPr lang="en-CA" smtClean="0"/>
              <a:t>2017-11-06</a:t>
            </a:fld>
            <a:endParaRPr lang="en-CA" dirty="0"/>
          </a:p>
        </p:txBody>
      </p:sp>
      <p:sp>
        <p:nvSpPr>
          <p:cNvPr id="4" name="Footer Placeholder 3"/>
          <p:cNvSpPr>
            <a:spLocks noGrp="1"/>
          </p:cNvSpPr>
          <p:nvPr>
            <p:ph type="ftr" sz="quarter" idx="11"/>
          </p:nvPr>
        </p:nvSpPr>
        <p:spPr/>
        <p:txBody>
          <a:bodyPr/>
          <a:lstStyle/>
          <a:p>
            <a:r>
              <a:rPr lang="en-US"/>
              <a:t>Tom Belton, MARAC Conference, Buffalo, NY</a:t>
            </a:r>
            <a:endParaRPr lang="en-CA" dirty="0"/>
          </a:p>
        </p:txBody>
      </p:sp>
      <p:pic>
        <p:nvPicPr>
          <p:cNvPr id="1026" name="Picture 2" descr="cid:image002.png@01D3441C.603511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6840" y="1879510"/>
            <a:ext cx="6184644" cy="4146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8"/>
          <p:cNvSpPr/>
          <p:nvPr/>
        </p:nvSpPr>
        <p:spPr>
          <a:xfrm>
            <a:off x="4118942" y="2132856"/>
            <a:ext cx="2253258"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2508892"/>
      </p:ext>
    </p:extLst>
  </p:cSld>
  <p:clrMapOvr>
    <a:masterClrMapping/>
  </p:clrMapOvr>
  <mc:AlternateContent xmlns:mc="http://schemas.openxmlformats.org/markup-compatibility/2006" xmlns:p14="http://schemas.microsoft.com/office/powerpoint/2010/main">
    <mc:Choice Requires="p14">
      <p:transition spd="slow" p14:dur="2000" advTm="111907"/>
    </mc:Choice>
    <mc:Fallback xmlns="">
      <p:transition spd="slow" advTm="11190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8684" y="804519"/>
            <a:ext cx="7202456" cy="1049235"/>
          </a:xfrm>
        </p:spPr>
        <p:txBody>
          <a:bodyPr>
            <a:normAutofit/>
          </a:bodyPr>
          <a:lstStyle/>
          <a:p>
            <a:r>
              <a:rPr lang="en-CA" dirty="0"/>
              <a:t>Agenda</a:t>
            </a:r>
          </a:p>
        </p:txBody>
      </p:sp>
      <p:graphicFrame>
        <p:nvGraphicFramePr>
          <p:cNvPr id="9" name="Content Placeholder 6"/>
          <p:cNvGraphicFramePr>
            <a:graphicFrameLocks noGrp="1"/>
          </p:cNvGraphicFramePr>
          <p:nvPr>
            <p:ph idx="1"/>
            <p:extLst>
              <p:ext uri="{D42A27DB-BD31-4B8C-83A1-F6EECF244321}">
                <p14:modId xmlns:p14="http://schemas.microsoft.com/office/powerpoint/2010/main" val="3786976672"/>
              </p:ext>
            </p:extLst>
          </p:nvPr>
        </p:nvGraphicFramePr>
        <p:xfrm>
          <a:off x="1088231" y="2340435"/>
          <a:ext cx="7203281" cy="33244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p:cNvSpPr>
            <a:spLocks noGrp="1"/>
          </p:cNvSpPr>
          <p:nvPr>
            <p:ph type="dt" sz="half" idx="10"/>
          </p:nvPr>
        </p:nvSpPr>
        <p:spPr>
          <a:xfrm>
            <a:off x="5665603" y="330370"/>
            <a:ext cx="2625536" cy="309201"/>
          </a:xfrm>
        </p:spPr>
        <p:txBody>
          <a:bodyPr>
            <a:normAutofit/>
          </a:bodyPr>
          <a:lstStyle/>
          <a:p>
            <a:pPr>
              <a:spcAft>
                <a:spcPts val="600"/>
              </a:spcAft>
            </a:pPr>
            <a:fld id="{46C891CF-A149-432B-85D3-049D5FFB6156}" type="datetime1">
              <a:rPr lang="en-CA" smtClean="0"/>
              <a:pPr>
                <a:spcAft>
                  <a:spcPts val="600"/>
                </a:spcAft>
              </a:pPr>
              <a:t>2017-11-06</a:t>
            </a:fld>
            <a:endParaRPr lang="en-CA"/>
          </a:p>
        </p:txBody>
      </p:sp>
      <p:sp>
        <p:nvSpPr>
          <p:cNvPr id="4" name="Footer Placeholder 3"/>
          <p:cNvSpPr>
            <a:spLocks noGrp="1"/>
          </p:cNvSpPr>
          <p:nvPr>
            <p:ph type="ftr" sz="quarter" idx="11"/>
          </p:nvPr>
        </p:nvSpPr>
        <p:spPr>
          <a:xfrm>
            <a:off x="1088684" y="329307"/>
            <a:ext cx="4454127" cy="309201"/>
          </a:xfrm>
        </p:spPr>
        <p:txBody>
          <a:bodyPr>
            <a:normAutofit/>
          </a:bodyPr>
          <a:lstStyle/>
          <a:p>
            <a:pPr>
              <a:spcAft>
                <a:spcPts val="600"/>
              </a:spcAft>
            </a:pPr>
            <a:r>
              <a:rPr lang="en-US"/>
              <a:t>Tom Belton, MARAC Conference, Buffalo, NY</a:t>
            </a:r>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Tm="41645"/>
    </mc:Choice>
    <mc:Fallback xmlns="">
      <p:transition spd="slow" advTm="41645"/>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C63C853E-3842-4594-86A9-051FFAF4D34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9144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0" name="Picture 69" descr="A picture containing indoor, furniture&#10;&#10;Description generated with high confidence">
            <a:extLst>
              <a:ext uri="{FF2B5EF4-FFF2-40B4-BE49-F238E27FC236}">
                <a16:creationId xmlns:a16="http://schemas.microsoft.com/office/drawing/2014/main" id="{B591CDC5-6B61-4116-B3B5-0FF42B6E606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9144000" cy="742950"/>
          </a:xfrm>
          <a:prstGeom prst="rect">
            <a:avLst/>
          </a:prstGeom>
        </p:spPr>
      </p:pic>
      <p:cxnSp>
        <p:nvCxnSpPr>
          <p:cNvPr id="72" name="Straight Connector 71">
            <a:extLst>
              <a:ext uri="{FF2B5EF4-FFF2-40B4-BE49-F238E27FC236}">
                <a16:creationId xmlns:a16="http://schemas.microsoft.com/office/drawing/2014/main" id="{25B08984-5BEB-422F-A364-2B41E6A516E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A8F413B1-54E0-4B16-92AB-1CC5C7D645B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90422" y="1847088"/>
            <a:ext cx="7205641"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65" name="Content Placeholder 5" descr="A screenshot of a map&#10;&#10;Description generated with very high confidence">
            <a:extLst>
              <a:ext uri="{FF2B5EF4-FFF2-40B4-BE49-F238E27FC236}">
                <a16:creationId xmlns:a16="http://schemas.microsoft.com/office/drawing/2014/main" id="{B4FE5967-5979-494F-BD7B-EF8FD206967B}"/>
              </a:ext>
            </a:extLst>
          </p:cNvPr>
          <p:cNvPicPr>
            <a:picLocks noGrp="1" noChangeAspect="1"/>
          </p:cNvPicPr>
          <p:nvPr>
            <p:ph idx="1"/>
          </p:nvPr>
        </p:nvPicPr>
        <p:blipFill rotWithShape="1">
          <a:blip r:embed="rId4"/>
          <a:srcRect l="12081" r="12921"/>
          <a:stretch/>
        </p:blipFill>
        <p:spPr>
          <a:xfrm>
            <a:off x="20" y="10"/>
            <a:ext cx="9143751" cy="6857990"/>
          </a:xfrm>
          <a:prstGeom prst="rect">
            <a:avLst/>
          </a:prstGeom>
        </p:spPr>
      </p:pic>
      <p:sp>
        <p:nvSpPr>
          <p:cNvPr id="76" name="Rectangle 75">
            <a:extLst>
              <a:ext uri="{FF2B5EF4-FFF2-40B4-BE49-F238E27FC236}">
                <a16:creationId xmlns:a16="http://schemas.microsoft.com/office/drawing/2014/main" id="{CD1E95A3-8161-4F0A-A121-DECD04A9370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07589"/>
            <a:ext cx="6221411" cy="1452930"/>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8" name="Straight Connector 77">
            <a:extLst>
              <a:ext uri="{FF2B5EF4-FFF2-40B4-BE49-F238E27FC236}">
                <a16:creationId xmlns:a16="http://schemas.microsoft.com/office/drawing/2014/main" id="{DA0AC9CE-43F0-435C-BD6C-70E61E1B27B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74242" y="5075836"/>
            <a:ext cx="5124374" cy="0"/>
          </a:xfrm>
          <a:prstGeom prst="line">
            <a:avLst/>
          </a:prstGeom>
          <a:ln>
            <a:solidFill>
              <a:srgbClr val="F8EB74"/>
            </a:solidFill>
          </a:ln>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970494" y="5241371"/>
            <a:ext cx="5126667" cy="954556"/>
          </a:xfrm>
        </p:spPr>
        <p:txBody>
          <a:bodyPr vert="horz" lIns="91440" tIns="45720" rIns="91440" bIns="45720" rtlCol="0" anchor="t">
            <a:normAutofit/>
          </a:bodyPr>
          <a:lstStyle/>
          <a:p>
            <a:pPr algn="r" defTabSz="914400"/>
            <a:r>
              <a:rPr lang="en-US" sz="3000" u="sng">
                <a:solidFill>
                  <a:srgbClr val="FFFFFE"/>
                </a:solidFill>
              </a:rPr>
              <a:t>MAP TOOLS CAN PROVIDE…</a:t>
            </a:r>
          </a:p>
        </p:txBody>
      </p:sp>
      <p:sp>
        <p:nvSpPr>
          <p:cNvPr id="4" name="Date Placeholder 3"/>
          <p:cNvSpPr>
            <a:spLocks noGrp="1"/>
          </p:cNvSpPr>
          <p:nvPr>
            <p:ph type="dt" sz="half" idx="10"/>
          </p:nvPr>
        </p:nvSpPr>
        <p:spPr>
          <a:xfrm>
            <a:off x="4196793" y="6367219"/>
            <a:ext cx="1900368" cy="309201"/>
          </a:xfrm>
        </p:spPr>
        <p:txBody>
          <a:bodyPr vert="horz" lIns="91440" tIns="45720" rIns="91440" bIns="45720" rtlCol="0" anchor="ctr">
            <a:normAutofit/>
          </a:bodyPr>
          <a:lstStyle/>
          <a:p>
            <a:pPr>
              <a:spcAft>
                <a:spcPts val="600"/>
              </a:spcAft>
            </a:pPr>
            <a:fld id="{2B6BE814-51A6-4057-AB63-0D9F8CA86F60}" type="datetime1">
              <a:rPr lang="en-CA">
                <a:solidFill>
                  <a:srgbClr val="FFFFFE"/>
                </a:solidFill>
              </a:rPr>
              <a:pPr>
                <a:spcAft>
                  <a:spcPts val="600"/>
                </a:spcAft>
              </a:pPr>
              <a:t>2017-11-06</a:t>
            </a:fld>
            <a:endParaRPr lang="en-CA">
              <a:solidFill>
                <a:srgbClr val="FFFFFE"/>
              </a:solidFill>
            </a:endParaRPr>
          </a:p>
        </p:txBody>
      </p:sp>
      <p:sp>
        <p:nvSpPr>
          <p:cNvPr id="5" name="Footer Placeholder 4"/>
          <p:cNvSpPr>
            <a:spLocks noGrp="1"/>
          </p:cNvSpPr>
          <p:nvPr>
            <p:ph type="ftr" sz="quarter" idx="11"/>
          </p:nvPr>
        </p:nvSpPr>
        <p:spPr>
          <a:xfrm>
            <a:off x="970494" y="6366156"/>
            <a:ext cx="3102048" cy="309201"/>
          </a:xfrm>
        </p:spPr>
        <p:txBody>
          <a:bodyPr vert="horz" lIns="91440" tIns="45720" rIns="91440" bIns="45720" rtlCol="0" anchor="ctr">
            <a:normAutofit/>
          </a:bodyPr>
          <a:lstStyle/>
          <a:p>
            <a:pPr>
              <a:spcAft>
                <a:spcPts val="600"/>
              </a:spcAft>
            </a:pPr>
            <a:r>
              <a:rPr lang="en-US">
                <a:solidFill>
                  <a:srgbClr val="FFFFFE"/>
                </a:solidFill>
              </a:rPr>
              <a:t>Tom Belton, MARAC Conference, Buffalo, NY</a:t>
            </a:r>
          </a:p>
        </p:txBody>
      </p:sp>
    </p:spTree>
  </p:cSld>
  <p:clrMapOvr>
    <a:masterClrMapping/>
  </p:clrMapOvr>
  <mc:AlternateContent xmlns:mc="http://schemas.openxmlformats.org/markup-compatibility/2006" xmlns:p14="http://schemas.microsoft.com/office/powerpoint/2010/main">
    <mc:Choice Requires="p14">
      <p:transition spd="slow" p14:dur="2000" advTm="95886"/>
    </mc:Choice>
    <mc:Fallback xmlns="">
      <p:transition spd="slow" advTm="9588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Searching by place and using maps</a:t>
            </a:r>
          </a:p>
        </p:txBody>
      </p:sp>
      <p:pic>
        <p:nvPicPr>
          <p:cNvPr id="6" name="Content Placeholder 5"/>
          <p:cNvPicPr>
            <a:picLocks noGrp="1" noChangeAspect="1"/>
          </p:cNvPicPr>
          <p:nvPr>
            <p:ph idx="1"/>
          </p:nvPr>
        </p:nvPicPr>
        <p:blipFill>
          <a:blip r:embed="rId3"/>
          <a:stretch>
            <a:fillRect/>
          </a:stretch>
        </p:blipFill>
        <p:spPr>
          <a:xfrm>
            <a:off x="827584" y="1853755"/>
            <a:ext cx="7466632" cy="4199981"/>
          </a:xfrm>
          <a:prstGeom prst="rect">
            <a:avLst/>
          </a:prstGeom>
        </p:spPr>
      </p:pic>
      <p:sp>
        <p:nvSpPr>
          <p:cNvPr id="3" name="Date Placeholder 2"/>
          <p:cNvSpPr>
            <a:spLocks noGrp="1"/>
          </p:cNvSpPr>
          <p:nvPr>
            <p:ph type="dt" sz="half" idx="10"/>
          </p:nvPr>
        </p:nvSpPr>
        <p:spPr/>
        <p:txBody>
          <a:bodyPr/>
          <a:lstStyle/>
          <a:p>
            <a:fld id="{7A3683A6-23F8-405F-8BD9-320765DBACB2}" type="datetime1">
              <a:rPr lang="en-CA" smtClean="0"/>
              <a:t>2017-11-06</a:t>
            </a:fld>
            <a:endParaRPr lang="en-CA" dirty="0"/>
          </a:p>
        </p:txBody>
      </p:sp>
      <p:sp>
        <p:nvSpPr>
          <p:cNvPr id="4" name="Footer Placeholder 3"/>
          <p:cNvSpPr>
            <a:spLocks noGrp="1"/>
          </p:cNvSpPr>
          <p:nvPr>
            <p:ph type="ftr" sz="quarter" idx="11"/>
          </p:nvPr>
        </p:nvSpPr>
        <p:spPr/>
        <p:txBody>
          <a:bodyPr/>
          <a:lstStyle/>
          <a:p>
            <a:r>
              <a:rPr lang="en-US"/>
              <a:t>Tom Belton, MARAC Conference, Buffalo, NY</a:t>
            </a:r>
            <a:endParaRPr lang="en-CA" dirty="0"/>
          </a:p>
        </p:txBody>
      </p:sp>
      <p:sp>
        <p:nvSpPr>
          <p:cNvPr id="8" name="Rectangle 7"/>
          <p:cNvSpPr/>
          <p:nvPr/>
        </p:nvSpPr>
        <p:spPr>
          <a:xfrm>
            <a:off x="2274900" y="5684765"/>
            <a:ext cx="4572000" cy="307777"/>
          </a:xfrm>
          <a:prstGeom prst="rect">
            <a:avLst/>
          </a:prstGeom>
        </p:spPr>
        <p:txBody>
          <a:bodyPr>
            <a:spAutoFit/>
          </a:bodyPr>
          <a:lstStyle/>
          <a:p>
            <a:r>
              <a:rPr lang="en-US" sz="1400" dirty="0">
                <a:hlinkClick r:id="rId4"/>
              </a:rPr>
              <a:t>https://archivescanada.accesstomemory.ca/places</a:t>
            </a:r>
            <a:r>
              <a:rPr lang="en-US" sz="1400" dirty="0"/>
              <a:t> </a:t>
            </a:r>
          </a:p>
        </p:txBody>
      </p:sp>
    </p:spTree>
    <p:extLst>
      <p:ext uri="{BB962C8B-B14F-4D97-AF65-F5344CB8AC3E}">
        <p14:creationId xmlns:p14="http://schemas.microsoft.com/office/powerpoint/2010/main" val="1833873939"/>
      </p:ext>
    </p:extLst>
  </p:cSld>
  <p:clrMapOvr>
    <a:masterClrMapping/>
  </p:clrMapOvr>
  <mc:AlternateContent xmlns:mc="http://schemas.openxmlformats.org/markup-compatibility/2006" xmlns:p14="http://schemas.microsoft.com/office/powerpoint/2010/main">
    <mc:Choice Requires="p14">
      <p:transition spd="slow" p14:dur="2000" advTm="81738"/>
    </mc:Choice>
    <mc:Fallback xmlns="">
      <p:transition spd="slow" advTm="8173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8684" y="804519"/>
            <a:ext cx="7202456" cy="1049235"/>
          </a:xfrm>
        </p:spPr>
        <p:txBody>
          <a:bodyPr>
            <a:normAutofit/>
          </a:bodyPr>
          <a:lstStyle/>
          <a:p>
            <a:r>
              <a:rPr lang="en-CA" dirty="0"/>
              <a:t>Visualization and archival </a:t>
            </a:r>
            <a:r>
              <a:rPr lang="en-CA" dirty="0" err="1"/>
              <a:t>reCORDS</a:t>
            </a:r>
            <a:endParaRPr lang="en-CA" dirty="0"/>
          </a:p>
        </p:txBody>
      </p:sp>
      <p:graphicFrame>
        <p:nvGraphicFramePr>
          <p:cNvPr id="7" name="Content Placeholder 2"/>
          <p:cNvGraphicFramePr>
            <a:graphicFrameLocks noGrp="1"/>
          </p:cNvGraphicFramePr>
          <p:nvPr>
            <p:ph idx="1"/>
            <p:extLst>
              <p:ext uri="{D42A27DB-BD31-4B8C-83A1-F6EECF244321}">
                <p14:modId xmlns:p14="http://schemas.microsoft.com/office/powerpoint/2010/main" val="3778730637"/>
              </p:ext>
            </p:extLst>
          </p:nvPr>
        </p:nvGraphicFramePr>
        <p:xfrm>
          <a:off x="1088231" y="2340435"/>
          <a:ext cx="7203281" cy="33244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a:xfrm>
            <a:off x="5665603" y="330370"/>
            <a:ext cx="2625536" cy="309201"/>
          </a:xfrm>
        </p:spPr>
        <p:txBody>
          <a:bodyPr>
            <a:normAutofit/>
          </a:bodyPr>
          <a:lstStyle/>
          <a:p>
            <a:pPr>
              <a:spcAft>
                <a:spcPts val="600"/>
              </a:spcAft>
            </a:pPr>
            <a:fld id="{014A4212-958A-45D0-98E3-97545A84341A}" type="datetime1">
              <a:rPr lang="en-CA" smtClean="0"/>
              <a:pPr>
                <a:spcAft>
                  <a:spcPts val="600"/>
                </a:spcAft>
              </a:pPr>
              <a:t>2017-11-06</a:t>
            </a:fld>
            <a:endParaRPr lang="en-CA"/>
          </a:p>
        </p:txBody>
      </p:sp>
      <p:sp>
        <p:nvSpPr>
          <p:cNvPr id="5" name="Footer Placeholder 4"/>
          <p:cNvSpPr>
            <a:spLocks noGrp="1"/>
          </p:cNvSpPr>
          <p:nvPr>
            <p:ph type="ftr" sz="quarter" idx="11"/>
          </p:nvPr>
        </p:nvSpPr>
        <p:spPr>
          <a:xfrm>
            <a:off x="1088684" y="329307"/>
            <a:ext cx="4454127" cy="309201"/>
          </a:xfrm>
        </p:spPr>
        <p:txBody>
          <a:bodyPr>
            <a:normAutofit/>
          </a:bodyPr>
          <a:lstStyle/>
          <a:p>
            <a:pPr>
              <a:spcAft>
                <a:spcPts val="600"/>
              </a:spcAft>
            </a:pPr>
            <a:r>
              <a:rPr lang="en-US"/>
              <a:t>Tom Belton, MARAC Conference, Buffalo, NY</a:t>
            </a:r>
            <a:endParaRPr lang="en-CA"/>
          </a:p>
        </p:txBody>
      </p:sp>
    </p:spTree>
  </p:cSld>
  <p:clrMapOvr>
    <a:masterClrMapping/>
  </p:clrMapOvr>
  <mc:AlternateContent xmlns:mc="http://schemas.openxmlformats.org/markup-compatibility/2006" xmlns:p14="http://schemas.microsoft.com/office/powerpoint/2010/main">
    <mc:Choice Requires="p14">
      <p:transition spd="slow" p14:dur="2000" advTm="57298"/>
    </mc:Choice>
    <mc:Fallback xmlns="">
      <p:transition spd="slow" advTm="5729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9C51009-A09A-4689-8E6C-F8FC99E6A84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9EC65442-F244-409C-BF44-C5D6472E810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600199"/>
            <a:ext cx="0" cy="429768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937470" y="1600199"/>
            <a:ext cx="2380112" cy="4297680"/>
          </a:xfrm>
        </p:spPr>
        <p:txBody>
          <a:bodyPr anchor="ctr">
            <a:normAutofit/>
          </a:bodyPr>
          <a:lstStyle/>
          <a:p>
            <a:r>
              <a:rPr lang="en-CA" dirty="0"/>
              <a:t>Survey of archives in North America (1)</a:t>
            </a:r>
          </a:p>
        </p:txBody>
      </p:sp>
      <p:sp>
        <p:nvSpPr>
          <p:cNvPr id="3" name="Content Placeholder 2"/>
          <p:cNvSpPr>
            <a:spLocks noGrp="1"/>
          </p:cNvSpPr>
          <p:nvPr>
            <p:ph idx="1"/>
          </p:nvPr>
        </p:nvSpPr>
        <p:spPr>
          <a:xfrm>
            <a:off x="3663863" y="1600199"/>
            <a:ext cx="4627277" cy="4297680"/>
          </a:xfrm>
        </p:spPr>
        <p:txBody>
          <a:bodyPr anchor="ctr">
            <a:normAutofit/>
          </a:bodyPr>
          <a:lstStyle/>
          <a:p>
            <a:pPr>
              <a:lnSpc>
                <a:spcPct val="110000"/>
              </a:lnSpc>
            </a:pPr>
            <a:r>
              <a:rPr lang="en-CA" sz="1500"/>
              <a:t>Survey of 10 questions designed to determine the existing and potential uses of mapping software to access and/or visualize certain archival resources</a:t>
            </a:r>
          </a:p>
          <a:p>
            <a:pPr>
              <a:lnSpc>
                <a:spcPct val="110000"/>
              </a:lnSpc>
            </a:pPr>
            <a:r>
              <a:rPr lang="en-CA" sz="1500"/>
              <a:t>Key Questions:</a:t>
            </a:r>
          </a:p>
          <a:p>
            <a:pPr lvl="1">
              <a:lnSpc>
                <a:spcPct val="110000"/>
              </a:lnSpc>
            </a:pPr>
            <a:r>
              <a:rPr lang="en-CA" sz="1500"/>
              <a:t>Whether or not archives has an online catalogue or database that provides access via a map interface</a:t>
            </a:r>
          </a:p>
          <a:p>
            <a:pPr lvl="1">
              <a:lnSpc>
                <a:spcPct val="110000"/>
              </a:lnSpc>
            </a:pPr>
            <a:r>
              <a:rPr lang="en-CA" sz="1500"/>
              <a:t>Whether or not archives has online exhibits that provide visualizations of archival resources via a map interface</a:t>
            </a:r>
          </a:p>
          <a:p>
            <a:pPr lvl="1">
              <a:lnSpc>
                <a:spcPct val="110000"/>
              </a:lnSpc>
            </a:pPr>
            <a:r>
              <a:rPr lang="en-CA" sz="1500"/>
              <a:t>Whether or not archives’ patrons benefit, or would benefit, from such map interfaces</a:t>
            </a:r>
          </a:p>
          <a:p>
            <a:pPr lvl="1">
              <a:lnSpc>
                <a:spcPct val="110000"/>
              </a:lnSpc>
            </a:pPr>
            <a:r>
              <a:rPr lang="en-CA" sz="1500"/>
              <a:t>Which patrons would benefit the most from such map interfaces</a:t>
            </a:r>
          </a:p>
        </p:txBody>
      </p:sp>
      <p:sp>
        <p:nvSpPr>
          <p:cNvPr id="4" name="Date Placeholder 3"/>
          <p:cNvSpPr>
            <a:spLocks noGrp="1"/>
          </p:cNvSpPr>
          <p:nvPr>
            <p:ph type="dt" sz="half" idx="10"/>
          </p:nvPr>
        </p:nvSpPr>
        <p:spPr>
          <a:xfrm>
            <a:off x="5792421" y="6007878"/>
            <a:ext cx="2625537" cy="309201"/>
          </a:xfrm>
        </p:spPr>
        <p:txBody>
          <a:bodyPr>
            <a:normAutofit/>
          </a:bodyPr>
          <a:lstStyle/>
          <a:p>
            <a:pPr>
              <a:spcAft>
                <a:spcPts val="600"/>
              </a:spcAft>
            </a:pPr>
            <a:fld id="{51EC9DEA-9C3F-4A27-9C4D-CF7D39455642}" type="datetime1">
              <a:rPr lang="en-CA" smtClean="0"/>
              <a:pPr>
                <a:spcAft>
                  <a:spcPts val="600"/>
                </a:spcAft>
              </a:pPr>
              <a:t>2017-11-06</a:t>
            </a:fld>
            <a:endParaRPr lang="en-CA"/>
          </a:p>
        </p:txBody>
      </p:sp>
      <p:sp>
        <p:nvSpPr>
          <p:cNvPr id="5" name="Footer Placeholder 4"/>
          <p:cNvSpPr>
            <a:spLocks noGrp="1"/>
          </p:cNvSpPr>
          <p:nvPr>
            <p:ph type="ftr" sz="quarter" idx="11"/>
          </p:nvPr>
        </p:nvSpPr>
        <p:spPr>
          <a:xfrm>
            <a:off x="3732477" y="540921"/>
            <a:ext cx="3730436" cy="309201"/>
          </a:xfrm>
        </p:spPr>
        <p:txBody>
          <a:bodyPr>
            <a:normAutofit/>
          </a:bodyPr>
          <a:lstStyle/>
          <a:p>
            <a:pPr>
              <a:spcAft>
                <a:spcPts val="600"/>
              </a:spcAft>
            </a:pPr>
            <a:r>
              <a:rPr lang="en-US"/>
              <a:t>Tom Belton, MARAC Conference, Buffalo, NY</a:t>
            </a:r>
            <a:endParaRPr lang="en-CA"/>
          </a:p>
        </p:txBody>
      </p:sp>
    </p:spTree>
    <p:extLst>
      <p:ext uri="{BB962C8B-B14F-4D97-AF65-F5344CB8AC3E}">
        <p14:creationId xmlns:p14="http://schemas.microsoft.com/office/powerpoint/2010/main" val="3390453666"/>
      </p:ext>
    </p:extLst>
  </p:cSld>
  <p:clrMapOvr>
    <a:masterClrMapping/>
  </p:clrMapOvr>
  <mc:AlternateContent xmlns:mc="http://schemas.openxmlformats.org/markup-compatibility/2006" xmlns:p14="http://schemas.microsoft.com/office/powerpoint/2010/main">
    <mc:Choice Requires="p14">
      <p:transition spd="slow" p14:dur="2000" advTm="49166"/>
    </mc:Choice>
    <mc:Fallback xmlns="">
      <p:transition spd="slow" advTm="4916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9C51009-A09A-4689-8E6C-F8FC99E6A84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9EC65442-F244-409C-BF44-C5D6472E810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600199"/>
            <a:ext cx="0" cy="429768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937470" y="1600199"/>
            <a:ext cx="2380112" cy="4297680"/>
          </a:xfrm>
        </p:spPr>
        <p:txBody>
          <a:bodyPr anchor="ctr">
            <a:normAutofit/>
          </a:bodyPr>
          <a:lstStyle/>
          <a:p>
            <a:r>
              <a:rPr lang="en-CA" dirty="0"/>
              <a:t>Survey of archives in North America (2)</a:t>
            </a:r>
          </a:p>
        </p:txBody>
      </p:sp>
      <p:sp>
        <p:nvSpPr>
          <p:cNvPr id="3" name="Content Placeholder 2"/>
          <p:cNvSpPr>
            <a:spLocks noGrp="1"/>
          </p:cNvSpPr>
          <p:nvPr>
            <p:ph idx="1"/>
          </p:nvPr>
        </p:nvSpPr>
        <p:spPr>
          <a:xfrm>
            <a:off x="3663863" y="1600199"/>
            <a:ext cx="4627277" cy="4297680"/>
          </a:xfrm>
        </p:spPr>
        <p:txBody>
          <a:bodyPr anchor="ctr">
            <a:normAutofit/>
          </a:bodyPr>
          <a:lstStyle/>
          <a:p>
            <a:r>
              <a:rPr lang="en-CA" dirty="0"/>
              <a:t>Questions (cont’d)</a:t>
            </a:r>
          </a:p>
          <a:p>
            <a:pPr lvl="1"/>
            <a:r>
              <a:rPr lang="en-CA" dirty="0"/>
              <a:t>What are the obstacles to providing visualizations using a map interface?</a:t>
            </a:r>
          </a:p>
          <a:p>
            <a:pPr lvl="1"/>
            <a:r>
              <a:rPr lang="en-CA" dirty="0"/>
              <a:t>What are the tools used to provide map interfaces?</a:t>
            </a:r>
          </a:p>
          <a:p>
            <a:pPr lvl="1"/>
            <a:r>
              <a:rPr lang="en-CA" dirty="0"/>
              <a:t>What are the primary digital objects connected to maps?</a:t>
            </a:r>
          </a:p>
          <a:p>
            <a:pPr lvl="1"/>
            <a:r>
              <a:rPr lang="en-CA" dirty="0"/>
              <a:t>What are the purpose of providing access or visualizations via maps?</a:t>
            </a:r>
          </a:p>
        </p:txBody>
      </p:sp>
      <p:sp>
        <p:nvSpPr>
          <p:cNvPr id="4" name="Date Placeholder 3"/>
          <p:cNvSpPr>
            <a:spLocks noGrp="1"/>
          </p:cNvSpPr>
          <p:nvPr>
            <p:ph type="dt" sz="half" idx="10"/>
          </p:nvPr>
        </p:nvSpPr>
        <p:spPr>
          <a:xfrm>
            <a:off x="5792421" y="6007878"/>
            <a:ext cx="2625537" cy="309201"/>
          </a:xfrm>
        </p:spPr>
        <p:txBody>
          <a:bodyPr>
            <a:normAutofit/>
          </a:bodyPr>
          <a:lstStyle/>
          <a:p>
            <a:pPr>
              <a:spcAft>
                <a:spcPts val="600"/>
              </a:spcAft>
            </a:pPr>
            <a:fld id="{33149108-C838-44F4-A025-873983214BFC}" type="datetime1">
              <a:rPr lang="en-CA" smtClean="0"/>
              <a:pPr>
                <a:spcAft>
                  <a:spcPts val="600"/>
                </a:spcAft>
              </a:pPr>
              <a:t>2017-11-06</a:t>
            </a:fld>
            <a:endParaRPr lang="en-CA"/>
          </a:p>
        </p:txBody>
      </p:sp>
      <p:sp>
        <p:nvSpPr>
          <p:cNvPr id="5" name="Footer Placeholder 4"/>
          <p:cNvSpPr>
            <a:spLocks noGrp="1"/>
          </p:cNvSpPr>
          <p:nvPr>
            <p:ph type="ftr" sz="quarter" idx="11"/>
          </p:nvPr>
        </p:nvSpPr>
        <p:spPr>
          <a:xfrm>
            <a:off x="3732477" y="540921"/>
            <a:ext cx="3730436" cy="309201"/>
          </a:xfrm>
        </p:spPr>
        <p:txBody>
          <a:bodyPr>
            <a:normAutofit/>
          </a:bodyPr>
          <a:lstStyle/>
          <a:p>
            <a:pPr>
              <a:spcAft>
                <a:spcPts val="600"/>
              </a:spcAft>
            </a:pPr>
            <a:r>
              <a:rPr lang="en-US"/>
              <a:t>Tom Belton, MARAC Conference, Buffalo, NY</a:t>
            </a:r>
            <a:endParaRPr lang="en-CA"/>
          </a:p>
        </p:txBody>
      </p:sp>
    </p:spTree>
    <p:extLst>
      <p:ext uri="{BB962C8B-B14F-4D97-AF65-F5344CB8AC3E}">
        <p14:creationId xmlns:p14="http://schemas.microsoft.com/office/powerpoint/2010/main" val="2666790968"/>
      </p:ext>
    </p:extLst>
  </p:cSld>
  <p:clrMapOvr>
    <a:masterClrMapping/>
  </p:clrMapOvr>
  <mc:AlternateContent xmlns:mc="http://schemas.openxmlformats.org/markup-compatibility/2006" xmlns:p14="http://schemas.microsoft.com/office/powerpoint/2010/main">
    <mc:Choice Requires="p14">
      <p:transition spd="slow" p14:dur="2000" advTm="38924"/>
    </mc:Choice>
    <mc:Fallback xmlns="">
      <p:transition spd="slow" advTm="38924"/>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2D32A60-013B-47A8-8833-D2424080917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E27932B-B694-4C4C-90D7-A0333A7C587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9144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6" name="Picture 15" descr="A picture containing indoor, furniture&#10;&#10;Description generated with high confidence">
            <a:extLst>
              <a:ext uri="{FF2B5EF4-FFF2-40B4-BE49-F238E27FC236}">
                <a16:creationId xmlns:a16="http://schemas.microsoft.com/office/drawing/2014/main" id="{DF63C9AD-AE6E-4512-8171-91612E84CCFB}"/>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9144000" cy="742950"/>
          </a:xfrm>
          <a:prstGeom prst="rect">
            <a:avLst/>
          </a:prstGeom>
        </p:spPr>
      </p:pic>
      <p:cxnSp>
        <p:nvCxnSpPr>
          <p:cNvPr id="18" name="Straight Connector 17">
            <a:extLst>
              <a:ext uri="{FF2B5EF4-FFF2-40B4-BE49-F238E27FC236}">
                <a16:creationId xmlns:a16="http://schemas.microsoft.com/office/drawing/2014/main" id="{FE1A49CE-B63D-457A-A180-1C883E1A63D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B0476-5CF0-4F44-8D68-5D42D7AEE43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88684" y="2146542"/>
            <a:ext cx="245407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2" name="Title 1">
            <a:extLst>
              <a:ext uri="{FF2B5EF4-FFF2-40B4-BE49-F238E27FC236}">
                <a16:creationId xmlns:a16="http://schemas.microsoft.com/office/drawing/2014/main" id="{A9DA474E-6B91-4200-840F-0257B2358A75}"/>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8685" y="3122496"/>
            <a:ext cx="264761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sp>
        <p:nvSpPr>
          <p:cNvPr id="2" name="Title 1"/>
          <p:cNvSpPr>
            <a:spLocks noGrp="1"/>
          </p:cNvSpPr>
          <p:nvPr>
            <p:ph type="title"/>
          </p:nvPr>
        </p:nvSpPr>
        <p:spPr>
          <a:xfrm>
            <a:off x="1088684" y="2303047"/>
            <a:ext cx="2454070" cy="2674198"/>
          </a:xfrm>
        </p:spPr>
        <p:txBody>
          <a:bodyPr anchor="t">
            <a:normAutofit/>
          </a:bodyPr>
          <a:lstStyle/>
          <a:p>
            <a:r>
              <a:rPr lang="en-CA" dirty="0"/>
              <a:t>Survey results (1)</a:t>
            </a:r>
          </a:p>
        </p:txBody>
      </p:sp>
      <p:graphicFrame>
        <p:nvGraphicFramePr>
          <p:cNvPr id="7" name="Content Placeholder 2"/>
          <p:cNvGraphicFramePr>
            <a:graphicFrameLocks noGrp="1"/>
          </p:cNvGraphicFramePr>
          <p:nvPr>
            <p:ph idx="1"/>
            <p:extLst>
              <p:ext uri="{D42A27DB-BD31-4B8C-83A1-F6EECF244321}">
                <p14:modId xmlns:p14="http://schemas.microsoft.com/office/powerpoint/2010/main" val="165848791"/>
              </p:ext>
            </p:extLst>
          </p:nvPr>
        </p:nvGraphicFramePr>
        <p:xfrm>
          <a:off x="3856434" y="803275"/>
          <a:ext cx="4435078" cy="46370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Date Placeholder 3"/>
          <p:cNvSpPr>
            <a:spLocks noGrp="1"/>
          </p:cNvSpPr>
          <p:nvPr>
            <p:ph type="dt" sz="half" idx="10"/>
          </p:nvPr>
        </p:nvSpPr>
        <p:spPr>
          <a:xfrm>
            <a:off x="5665603" y="330370"/>
            <a:ext cx="2625536" cy="309201"/>
          </a:xfrm>
        </p:spPr>
        <p:txBody>
          <a:bodyPr>
            <a:normAutofit/>
          </a:bodyPr>
          <a:lstStyle/>
          <a:p>
            <a:pPr>
              <a:spcAft>
                <a:spcPts val="600"/>
              </a:spcAft>
            </a:pPr>
            <a:fld id="{33617DE8-A52F-4802-AF89-A0E209782324}" type="datetime1">
              <a:rPr lang="en-CA" smtClean="0"/>
              <a:pPr>
                <a:spcAft>
                  <a:spcPts val="600"/>
                </a:spcAft>
              </a:pPr>
              <a:t>2017-11-06</a:t>
            </a:fld>
            <a:endParaRPr lang="en-CA"/>
          </a:p>
        </p:txBody>
      </p:sp>
      <p:sp>
        <p:nvSpPr>
          <p:cNvPr id="5" name="Footer Placeholder 4"/>
          <p:cNvSpPr>
            <a:spLocks noGrp="1"/>
          </p:cNvSpPr>
          <p:nvPr>
            <p:ph type="ftr" sz="quarter" idx="11"/>
          </p:nvPr>
        </p:nvSpPr>
        <p:spPr>
          <a:xfrm>
            <a:off x="1088684" y="329307"/>
            <a:ext cx="4454127" cy="309201"/>
          </a:xfrm>
        </p:spPr>
        <p:txBody>
          <a:bodyPr>
            <a:normAutofit/>
          </a:bodyPr>
          <a:lstStyle/>
          <a:p>
            <a:pPr>
              <a:spcAft>
                <a:spcPts val="600"/>
              </a:spcAft>
            </a:pPr>
            <a:r>
              <a:rPr lang="en-US"/>
              <a:t>Tom Belton, MARAC Conference, Buffalo, NY</a:t>
            </a:r>
            <a:endParaRPr lang="en-CA"/>
          </a:p>
        </p:txBody>
      </p:sp>
    </p:spTree>
    <p:extLst>
      <p:ext uri="{BB962C8B-B14F-4D97-AF65-F5344CB8AC3E}">
        <p14:creationId xmlns:p14="http://schemas.microsoft.com/office/powerpoint/2010/main" val="2667210648"/>
      </p:ext>
    </p:extLst>
  </p:cSld>
  <p:clrMapOvr>
    <a:masterClrMapping/>
  </p:clrMapOvr>
  <mc:AlternateContent xmlns:mc="http://schemas.openxmlformats.org/markup-compatibility/2006" xmlns:p14="http://schemas.microsoft.com/office/powerpoint/2010/main">
    <mc:Choice Requires="p14">
      <p:transition spd="slow" p14:dur="2000" advTm="99663"/>
    </mc:Choice>
    <mc:Fallback xmlns="">
      <p:transition spd="slow" advTm="99663"/>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2D32A60-013B-47A8-8833-D2424080917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E27932B-B694-4C4C-90D7-A0333A7C587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9144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6" name="Picture 15" descr="A picture containing indoor, furniture&#10;&#10;Description generated with high confidence">
            <a:extLst>
              <a:ext uri="{FF2B5EF4-FFF2-40B4-BE49-F238E27FC236}">
                <a16:creationId xmlns:a16="http://schemas.microsoft.com/office/drawing/2014/main" id="{DF63C9AD-AE6E-4512-8171-91612E84CCFB}"/>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9144000" cy="742950"/>
          </a:xfrm>
          <a:prstGeom prst="rect">
            <a:avLst/>
          </a:prstGeom>
        </p:spPr>
      </p:pic>
      <p:cxnSp>
        <p:nvCxnSpPr>
          <p:cNvPr id="18" name="Straight Connector 17">
            <a:extLst>
              <a:ext uri="{FF2B5EF4-FFF2-40B4-BE49-F238E27FC236}">
                <a16:creationId xmlns:a16="http://schemas.microsoft.com/office/drawing/2014/main" id="{FE1A49CE-B63D-457A-A180-1C883E1A63D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B0476-5CF0-4F44-8D68-5D42D7AEE43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88684" y="2146542"/>
            <a:ext cx="245407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2" name="Title 1">
            <a:extLst>
              <a:ext uri="{FF2B5EF4-FFF2-40B4-BE49-F238E27FC236}">
                <a16:creationId xmlns:a16="http://schemas.microsoft.com/office/drawing/2014/main" id="{A9DA474E-6B91-4200-840F-0257B2358A75}"/>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8685" y="3122496"/>
            <a:ext cx="264761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sp>
        <p:nvSpPr>
          <p:cNvPr id="2" name="Title 1"/>
          <p:cNvSpPr>
            <a:spLocks noGrp="1"/>
          </p:cNvSpPr>
          <p:nvPr>
            <p:ph type="title"/>
          </p:nvPr>
        </p:nvSpPr>
        <p:spPr>
          <a:xfrm>
            <a:off x="1088684" y="2303047"/>
            <a:ext cx="2454070" cy="2674198"/>
          </a:xfrm>
        </p:spPr>
        <p:txBody>
          <a:bodyPr anchor="t">
            <a:normAutofit/>
          </a:bodyPr>
          <a:lstStyle/>
          <a:p>
            <a:r>
              <a:rPr lang="en-CA" dirty="0"/>
              <a:t>Survey Results (2)</a:t>
            </a:r>
          </a:p>
        </p:txBody>
      </p:sp>
      <p:graphicFrame>
        <p:nvGraphicFramePr>
          <p:cNvPr id="7" name="Content Placeholder 2"/>
          <p:cNvGraphicFramePr>
            <a:graphicFrameLocks noGrp="1"/>
          </p:cNvGraphicFramePr>
          <p:nvPr>
            <p:ph idx="1"/>
            <p:extLst>
              <p:ext uri="{D42A27DB-BD31-4B8C-83A1-F6EECF244321}">
                <p14:modId xmlns:p14="http://schemas.microsoft.com/office/powerpoint/2010/main" val="2924960184"/>
              </p:ext>
            </p:extLst>
          </p:nvPr>
        </p:nvGraphicFramePr>
        <p:xfrm>
          <a:off x="3856434" y="803275"/>
          <a:ext cx="4435078" cy="46370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Date Placeholder 3"/>
          <p:cNvSpPr>
            <a:spLocks noGrp="1"/>
          </p:cNvSpPr>
          <p:nvPr>
            <p:ph type="dt" sz="half" idx="10"/>
          </p:nvPr>
        </p:nvSpPr>
        <p:spPr>
          <a:xfrm>
            <a:off x="5665603" y="330370"/>
            <a:ext cx="2625536" cy="309201"/>
          </a:xfrm>
        </p:spPr>
        <p:txBody>
          <a:bodyPr>
            <a:normAutofit/>
          </a:bodyPr>
          <a:lstStyle/>
          <a:p>
            <a:pPr>
              <a:spcAft>
                <a:spcPts val="600"/>
              </a:spcAft>
            </a:pPr>
            <a:fld id="{1FA15C5D-3436-4A90-92F3-D63AB488FC3F}" type="datetime1">
              <a:rPr lang="en-CA" smtClean="0"/>
              <a:pPr>
                <a:spcAft>
                  <a:spcPts val="600"/>
                </a:spcAft>
              </a:pPr>
              <a:t>2017-11-06</a:t>
            </a:fld>
            <a:endParaRPr lang="en-CA"/>
          </a:p>
        </p:txBody>
      </p:sp>
      <p:sp>
        <p:nvSpPr>
          <p:cNvPr id="5" name="Footer Placeholder 4"/>
          <p:cNvSpPr>
            <a:spLocks noGrp="1"/>
          </p:cNvSpPr>
          <p:nvPr>
            <p:ph type="ftr" sz="quarter" idx="11"/>
          </p:nvPr>
        </p:nvSpPr>
        <p:spPr>
          <a:xfrm>
            <a:off x="1088684" y="329307"/>
            <a:ext cx="4454127" cy="309201"/>
          </a:xfrm>
        </p:spPr>
        <p:txBody>
          <a:bodyPr>
            <a:normAutofit/>
          </a:bodyPr>
          <a:lstStyle/>
          <a:p>
            <a:pPr>
              <a:spcAft>
                <a:spcPts val="600"/>
              </a:spcAft>
            </a:pPr>
            <a:r>
              <a:rPr lang="en-US"/>
              <a:t>Tom Belton, MARAC Conference, Buffalo, NY</a:t>
            </a:r>
            <a:endParaRPr lang="en-CA"/>
          </a:p>
        </p:txBody>
      </p:sp>
    </p:spTree>
    <p:extLst>
      <p:ext uri="{BB962C8B-B14F-4D97-AF65-F5344CB8AC3E}">
        <p14:creationId xmlns:p14="http://schemas.microsoft.com/office/powerpoint/2010/main" val="383044426"/>
      </p:ext>
    </p:extLst>
  </p:cSld>
  <p:clrMapOvr>
    <a:masterClrMapping/>
  </p:clrMapOvr>
  <mc:AlternateContent xmlns:mc="http://schemas.openxmlformats.org/markup-compatibility/2006" xmlns:p14="http://schemas.microsoft.com/office/powerpoint/2010/main">
    <mc:Choice Requires="p14">
      <p:transition spd="slow" p14:dur="2000" advTm="124263"/>
    </mc:Choice>
    <mc:Fallback xmlns="">
      <p:transition spd="slow" advTm="124263"/>
    </mc:Fallback>
  </mc:AlternateContent>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Gallery</Template>
  <TotalTime>2864</TotalTime>
  <Words>4275</Words>
  <Application>Microsoft Office PowerPoint</Application>
  <PresentationFormat>On-screen Show (4:3)</PresentationFormat>
  <Paragraphs>132</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Gill Sans MT</vt:lpstr>
      <vt:lpstr>Gallery</vt:lpstr>
      <vt:lpstr>Using map TOOLS TO IMPROVE ACCESS AND COMMUNITY AWARENESS </vt:lpstr>
      <vt:lpstr>Agenda</vt:lpstr>
      <vt:lpstr>MAP TOOLS CAN PROVIDE…</vt:lpstr>
      <vt:lpstr>Searching by place and using maps</vt:lpstr>
      <vt:lpstr>Visualization and archival reCORDS</vt:lpstr>
      <vt:lpstr>Survey of archives in North America (1)</vt:lpstr>
      <vt:lpstr>Survey of archives in North America (2)</vt:lpstr>
      <vt:lpstr>Survey results (1)</vt:lpstr>
      <vt:lpstr>Survey Results (2)</vt:lpstr>
      <vt:lpstr>Historypin MAP and Community AWARENESS IN LONDON, ONTARIO</vt:lpstr>
      <vt:lpstr>Historypin and Community AWARENESS</vt:lpstr>
      <vt:lpstr>Historypin and Community AWARENESS</vt:lpstr>
      <vt:lpstr>Dalhousie University ARCHIVES, HALIFAX, NOVA SCOTIA</vt:lpstr>
      <vt:lpstr>Dalhousie University ARCHIVES, HALIFAX, NOVA SCOTIA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map software to visualize and access archival resources</dc:title>
  <dc:creator>Tom</dc:creator>
  <cp:lastModifiedBy>Tom Belton</cp:lastModifiedBy>
  <cp:revision>164</cp:revision>
  <cp:lastPrinted>2017-10-25T17:49:47Z</cp:lastPrinted>
  <dcterms:created xsi:type="dcterms:W3CDTF">2015-11-09T18:43:37Z</dcterms:created>
  <dcterms:modified xsi:type="dcterms:W3CDTF">2017-11-06T18:00:18Z</dcterms:modified>
</cp:coreProperties>
</file>