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67" r:id="rId4"/>
    <p:sldId id="289" r:id="rId5"/>
    <p:sldId id="291" r:id="rId6"/>
    <p:sldId id="292" r:id="rId7"/>
    <p:sldId id="293" r:id="rId8"/>
    <p:sldId id="258" r:id="rId9"/>
    <p:sldId id="259" r:id="rId10"/>
    <p:sldId id="260" r:id="rId11"/>
    <p:sldId id="261" r:id="rId12"/>
    <p:sldId id="262" r:id="rId13"/>
    <p:sldId id="264" r:id="rId14"/>
    <p:sldId id="269" r:id="rId15"/>
    <p:sldId id="270" r:id="rId16"/>
    <p:sldId id="271" r:id="rId17"/>
    <p:sldId id="272" r:id="rId18"/>
    <p:sldId id="273" r:id="rId19"/>
    <p:sldId id="265" r:id="rId20"/>
    <p:sldId id="266" r:id="rId21"/>
    <p:sldId id="275" r:id="rId22"/>
    <p:sldId id="276" r:id="rId23"/>
    <p:sldId id="263" r:id="rId24"/>
    <p:sldId id="277" r:id="rId25"/>
    <p:sldId id="290" r:id="rId26"/>
    <p:sldId id="278" r:id="rId27"/>
    <p:sldId id="257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7" r:id="rId36"/>
    <p:sldId id="286" r:id="rId37"/>
    <p:sldId id="294" r:id="rId38"/>
    <p:sldId id="288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19"/>
  </p:normalViewPr>
  <p:slideViewPr>
    <p:cSldViewPr snapToGrid="0" snapToObjects="1">
      <p:cViewPr varScale="1">
        <p:scale>
          <a:sx n="140" d="100"/>
          <a:sy n="140" d="100"/>
        </p:scale>
        <p:origin x="232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29FD-1850-E547-84CC-AAC21FBE12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6D6840-F991-0645-9E41-B5C62B212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65E82-CF45-C94B-B2E5-DA6A95EDC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5068-CCEA-E842-A197-92B16EDBB650}" type="datetimeFigureOut">
              <a:rPr lang="en-US" smtClean="0"/>
              <a:t>8/11/20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12D1F-DF3D-CC42-89F5-D39746458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775A2E-C4DE-BE42-BD4E-8A69FF44B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9AF8-24D9-AC44-911C-00CB65848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82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92ECD-C378-9E4D-8437-94C8AC4AA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25588E-7C7B-2048-B74C-6621B7E711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C5A40-A45F-4945-A04A-D581A02A2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5068-CCEA-E842-A197-92B16EDBB650}" type="datetimeFigureOut">
              <a:rPr lang="en-US" smtClean="0"/>
              <a:t>8/11/20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69A66-AFBF-C541-9F16-4C0999DA3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9421F-511C-C243-9325-9ABCBDD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9AF8-24D9-AC44-911C-00CB65848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786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B2AB32-5D2D-BA4A-88BA-8127723EB7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3DDBC7-67FD-DE4A-A842-D7C464F61B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931C27-839C-1349-9B9B-F310BB3DE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5068-CCEA-E842-A197-92B16EDBB650}" type="datetimeFigureOut">
              <a:rPr lang="en-US" smtClean="0"/>
              <a:t>8/11/20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856778-A352-B94A-B6B2-7FA4AD7C3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B5C92-B923-3E4D-9BB9-441031866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9AF8-24D9-AC44-911C-00CB65848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368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40589-A54E-FD4D-A4FE-91195EEF9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3704F-B876-7C43-BABF-1BA6FAC55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01724-0929-3D47-B85F-2696A150B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5068-CCEA-E842-A197-92B16EDBB650}" type="datetimeFigureOut">
              <a:rPr lang="en-US" smtClean="0"/>
              <a:t>8/11/20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FB262-9F36-AC4C-9309-FE045C37F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10B06-96A5-C44A-B058-B80A1C7E4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9AF8-24D9-AC44-911C-00CB65848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9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F3503-938A-4C49-84F5-C871A0B70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247B3D-99F1-1546-8C22-5FCADE03D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A9C6C2-A387-0242-9976-644F55A56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5068-CCEA-E842-A197-92B16EDBB650}" type="datetimeFigureOut">
              <a:rPr lang="en-US" smtClean="0"/>
              <a:t>8/11/20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2D4EFB-E223-F143-AC6F-5D3D08BBD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6EE10-A958-6B46-8535-4B83B61F4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9AF8-24D9-AC44-911C-00CB65848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941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85B8D-602B-DC47-BB8B-FE4D6EE6B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5682A9-7359-AF4B-8B56-8A9C326C73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2EAF29-2BB5-1948-89B1-A14B31E122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A0ACB3-D409-E749-BD0D-FC364EBE7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5068-CCEA-E842-A197-92B16EDBB650}" type="datetimeFigureOut">
              <a:rPr lang="en-US" smtClean="0"/>
              <a:t>8/11/20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1DECCF-8321-DF43-8D16-8633493FB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211EDE-32FD-034A-8D58-FE6323BF8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9AF8-24D9-AC44-911C-00CB65848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4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16DDE-AE0B-5240-82C0-EEEDFED46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6920E4-1D8E-0148-8FFB-3A866CF6F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2BE687-822C-854F-9615-462931AE74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F8925B-DA5B-D04C-BF48-A78C683640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12B72D-0F61-C04D-A04D-33A3D200D0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40291E-001E-6E4C-BCE6-FEE5C8228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5068-CCEA-E842-A197-92B16EDBB650}" type="datetimeFigureOut">
              <a:rPr lang="en-US" smtClean="0"/>
              <a:t>8/11/20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9DFDC3-F5B4-2247-831E-C5F444401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45F679-AA18-7747-A082-E73558723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9AF8-24D9-AC44-911C-00CB65848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272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0C0EA-83EA-474E-A689-C05E3F305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BBBA35-D347-394B-A8E8-CA3FE32A4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5068-CCEA-E842-A197-92B16EDBB650}" type="datetimeFigureOut">
              <a:rPr lang="en-US" smtClean="0"/>
              <a:t>8/11/20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529D51-FD1A-A943-9BB9-B664A6166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5F9FFE-70C2-1E4B-9E1B-C7693C1DD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9AF8-24D9-AC44-911C-00CB65848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25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377F7F-3B61-9746-99E4-A6D115620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5068-CCEA-E842-A197-92B16EDBB650}" type="datetimeFigureOut">
              <a:rPr lang="en-US" smtClean="0"/>
              <a:t>8/11/20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BABB27-DB9A-5D4F-BA0B-574502250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F418F1-7142-3649-980B-5872D70DB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9AF8-24D9-AC44-911C-00CB65848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4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7FF4C-F88D-7E45-9375-DEF428BC0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428FD-505D-F646-8E21-37805882E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D13BA6-D092-734C-9570-3F3767410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3BCEE-D82D-2D49-9C14-12B09BEE0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5068-CCEA-E842-A197-92B16EDBB650}" type="datetimeFigureOut">
              <a:rPr lang="en-US" smtClean="0"/>
              <a:t>8/11/20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BDBCB1-AA38-1E45-A7C1-BFC3B54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05B76C-5175-0D40-8ED7-A83909824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9AF8-24D9-AC44-911C-00CB65848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50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8B4E8-1398-B142-B6ED-9D257EE16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39C1CA-256C-6D4A-9125-66B04D2B31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462F6F-4B8A-8D46-9BBA-9421D6862E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88799D-6C9A-F24A-A42D-57D3579E1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5068-CCEA-E842-A197-92B16EDBB650}" type="datetimeFigureOut">
              <a:rPr lang="en-US" smtClean="0"/>
              <a:t>8/11/20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5277BC-10CB-3D4F-ADA2-DBAE21F54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1205CF-EDF8-614F-AE68-C2CFFFEA6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9AF8-24D9-AC44-911C-00CB65848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3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0AA913-465E-7B41-9451-F0D8F1A0A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3E417B-5B95-5740-877D-57DDF43303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3D855-1C41-9242-B4B0-5466246E61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E5068-CCEA-E842-A197-92B16EDBB650}" type="datetimeFigureOut">
              <a:rPr lang="en-US" smtClean="0"/>
              <a:t>8/11/20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A21D9B-123F-FC4A-9ACA-6BF4BAE1CE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8A309-4AD2-2C44-87A5-37D312B757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49AF8-24D9-AC44-911C-00CB65848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12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sly@umd.ed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B4D3D850-2041-4B7C-AED9-54DA385B1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04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Image">
            <a:extLst>
              <a:ext uri="{FF2B5EF4-FFF2-40B4-BE49-F238E27FC236}">
                <a16:creationId xmlns:a16="http://schemas.microsoft.com/office/drawing/2014/main" id="{E042231D-8CD6-0544-957C-A4E6DC1D49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25" r="1" b="8099"/>
          <a:stretch/>
        </p:blipFill>
        <p:spPr bwMode="auto">
          <a:xfrm>
            <a:off x="-4243" y="10"/>
            <a:ext cx="1219624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0" name="Group 79">
            <a:extLst>
              <a:ext uri="{FF2B5EF4-FFF2-40B4-BE49-F238E27FC236}">
                <a16:creationId xmlns:a16="http://schemas.microsoft.com/office/drawing/2014/main" id="{ABDF8F5F-D119-46D7-B35A-FF6930D5D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26008" y="5490560"/>
            <a:ext cx="803394" cy="855268"/>
            <a:chOff x="10246841" y="5975889"/>
            <a:chExt cx="1378553" cy="146756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2223129E-6C02-428A-AF00-97CD5D2016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0246842" y="5975888"/>
              <a:ext cx="1316404" cy="1316405"/>
            </a:xfrm>
            <a:prstGeom prst="rect">
              <a:avLst/>
            </a:prstGeom>
            <a:solidFill>
              <a:schemeClr val="accent4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53AC01A6-6210-456F-BDA3-E221EF6E75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38860" y="6856918"/>
              <a:ext cx="586534" cy="586535"/>
            </a:xfrm>
            <a:prstGeom prst="rect">
              <a:avLst/>
            </a:prstGeom>
            <a:solidFill>
              <a:schemeClr val="accent4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id="{5707F116-8EC0-4822-9067-186AC8C96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828180" y="1316432"/>
            <a:ext cx="4225136" cy="42251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A77100AA-BF68-4139-8224-79EA1F9164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274247" y="753374"/>
            <a:ext cx="5353835" cy="5353836"/>
          </a:xfrm>
          <a:custGeom>
            <a:avLst/>
            <a:gdLst>
              <a:gd name="connsiteX0" fmla="*/ 5273742 w 5353835"/>
              <a:gd name="connsiteY0" fmla="*/ 690509 h 5353836"/>
              <a:gd name="connsiteX1" fmla="*/ 5353835 w 5353835"/>
              <a:gd name="connsiteY1" fmla="*/ 770602 h 5353836"/>
              <a:gd name="connsiteX2" fmla="*/ 5353835 w 5353835"/>
              <a:gd name="connsiteY2" fmla="*/ 4854514 h 5353836"/>
              <a:gd name="connsiteX3" fmla="*/ 5273742 w 5353835"/>
              <a:gd name="connsiteY3" fmla="*/ 4934608 h 5353836"/>
              <a:gd name="connsiteX4" fmla="*/ 502667 w 5353835"/>
              <a:gd name="connsiteY4" fmla="*/ 0 h 5353836"/>
              <a:gd name="connsiteX5" fmla="*/ 4583234 w 5353835"/>
              <a:gd name="connsiteY5" fmla="*/ 1 h 5353836"/>
              <a:gd name="connsiteX6" fmla="*/ 4663327 w 5353835"/>
              <a:gd name="connsiteY6" fmla="*/ 80094 h 5353836"/>
              <a:gd name="connsiteX7" fmla="*/ 422574 w 5353835"/>
              <a:gd name="connsiteY7" fmla="*/ 80094 h 5353836"/>
              <a:gd name="connsiteX8" fmla="*/ 0 w 5353835"/>
              <a:gd name="connsiteY8" fmla="*/ 502667 h 5353836"/>
              <a:gd name="connsiteX9" fmla="*/ 80093 w 5353835"/>
              <a:gd name="connsiteY9" fmla="*/ 422574 h 5353836"/>
              <a:gd name="connsiteX10" fmla="*/ 80093 w 5353835"/>
              <a:gd name="connsiteY10" fmla="*/ 5273743 h 5353836"/>
              <a:gd name="connsiteX11" fmla="*/ 4934607 w 5353835"/>
              <a:gd name="connsiteY11" fmla="*/ 5273743 h 5353836"/>
              <a:gd name="connsiteX12" fmla="*/ 4854514 w 5353835"/>
              <a:gd name="connsiteY12" fmla="*/ 5353836 h 5353836"/>
              <a:gd name="connsiteX13" fmla="*/ 0 w 5353835"/>
              <a:gd name="connsiteY13" fmla="*/ 5353836 h 535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53835" h="5353836">
                <a:moveTo>
                  <a:pt x="5273742" y="690509"/>
                </a:moveTo>
                <a:lnTo>
                  <a:pt x="5353835" y="770602"/>
                </a:lnTo>
                <a:lnTo>
                  <a:pt x="5353835" y="4854514"/>
                </a:lnTo>
                <a:lnTo>
                  <a:pt x="5273742" y="4934608"/>
                </a:lnTo>
                <a:close/>
                <a:moveTo>
                  <a:pt x="502667" y="0"/>
                </a:moveTo>
                <a:lnTo>
                  <a:pt x="4583234" y="1"/>
                </a:lnTo>
                <a:lnTo>
                  <a:pt x="4663327" y="80094"/>
                </a:lnTo>
                <a:lnTo>
                  <a:pt x="422574" y="80094"/>
                </a:lnTo>
                <a:close/>
                <a:moveTo>
                  <a:pt x="0" y="502667"/>
                </a:moveTo>
                <a:lnTo>
                  <a:pt x="80093" y="422574"/>
                </a:lnTo>
                <a:lnTo>
                  <a:pt x="80093" y="5273743"/>
                </a:lnTo>
                <a:lnTo>
                  <a:pt x="4934607" y="5273743"/>
                </a:lnTo>
                <a:lnTo>
                  <a:pt x="4854514" y="5353836"/>
                </a:lnTo>
                <a:lnTo>
                  <a:pt x="0" y="5353836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42FD7B-3A49-9749-9E37-30BDA7D6DF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27005" y="2384269"/>
            <a:ext cx="4248318" cy="1952947"/>
          </a:xfrm>
          <a:noFill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>
                <a:latin typeface="Garamond" panose="02020404030301010803" pitchFamily="18" charset="0"/>
              </a:rPr>
              <a:t>Developing library programming for non-departmental student programs</a:t>
            </a:r>
            <a:br>
              <a:rPr lang="en-US" sz="2500" b="1" dirty="0">
                <a:latin typeface="Garamond" panose="02020404030301010803" pitchFamily="18" charset="0"/>
              </a:rPr>
            </a:br>
            <a:endParaRPr lang="en-US" sz="2500" b="1" dirty="0">
              <a:latin typeface="Garamond" panose="020204040303010108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55A595-CCAC-0C4F-8339-0C2CE992EF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9819" y="4234772"/>
            <a:ext cx="2442690" cy="915772"/>
          </a:xfrm>
          <a:noFill/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Jordan S. Sly, University of Maryland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jsly@umd.edu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jordanssly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8A9C60AD-F4C2-4B03-8DAE-163F0B32A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5814" y="-998971"/>
            <a:ext cx="1946803" cy="2536194"/>
            <a:chOff x="10136578" y="-985323"/>
            <a:chExt cx="1946803" cy="2536194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916F10D-FCDE-46BA-8978-8EE1228D75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9951582" y="-621194"/>
              <a:ext cx="2495927" cy="1767670"/>
            </a:xfrm>
            <a:custGeom>
              <a:avLst/>
              <a:gdLst>
                <a:gd name="connsiteX0" fmla="*/ 0 w 2495927"/>
                <a:gd name="connsiteY0" fmla="*/ 1767670 h 1767670"/>
                <a:gd name="connsiteX1" fmla="*/ 1767670 w 2495927"/>
                <a:gd name="connsiteY1" fmla="*/ 0 h 1767670"/>
                <a:gd name="connsiteX2" fmla="*/ 2495927 w 2495927"/>
                <a:gd name="connsiteY2" fmla="*/ 728256 h 1767670"/>
                <a:gd name="connsiteX3" fmla="*/ 2495927 w 2495927"/>
                <a:gd name="connsiteY3" fmla="*/ 1767670 h 176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5927" h="1767670">
                  <a:moveTo>
                    <a:pt x="0" y="1767670"/>
                  </a:moveTo>
                  <a:lnTo>
                    <a:pt x="1767670" y="0"/>
                  </a:lnTo>
                  <a:lnTo>
                    <a:pt x="2495927" y="728256"/>
                  </a:lnTo>
                  <a:lnTo>
                    <a:pt x="2495927" y="176767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A5536437-C633-43E7-9209-A68E4E7F15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0136578" y="419910"/>
              <a:ext cx="1130961" cy="1130961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989D8280-A836-4962-94D3-CEAE4E0B1B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469300" y="6047150"/>
            <a:ext cx="1636826" cy="818414"/>
            <a:chOff x="8085870" y="5837885"/>
            <a:chExt cx="2055357" cy="1027679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B150DA1F-B4DA-47F1-A5DC-F705E34BD0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9241090" y="5965012"/>
              <a:ext cx="696678" cy="69667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Isosceles Triangle 93">
              <a:extLst>
                <a:ext uri="{FF2B5EF4-FFF2-40B4-BE49-F238E27FC236}">
                  <a16:creationId xmlns:a16="http://schemas.microsoft.com/office/drawing/2014/main" id="{16631CE7-7E0C-4568-8450-33D7CC534B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85870" y="5837885"/>
              <a:ext cx="2055357" cy="1027679"/>
            </a:xfrm>
            <a:prstGeom prst="triangle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9960D1EE-8AC7-4766-B65A-A205CE1005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315948" y="5609070"/>
            <a:ext cx="780052" cy="747280"/>
            <a:chOff x="7011922" y="4095164"/>
            <a:chExt cx="1203067" cy="1152523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6141B26B-1A89-4EB0-931E-5168A01120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7135024" y="4167722"/>
              <a:ext cx="1079965" cy="1079965"/>
            </a:xfrm>
            <a:prstGeom prst="rect">
              <a:avLst/>
            </a:prstGeom>
            <a:solidFill>
              <a:schemeClr val="accent5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45C2C148-AE74-4AED-BCB0-018969CBE9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7011922" y="4095164"/>
              <a:ext cx="485578" cy="485578"/>
            </a:xfrm>
            <a:prstGeom prst="rect">
              <a:avLst/>
            </a:prstGeom>
            <a:solidFill>
              <a:schemeClr val="accent5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1E01CE8-3FEC-CA44-AC00-B73217332B58}"/>
              </a:ext>
            </a:extLst>
          </p:cNvPr>
          <p:cNvSpPr txBox="1"/>
          <p:nvPr/>
        </p:nvSpPr>
        <p:spPr>
          <a:xfrm>
            <a:off x="-90999" y="6517195"/>
            <a:ext cx="5116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Towson Conference for Academic Libraries 2020</a:t>
            </a:r>
          </a:p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EF537F-0C40-D94C-95D2-6C7FA53F1F5A}"/>
              </a:ext>
            </a:extLst>
          </p:cNvPr>
          <p:cNvSpPr txBox="1"/>
          <p:nvPr/>
        </p:nvSpPr>
        <p:spPr>
          <a:xfrm>
            <a:off x="6737375" y="6531045"/>
            <a:ext cx="6349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Photo: UMD Special Collections, https://</a:t>
            </a:r>
            <a:r>
              <a:rPr lang="en-US" dirty="0" err="1">
                <a:solidFill>
                  <a:srgbClr val="FFFF00"/>
                </a:solidFill>
              </a:rPr>
              <a:t>flic.kr</a:t>
            </a:r>
            <a:r>
              <a:rPr lang="en-US" dirty="0">
                <a:solidFill>
                  <a:srgbClr val="FFFF00"/>
                </a:solidFill>
              </a:rPr>
              <a:t>/p/9H7xZQ</a:t>
            </a:r>
          </a:p>
        </p:txBody>
      </p:sp>
    </p:spTree>
    <p:extLst>
      <p:ext uri="{BB962C8B-B14F-4D97-AF65-F5344CB8AC3E}">
        <p14:creationId xmlns:p14="http://schemas.microsoft.com/office/powerpoint/2010/main" val="2261029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4454245-9B38-8649-B6B9-4A020FCA3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551" y="0"/>
            <a:ext cx="6183765" cy="6834687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F651AA5-DC30-7C46-B1B7-D013E76A2A77}"/>
              </a:ext>
            </a:extLst>
          </p:cNvPr>
          <p:cNvSpPr/>
          <p:nvPr/>
        </p:nvSpPr>
        <p:spPr>
          <a:xfrm>
            <a:off x="3529013" y="900112"/>
            <a:ext cx="685800" cy="271463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642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4454245-9B38-8649-B6B9-4A020FCA3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551" y="0"/>
            <a:ext cx="6183765" cy="6834687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F651AA5-DC30-7C46-B1B7-D013E76A2A77}"/>
              </a:ext>
            </a:extLst>
          </p:cNvPr>
          <p:cNvSpPr/>
          <p:nvPr/>
        </p:nvSpPr>
        <p:spPr>
          <a:xfrm>
            <a:off x="3529013" y="900112"/>
            <a:ext cx="685800" cy="271463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9485DD2-C260-8349-81F1-C3AE21E77D6D}"/>
              </a:ext>
            </a:extLst>
          </p:cNvPr>
          <p:cNvCxnSpPr/>
          <p:nvPr/>
        </p:nvCxnSpPr>
        <p:spPr>
          <a:xfrm>
            <a:off x="1257300" y="1100135"/>
            <a:ext cx="18859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D262953-FEF5-6240-95EC-CBE793173912}"/>
              </a:ext>
            </a:extLst>
          </p:cNvPr>
          <p:cNvSpPr txBox="1"/>
          <p:nvPr/>
        </p:nvSpPr>
        <p:spPr>
          <a:xfrm>
            <a:off x="585788" y="1543050"/>
            <a:ext cx="2557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Great, but what do we mean?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381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0AED851-54B9-4765-92D2-F0BE443BEC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B9CB6D-9B76-7148-B3F5-0AFE76310BBA}"/>
              </a:ext>
            </a:extLst>
          </p:cNvPr>
          <p:cNvSpPr txBox="1"/>
          <p:nvPr/>
        </p:nvSpPr>
        <p:spPr>
          <a:xfrm>
            <a:off x="7041856" y="666728"/>
            <a:ext cx="4036334" cy="46649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Why is a particular population within your community a </a:t>
            </a:r>
            <a:r>
              <a:rPr lang="en-US" sz="4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strategic opportunity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and not just another place to direct or divert attention?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824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3" descr="Cycle with people">
            <a:extLst>
              <a:ext uri="{FF2B5EF4-FFF2-40B4-BE49-F238E27FC236}">
                <a16:creationId xmlns:a16="http://schemas.microsoft.com/office/drawing/2014/main" id="{ECB6BA01-8F16-E546-9A4B-FC4F23A4B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8612" y="666728"/>
            <a:ext cx="5465791" cy="5465791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60480" y="2984992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96371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B5E35F-C662-2249-81AD-9B2594E2D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182" y="0"/>
            <a:ext cx="49876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246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B5E35F-C662-2249-81AD-9B2594E2D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182" y="0"/>
            <a:ext cx="4987636" cy="68580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1B6B831-66C5-B045-90D4-11633F4DD8A4}"/>
              </a:ext>
            </a:extLst>
          </p:cNvPr>
          <p:cNvCxnSpPr/>
          <p:nvPr/>
        </p:nvCxnSpPr>
        <p:spPr>
          <a:xfrm flipH="1">
            <a:off x="8589818" y="4270248"/>
            <a:ext cx="91079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676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B5E35F-C662-2249-81AD-9B2594E2D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182" y="0"/>
            <a:ext cx="4987636" cy="68580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1B6B831-66C5-B045-90D4-11633F4DD8A4}"/>
              </a:ext>
            </a:extLst>
          </p:cNvPr>
          <p:cNvCxnSpPr/>
          <p:nvPr/>
        </p:nvCxnSpPr>
        <p:spPr>
          <a:xfrm flipH="1">
            <a:off x="8589818" y="4270248"/>
            <a:ext cx="91079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66FB8BB-2AC0-244E-993D-3F05D0006A1C}"/>
              </a:ext>
            </a:extLst>
          </p:cNvPr>
          <p:cNvCxnSpPr/>
          <p:nvPr/>
        </p:nvCxnSpPr>
        <p:spPr>
          <a:xfrm flipH="1">
            <a:off x="8589818" y="5830824"/>
            <a:ext cx="91079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6622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B5E35F-C662-2249-81AD-9B2594E2D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182" y="0"/>
            <a:ext cx="4987636" cy="68580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1B6B831-66C5-B045-90D4-11633F4DD8A4}"/>
              </a:ext>
            </a:extLst>
          </p:cNvPr>
          <p:cNvCxnSpPr/>
          <p:nvPr/>
        </p:nvCxnSpPr>
        <p:spPr>
          <a:xfrm flipH="1">
            <a:off x="8589818" y="4270248"/>
            <a:ext cx="91079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66FB8BB-2AC0-244E-993D-3F05D0006A1C}"/>
              </a:ext>
            </a:extLst>
          </p:cNvPr>
          <p:cNvCxnSpPr/>
          <p:nvPr/>
        </p:nvCxnSpPr>
        <p:spPr>
          <a:xfrm flipH="1">
            <a:off x="8589818" y="5830824"/>
            <a:ext cx="91079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DB5EBFC-116A-7448-A4F2-772D58F3D762}"/>
              </a:ext>
            </a:extLst>
          </p:cNvPr>
          <p:cNvCxnSpPr/>
          <p:nvPr/>
        </p:nvCxnSpPr>
        <p:spPr>
          <a:xfrm flipH="1">
            <a:off x="8589818" y="6406896"/>
            <a:ext cx="91079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5003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B5E35F-C662-2249-81AD-9B2594E2D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182" y="0"/>
            <a:ext cx="4987636" cy="68580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1B6B831-66C5-B045-90D4-11633F4DD8A4}"/>
              </a:ext>
            </a:extLst>
          </p:cNvPr>
          <p:cNvCxnSpPr/>
          <p:nvPr/>
        </p:nvCxnSpPr>
        <p:spPr>
          <a:xfrm flipH="1">
            <a:off x="8589818" y="4270248"/>
            <a:ext cx="91079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66FB8BB-2AC0-244E-993D-3F05D0006A1C}"/>
              </a:ext>
            </a:extLst>
          </p:cNvPr>
          <p:cNvCxnSpPr/>
          <p:nvPr/>
        </p:nvCxnSpPr>
        <p:spPr>
          <a:xfrm flipH="1">
            <a:off x="8589818" y="5830824"/>
            <a:ext cx="91079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DB5EBFC-116A-7448-A4F2-772D58F3D762}"/>
              </a:ext>
            </a:extLst>
          </p:cNvPr>
          <p:cNvCxnSpPr/>
          <p:nvPr/>
        </p:nvCxnSpPr>
        <p:spPr>
          <a:xfrm flipH="1">
            <a:off x="8589818" y="6406896"/>
            <a:ext cx="91079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5B21FD4-F2BB-964B-B7CD-4C4D61C411D4}"/>
              </a:ext>
            </a:extLst>
          </p:cNvPr>
          <p:cNvCxnSpPr/>
          <p:nvPr/>
        </p:nvCxnSpPr>
        <p:spPr>
          <a:xfrm>
            <a:off x="2340864" y="3593592"/>
            <a:ext cx="100584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4956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B5E35F-C662-2249-81AD-9B2594E2D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182" y="0"/>
            <a:ext cx="4987636" cy="68580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1B6B831-66C5-B045-90D4-11633F4DD8A4}"/>
              </a:ext>
            </a:extLst>
          </p:cNvPr>
          <p:cNvCxnSpPr/>
          <p:nvPr/>
        </p:nvCxnSpPr>
        <p:spPr>
          <a:xfrm flipH="1">
            <a:off x="8589818" y="4270248"/>
            <a:ext cx="91079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66FB8BB-2AC0-244E-993D-3F05D0006A1C}"/>
              </a:ext>
            </a:extLst>
          </p:cNvPr>
          <p:cNvCxnSpPr/>
          <p:nvPr/>
        </p:nvCxnSpPr>
        <p:spPr>
          <a:xfrm flipH="1">
            <a:off x="8589818" y="5830824"/>
            <a:ext cx="91079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DB5EBFC-116A-7448-A4F2-772D58F3D762}"/>
              </a:ext>
            </a:extLst>
          </p:cNvPr>
          <p:cNvCxnSpPr/>
          <p:nvPr/>
        </p:nvCxnSpPr>
        <p:spPr>
          <a:xfrm flipH="1">
            <a:off x="8589818" y="6406896"/>
            <a:ext cx="91079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5B21FD4-F2BB-964B-B7CD-4C4D61C411D4}"/>
              </a:ext>
            </a:extLst>
          </p:cNvPr>
          <p:cNvCxnSpPr/>
          <p:nvPr/>
        </p:nvCxnSpPr>
        <p:spPr>
          <a:xfrm>
            <a:off x="2340864" y="3593592"/>
            <a:ext cx="100584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791D2ED-3007-2A43-95D0-BA0A1BEF8DC2}"/>
              </a:ext>
            </a:extLst>
          </p:cNvPr>
          <p:cNvCxnSpPr/>
          <p:nvPr/>
        </p:nvCxnSpPr>
        <p:spPr>
          <a:xfrm>
            <a:off x="1999488" y="4934712"/>
            <a:ext cx="100584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9402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2E39F92-3E58-8641-B3A2-F34976A6A3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182" y="0"/>
            <a:ext cx="4987636" cy="6858000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E7FCAEB-FC37-4348-8086-575A31A34576}"/>
              </a:ext>
            </a:extLst>
          </p:cNvPr>
          <p:cNvCxnSpPr/>
          <p:nvPr/>
        </p:nvCxnSpPr>
        <p:spPr>
          <a:xfrm flipH="1">
            <a:off x="8589818" y="3520440"/>
            <a:ext cx="91079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0E0450B-00FC-964F-9F40-53A4F1CB0066}"/>
              </a:ext>
            </a:extLst>
          </p:cNvPr>
          <p:cNvCxnSpPr/>
          <p:nvPr/>
        </p:nvCxnSpPr>
        <p:spPr>
          <a:xfrm flipH="1">
            <a:off x="8699546" y="4791456"/>
            <a:ext cx="91079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CA4826B-4D88-5C4C-B464-6C166228BE89}"/>
              </a:ext>
            </a:extLst>
          </p:cNvPr>
          <p:cNvCxnSpPr/>
          <p:nvPr/>
        </p:nvCxnSpPr>
        <p:spPr>
          <a:xfrm flipH="1">
            <a:off x="8699546" y="5541264"/>
            <a:ext cx="91079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960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50" name="Picture 2" descr="Libraries change lives. They should be protected at all costs ...">
            <a:extLst>
              <a:ext uri="{FF2B5EF4-FFF2-40B4-BE49-F238E27FC236}">
                <a16:creationId xmlns:a16="http://schemas.microsoft.com/office/drawing/2014/main" id="{C7E4BFF4-EFCD-5947-90AF-A2C6A68001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73" b="25288"/>
          <a:stretch/>
        </p:blipFill>
        <p:spPr bwMode="auto">
          <a:xfrm>
            <a:off x="14308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6276223-AE92-4443-AF31-0042A4BDB66E}"/>
              </a:ext>
            </a:extLst>
          </p:cNvPr>
          <p:cNvSpPr txBox="1"/>
          <p:nvPr/>
        </p:nvSpPr>
        <p:spPr>
          <a:xfrm>
            <a:off x="0" y="6488668"/>
            <a:ext cx="11061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Photo: https://</a:t>
            </a:r>
            <a:r>
              <a:rPr lang="en-US" dirty="0" err="1"/>
              <a:t>www.theguardian.com</a:t>
            </a:r>
            <a:r>
              <a:rPr lang="en-US" dirty="0"/>
              <a:t>/</a:t>
            </a:r>
            <a:r>
              <a:rPr lang="en-US" dirty="0" err="1"/>
              <a:t>lifeandstyle</a:t>
            </a:r>
            <a:r>
              <a:rPr lang="en-US" dirty="0"/>
              <a:t>/2018/</a:t>
            </a:r>
            <a:r>
              <a:rPr lang="en-US" dirty="0" err="1"/>
              <a:t>aug</a:t>
            </a:r>
            <a:r>
              <a:rPr lang="en-US" dirty="0"/>
              <a:t>/05/why-libraries-are-about-so-much-more-than-books</a:t>
            </a:r>
          </a:p>
        </p:txBody>
      </p:sp>
    </p:spTree>
    <p:extLst>
      <p:ext uri="{BB962C8B-B14F-4D97-AF65-F5344CB8AC3E}">
        <p14:creationId xmlns:p14="http://schemas.microsoft.com/office/powerpoint/2010/main" val="40772316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CDCE924-BEFA-9D41-B298-1630CEE8D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182" y="0"/>
            <a:ext cx="49876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7392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C97023A-120E-A145-9BB0-FD21A9292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894417"/>
            <a:ext cx="5291666" cy="30691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7C29CF0-71AF-9946-B7EA-5DC5D287D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865" y="1894417"/>
            <a:ext cx="5291667" cy="3069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722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9DE0987-B937-F04D-8EB4-A284D641E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36" y="0"/>
            <a:ext cx="118057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8397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CC81581-6D03-FA4E-A4F0-C38A91B57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774" y="0"/>
            <a:ext cx="7060806" cy="698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1157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021A063-EB05-D942-8D6A-4D793285F83D}"/>
              </a:ext>
            </a:extLst>
          </p:cNvPr>
          <p:cNvSpPr txBox="1"/>
          <p:nvPr/>
        </p:nvSpPr>
        <p:spPr>
          <a:xfrm>
            <a:off x="118872" y="1362456"/>
            <a:ext cx="121920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/>
              <a:t>So What?</a:t>
            </a:r>
          </a:p>
        </p:txBody>
      </p:sp>
    </p:spTree>
    <p:extLst>
      <p:ext uri="{BB962C8B-B14F-4D97-AF65-F5344CB8AC3E}">
        <p14:creationId xmlns:p14="http://schemas.microsoft.com/office/powerpoint/2010/main" val="18695019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2F3B9A-4FCD-3640-B19D-8201BBBE68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06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06089AF-F982-2549-B694-9F1E2812FCFB}"/>
              </a:ext>
            </a:extLst>
          </p:cNvPr>
          <p:cNvSpPr txBox="1"/>
          <p:nvPr/>
        </p:nvSpPr>
        <p:spPr>
          <a:xfrm>
            <a:off x="8586216" y="3282696"/>
            <a:ext cx="30540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I couldn’t think of an image for Mission Creep, so here is a creepy diorama of a mission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E93FCA-00DF-C54C-84B5-245CDC3AAD62}"/>
              </a:ext>
            </a:extLst>
          </p:cNvPr>
          <p:cNvSpPr txBox="1"/>
          <p:nvPr/>
        </p:nvSpPr>
        <p:spPr>
          <a:xfrm>
            <a:off x="7452360" y="6211669"/>
            <a:ext cx="4818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Image: https://</a:t>
            </a:r>
            <a:r>
              <a:rPr lang="en-US" dirty="0" err="1">
                <a:solidFill>
                  <a:schemeClr val="bg1"/>
                </a:solidFill>
              </a:rPr>
              <a:t>images.app.goo.gl</a:t>
            </a:r>
            <a:r>
              <a:rPr lang="en-US" dirty="0">
                <a:solidFill>
                  <a:schemeClr val="bg1"/>
                </a:solidFill>
              </a:rPr>
              <a:t>/MjK6iAoX5MxhNh3e7</a:t>
            </a:r>
          </a:p>
        </p:txBody>
      </p:sp>
    </p:spTree>
    <p:extLst>
      <p:ext uri="{BB962C8B-B14F-4D97-AF65-F5344CB8AC3E}">
        <p14:creationId xmlns:p14="http://schemas.microsoft.com/office/powerpoint/2010/main" val="20366831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A7D85CF6-33D2-8D4C-8845-8843543685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513" y="0"/>
            <a:ext cx="100853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7788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CC81581-6D03-FA4E-A4F0-C38A91B57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774" y="0"/>
            <a:ext cx="7060806" cy="698984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F6DD9CE8-5B00-0548-BEB0-55F410E408E0}"/>
              </a:ext>
            </a:extLst>
          </p:cNvPr>
          <p:cNvSpPr/>
          <p:nvPr/>
        </p:nvSpPr>
        <p:spPr>
          <a:xfrm>
            <a:off x="4306824" y="4187952"/>
            <a:ext cx="1481328" cy="1463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7B4109-B1A7-1640-9E04-A609730F2CE9}"/>
              </a:ext>
            </a:extLst>
          </p:cNvPr>
          <p:cNvSpPr/>
          <p:nvPr/>
        </p:nvSpPr>
        <p:spPr>
          <a:xfrm>
            <a:off x="2676144" y="1441704"/>
            <a:ext cx="1731264" cy="15849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89D21FF-43C3-D343-B064-BB2F94E13722}"/>
              </a:ext>
            </a:extLst>
          </p:cNvPr>
          <p:cNvSpPr/>
          <p:nvPr/>
        </p:nvSpPr>
        <p:spPr>
          <a:xfrm>
            <a:off x="5440680" y="1386061"/>
            <a:ext cx="1481328" cy="1463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8583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CC81581-6D03-FA4E-A4F0-C38A91B57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774" y="0"/>
            <a:ext cx="7060806" cy="6989843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689D21FF-43C3-D343-B064-BB2F94E13722}"/>
              </a:ext>
            </a:extLst>
          </p:cNvPr>
          <p:cNvSpPr/>
          <p:nvPr/>
        </p:nvSpPr>
        <p:spPr>
          <a:xfrm>
            <a:off x="5440680" y="1386061"/>
            <a:ext cx="1481328" cy="1463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0DB055-624C-6E43-B3CC-6E4633CE53D1}"/>
              </a:ext>
            </a:extLst>
          </p:cNvPr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8196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3FD2704-FE94-164D-80E3-9575BA329B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876300"/>
            <a:ext cx="81280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170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006E1E0-9AC0-8E45-AB2F-04B589AEA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667" y="0"/>
            <a:ext cx="8665036" cy="682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930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A6F285E-59E8-6343-9833-EA54B2B9D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50" y="419100"/>
            <a:ext cx="107315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6712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004D30B-01B5-2549-B038-827C7C7730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50" y="419100"/>
            <a:ext cx="107315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2235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0C31A1F-E550-AE40-98F8-E7FD9D7DF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50" y="419100"/>
            <a:ext cx="107315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15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CB70D31-556E-AD41-B8E0-D85A34ECD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50" y="419100"/>
            <a:ext cx="107315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125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5936D76-72B9-6B4F-AD50-BBEEDD843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50" y="419100"/>
            <a:ext cx="107315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308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C17248-3B49-324B-B1D1-58EEB9CE6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50" y="419100"/>
            <a:ext cx="107315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7145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072D90-7EA1-A945-A0A9-3C212B31B2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50" y="419100"/>
            <a:ext cx="107315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6777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F27752-52E2-A34D-A8E7-E96D0566B6DD}"/>
              </a:ext>
            </a:extLst>
          </p:cNvPr>
          <p:cNvSpPr txBox="1"/>
          <p:nvPr/>
        </p:nvSpPr>
        <p:spPr>
          <a:xfrm>
            <a:off x="1225275" y="2105561"/>
            <a:ext cx="9741449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2978823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39AA800-29F8-EE45-9385-9E635DE2B566}"/>
              </a:ext>
            </a:extLst>
          </p:cNvPr>
          <p:cNvSpPr/>
          <p:nvPr/>
        </p:nvSpPr>
        <p:spPr>
          <a:xfrm>
            <a:off x="1965960" y="1209065"/>
            <a:ext cx="89245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Is there a group, office, or other service on campus you'd be interested in developing a partnership with?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What have your obstacles been?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Do you see alignment with your library's plan?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What steps have you taken?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What does each partner gain from the partnership?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Has the pandemic revealed any new potential or actual partnerships? </a:t>
            </a:r>
          </a:p>
        </p:txBody>
      </p:sp>
    </p:spTree>
    <p:extLst>
      <p:ext uri="{BB962C8B-B14F-4D97-AF65-F5344CB8AC3E}">
        <p14:creationId xmlns:p14="http://schemas.microsoft.com/office/powerpoint/2010/main" val="3235338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361F0CF-7185-1E44-9F48-235DEFE63DD0}"/>
              </a:ext>
            </a:extLst>
          </p:cNvPr>
          <p:cNvSpPr txBox="1"/>
          <p:nvPr/>
        </p:nvSpPr>
        <p:spPr>
          <a:xfrm>
            <a:off x="2633472" y="1645920"/>
            <a:ext cx="71963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Basic outline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dirty="0"/>
              <a:t>Thinking about strategy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dirty="0"/>
              <a:t>Example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dirty="0"/>
              <a:t>Lessons learned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dirty="0"/>
              <a:t>Applying the lessons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dirty="0"/>
              <a:t>Discussion and questions</a:t>
            </a:r>
          </a:p>
        </p:txBody>
      </p:sp>
    </p:spTree>
    <p:extLst>
      <p:ext uri="{BB962C8B-B14F-4D97-AF65-F5344CB8AC3E}">
        <p14:creationId xmlns:p14="http://schemas.microsoft.com/office/powerpoint/2010/main" val="1647437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0A8655-2EC6-F744-92CE-BDA12E00FC4A}"/>
              </a:ext>
            </a:extLst>
          </p:cNvPr>
          <p:cNvSpPr txBox="1"/>
          <p:nvPr/>
        </p:nvSpPr>
        <p:spPr>
          <a:xfrm>
            <a:off x="3611880" y="1975104"/>
            <a:ext cx="53492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/>
              <a:t>Background and Thinking about Strategy</a:t>
            </a:r>
          </a:p>
        </p:txBody>
      </p:sp>
    </p:spTree>
    <p:extLst>
      <p:ext uri="{BB962C8B-B14F-4D97-AF65-F5344CB8AC3E}">
        <p14:creationId xmlns:p14="http://schemas.microsoft.com/office/powerpoint/2010/main" val="4254104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E546AE-B2C4-4848-A9E8-D0F46F01B0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52" b="32075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417B82-E4A9-884D-9F7E-07DC064689F3}"/>
              </a:ext>
            </a:extLst>
          </p:cNvPr>
          <p:cNvSpPr txBox="1"/>
          <p:nvPr/>
        </p:nvSpPr>
        <p:spPr>
          <a:xfrm>
            <a:off x="1711452" y="4640727"/>
            <a:ext cx="876909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Strategery.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F6262A-EFAB-0346-8EBD-99299518251D}"/>
              </a:ext>
            </a:extLst>
          </p:cNvPr>
          <p:cNvSpPr txBox="1"/>
          <p:nvPr/>
        </p:nvSpPr>
        <p:spPr>
          <a:xfrm>
            <a:off x="10158984" y="91440"/>
            <a:ext cx="2404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Good grief, what an outdated reference</a:t>
            </a:r>
          </a:p>
        </p:txBody>
      </p:sp>
    </p:spTree>
    <p:extLst>
      <p:ext uri="{BB962C8B-B14F-4D97-AF65-F5344CB8AC3E}">
        <p14:creationId xmlns:p14="http://schemas.microsoft.com/office/powerpoint/2010/main" val="956526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 descr="Customer review RTL">
            <a:extLst>
              <a:ext uri="{FF2B5EF4-FFF2-40B4-BE49-F238E27FC236}">
                <a16:creationId xmlns:a16="http://schemas.microsoft.com/office/drawing/2014/main" id="{D00E0DDA-6181-8747-BB91-A9B114D47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10466" y="643466"/>
            <a:ext cx="5571067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26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4454245-9B38-8649-B6B9-4A020FCA3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551" y="0"/>
            <a:ext cx="6183765" cy="683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480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4454245-9B38-8649-B6B9-4A020FCA3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551" y="0"/>
            <a:ext cx="6183765" cy="6834687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8E99C2C-0033-D74F-826D-BD29D29C1306}"/>
              </a:ext>
            </a:extLst>
          </p:cNvPr>
          <p:cNvCxnSpPr>
            <a:cxnSpLocks/>
          </p:cNvCxnSpPr>
          <p:nvPr/>
        </p:nvCxnSpPr>
        <p:spPr>
          <a:xfrm>
            <a:off x="3364992" y="967359"/>
            <a:ext cx="59075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D4D852-EE2F-EF4A-A74F-8DB0A693B39C}"/>
              </a:ext>
            </a:extLst>
          </p:cNvPr>
          <p:cNvCxnSpPr>
            <a:cxnSpLocks/>
          </p:cNvCxnSpPr>
          <p:nvPr/>
        </p:nvCxnSpPr>
        <p:spPr>
          <a:xfrm>
            <a:off x="3364992" y="1131951"/>
            <a:ext cx="70713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322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230</Words>
  <Application>Microsoft Macintosh PowerPoint</Application>
  <PresentationFormat>Widescreen</PresentationFormat>
  <Paragraphs>30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Calibri Light</vt:lpstr>
      <vt:lpstr>Garamond</vt:lpstr>
      <vt:lpstr>Office Theme</vt:lpstr>
      <vt:lpstr>Developing library programming for non-departmental student programs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library programming for non-departmental student programs </dc:title>
  <dc:creator>Jordan Sly</dc:creator>
  <cp:lastModifiedBy>Jordan Sly</cp:lastModifiedBy>
  <cp:revision>3</cp:revision>
  <dcterms:created xsi:type="dcterms:W3CDTF">2020-08-12T05:22:33Z</dcterms:created>
  <dcterms:modified xsi:type="dcterms:W3CDTF">2020-08-12T13:53:29Z</dcterms:modified>
</cp:coreProperties>
</file>