
<file path=[Content_Types].xml><?xml version="1.0" encoding="utf-8"?>
<Types xmlns="http://schemas.openxmlformats.org/package/2006/content-types">
  <Default Extension="png" ContentType="image/png"/>
  <Default Extension="mp3" ContentType="audio/mpe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sldIdLst>
    <p:sldId id="256" r:id="rId2"/>
    <p:sldId id="257" r:id="rId3"/>
    <p:sldId id="259" r:id="rId4"/>
    <p:sldId id="273" r:id="rId5"/>
    <p:sldId id="280" r:id="rId6"/>
    <p:sldId id="281" r:id="rId7"/>
    <p:sldId id="265" r:id="rId8"/>
    <p:sldId id="266" r:id="rId9"/>
    <p:sldId id="261" r:id="rId10"/>
    <p:sldId id="290" r:id="rId11"/>
    <p:sldId id="284" r:id="rId12"/>
    <p:sldId id="289" r:id="rId13"/>
    <p:sldId id="271" r:id="rId14"/>
    <p:sldId id="287" r:id="rId15"/>
    <p:sldId id="275" r:id="rId16"/>
    <p:sldId id="288" r:id="rId17"/>
    <p:sldId id="286" r:id="rId18"/>
    <p:sldId id="285" r:id="rId19"/>
    <p:sldId id="264" r:id="rId20"/>
    <p:sldId id="283" r:id="rId21"/>
    <p:sldId id="25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aff-Day" initials="S" lastIdx="1" clrIdx="0">
    <p:extLst>
      <p:ext uri="{19B8F6BF-5375-455C-9EA6-DF929625EA0E}">
        <p15:presenceInfo xmlns:p15="http://schemas.microsoft.com/office/powerpoint/2012/main" userId="Staff-Da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31126" autoAdjust="0"/>
  </p:normalViewPr>
  <p:slideViewPr>
    <p:cSldViewPr snapToGrid="0">
      <p:cViewPr varScale="1">
        <p:scale>
          <a:sx n="18" d="100"/>
          <a:sy n="18" d="100"/>
        </p:scale>
        <p:origin x="1392"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1-07T15:25:51.995" idx="1">
    <p:pos x="10" y="10"/>
    <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B4900-F106-4D47-8D34-92069146AECA}" type="datetimeFigureOut">
              <a:rPr lang="en-US" smtClean="0"/>
              <a:t>11/8/2019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7DBCAE-6B09-4B53-8716-D68157A1D2B6}" type="slidenum">
              <a:rPr lang="en-US" smtClean="0"/>
              <a:t>‹#›</a:t>
            </a:fld>
            <a:endParaRPr lang="en-US"/>
          </a:p>
        </p:txBody>
      </p:sp>
    </p:spTree>
    <p:extLst>
      <p:ext uri="{BB962C8B-B14F-4D97-AF65-F5344CB8AC3E}">
        <p14:creationId xmlns:p14="http://schemas.microsoft.com/office/powerpoint/2010/main" val="2685294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cap="none" dirty="0" smtClean="0">
                <a:solidFill>
                  <a:schemeClr val="tx1"/>
                </a:solidFill>
                <a:effectLst/>
                <a:latin typeface="Georgia" panose="02040502050405020303" pitchFamily="18" charset="0"/>
                <a:ea typeface="Calibri"/>
                <a:cs typeface="Gautami" panose="020B0502040204020203" pitchFamily="34" charset="0"/>
                <a:sym typeface="Calibri"/>
              </a:rPr>
              <a:t>SLIDE 1</a:t>
            </a:r>
            <a:r>
              <a:rPr lang="en-US" sz="1200" b="0" i="0" u="none" strike="noStrike" cap="none" dirty="0" smtClean="0">
                <a:solidFill>
                  <a:schemeClr val="tx1"/>
                </a:solidFill>
                <a:effectLst/>
                <a:latin typeface="Georgia" panose="02040502050405020303" pitchFamily="18" charset="0"/>
                <a:ea typeface="Calibri"/>
                <a:cs typeface="Gautami" panose="020B0502040204020203" pitchFamily="34" charset="0"/>
                <a:sym typeface="Calibri"/>
              </a:rPr>
              <a:t>: Hello, I'm Ray Barker, an Archivist in the Special Collections Department at the Washington, DC , MLK Memorial Library. I've been in this position for </a:t>
            </a:r>
            <a:r>
              <a:rPr lang="en-US" sz="1200" b="0" i="0" u="none" strike="noStrike" cap="none" baseline="0" dirty="0" smtClean="0">
                <a:solidFill>
                  <a:schemeClr val="tx1"/>
                </a:solidFill>
                <a:effectLst/>
                <a:latin typeface="Georgia" panose="02040502050405020303" pitchFamily="18" charset="0"/>
                <a:ea typeface="Calibri"/>
                <a:cs typeface="Gautami" panose="020B0502040204020203" pitchFamily="34" charset="0"/>
                <a:sym typeface="Calibri"/>
              </a:rPr>
              <a:t>2  ½ </a:t>
            </a:r>
            <a:r>
              <a:rPr lang="en-US" sz="1200" b="0" i="0" u="none" strike="noStrike" cap="none" dirty="0" smtClean="0">
                <a:solidFill>
                  <a:schemeClr val="tx1"/>
                </a:solidFill>
                <a:effectLst/>
                <a:latin typeface="Georgia" panose="02040502050405020303" pitchFamily="18" charset="0"/>
                <a:ea typeface="Calibri"/>
                <a:cs typeface="Gautami" panose="020B0502040204020203" pitchFamily="34" charset="0"/>
                <a:sym typeface="Calibri"/>
              </a:rPr>
              <a:t>years.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cap="none" dirty="0" smtClean="0">
              <a:solidFill>
                <a:schemeClr val="tx1"/>
              </a:solidFill>
              <a:effectLst/>
              <a:latin typeface="Georgia" panose="02040502050405020303" pitchFamily="18" charset="0"/>
              <a:cs typeface="Gautami" panose="020B0502040204020203" pitchFamily="34" charset="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chemeClr val="tx1"/>
                </a:solidFill>
                <a:effectLst/>
                <a:latin typeface="Georgia" panose="02040502050405020303" pitchFamily="18" charset="0"/>
                <a:cs typeface="Gautami" panose="020B0502040204020203" pitchFamily="34" charset="0"/>
                <a:sym typeface="Calibri"/>
              </a:rPr>
              <a:t>Today I’m speaking about how I manage</a:t>
            </a: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 donor expectations by allowing members of the DC Punk music and related communities a peak “behind the processing curtain” so to speak, to more closely observe the status of their individually donated collections, through </a:t>
            </a:r>
            <a:r>
              <a:rPr lang="en-US" sz="1200" b="1"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traditional means </a:t>
            </a: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 like open house events, and public programs – and through </a:t>
            </a:r>
            <a:r>
              <a:rPr lang="en-US" sz="1200" b="1"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less traditional ways</a:t>
            </a: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 allowing donors to see the collection in the processing stage, and in some cases give individuals the opportunity to actually contribute to processing, or provide input in the description, through contributions to the biographical note in the finding aid.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I’ll share details regarding some of these examples today.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Because I’m speaking specifically about a music collection – or collections - the presentation section titles follow the general structure of a song. When we get to “extended guitar solo” you’ll know we’re near the end.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baseline="0" dirty="0" smtClean="0">
                <a:solidFill>
                  <a:schemeClr val="tx1"/>
                </a:solidFill>
                <a:effectLst/>
                <a:latin typeface="Georgia" panose="02040502050405020303" pitchFamily="18" charset="0"/>
                <a:cs typeface="Gautami" panose="020B0502040204020203" pitchFamily="34" charset="0"/>
                <a:sym typeface="Calibri"/>
              </a:rPr>
              <a:t>And you’ll notice a preponderance of Courier New font ahead…</a:t>
            </a:r>
            <a:endParaRPr lang="en-US" sz="1200" b="0" dirty="0" smtClean="0">
              <a:solidFill>
                <a:schemeClr val="tx1"/>
              </a:solidFill>
              <a:effectLst/>
              <a:latin typeface="Georgia" panose="02040502050405020303" pitchFamily="18" charset="0"/>
              <a:cs typeface="Gautami" panose="020B0502040204020203" pitchFamily="34" charset="0"/>
            </a:endParaRPr>
          </a:p>
          <a:p>
            <a:endParaRPr lang="en-US" dirty="0"/>
          </a:p>
        </p:txBody>
      </p:sp>
      <p:sp>
        <p:nvSpPr>
          <p:cNvPr id="4" name="Slide Number Placeholder 3"/>
          <p:cNvSpPr>
            <a:spLocks noGrp="1"/>
          </p:cNvSpPr>
          <p:nvPr>
            <p:ph type="sldNum" sz="quarter" idx="10"/>
          </p:nvPr>
        </p:nvSpPr>
        <p:spPr/>
        <p:txBody>
          <a:bodyPr/>
          <a:lstStyle/>
          <a:p>
            <a:fld id="{887DBCAE-6B09-4B53-8716-D68157A1D2B6}" type="slidenum">
              <a:rPr lang="en-US" smtClean="0"/>
              <a:t>1</a:t>
            </a:fld>
            <a:endParaRPr lang="en-US"/>
          </a:p>
        </p:txBody>
      </p:sp>
    </p:spTree>
    <p:extLst>
      <p:ext uri="{BB962C8B-B14F-4D97-AF65-F5344CB8AC3E}">
        <p14:creationId xmlns:p14="http://schemas.microsoft.com/office/powerpoint/2010/main" val="3716131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10:</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One</a:t>
            </a:r>
            <a:r>
              <a:rPr lang="en-US" b="0" baseline="0" dirty="0" smtClean="0"/>
              <a:t> of the attendees was a donor, Cynthia </a:t>
            </a:r>
            <a:r>
              <a:rPr lang="en-US" b="0" baseline="0" dirty="0" err="1" smtClean="0"/>
              <a:t>Uleman</a:t>
            </a:r>
            <a:r>
              <a:rPr lang="en-US" b="0" baseline="0" dirty="0" smtClean="0"/>
              <a:t>. Featured in the next two slides is my email exchange with Cindy, informing her that her collection is processed, and of what “processed” means. I’m asking for additional information re: her birth year and college graduation status, since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smtClean="0"/>
              <a:t>for her biographical note, we asked her to provide details of her life, and how she started collecting – details she provided in a lengthy biographical narrative via email.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EC62D605-3F9A-4649-AF95-F13792584560}" type="slidenum">
              <a:rPr lang="en-US" smtClean="0"/>
              <a:t>10</a:t>
            </a:fld>
            <a:endParaRPr lang="en-US"/>
          </a:p>
        </p:txBody>
      </p:sp>
    </p:spTree>
    <p:extLst>
      <p:ext uri="{BB962C8B-B14F-4D97-AF65-F5344CB8AC3E}">
        <p14:creationId xmlns:p14="http://schemas.microsoft.com/office/powerpoint/2010/main" val="2098311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11:</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And this is her reply,</a:t>
            </a:r>
            <a:r>
              <a:rPr lang="en-US" b="0" baseline="0" dirty="0" smtClean="0"/>
              <a:t> providing that missing information, and confirming she’d like digitized copies of the cassette tapes she donated to us—something I’d promised to do when she initially made the donation. </a:t>
            </a:r>
            <a:endParaRPr lang="en-US" b="0" dirty="0"/>
          </a:p>
        </p:txBody>
      </p:sp>
      <p:sp>
        <p:nvSpPr>
          <p:cNvPr id="4" name="Slide Number Placeholder 3"/>
          <p:cNvSpPr>
            <a:spLocks noGrp="1"/>
          </p:cNvSpPr>
          <p:nvPr>
            <p:ph type="sldNum" sz="quarter" idx="10"/>
          </p:nvPr>
        </p:nvSpPr>
        <p:spPr/>
        <p:txBody>
          <a:bodyPr/>
          <a:lstStyle/>
          <a:p>
            <a:fld id="{EC62D605-3F9A-4649-AF95-F13792584560}" type="slidenum">
              <a:rPr lang="en-US" smtClean="0"/>
              <a:t>11</a:t>
            </a:fld>
            <a:endParaRPr lang="en-US"/>
          </a:p>
        </p:txBody>
      </p:sp>
    </p:spTree>
    <p:extLst>
      <p:ext uri="{BB962C8B-B14F-4D97-AF65-F5344CB8AC3E}">
        <p14:creationId xmlns:p14="http://schemas.microsoft.com/office/powerpoint/2010/main" val="4055354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12:</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And for the purposes</a:t>
            </a:r>
            <a:r>
              <a:rPr lang="en-US" b="0" baseline="0" dirty="0" smtClean="0"/>
              <a:t> of this presentation, I asked Cindy a couple of questions re: her expectations for her donation –  which is about 3LF of zines, flyers, and an amazing/strange collection of post card art. She says she had little or no expectations regarding the collection once it was donated, aside from the Library’s archive serving as a (quote) “holding place for zines and mail art I had collected,” end quote. But that she could (in quotes) “see the benefit of cataloging the resources” as the project progressed and we provided updates.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smtClean="0"/>
              <a:t>And (2.) secondly I asked her if through the process of corresponding, if it removed any sense of mystery about what we did. She said her visit to the Archive and in seeing the processing work in action was most helpful in clarifying any uncertainty she had.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smtClean="0"/>
              <a:t>She said through that process she began to see how she fit along with the other donors to the archive. </a:t>
            </a:r>
            <a:endParaRPr lang="en-US" b="0" dirty="0"/>
          </a:p>
        </p:txBody>
      </p:sp>
      <p:sp>
        <p:nvSpPr>
          <p:cNvPr id="4" name="Slide Number Placeholder 3"/>
          <p:cNvSpPr>
            <a:spLocks noGrp="1"/>
          </p:cNvSpPr>
          <p:nvPr>
            <p:ph type="sldNum" sz="quarter" idx="10"/>
          </p:nvPr>
        </p:nvSpPr>
        <p:spPr/>
        <p:txBody>
          <a:bodyPr/>
          <a:lstStyle/>
          <a:p>
            <a:fld id="{EC62D605-3F9A-4649-AF95-F13792584560}" type="slidenum">
              <a:rPr lang="en-US" smtClean="0"/>
              <a:t>12</a:t>
            </a:fld>
            <a:endParaRPr lang="en-US"/>
          </a:p>
        </p:txBody>
      </p:sp>
    </p:spTree>
    <p:extLst>
      <p:ext uri="{BB962C8B-B14F-4D97-AF65-F5344CB8AC3E}">
        <p14:creationId xmlns:p14="http://schemas.microsoft.com/office/powerpoint/2010/main" val="2406567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13:</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smtClean="0"/>
              <a:t>An</a:t>
            </a:r>
            <a:r>
              <a:rPr lang="en-US" sz="1200" b="0" baseline="0" dirty="0" smtClean="0"/>
              <a:t> extremely active member of the music scene, </a:t>
            </a:r>
            <a:r>
              <a:rPr lang="en-US" sz="1200" b="0" dirty="0" smtClean="0"/>
              <a:t>Tom </a:t>
            </a:r>
            <a:r>
              <a:rPr lang="en-US" sz="1200" b="0" dirty="0" err="1" smtClean="0"/>
              <a:t>Berard</a:t>
            </a:r>
            <a:r>
              <a:rPr lang="en-US" sz="1200" b="0" dirty="0" smtClean="0"/>
              <a:t>,</a:t>
            </a:r>
            <a:r>
              <a:rPr lang="en-US" sz="1200" b="0" baseline="0" dirty="0" smtClean="0"/>
              <a:t> who attended the open house I mentioned earlier, </a:t>
            </a:r>
            <a:r>
              <a:rPr lang="en-US" sz="1200" b="0" dirty="0" smtClean="0"/>
              <a:t>is a: musician,</a:t>
            </a:r>
            <a:r>
              <a:rPr lang="en-US" sz="1200" b="0" baseline="0" dirty="0" smtClean="0"/>
              <a:t> music fan, talking head in most of the DC punk documentaries [credited as a “</a:t>
            </a:r>
            <a:r>
              <a:rPr lang="en-US" sz="1200" b="0" baseline="0" dirty="0" err="1" smtClean="0"/>
              <a:t>scenester</a:t>
            </a:r>
            <a:r>
              <a:rPr lang="en-US" sz="1200" b="0" baseline="0" dirty="0" smtClean="0"/>
              <a:t>”), he’s a collector, donor, once upon a time stage-diver, and as a volunteer helped sort the Mark Andersen materials. I recorded a brief interview with Tom to include in this presentation, to get his thoughts on what his expectations were re: the punk archive in general and his collection in particular, and how he expects the material to be accessed - online or at the Library – among other questions.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I talked to Tom as he drove from NYC to DC last week. I think at the beginning you can hear his turning signal. It sounds like he’s chewing his gum loudly – he’s not.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The clip is six minutes long.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t>“So, Tom: Would you expect people to find your collection online</a:t>
            </a:r>
            <a:r>
              <a:rPr lang="en-US" sz="1200" b="1"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t>SWITCH SLIDE AT END OF QUESTION PORTION</a:t>
            </a:r>
            <a:endParaRPr lang="en-US" sz="1200" b="1" dirty="0" smtClean="0"/>
          </a:p>
        </p:txBody>
      </p:sp>
      <p:sp>
        <p:nvSpPr>
          <p:cNvPr id="4" name="Slide Number Placeholder 3"/>
          <p:cNvSpPr>
            <a:spLocks noGrp="1"/>
          </p:cNvSpPr>
          <p:nvPr>
            <p:ph type="sldNum" sz="quarter" idx="10"/>
          </p:nvPr>
        </p:nvSpPr>
        <p:spPr/>
        <p:txBody>
          <a:bodyPr/>
          <a:lstStyle/>
          <a:p>
            <a:fld id="{EC62D605-3F9A-4649-AF95-F13792584560}" type="slidenum">
              <a:rPr lang="en-US" smtClean="0"/>
              <a:t>13</a:t>
            </a:fld>
            <a:endParaRPr lang="en-US"/>
          </a:p>
        </p:txBody>
      </p:sp>
    </p:spTree>
    <p:extLst>
      <p:ext uri="{BB962C8B-B14F-4D97-AF65-F5344CB8AC3E}">
        <p14:creationId xmlns:p14="http://schemas.microsoft.com/office/powerpoint/2010/main" val="3094001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14:</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Tom with HR from Bad Brains </a:t>
            </a:r>
            <a:r>
              <a:rPr lang="en-US" sz="1200" b="1" baseline="0" dirty="0" smtClean="0"/>
              <a:t>CLICK WHEN I SAY “FLYERS” </a:t>
            </a:r>
            <a:endParaRPr lang="en-US" sz="1200" b="1" dirty="0" smtClean="0"/>
          </a:p>
        </p:txBody>
      </p:sp>
      <p:sp>
        <p:nvSpPr>
          <p:cNvPr id="4" name="Slide Number Placeholder 3"/>
          <p:cNvSpPr>
            <a:spLocks noGrp="1"/>
          </p:cNvSpPr>
          <p:nvPr>
            <p:ph type="sldNum" sz="quarter" idx="10"/>
          </p:nvPr>
        </p:nvSpPr>
        <p:spPr/>
        <p:txBody>
          <a:bodyPr/>
          <a:lstStyle/>
          <a:p>
            <a:fld id="{EC62D605-3F9A-4649-AF95-F13792584560}" type="slidenum">
              <a:rPr lang="en-US" smtClean="0"/>
              <a:t>14</a:t>
            </a:fld>
            <a:endParaRPr lang="en-US"/>
          </a:p>
        </p:txBody>
      </p:sp>
    </p:spTree>
    <p:extLst>
      <p:ext uri="{BB962C8B-B14F-4D97-AF65-F5344CB8AC3E}">
        <p14:creationId xmlns:p14="http://schemas.microsoft.com/office/powerpoint/2010/main" val="2923096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 </a:t>
            </a:r>
            <a:r>
              <a:rPr lang="en-US" b="1" dirty="0" smtClean="0"/>
              <a:t>15: </a:t>
            </a:r>
            <a:endParaRPr lang="en-US" b="1" dirty="0" smtClean="0"/>
          </a:p>
          <a:p>
            <a:r>
              <a:rPr lang="en-US" b="0" dirty="0" smtClean="0"/>
              <a:t>CLICK TO REVEAL “FLAG?” AND</a:t>
            </a:r>
            <a:r>
              <a:rPr lang="en-US" b="0" baseline="0" dirty="0" smtClean="0"/>
              <a:t> AT “SETLISTS”</a:t>
            </a:r>
            <a:endParaRPr lang="en-US" b="0" dirty="0" smtClean="0"/>
          </a:p>
        </p:txBody>
      </p:sp>
      <p:sp>
        <p:nvSpPr>
          <p:cNvPr id="4" name="Slide Number Placeholder 3"/>
          <p:cNvSpPr>
            <a:spLocks noGrp="1"/>
          </p:cNvSpPr>
          <p:nvPr>
            <p:ph type="sldNum" sz="quarter" idx="10"/>
          </p:nvPr>
        </p:nvSpPr>
        <p:spPr/>
        <p:txBody>
          <a:bodyPr/>
          <a:lstStyle/>
          <a:p>
            <a:fld id="{887DBCAE-6B09-4B53-8716-D68157A1D2B6}" type="slidenum">
              <a:rPr lang="en-US" smtClean="0"/>
              <a:t>15</a:t>
            </a:fld>
            <a:endParaRPr lang="en-US"/>
          </a:p>
        </p:txBody>
      </p:sp>
    </p:spTree>
    <p:extLst>
      <p:ext uri="{BB962C8B-B14F-4D97-AF65-F5344CB8AC3E}">
        <p14:creationId xmlns:p14="http://schemas.microsoft.com/office/powerpoint/2010/main" val="2015757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16: </a:t>
            </a:r>
            <a:r>
              <a:rPr lang="en-US" sz="1200" b="0" baseline="0" dirty="0" smtClean="0"/>
              <a:t>Tom today with The </a:t>
            </a:r>
            <a:r>
              <a:rPr lang="en-US" sz="1200" b="0" baseline="0" dirty="0" err="1" smtClean="0"/>
              <a:t>Mekons</a:t>
            </a:r>
            <a:r>
              <a:rPr lang="en-US" sz="1200" b="0" baseline="0" dirty="0" smtClean="0"/>
              <a:t> set list from a </a:t>
            </a:r>
            <a:r>
              <a:rPr lang="en-US" sz="1200" b="0" baseline="0" dirty="0" smtClean="0"/>
              <a:t>show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t>CLICK AT…?</a:t>
            </a:r>
            <a:endParaRPr lang="en-US" sz="1200" b="1" dirty="0" smtClean="0"/>
          </a:p>
        </p:txBody>
      </p:sp>
      <p:sp>
        <p:nvSpPr>
          <p:cNvPr id="4" name="Slide Number Placeholder 3"/>
          <p:cNvSpPr>
            <a:spLocks noGrp="1"/>
          </p:cNvSpPr>
          <p:nvPr>
            <p:ph type="sldNum" sz="quarter" idx="10"/>
          </p:nvPr>
        </p:nvSpPr>
        <p:spPr/>
        <p:txBody>
          <a:bodyPr/>
          <a:lstStyle/>
          <a:p>
            <a:fld id="{EC62D605-3F9A-4649-AF95-F13792584560}" type="slidenum">
              <a:rPr lang="en-US" smtClean="0"/>
              <a:t>16</a:t>
            </a:fld>
            <a:endParaRPr lang="en-US"/>
          </a:p>
        </p:txBody>
      </p:sp>
    </p:spTree>
    <p:extLst>
      <p:ext uri="{BB962C8B-B14F-4D97-AF65-F5344CB8AC3E}">
        <p14:creationId xmlns:p14="http://schemas.microsoft.com/office/powerpoint/2010/main" val="2739588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17:</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Tom and another set list – The Minutemen and Inner Ear Studios 4-track recorder </a:t>
            </a:r>
            <a:r>
              <a:rPr lang="en-US" sz="1200" b="1" baseline="0" dirty="0" smtClean="0"/>
              <a:t>[CLICK TO SEE]</a:t>
            </a:r>
            <a:endParaRPr lang="en-US" sz="1200" b="1" dirty="0" smtClean="0"/>
          </a:p>
        </p:txBody>
      </p:sp>
      <p:sp>
        <p:nvSpPr>
          <p:cNvPr id="4" name="Slide Number Placeholder 3"/>
          <p:cNvSpPr>
            <a:spLocks noGrp="1"/>
          </p:cNvSpPr>
          <p:nvPr>
            <p:ph type="sldNum" sz="quarter" idx="10"/>
          </p:nvPr>
        </p:nvSpPr>
        <p:spPr/>
        <p:txBody>
          <a:bodyPr/>
          <a:lstStyle/>
          <a:p>
            <a:fld id="{EC62D605-3F9A-4649-AF95-F13792584560}" type="slidenum">
              <a:rPr lang="en-US" smtClean="0"/>
              <a:t>17</a:t>
            </a:fld>
            <a:endParaRPr lang="en-US"/>
          </a:p>
        </p:txBody>
      </p:sp>
    </p:spTree>
    <p:extLst>
      <p:ext uri="{BB962C8B-B14F-4D97-AF65-F5344CB8AC3E}">
        <p14:creationId xmlns:p14="http://schemas.microsoft.com/office/powerpoint/2010/main" val="629874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18:</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sounds like I’m explaining in advance why is collection isn’t processed yet, but I just wanted a more specific answer from him regarding a timeline.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smtClean="0"/>
              <a:t>And </a:t>
            </a:r>
            <a:r>
              <a:rPr lang="en-US" sz="1200" b="0" baseline="0" dirty="0" smtClean="0"/>
              <a:t>not that Tom is representative of the entire punk community in DC, but some of what he says I find helpful: He doesn’t have a real sense of what the details involved in processing, and has no real expectations re: a timeline. He might be an anomaly in this case, but I found his comments helpful, in at least how it applies to his collection. </a:t>
            </a:r>
            <a:endParaRPr lang="en-US" sz="1200" b="0" dirty="0" smtClean="0"/>
          </a:p>
        </p:txBody>
      </p:sp>
      <p:sp>
        <p:nvSpPr>
          <p:cNvPr id="4" name="Slide Number Placeholder 3"/>
          <p:cNvSpPr>
            <a:spLocks noGrp="1"/>
          </p:cNvSpPr>
          <p:nvPr>
            <p:ph type="sldNum" sz="quarter" idx="10"/>
          </p:nvPr>
        </p:nvSpPr>
        <p:spPr/>
        <p:txBody>
          <a:bodyPr/>
          <a:lstStyle/>
          <a:p>
            <a:fld id="{EC62D605-3F9A-4649-AF95-F13792584560}" type="slidenum">
              <a:rPr lang="en-US" smtClean="0"/>
              <a:t>18</a:t>
            </a:fld>
            <a:endParaRPr lang="en-US"/>
          </a:p>
        </p:txBody>
      </p:sp>
    </p:spTree>
    <p:extLst>
      <p:ext uri="{BB962C8B-B14F-4D97-AF65-F5344CB8AC3E}">
        <p14:creationId xmlns:p14="http://schemas.microsoft.com/office/powerpoint/2010/main" val="2676981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SLIDE </a:t>
            </a:r>
            <a:r>
              <a:rPr lang="en-US" b="1" baseline="0" dirty="0" smtClean="0"/>
              <a:t>19:</a:t>
            </a:r>
            <a:endParaRPr lang="en-US" b="1" baseline="0" dirty="0" smtClean="0"/>
          </a:p>
          <a:p>
            <a:endParaRPr lang="en-US" b="0" baseline="0" dirty="0" smtClean="0"/>
          </a:p>
          <a:p>
            <a:r>
              <a:rPr lang="en-US" b="0" baseline="0" dirty="0" smtClean="0"/>
              <a:t>So Why do this? Why be so transparent with donors? </a:t>
            </a:r>
          </a:p>
          <a:p>
            <a:endParaRPr lang="en-US" b="0" baseline="0" dirty="0" smtClean="0"/>
          </a:p>
          <a:p>
            <a:r>
              <a:rPr lang="en-US" b="0" baseline="0" dirty="0" smtClean="0"/>
              <a:t>Benefits: </a:t>
            </a:r>
          </a:p>
          <a:p>
            <a:endParaRPr lang="en-US" b="0" baseline="0" dirty="0" smtClean="0"/>
          </a:p>
          <a:p>
            <a:r>
              <a:rPr lang="en-US" b="0" baseline="0" dirty="0" smtClean="0"/>
              <a:t>--I do believe it sets their expectations appropriately if we include them – select donors only – in the process</a:t>
            </a:r>
          </a:p>
          <a:p>
            <a:r>
              <a:rPr lang="en-US" b="0" baseline="0" dirty="0" smtClean="0"/>
              <a:t>--As with the </a:t>
            </a:r>
            <a:r>
              <a:rPr lang="en-US" b="0" baseline="0" dirty="0" err="1" smtClean="0"/>
              <a:t>Uleman</a:t>
            </a:r>
            <a:r>
              <a:rPr lang="en-US" b="0" baseline="0" dirty="0" smtClean="0"/>
              <a:t> collection, donor can provide helpful information to make a more complete biographical note</a:t>
            </a:r>
          </a:p>
          <a:p>
            <a:r>
              <a:rPr lang="en-US" b="0" baseline="0" dirty="0" smtClean="0"/>
              <a:t>--Provides a more clear picture of our work and what we do </a:t>
            </a:r>
          </a:p>
          <a:p>
            <a:endParaRPr lang="en-US" b="0" baseline="0" dirty="0" smtClean="0"/>
          </a:p>
          <a:p>
            <a:r>
              <a:rPr lang="en-US" b="0" baseline="0" dirty="0" smtClean="0"/>
              <a:t>Drawbacks: </a:t>
            </a:r>
          </a:p>
          <a:p>
            <a:endParaRPr lang="en-US" b="0" baseline="0" dirty="0" smtClean="0"/>
          </a:p>
          <a:p>
            <a:r>
              <a:rPr lang="en-US" b="0" baseline="0" dirty="0" smtClean="0"/>
              <a:t>--Creates opportunity for </a:t>
            </a:r>
            <a:r>
              <a:rPr lang="en-US" b="1" baseline="0" dirty="0" smtClean="0"/>
              <a:t>unrealistic expectations</a:t>
            </a:r>
            <a:r>
              <a:rPr lang="en-US" b="0" baseline="0" dirty="0" smtClean="0"/>
              <a:t>, such as the donor expects ALL: Item-level description; expect their collection to be first in the queue; inflate the value </a:t>
            </a:r>
          </a:p>
          <a:p>
            <a:r>
              <a:rPr lang="en-US" b="0" baseline="0" dirty="0" smtClean="0"/>
              <a:t>--May provide donor with a sense of ownership to the collection and decisions they don’t actually have</a:t>
            </a:r>
          </a:p>
          <a:p>
            <a:r>
              <a:rPr lang="en-US" b="0" baseline="0" dirty="0" smtClean="0"/>
              <a:t>--And relatedly, may be allowing for them to make editorial choices re: descriptive details of the collection</a:t>
            </a:r>
          </a:p>
          <a:p>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Additionally, the type of institution where one works likely defines what is possible. Because I work in a Public Library, where access is theoretically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open to everyone, it allows for this more democratic </a:t>
            </a:r>
            <a:r>
              <a:rPr lang="en-US" sz="1200" kern="1200" dirty="0" smtClean="0">
                <a:solidFill>
                  <a:schemeClr val="tx1"/>
                </a:solidFill>
                <a:effectLst/>
                <a:latin typeface="+mn-lt"/>
                <a:ea typeface="+mn-ea"/>
                <a:cs typeface="+mn-cs"/>
              </a:rPr>
              <a:t>and collaborative approach </a:t>
            </a:r>
            <a:r>
              <a:rPr lang="en-US" sz="1200" kern="1200" dirty="0" smtClean="0">
                <a:solidFill>
                  <a:schemeClr val="tx1"/>
                </a:solidFill>
                <a:effectLst/>
                <a:latin typeface="+mn-lt"/>
                <a:ea typeface="+mn-ea"/>
                <a:cs typeface="+mn-cs"/>
              </a:rPr>
              <a:t>which I’ve just shared with you. </a:t>
            </a:r>
          </a:p>
          <a:p>
            <a:endParaRPr lang="en-US" b="0" baseline="0" dirty="0" smtClean="0"/>
          </a:p>
        </p:txBody>
      </p:sp>
      <p:sp>
        <p:nvSpPr>
          <p:cNvPr id="4" name="Slide Number Placeholder 3"/>
          <p:cNvSpPr>
            <a:spLocks noGrp="1"/>
          </p:cNvSpPr>
          <p:nvPr>
            <p:ph type="sldNum" sz="quarter" idx="10"/>
          </p:nvPr>
        </p:nvSpPr>
        <p:spPr/>
        <p:txBody>
          <a:bodyPr/>
          <a:lstStyle/>
          <a:p>
            <a:fld id="{887DBCAE-6B09-4B53-8716-D68157A1D2B6}" type="slidenum">
              <a:rPr lang="en-US" smtClean="0"/>
              <a:t>19</a:t>
            </a:fld>
            <a:endParaRPr lang="en-US"/>
          </a:p>
        </p:txBody>
      </p:sp>
    </p:spTree>
    <p:extLst>
      <p:ext uri="{BB962C8B-B14F-4D97-AF65-F5344CB8AC3E}">
        <p14:creationId xmlns:p14="http://schemas.microsoft.com/office/powerpoint/2010/main" val="3669598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i="0" u="none" strike="noStrike" cap="none" dirty="0" smtClean="0">
                <a:solidFill>
                  <a:schemeClr val="dk1"/>
                </a:solidFill>
                <a:effectLst/>
                <a:latin typeface="Georgia" panose="02040502050405020303" pitchFamily="18" charset="0"/>
                <a:ea typeface="Calibri"/>
                <a:cs typeface="Calibri"/>
                <a:sym typeface="Calibri"/>
              </a:rPr>
              <a:t>SLIDE 2:</a:t>
            </a:r>
            <a:r>
              <a:rPr lang="en-US" sz="1200" b="0" i="0" u="none" strike="noStrike" cap="none" dirty="0" smtClean="0">
                <a:solidFill>
                  <a:schemeClr val="dk1"/>
                </a:solidFill>
                <a:effectLst/>
                <a:latin typeface="Georgia" panose="02040502050405020303" pitchFamily="18" charset="0"/>
                <a:ea typeface="Calibri"/>
                <a:cs typeface="Calibri"/>
                <a:sym typeface="Calibri"/>
              </a:rPr>
              <a:t> In</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theory I </a:t>
            </a:r>
            <a:r>
              <a:rPr lang="en-US" sz="1200" b="0" i="0" u="none" strike="noStrike" cap="none" dirty="0" smtClean="0">
                <a:solidFill>
                  <a:schemeClr val="dk1"/>
                </a:solidFill>
                <a:effectLst/>
                <a:latin typeface="Georgia" panose="02040502050405020303" pitchFamily="18" charset="0"/>
                <a:ea typeface="Calibri"/>
                <a:cs typeface="Calibri"/>
                <a:sym typeface="Calibri"/>
              </a:rPr>
              <a:t>work at the</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a:t>
            </a:r>
            <a:r>
              <a:rPr lang="en-US" sz="1200" b="1" i="0" u="none" strike="noStrike" cap="none" baseline="0" dirty="0" smtClean="0">
                <a:solidFill>
                  <a:schemeClr val="dk1"/>
                </a:solidFill>
                <a:effectLst/>
                <a:latin typeface="Georgia" panose="02040502050405020303" pitchFamily="18" charset="0"/>
                <a:ea typeface="Calibri"/>
                <a:cs typeface="Calibri"/>
                <a:sym typeface="Calibri"/>
              </a:rPr>
              <a:t>building on the left</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the Martin Luther King, Jr. Memorial Library, downtown DC. It opened in 1972.</a:t>
            </a:r>
            <a:r>
              <a:rPr lang="en-US" sz="1200" b="0" i="0" u="none" strike="noStrike" cap="none" dirty="0" smtClean="0">
                <a:solidFill>
                  <a:schemeClr val="dk1"/>
                </a:solidFill>
                <a:effectLst/>
                <a:latin typeface="Georgia" panose="02040502050405020303" pitchFamily="18" charset="0"/>
                <a:ea typeface="Calibri"/>
                <a:cs typeface="Calibri"/>
                <a:sym typeface="Calibri"/>
              </a:rPr>
              <a:t> </a:t>
            </a:r>
            <a:endParaRPr lang="en-US" b="0" dirty="0" smtClean="0">
              <a:effectLst/>
              <a:latin typeface="Georgia" panose="02040502050405020303" pitchFamily="18" charset="0"/>
            </a:endParaRPr>
          </a:p>
          <a:p>
            <a:pPr rtl="0"/>
            <a:r>
              <a:rPr lang="en-US" b="0" dirty="0" smtClean="0">
                <a:effectLst/>
                <a:latin typeface="Georgia" panose="02040502050405020303" pitchFamily="18" charset="0"/>
              </a:rPr>
              <a:t/>
            </a:r>
            <a:br>
              <a:rPr lang="en-US" b="0" dirty="0" smtClean="0">
                <a:effectLst/>
                <a:latin typeface="Georgia" panose="02040502050405020303" pitchFamily="18" charset="0"/>
              </a:rPr>
            </a:br>
            <a:r>
              <a:rPr lang="en-US" sz="1200" b="0" i="0" u="none" strike="noStrike" cap="none" dirty="0" smtClean="0">
                <a:solidFill>
                  <a:schemeClr val="dk1"/>
                </a:solidFill>
                <a:effectLst/>
                <a:latin typeface="Georgia" panose="02040502050405020303" pitchFamily="18" charset="0"/>
                <a:sym typeface="Calibri"/>
              </a:rPr>
              <a:t>But</a:t>
            </a:r>
            <a:r>
              <a:rPr lang="en-US" sz="1200" b="0" i="0" u="none" strike="noStrike" cap="none" baseline="0" dirty="0" smtClean="0">
                <a:solidFill>
                  <a:schemeClr val="dk1"/>
                </a:solidFill>
                <a:effectLst/>
                <a:latin typeface="Georgia" panose="02040502050405020303" pitchFamily="18" charset="0"/>
                <a:sym typeface="Calibri"/>
              </a:rPr>
              <a:t> a</a:t>
            </a:r>
            <a:r>
              <a:rPr lang="en-US" sz="1200" b="0" i="0" u="none" strike="noStrike" cap="none" dirty="0" smtClean="0">
                <a:solidFill>
                  <a:schemeClr val="dk1"/>
                </a:solidFill>
                <a:effectLst/>
                <a:latin typeface="Georgia" panose="02040502050405020303" pitchFamily="18" charset="0"/>
                <a:ea typeface="Calibri"/>
                <a:cs typeface="Calibri"/>
                <a:sym typeface="Calibri"/>
              </a:rPr>
              <a:t>s of March, 2017 library services were suspended here</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a:t>
            </a:r>
            <a:r>
              <a:rPr lang="en-US" sz="1200" b="0" i="0" u="none" strike="noStrike" cap="none" dirty="0" smtClean="0">
                <a:solidFill>
                  <a:schemeClr val="dk1"/>
                </a:solidFill>
                <a:effectLst/>
                <a:latin typeface="Georgia" panose="02040502050405020303" pitchFamily="18" charset="0"/>
                <a:ea typeface="Calibri"/>
                <a:cs typeface="Calibri"/>
                <a:sym typeface="Calibri"/>
              </a:rPr>
              <a:t>when modernization efforts began. So I’ve never actually worked </a:t>
            </a:r>
            <a:r>
              <a:rPr lang="en-US" sz="1200" b="0" i="1" u="none" strike="noStrike" cap="none" dirty="0" smtClean="0">
                <a:solidFill>
                  <a:schemeClr val="dk1"/>
                </a:solidFill>
                <a:effectLst/>
                <a:latin typeface="Georgia" panose="02040502050405020303" pitchFamily="18" charset="0"/>
                <a:ea typeface="Calibri"/>
                <a:cs typeface="Calibri"/>
                <a:sym typeface="Calibri"/>
              </a:rPr>
              <a:t>in that building</a:t>
            </a:r>
            <a:r>
              <a:rPr lang="en-US" sz="1200" b="0" i="0" u="none" strike="noStrike" cap="none" dirty="0" smtClean="0">
                <a:solidFill>
                  <a:schemeClr val="dk1"/>
                </a:solidFill>
                <a:effectLst/>
                <a:latin typeface="Georgia" panose="02040502050405020303" pitchFamily="18" charset="0"/>
                <a:ea typeface="Calibri"/>
                <a:cs typeface="Calibri"/>
                <a:sym typeface="Calibri"/>
              </a:rPr>
              <a:t>. </a:t>
            </a:r>
          </a:p>
          <a:p>
            <a:pPr rtl="0"/>
            <a:r>
              <a:rPr lang="en-US" sz="1200" b="0" i="0" u="none" strike="noStrike" cap="none" dirty="0" smtClean="0">
                <a:solidFill>
                  <a:schemeClr val="dk1"/>
                </a:solidFill>
                <a:effectLst/>
                <a:latin typeface="Georgia" panose="02040502050405020303" pitchFamily="18" charset="0"/>
                <a:ea typeface="Calibri"/>
                <a:cs typeface="Calibri"/>
                <a:sym typeface="Calibri"/>
              </a:rPr>
              <a:t>The new library [</a:t>
            </a:r>
            <a:r>
              <a:rPr lang="en-US" sz="1200" b="1" i="0" u="none" strike="noStrike" cap="none" dirty="0" smtClean="0">
                <a:solidFill>
                  <a:schemeClr val="dk1"/>
                </a:solidFill>
                <a:effectLst/>
                <a:latin typeface="Georgia" panose="02040502050405020303" pitchFamily="18" charset="0"/>
                <a:ea typeface="Calibri"/>
                <a:cs typeface="Calibri"/>
                <a:sym typeface="Calibri"/>
              </a:rPr>
              <a:t>the rendering on the right</a:t>
            </a:r>
            <a:r>
              <a:rPr lang="en-US" sz="1200" b="0" i="0" u="none" strike="noStrike" cap="none" dirty="0" smtClean="0">
                <a:solidFill>
                  <a:schemeClr val="dk1"/>
                </a:solidFill>
                <a:effectLst/>
                <a:latin typeface="Georgia" panose="02040502050405020303" pitchFamily="18" charset="0"/>
                <a:ea typeface="Calibri"/>
                <a:cs typeface="Calibri"/>
                <a:sym typeface="Calibri"/>
              </a:rPr>
              <a:t>]  is slated to open about</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a year from now</a:t>
            </a:r>
            <a:r>
              <a:rPr lang="en-US" sz="1200" b="0" i="0" u="none" strike="noStrike" cap="none" dirty="0" smtClean="0">
                <a:solidFill>
                  <a:schemeClr val="dk1"/>
                </a:solidFill>
                <a:effectLst/>
                <a:latin typeface="Georgia" panose="02040502050405020303" pitchFamily="18" charset="0"/>
                <a:ea typeface="Calibri"/>
                <a:cs typeface="Calibri"/>
                <a:sym typeface="Calibri"/>
              </a:rPr>
              <a:t>. Included in the “modernization” work is brand new archival storage,</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a </a:t>
            </a:r>
            <a:r>
              <a:rPr lang="en-US" sz="1200" b="0" i="0" u="none" strike="noStrike" cap="none" dirty="0" smtClean="0">
                <a:solidFill>
                  <a:schemeClr val="dk1"/>
                </a:solidFill>
                <a:effectLst/>
                <a:latin typeface="Georgia" panose="02040502050405020303" pitchFamily="18" charset="0"/>
                <a:ea typeface="Calibri"/>
                <a:cs typeface="Calibri"/>
                <a:sym typeface="Calibri"/>
              </a:rPr>
              <a:t>reading room,</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special collections exhibition space, and a café [all not pictured]</a:t>
            </a:r>
            <a:r>
              <a:rPr lang="en-US" sz="1200" b="0" i="0" u="none" strike="noStrike" cap="none" dirty="0" smtClean="0">
                <a:solidFill>
                  <a:schemeClr val="dk1"/>
                </a:solidFill>
                <a:effectLst/>
                <a:latin typeface="Georgia" panose="02040502050405020303" pitchFamily="18" charset="0"/>
                <a:ea typeface="Calibri"/>
                <a:cs typeface="Calibri"/>
                <a:sym typeface="Calibri"/>
              </a:rPr>
              <a:t>. A rooftop garden terrace is one of the more outstanding features.</a:t>
            </a:r>
            <a:r>
              <a:rPr lang="en-US" sz="1200" b="0" i="0" u="none" strike="noStrike" cap="none" baseline="0" dirty="0" smtClean="0">
                <a:solidFill>
                  <a:schemeClr val="dk1"/>
                </a:solidFill>
                <a:effectLst/>
                <a:latin typeface="Georgia" panose="02040502050405020303" pitchFamily="18" charset="0"/>
                <a:ea typeface="Calibri"/>
                <a:cs typeface="Calibri"/>
                <a:sym typeface="Calibri"/>
              </a:rPr>
              <a:t> </a:t>
            </a:r>
          </a:p>
          <a:p>
            <a:pPr rtl="0"/>
            <a:endParaRPr lang="en-US" sz="1200" b="0" i="0" u="none" strike="noStrike" cap="none" baseline="0" dirty="0" smtClean="0">
              <a:solidFill>
                <a:schemeClr val="dk1"/>
              </a:solidFill>
              <a:effectLst/>
              <a:latin typeface="Georgia" panose="02040502050405020303" pitchFamily="18" charset="0"/>
              <a:ea typeface="Calibri"/>
              <a:cs typeface="Calibri"/>
              <a:sym typeface="Calibri"/>
            </a:endParaRPr>
          </a:p>
          <a:p>
            <a:pPr rtl="0"/>
            <a:r>
              <a:rPr lang="en-US" sz="1200" b="0" i="0" u="none" strike="noStrike" cap="none" baseline="0" dirty="0" smtClean="0">
                <a:solidFill>
                  <a:schemeClr val="dk1"/>
                </a:solidFill>
                <a:effectLst/>
                <a:latin typeface="Georgia" panose="02040502050405020303" pitchFamily="18" charset="0"/>
                <a:ea typeface="Calibri"/>
                <a:cs typeface="Calibri"/>
                <a:sym typeface="Calibri"/>
              </a:rPr>
              <a:t>Special Collections staff –including myself – are currently working out of several sites across the District</a:t>
            </a:r>
            <a:r>
              <a:rPr lang="en-US" sz="1200" b="0" i="0" u="none" strike="noStrike" cap="none" dirty="0" smtClean="0">
                <a:solidFill>
                  <a:schemeClr val="dk1"/>
                </a:solidFill>
                <a:effectLst/>
                <a:latin typeface="Georgia" panose="02040502050405020303" pitchFamily="18" charset="0"/>
                <a:ea typeface="Calibri"/>
                <a:cs typeface="Calibri"/>
                <a:sym typeface="Calibri"/>
              </a:rPr>
              <a:t>. </a:t>
            </a:r>
          </a:p>
          <a:p>
            <a:pPr rtl="0"/>
            <a:endParaRPr lang="en-US" b="0" dirty="0" smtClean="0">
              <a:effectLst/>
              <a:latin typeface="Georgia" panose="02040502050405020303" pitchFamily="18" charset="0"/>
            </a:endParaRPr>
          </a:p>
          <a:p>
            <a:pPr rtl="0"/>
            <a:r>
              <a:rPr lang="en-US" sz="1200" b="0" i="0" u="none" strike="noStrike" cap="none" baseline="0" dirty="0" smtClean="0">
                <a:solidFill>
                  <a:schemeClr val="dk1"/>
                </a:solidFill>
                <a:effectLst/>
                <a:latin typeface="Georgia" panose="02040502050405020303" pitchFamily="18" charset="0"/>
                <a:sym typeface="Calibri"/>
              </a:rPr>
              <a:t>So next time you’re in DC, provided it’s some time after fall 2020, please stop in on the third floor and say hi.  Or not. </a:t>
            </a:r>
            <a:endParaRPr lang="en-US" b="0" dirty="0" smtClean="0">
              <a:effectLst/>
              <a:latin typeface="Georgia" panose="02040502050405020303" pitchFamily="18" charset="0"/>
            </a:endParaRPr>
          </a:p>
          <a:p>
            <a:pPr rtl="0"/>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887DBCAE-6B09-4B53-8716-D68157A1D2B6}" type="slidenum">
              <a:rPr lang="en-US" smtClean="0"/>
              <a:t>2</a:t>
            </a:fld>
            <a:endParaRPr lang="en-US"/>
          </a:p>
        </p:txBody>
      </p:sp>
    </p:spTree>
    <p:extLst>
      <p:ext uri="{BB962C8B-B14F-4D97-AF65-F5344CB8AC3E}">
        <p14:creationId xmlns:p14="http://schemas.microsoft.com/office/powerpoint/2010/main" val="39597712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 </a:t>
            </a:r>
            <a:r>
              <a:rPr lang="en-US" b="1" dirty="0" smtClean="0"/>
              <a:t>20</a:t>
            </a:r>
            <a:endParaRPr lang="en-US" b="1" dirty="0" smtClean="0"/>
          </a:p>
          <a:p>
            <a:r>
              <a:rPr lang="en-US" b="1" dirty="0" smtClean="0"/>
              <a:t>Thank you</a:t>
            </a:r>
          </a:p>
          <a:p>
            <a:endParaRPr lang="en-US" dirty="0"/>
          </a:p>
        </p:txBody>
      </p:sp>
      <p:sp>
        <p:nvSpPr>
          <p:cNvPr id="4" name="Slide Number Placeholder 3"/>
          <p:cNvSpPr>
            <a:spLocks noGrp="1"/>
          </p:cNvSpPr>
          <p:nvPr>
            <p:ph type="sldNum" sz="quarter" idx="10"/>
          </p:nvPr>
        </p:nvSpPr>
        <p:spPr/>
        <p:txBody>
          <a:bodyPr/>
          <a:lstStyle/>
          <a:p>
            <a:fld id="{887DBCAE-6B09-4B53-8716-D68157A1D2B6}" type="slidenum">
              <a:rPr lang="en-US" smtClean="0"/>
              <a:t>20</a:t>
            </a:fld>
            <a:endParaRPr lang="en-US"/>
          </a:p>
        </p:txBody>
      </p:sp>
    </p:spTree>
    <p:extLst>
      <p:ext uri="{BB962C8B-B14F-4D97-AF65-F5344CB8AC3E}">
        <p14:creationId xmlns:p14="http://schemas.microsoft.com/office/powerpoint/2010/main" val="605831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cap="none" dirty="0" smtClean="0">
                <a:solidFill>
                  <a:schemeClr val="dk1"/>
                </a:solidFill>
                <a:effectLst/>
                <a:latin typeface="+mn-lt"/>
                <a:ea typeface="Calibri"/>
                <a:cs typeface="Calibri"/>
                <a:sym typeface="Calibri"/>
              </a:rPr>
              <a:t>SLIDE 3: START READING IMMEDIATELY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chemeClr val="dk1"/>
                </a:solidFill>
                <a:effectLst/>
                <a:latin typeface="+mn-lt"/>
                <a:ea typeface="Calibri"/>
                <a:cs typeface="Calibri"/>
                <a:sym typeface="Calibri"/>
              </a:rPr>
              <a:t>As an Archivist in Special Collections, some of what</a:t>
            </a:r>
            <a:r>
              <a:rPr lang="en-US" sz="1200" b="0" i="0" u="none" strike="noStrike" cap="none" baseline="0" dirty="0" smtClean="0">
                <a:solidFill>
                  <a:schemeClr val="dk1"/>
                </a:solidFill>
                <a:effectLst/>
                <a:latin typeface="+mn-lt"/>
                <a:ea typeface="Calibri"/>
                <a:cs typeface="Calibri"/>
                <a:sym typeface="Calibri"/>
              </a:rPr>
              <a:t> I do </a:t>
            </a:r>
            <a:r>
              <a:rPr lang="en-US" sz="1200" b="0" i="0" u="none" strike="noStrike" cap="none" dirty="0" smtClean="0">
                <a:solidFill>
                  <a:schemeClr val="dk1"/>
                </a:solidFill>
                <a:effectLst/>
                <a:latin typeface="+mn-lt"/>
                <a:ea typeface="Calibri"/>
                <a:cs typeface="Calibri"/>
                <a:sym typeface="Calibri"/>
              </a:rPr>
              <a:t>is</a:t>
            </a:r>
            <a:r>
              <a:rPr lang="en-US" sz="1200" b="0" i="0" u="none" strike="noStrike" cap="none" baseline="0" dirty="0" smtClean="0">
                <a:solidFill>
                  <a:schemeClr val="dk1"/>
                </a:solidFill>
                <a:effectLst/>
                <a:latin typeface="+mn-lt"/>
                <a:ea typeface="Calibri"/>
                <a:cs typeface="Calibri"/>
                <a:sym typeface="Calibri"/>
              </a:rPr>
              <a:t> not </a:t>
            </a:r>
            <a:r>
              <a:rPr lang="en-US" sz="1200" b="0" i="0" u="none" strike="noStrike" cap="none" dirty="0" smtClean="0">
                <a:solidFill>
                  <a:schemeClr val="dk1"/>
                </a:solidFill>
                <a:effectLst/>
                <a:latin typeface="+mn-lt"/>
                <a:ea typeface="Calibri"/>
                <a:cs typeface="Calibri"/>
                <a:sym typeface="Calibri"/>
              </a:rPr>
              <a:t>listed in this slide:</a:t>
            </a:r>
            <a:r>
              <a:rPr lang="en-US" sz="1200" b="0" i="0" u="none" strike="noStrike" cap="none" baseline="0" dirty="0" smtClean="0">
                <a:solidFill>
                  <a:schemeClr val="dk1"/>
                </a:solidFill>
                <a:effectLst/>
                <a:latin typeface="+mn-lt"/>
                <a:ea typeface="Calibri"/>
                <a:cs typeface="Calibri"/>
                <a:sym typeface="Calibri"/>
              </a:rPr>
              <a:t> </a:t>
            </a:r>
            <a:endParaRPr lang="en-US" sz="1200" b="0" i="0" u="none" strike="noStrike" cap="none" dirty="0" smtClean="0">
              <a:solidFill>
                <a:schemeClr val="dk1"/>
              </a:solidFill>
              <a:effectLst/>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chemeClr val="dk1"/>
                </a:solidFill>
                <a:effectLst/>
                <a:latin typeface="+mn-lt"/>
                <a:ea typeface="Calibri"/>
                <a:cs typeface="Calibri"/>
                <a:sym typeface="Calibri"/>
              </a:rPr>
              <a:t>I process our backlog of unprocessed collections; supervise the processing,</a:t>
            </a:r>
            <a:r>
              <a:rPr lang="en-US" sz="1200" b="0" i="0" u="none" strike="noStrike" cap="none" baseline="0" dirty="0" smtClean="0">
                <a:solidFill>
                  <a:schemeClr val="dk1"/>
                </a:solidFill>
                <a:effectLst/>
                <a:latin typeface="+mn-lt"/>
                <a:ea typeface="Calibri"/>
                <a:cs typeface="Calibri"/>
                <a:sym typeface="Calibri"/>
              </a:rPr>
              <a:t> and description </a:t>
            </a:r>
            <a:r>
              <a:rPr lang="en-US" sz="1200" b="0" i="0" u="none" strike="noStrike" cap="none" dirty="0" smtClean="0">
                <a:solidFill>
                  <a:schemeClr val="dk1"/>
                </a:solidFill>
                <a:effectLst/>
                <a:latin typeface="+mn-lt"/>
                <a:ea typeface="Calibri"/>
                <a:cs typeface="Calibri"/>
                <a:sym typeface="Calibri"/>
              </a:rPr>
              <a:t>of the Punk Archive and other archival collections; create and conduct public programming;</a:t>
            </a:r>
            <a:r>
              <a:rPr lang="en-US" sz="1200" b="0" i="0" u="none" strike="noStrike" cap="none" baseline="0" dirty="0" smtClean="0">
                <a:solidFill>
                  <a:schemeClr val="dk1"/>
                </a:solidFill>
                <a:effectLst/>
                <a:latin typeface="+mn-lt"/>
                <a:ea typeface="Calibri"/>
                <a:cs typeface="Calibri"/>
                <a:sym typeface="Calibri"/>
              </a:rPr>
              <a:t> work with donors; </a:t>
            </a:r>
            <a:r>
              <a:rPr lang="en-US" sz="1200" b="0" i="0" u="none" strike="noStrike" cap="none" dirty="0" smtClean="0">
                <a:solidFill>
                  <a:schemeClr val="dk1"/>
                </a:solidFill>
                <a:effectLst/>
                <a:latin typeface="+mn-lt"/>
                <a:ea typeface="Calibri"/>
                <a:cs typeface="Calibri"/>
                <a:sym typeface="Calibri"/>
              </a:rPr>
              <a:t>conduct reference</a:t>
            </a:r>
            <a:r>
              <a:rPr lang="en-US" sz="1200" b="0" i="0" u="none" strike="noStrike" cap="none" baseline="0" dirty="0" smtClean="0">
                <a:solidFill>
                  <a:schemeClr val="dk1"/>
                </a:solidFill>
                <a:effectLst/>
                <a:latin typeface="+mn-lt"/>
                <a:ea typeface="Calibri"/>
                <a:cs typeface="Calibri"/>
                <a:sym typeface="Calibri"/>
              </a:rPr>
              <a:t> and outreach</a:t>
            </a:r>
            <a:r>
              <a:rPr lang="en-US" sz="1200" b="0" i="0" u="none" strike="noStrike" cap="none" dirty="0" smtClean="0">
                <a:solidFill>
                  <a:schemeClr val="dk1"/>
                </a:solidFill>
                <a:effectLst/>
                <a:latin typeface="+mn-lt"/>
                <a:ea typeface="Calibri"/>
                <a:cs typeface="Calibri"/>
                <a:sym typeface="Calibri"/>
              </a:rPr>
              <a:t>, and conduct</a:t>
            </a:r>
            <a:r>
              <a:rPr lang="en-US" sz="1200" b="0" i="0" u="none" strike="noStrike" cap="none" baseline="0" dirty="0" smtClean="0">
                <a:solidFill>
                  <a:schemeClr val="dk1"/>
                </a:solidFill>
                <a:effectLst/>
                <a:latin typeface="+mn-lt"/>
                <a:ea typeface="Calibri"/>
                <a:cs typeface="Calibri"/>
                <a:sym typeface="Calibri"/>
              </a:rPr>
              <a:t> oral histories.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cap="none" baseline="0" dirty="0" smtClean="0">
              <a:solidFill>
                <a:schemeClr val="dk1"/>
              </a:solidFill>
              <a:effectLst/>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Georgia"/>
              <a:ea typeface="Georgia"/>
              <a:cs typeface="Georgia"/>
              <a:sym typeface="Georgia"/>
            </a:endParaRPr>
          </a:p>
        </p:txBody>
      </p:sp>
      <p:sp>
        <p:nvSpPr>
          <p:cNvPr id="4" name="Slide Number Placeholder 3"/>
          <p:cNvSpPr>
            <a:spLocks noGrp="1"/>
          </p:cNvSpPr>
          <p:nvPr>
            <p:ph type="sldNum" sz="quarter" idx="10"/>
          </p:nvPr>
        </p:nvSpPr>
        <p:spPr/>
        <p:txBody>
          <a:bodyPr/>
          <a:lstStyle/>
          <a:p>
            <a:fld id="{887DBCAE-6B09-4B53-8716-D68157A1D2B6}" type="slidenum">
              <a:rPr lang="en-US" smtClean="0"/>
              <a:t>21</a:t>
            </a:fld>
            <a:endParaRPr lang="en-US"/>
          </a:p>
        </p:txBody>
      </p:sp>
    </p:spTree>
    <p:extLst>
      <p:ext uri="{BB962C8B-B14F-4D97-AF65-F5344CB8AC3E}">
        <p14:creationId xmlns:p14="http://schemas.microsoft.com/office/powerpoint/2010/main" val="1566074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 </a:t>
            </a:r>
            <a:r>
              <a:rPr lang="en-US" b="1" dirty="0" smtClean="0"/>
              <a:t>3:</a:t>
            </a:r>
            <a:r>
              <a:rPr lang="en-US" dirty="0" smtClean="0"/>
              <a:t> </a:t>
            </a:r>
            <a:r>
              <a:rPr lang="en-US" dirty="0" smtClean="0"/>
              <a:t>Here’s </a:t>
            </a:r>
            <a:r>
              <a:rPr lang="en-US" baseline="0" dirty="0" smtClean="0"/>
              <a:t>a brief history on the Punk Archive itself: </a:t>
            </a:r>
          </a:p>
          <a:p>
            <a:r>
              <a:rPr lang="en-US" baseline="0" dirty="0" smtClean="0"/>
              <a:t>It </a:t>
            </a:r>
            <a:r>
              <a:rPr lang="en-US" dirty="0" smtClean="0"/>
              <a:t>started several years before I began</a:t>
            </a:r>
            <a:r>
              <a:rPr lang="en-US" baseline="0" dirty="0" smtClean="0"/>
              <a:t> </a:t>
            </a:r>
            <a:r>
              <a:rPr lang="en-US" dirty="0" smtClean="0"/>
              <a:t>at the Library</a:t>
            </a:r>
            <a:r>
              <a:rPr lang="en-US" baseline="0" dirty="0" smtClean="0"/>
              <a:t> </a:t>
            </a:r>
            <a:r>
              <a:rPr lang="en-US" dirty="0" smtClean="0"/>
              <a:t>by</a:t>
            </a:r>
            <a:r>
              <a:rPr lang="en-US" baseline="0" dirty="0" smtClean="0"/>
              <a:t> my colleagues Michele </a:t>
            </a:r>
            <a:r>
              <a:rPr lang="en-US" baseline="0" dirty="0" err="1" smtClean="0"/>
              <a:t>Casto</a:t>
            </a:r>
            <a:r>
              <a:rPr lang="en-US" baseline="0" dirty="0" smtClean="0"/>
              <a:t>, Bobbie Dougherty, and Maggie Gilmore, through their personal connections with DC filmmaker, James Schneider, whose documentary film, Punk the Capital was released in June of this year. </a:t>
            </a:r>
          </a:p>
          <a:p>
            <a:r>
              <a:rPr lang="en-US" baseline="0" dirty="0" smtClean="0"/>
              <a:t>Here are a few articles on the Archive from its earlier days: the article on the left published in 2015, and </a:t>
            </a:r>
            <a:r>
              <a:rPr lang="en-US" b="1" baseline="0" dirty="0" smtClean="0"/>
              <a:t>on the right </a:t>
            </a:r>
            <a:r>
              <a:rPr lang="en-US" baseline="0" dirty="0" smtClean="0"/>
              <a:t>an article appeared in American Libraries a couple years ago focusing on the punk shows hosted by DCPL in the Library’s basement.</a:t>
            </a:r>
          </a:p>
          <a:p>
            <a:endParaRPr lang="en-US" baseline="0" dirty="0" smtClean="0"/>
          </a:p>
          <a:p>
            <a:r>
              <a:rPr lang="en-US" baseline="0" dirty="0" smtClean="0"/>
              <a:t>The Punk Archive itself is comprised of collections from approximately 40 donors, with donor Mark Andersen’s being the largest collection. </a:t>
            </a:r>
          </a:p>
        </p:txBody>
      </p:sp>
      <p:sp>
        <p:nvSpPr>
          <p:cNvPr id="4" name="Slide Number Placeholder 3"/>
          <p:cNvSpPr>
            <a:spLocks noGrp="1"/>
          </p:cNvSpPr>
          <p:nvPr>
            <p:ph type="sldNum" sz="quarter" idx="10"/>
          </p:nvPr>
        </p:nvSpPr>
        <p:spPr/>
        <p:txBody>
          <a:bodyPr/>
          <a:lstStyle/>
          <a:p>
            <a:fld id="{887DBCAE-6B09-4B53-8716-D68157A1D2B6}" type="slidenum">
              <a:rPr lang="en-US" smtClean="0"/>
              <a:t>3</a:t>
            </a:fld>
            <a:endParaRPr lang="en-US"/>
          </a:p>
        </p:txBody>
      </p:sp>
    </p:spTree>
    <p:extLst>
      <p:ext uri="{BB962C8B-B14F-4D97-AF65-F5344CB8AC3E}">
        <p14:creationId xmlns:p14="http://schemas.microsoft.com/office/powerpoint/2010/main" val="2163762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SLIDE</a:t>
            </a:r>
            <a:r>
              <a:rPr lang="en-US" sz="1200" b="1" baseline="0" dirty="0" smtClean="0"/>
              <a:t> </a:t>
            </a:r>
            <a:r>
              <a:rPr lang="en-US" sz="1200" b="1" baseline="0" dirty="0" smtClean="0"/>
              <a:t>4: </a:t>
            </a: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On the left is a feature in the Washington Post from 2015, on Mark. Now Mark is NOT a musician, but is a huge punk music fan, a community activist, and has worked with many punk bands to sponsor benefits for various local, national, and international causes starting in the mid 1980s. He’s one of our biggest advocates and donors, having contributed approximately 80 LF of materials: flyers, zines, audio and video recordings, and ephemera. Included in his donation are the research files for his book on DC music and activism, Dance of Days, whose cover is shown here.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Mark visited the Archives about a year ago, so I could show him the progress we’d made on his collection. (He’s holding a copy of a zine he created to give out to families and friends at Christmas.)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We are halfway through processing his collection. </a:t>
            </a:r>
            <a:endParaRPr lang="en-US" dirty="0"/>
          </a:p>
        </p:txBody>
      </p:sp>
      <p:sp>
        <p:nvSpPr>
          <p:cNvPr id="4" name="Slide Number Placeholder 3"/>
          <p:cNvSpPr>
            <a:spLocks noGrp="1"/>
          </p:cNvSpPr>
          <p:nvPr>
            <p:ph type="sldNum" sz="quarter" idx="10"/>
          </p:nvPr>
        </p:nvSpPr>
        <p:spPr/>
        <p:txBody>
          <a:bodyPr/>
          <a:lstStyle/>
          <a:p>
            <a:fld id="{EC62D605-3F9A-4649-AF95-F13792584560}" type="slidenum">
              <a:rPr lang="en-US" smtClean="0"/>
              <a:t>4</a:t>
            </a:fld>
            <a:endParaRPr lang="en-US"/>
          </a:p>
        </p:txBody>
      </p:sp>
    </p:spTree>
    <p:extLst>
      <p:ext uri="{BB962C8B-B14F-4D97-AF65-F5344CB8AC3E}">
        <p14:creationId xmlns:p14="http://schemas.microsoft.com/office/powerpoint/2010/main" val="859535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 </a:t>
            </a:r>
            <a:r>
              <a:rPr lang="en-US" b="1" dirty="0" smtClean="0"/>
              <a:t>5</a:t>
            </a:r>
            <a:r>
              <a:rPr lang="en-US" dirty="0" smtClean="0"/>
              <a:t>: </a:t>
            </a:r>
            <a:r>
              <a:rPr lang="en-US" dirty="0" smtClean="0"/>
              <a:t>Nearly from its inception, a part of creating awareness of the Archive then and now still</a:t>
            </a:r>
            <a:r>
              <a:rPr lang="en-US" baseline="0" dirty="0" smtClean="0"/>
              <a:t> is through hosting live music performances by local bands in the basement of the MLK Library, and other locations throughout the Library system.</a:t>
            </a:r>
          </a:p>
          <a:p>
            <a:endParaRPr lang="en-US" baseline="0" dirty="0" smtClean="0"/>
          </a:p>
          <a:p>
            <a:r>
              <a:rPr lang="en-US" baseline="0" dirty="0" smtClean="0"/>
              <a:t>In keeping with popular punk flyer documentation practices, the year of the advertised event is not included on this flyer, but it’s likely from a show in 2014. </a:t>
            </a:r>
            <a:endParaRPr lang="en-US" dirty="0"/>
          </a:p>
        </p:txBody>
      </p:sp>
      <p:sp>
        <p:nvSpPr>
          <p:cNvPr id="4" name="Slide Number Placeholder 3"/>
          <p:cNvSpPr>
            <a:spLocks noGrp="1"/>
          </p:cNvSpPr>
          <p:nvPr>
            <p:ph type="sldNum" sz="quarter" idx="10"/>
          </p:nvPr>
        </p:nvSpPr>
        <p:spPr/>
        <p:txBody>
          <a:bodyPr/>
          <a:lstStyle/>
          <a:p>
            <a:fld id="{887DBCAE-6B09-4B53-8716-D68157A1D2B6}" type="slidenum">
              <a:rPr lang="en-US" smtClean="0"/>
              <a:t>5</a:t>
            </a:fld>
            <a:endParaRPr lang="en-US"/>
          </a:p>
        </p:txBody>
      </p:sp>
    </p:spTree>
    <p:extLst>
      <p:ext uri="{BB962C8B-B14F-4D97-AF65-F5344CB8AC3E}">
        <p14:creationId xmlns:p14="http://schemas.microsoft.com/office/powerpoint/2010/main" val="482295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 </a:t>
            </a:r>
            <a:r>
              <a:rPr lang="en-US" b="1" dirty="0" smtClean="0"/>
              <a:t>6:</a:t>
            </a:r>
            <a:endParaRPr lang="en-US" b="0" dirty="0" smtClean="0"/>
          </a:p>
          <a:p>
            <a:r>
              <a:rPr lang="en-US" b="1"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Much of the born digital and digitized content of the Punk Archive is discoverable in our online </a:t>
            </a:r>
            <a:r>
              <a:rPr lang="en-US" baseline="0" dirty="0" smtClean="0"/>
              <a:t>portal, DIG DC. </a:t>
            </a:r>
            <a:r>
              <a:rPr lang="en-US" b="0" baseline="0" dirty="0" smtClean="0"/>
              <a:t>The DC-area zines and flyers from the Mark Andersen collection, and from other donors, are routinely being added, and made accessible here. </a:t>
            </a:r>
            <a:endParaRPr lang="en-US" b="0" dirty="0"/>
          </a:p>
        </p:txBody>
      </p:sp>
      <p:sp>
        <p:nvSpPr>
          <p:cNvPr id="4" name="Slide Number Placeholder 3"/>
          <p:cNvSpPr>
            <a:spLocks noGrp="1"/>
          </p:cNvSpPr>
          <p:nvPr>
            <p:ph type="sldNum" sz="quarter" idx="10"/>
          </p:nvPr>
        </p:nvSpPr>
        <p:spPr/>
        <p:txBody>
          <a:bodyPr/>
          <a:lstStyle/>
          <a:p>
            <a:fld id="{887DBCAE-6B09-4B53-8716-D68157A1D2B6}" type="slidenum">
              <a:rPr lang="en-US" smtClean="0"/>
              <a:t>6</a:t>
            </a:fld>
            <a:endParaRPr lang="en-US"/>
          </a:p>
        </p:txBody>
      </p:sp>
    </p:spTree>
    <p:extLst>
      <p:ext uri="{BB962C8B-B14F-4D97-AF65-F5344CB8AC3E}">
        <p14:creationId xmlns:p14="http://schemas.microsoft.com/office/powerpoint/2010/main" val="440261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a:t>
            </a:r>
            <a:r>
              <a:rPr lang="en-US" b="1" baseline="0" dirty="0" smtClean="0"/>
              <a:t> </a:t>
            </a:r>
            <a:r>
              <a:rPr lang="en-US" b="1" baseline="0" dirty="0" smtClean="0"/>
              <a:t>7:</a:t>
            </a:r>
            <a:r>
              <a:rPr lang="en-US" baseline="0" dirty="0" smtClean="0"/>
              <a:t> </a:t>
            </a:r>
            <a:endParaRPr lang="en-US" dirty="0" smtClean="0"/>
          </a:p>
          <a:p>
            <a:r>
              <a:rPr lang="en-US" dirty="0" smtClean="0"/>
              <a:t>The Archive officially</a:t>
            </a:r>
            <a:r>
              <a:rPr lang="en-US" baseline="0" dirty="0" smtClean="0"/>
              <a:t> turned five last month. </a:t>
            </a:r>
          </a:p>
          <a:p>
            <a:r>
              <a:rPr lang="en-US" baseline="0" dirty="0" smtClean="0"/>
              <a:t>That slow-moving underline is indicative of how the collections have trickled in over the years, but also exemplifies our processing rates as we’ve worked with a rotating - but always dedicated - team of volunteers and interns over the years.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In honor of its birthday, we hosted a</a:t>
            </a:r>
            <a:r>
              <a:rPr lang="en-US" sz="1200" b="0" i="0" kern="1200" baseline="0" dirty="0" smtClean="0">
                <a:solidFill>
                  <a:schemeClr val="tx1"/>
                </a:solidFill>
                <a:effectLst/>
                <a:latin typeface="+mn-lt"/>
                <a:ea typeface="+mn-ea"/>
                <a:cs typeface="+mn-cs"/>
              </a:rPr>
              <a:t> public program at the Georgetown  Branch Library – where the archive is stored - a few Saturdays ago.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Behind</a:t>
            </a:r>
            <a:r>
              <a:rPr lang="en-US" sz="1200" b="0" i="0" kern="1200" baseline="0" dirty="0" smtClean="0">
                <a:solidFill>
                  <a:schemeClr val="tx1"/>
                </a:solidFill>
                <a:effectLst/>
                <a:latin typeface="+mn-lt"/>
                <a:ea typeface="+mn-ea"/>
                <a:cs typeface="+mn-cs"/>
              </a:rPr>
              <a:t> th</a:t>
            </a:r>
            <a:r>
              <a:rPr lang="en-US" sz="1200" b="0" i="0" kern="1200" dirty="0" smtClean="0">
                <a:solidFill>
                  <a:schemeClr val="tx1"/>
                </a:solidFill>
                <a:effectLst/>
                <a:latin typeface="+mn-lt"/>
                <a:ea typeface="+mn-ea"/>
                <a:cs typeface="+mn-cs"/>
              </a:rPr>
              <a:t>e Library</a:t>
            </a:r>
            <a:r>
              <a:rPr lang="en-US" sz="1200" b="0" i="0" kern="1200" baseline="0" dirty="0" smtClean="0">
                <a:solidFill>
                  <a:schemeClr val="tx1"/>
                </a:solidFill>
                <a:effectLst/>
                <a:latin typeface="+mn-lt"/>
                <a:ea typeface="+mn-ea"/>
                <a:cs typeface="+mn-cs"/>
              </a:rPr>
              <a:t> – the image on the </a:t>
            </a:r>
            <a:r>
              <a:rPr lang="en-US" sz="1200" b="0" i="0" kern="1200" dirty="0" smtClean="0">
                <a:solidFill>
                  <a:schemeClr val="tx1"/>
                </a:solidFill>
                <a:effectLst/>
                <a:latin typeface="+mn-lt"/>
                <a:ea typeface="+mn-ea"/>
                <a:cs typeface="+mn-cs"/>
              </a:rPr>
              <a:t>LEFT –</a:t>
            </a:r>
            <a:r>
              <a:rPr lang="en-US" sz="1200" b="0" i="0" kern="1200" baseline="0" dirty="0" smtClean="0">
                <a:solidFill>
                  <a:schemeClr val="tx1"/>
                </a:solidFill>
                <a:effectLst/>
                <a:latin typeface="+mn-lt"/>
                <a:ea typeface="+mn-ea"/>
                <a:cs typeface="+mn-cs"/>
              </a:rPr>
              <a:t> features a photo exhibit by a photographer promoting her recently published book: </a:t>
            </a:r>
            <a:r>
              <a:rPr lang="en-US" sz="1200" b="0" i="0" kern="1200" dirty="0" smtClean="0">
                <a:solidFill>
                  <a:schemeClr val="tx1"/>
                </a:solidFill>
                <a:effectLst/>
                <a:latin typeface="+mn-lt"/>
                <a:ea typeface="+mn-ea"/>
                <a:cs typeface="+mn-cs"/>
              </a:rPr>
              <a:t>Frame of Mind: Punk Photos and Essays from Washington, DC, and Beyond.</a:t>
            </a:r>
            <a:r>
              <a:rPr lang="en-US" sz="1200" b="0" i="0" kern="1200" baseline="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  </a:t>
            </a:r>
          </a:p>
          <a:p>
            <a:r>
              <a:rPr lang="en-US" dirty="0" smtClean="0"/>
              <a:t>And</a:t>
            </a:r>
            <a:r>
              <a:rPr lang="en-US" baseline="0" dirty="0" smtClean="0"/>
              <a:t> </a:t>
            </a:r>
            <a:r>
              <a:rPr lang="en-US" dirty="0" smtClean="0"/>
              <a:t>on the RIGHT is a photo of the newly and covertly formed band </a:t>
            </a:r>
            <a:r>
              <a:rPr lang="en-US" dirty="0" err="1" smtClean="0"/>
              <a:t>Coriky</a:t>
            </a:r>
            <a:r>
              <a:rPr lang="en-US" dirty="0" smtClean="0"/>
              <a:t> –</a:t>
            </a:r>
            <a:r>
              <a:rPr lang="en-US" baseline="0" dirty="0" smtClean="0"/>
              <a:t> with members of the band </a:t>
            </a:r>
            <a:r>
              <a:rPr lang="en-US" baseline="0" dirty="0" err="1" smtClean="0"/>
              <a:t>Fugazi</a:t>
            </a:r>
            <a:r>
              <a:rPr lang="en-US" baseline="0" dirty="0" smtClean="0"/>
              <a:t>. And the local NPR affiliate published a brief story on the Archive’s anniversary. </a:t>
            </a:r>
          </a:p>
          <a:p>
            <a:endParaRPr lang="en-US" baseline="0" dirty="0" smtClean="0"/>
          </a:p>
          <a:p>
            <a:r>
              <a:rPr lang="en-US" baseline="0" dirty="0" smtClean="0"/>
              <a:t>It was a great turnout, and to my knowledge, the neighbors did not call the police with any noise complaints. </a:t>
            </a:r>
          </a:p>
          <a:p>
            <a:r>
              <a:rPr lang="en-US" baseline="0" dirty="0" smtClean="0"/>
              <a:t>While that was occurring outside, inside the Library’s reading room…</a:t>
            </a:r>
            <a:endParaRPr lang="en-US" dirty="0"/>
          </a:p>
        </p:txBody>
      </p:sp>
      <p:sp>
        <p:nvSpPr>
          <p:cNvPr id="4" name="Slide Number Placeholder 3"/>
          <p:cNvSpPr>
            <a:spLocks noGrp="1"/>
          </p:cNvSpPr>
          <p:nvPr>
            <p:ph type="sldNum" sz="quarter" idx="10"/>
          </p:nvPr>
        </p:nvSpPr>
        <p:spPr/>
        <p:txBody>
          <a:bodyPr/>
          <a:lstStyle/>
          <a:p>
            <a:fld id="{887DBCAE-6B09-4B53-8716-D68157A1D2B6}" type="slidenum">
              <a:rPr lang="en-US" smtClean="0"/>
              <a:t>7</a:t>
            </a:fld>
            <a:endParaRPr lang="en-US"/>
          </a:p>
        </p:txBody>
      </p:sp>
    </p:spTree>
    <p:extLst>
      <p:ext uri="{BB962C8B-B14F-4D97-AF65-F5344CB8AC3E}">
        <p14:creationId xmlns:p14="http://schemas.microsoft.com/office/powerpoint/2010/main" val="901416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SLIDE </a:t>
            </a:r>
            <a:r>
              <a:rPr lang="en-US" b="1" dirty="0" smtClean="0"/>
              <a:t>8</a:t>
            </a:r>
            <a:r>
              <a:rPr lang="en-US" dirty="0" smtClean="0"/>
              <a:t>: </a:t>
            </a:r>
            <a:r>
              <a:rPr lang="en-US" dirty="0" smtClean="0"/>
              <a:t>…we</a:t>
            </a:r>
            <a:r>
              <a:rPr lang="en-US" baseline="0" dirty="0" smtClean="0"/>
              <a:t> held a</a:t>
            </a:r>
            <a:r>
              <a:rPr lang="en-US" dirty="0" smtClean="0"/>
              <a:t>n open house.</a:t>
            </a:r>
            <a:r>
              <a:rPr lang="en-US" baseline="0" dirty="0" smtClean="0"/>
              <a:t> This is the room where I work with volunteers to process the collection, but it’s also where </a:t>
            </a:r>
            <a:r>
              <a:rPr lang="en-US" sz="1200" b="0" i="0" kern="1200" baseline="0" dirty="0" smtClean="0">
                <a:solidFill>
                  <a:schemeClr val="tx1"/>
                </a:solidFill>
                <a:effectLst/>
                <a:latin typeface="+mn-lt"/>
                <a:ea typeface="+mn-ea"/>
                <a:cs typeface="+mn-cs"/>
              </a:rPr>
              <a:t>it’s accessed by researchers.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(That’s me in the back looking somewhat contentedly at the proceedings…)</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87DBCAE-6B09-4B53-8716-D68157A1D2B6}" type="slidenum">
              <a:rPr lang="en-US" smtClean="0"/>
              <a:t>8</a:t>
            </a:fld>
            <a:endParaRPr lang="en-US"/>
          </a:p>
        </p:txBody>
      </p:sp>
    </p:spTree>
    <p:extLst>
      <p:ext uri="{BB962C8B-B14F-4D97-AF65-F5344CB8AC3E}">
        <p14:creationId xmlns:p14="http://schemas.microsoft.com/office/powerpoint/2010/main" val="1225951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effectLst/>
                <a:latin typeface="+mn-lt"/>
                <a:ea typeface="+mn-ea"/>
                <a:cs typeface="+mn-cs"/>
              </a:rPr>
              <a:t>SLIDE </a:t>
            </a:r>
            <a:r>
              <a:rPr lang="en-US" sz="1200" b="1" kern="1200" baseline="0" dirty="0" smtClean="0">
                <a:solidFill>
                  <a:schemeClr val="tx1"/>
                </a:solidFill>
                <a:effectLst/>
                <a:latin typeface="+mn-lt"/>
                <a:ea typeface="+mn-ea"/>
                <a:cs typeface="+mn-cs"/>
              </a:rPr>
              <a:t>9</a:t>
            </a:r>
            <a:r>
              <a:rPr lang="en-US" sz="1200" kern="1200" baseline="0" dirty="0" smtClean="0">
                <a:solidFill>
                  <a:schemeClr val="tx1"/>
                </a:solidFill>
                <a:effectLst/>
                <a:latin typeface="+mn-lt"/>
                <a:ea typeface="+mn-ea"/>
                <a:cs typeface="+mn-cs"/>
              </a:rPr>
              <a:t>: </a:t>
            </a: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featured many materials from our collection: selected flyers, Riot </a:t>
            </a:r>
            <a:r>
              <a:rPr lang="en-US" baseline="0" dirty="0" err="1" smtClean="0"/>
              <a:t>Grrrl</a:t>
            </a:r>
            <a:r>
              <a:rPr lang="en-US" baseline="0" dirty="0" smtClean="0"/>
              <a:t> correspondence, user and reference data, and a book, zine, and stereo corner for visitors to peruse, and play records from the collection [that’s all that activity in the far corner].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had over 200 people attend, and for many, this was their first time seeing selections from the collection, half of which is unprocessed.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87DBCAE-6B09-4B53-8716-D68157A1D2B6}" type="slidenum">
              <a:rPr lang="en-US" smtClean="0"/>
              <a:t>9</a:t>
            </a:fld>
            <a:endParaRPr lang="en-US"/>
          </a:p>
        </p:txBody>
      </p:sp>
    </p:spTree>
    <p:extLst>
      <p:ext uri="{BB962C8B-B14F-4D97-AF65-F5344CB8AC3E}">
        <p14:creationId xmlns:p14="http://schemas.microsoft.com/office/powerpoint/2010/main" val="392475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B84DF74-8160-4811-95FD-2C27F25CE38D}" type="datetime1">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3394964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B8603A-1612-4A6E-A136-DB3EEA15BE7D}" type="datetime1">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1117721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D9F9FC-7AB4-4A37-8535-46085CD2C5DD}" type="datetime1">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1395365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EF4CDC-9D87-4C2D-A5E6-BF6F0B4A97DA}" type="datetime1">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787689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CEF6FCD-272D-4C09-9B26-7237C18DF097}" type="datetime1">
              <a:rPr lang="en-US" smtClean="0"/>
              <a:t>11/8/2019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573455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6F8037-0679-456F-B48B-BB3A79BB3203}" type="datetime1">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3715324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E05CB4-0248-46D2-93E9-04857C924B1C}" type="datetime1">
              <a:rPr lang="en-US" smtClean="0"/>
              <a:t>11/8/2019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1181562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B4211D1-E548-475B-87DE-3BFDD937217A}" type="datetime1">
              <a:rPr lang="en-US" smtClean="0"/>
              <a:t>11/8/2019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249115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5F3A7F-17A8-4DD1-802A-BB7EE61623E6}" type="datetime1">
              <a:rPr lang="en-US" smtClean="0"/>
              <a:t>11/8/2019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3348359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E16579E-5C24-4B27-BE45-1F31FB3F462C}" type="datetime1">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3355183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34893EC-255B-4689-8695-6010E284BECF}" type="datetime1">
              <a:rPr lang="en-US" smtClean="0"/>
              <a:t>11/8/2019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9BEF5-B177-4D25-8EF8-D3F315F9FB77}" type="slidenum">
              <a:rPr lang="en-US" smtClean="0"/>
              <a:t>‹#›</a:t>
            </a:fld>
            <a:endParaRPr lang="en-US"/>
          </a:p>
        </p:txBody>
      </p:sp>
    </p:spTree>
    <p:extLst>
      <p:ext uri="{BB962C8B-B14F-4D97-AF65-F5344CB8AC3E}">
        <p14:creationId xmlns:p14="http://schemas.microsoft.com/office/powerpoint/2010/main" val="2323296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0F7437-4804-45D5-A52E-D44BD98F835A}" type="datetime1">
              <a:rPr lang="en-US" smtClean="0"/>
              <a:t>11/8/2019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E9BEF5-B177-4D25-8EF8-D3F315F9FB77}" type="slidenum">
              <a:rPr lang="en-US" smtClean="0"/>
              <a:t>‹#›</a:t>
            </a:fld>
            <a:endParaRPr lang="en-US"/>
          </a:p>
        </p:txBody>
      </p:sp>
    </p:spTree>
    <p:extLst>
      <p:ext uri="{BB962C8B-B14F-4D97-AF65-F5344CB8AC3E}">
        <p14:creationId xmlns:p14="http://schemas.microsoft.com/office/powerpoint/2010/main" val="373593279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comments" Target="../comments/comment1.xml"/><Relationship Id="rId2" Type="http://schemas.microsoft.com/office/2007/relationships/media" Target="../media/media1.m4a"/><Relationship Id="rId1" Type="http://schemas.openxmlformats.org/officeDocument/2006/relationships/audio" Target="NULL" TargetMode="Externa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0.jp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mp3"/><Relationship Id="rId1" Type="http://schemas.openxmlformats.org/officeDocument/2006/relationships/audio" Target="NULL" TargetMode="External"/><Relationship Id="rId6" Type="http://schemas.openxmlformats.org/officeDocument/2006/relationships/image" Target="../media/image23.png"/><Relationship Id="rId5" Type="http://schemas.openxmlformats.org/officeDocument/2006/relationships/image" Target="../media/image32.jpg"/><Relationship Id="rId4"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261318" y="718354"/>
            <a:ext cx="7013539" cy="1338412"/>
          </a:xfrm>
        </p:spPr>
        <p:txBody>
          <a:bodyPr>
            <a:noAutofit/>
          </a:bodyPr>
          <a:lstStyle/>
          <a:p>
            <a:pPr algn="l"/>
            <a:r>
              <a:rPr lang="en-US" sz="4700" dirty="0" smtClean="0">
                <a:latin typeface="Courier New" panose="02070309020205020404" pitchFamily="49" charset="0"/>
                <a:cs typeface="Courier New" panose="02070309020205020404" pitchFamily="49" charset="0"/>
              </a:rPr>
              <a:t>Great Expectations:  </a:t>
            </a:r>
            <a:r>
              <a:rPr lang="en-US" sz="4400" dirty="0" smtClean="0">
                <a:latin typeface="Courier New" panose="02070309020205020404" pitchFamily="49" charset="0"/>
                <a:cs typeface="Courier New" panose="02070309020205020404" pitchFamily="49" charset="0"/>
              </a:rPr>
              <a:t/>
            </a:r>
            <a:br>
              <a:rPr lang="en-US" sz="4400" dirty="0" smtClean="0">
                <a:latin typeface="Courier New" panose="02070309020205020404" pitchFamily="49" charset="0"/>
                <a:cs typeface="Courier New" panose="02070309020205020404" pitchFamily="49" charset="0"/>
              </a:rPr>
            </a:br>
            <a:endParaRPr lang="en-US" sz="4000" dirty="0">
              <a:latin typeface="Courier New" panose="02070309020205020404" pitchFamily="49" charset="0"/>
              <a:cs typeface="Courier New" panose="02070309020205020404" pitchFamily="49" charset="0"/>
            </a:endParaRPr>
          </a:p>
        </p:txBody>
      </p:sp>
      <p:sp>
        <p:nvSpPr>
          <p:cNvPr id="7" name="TextBox 6"/>
          <p:cNvSpPr txBox="1"/>
          <p:nvPr/>
        </p:nvSpPr>
        <p:spPr>
          <a:xfrm>
            <a:off x="261318" y="4873433"/>
            <a:ext cx="6380114" cy="677108"/>
          </a:xfrm>
          <a:prstGeom prst="rect">
            <a:avLst/>
          </a:prstGeom>
          <a:noFill/>
        </p:spPr>
        <p:txBody>
          <a:bodyPr wrap="square" rtlCol="0">
            <a:spAutoFit/>
          </a:bodyPr>
          <a:lstStyle/>
          <a:p>
            <a:r>
              <a:rPr lang="en-US" sz="1900" dirty="0" smtClean="0">
                <a:latin typeface="Courier New" panose="02070309020205020404" pitchFamily="49" charset="0"/>
                <a:cs typeface="Courier New" panose="02070309020205020404" pitchFamily="49" charset="0"/>
              </a:rPr>
              <a:t>Ray Barker | Archivist | DC Public Library </a:t>
            </a:r>
          </a:p>
          <a:p>
            <a:r>
              <a:rPr lang="en-US" sz="1900" dirty="0" smtClean="0">
                <a:latin typeface="Courier New" panose="02070309020205020404" pitchFamily="49" charset="0"/>
                <a:cs typeface="Courier New" panose="02070309020205020404" pitchFamily="49" charset="0"/>
              </a:rPr>
              <a:t>Special Collections/</a:t>
            </a:r>
            <a:r>
              <a:rPr lang="en-US" sz="1900" dirty="0" err="1" smtClean="0">
                <a:latin typeface="Courier New" panose="02070309020205020404" pitchFamily="49" charset="0"/>
                <a:cs typeface="Courier New" panose="02070309020205020404" pitchFamily="49" charset="0"/>
              </a:rPr>
              <a:t>Washingtoniana</a:t>
            </a:r>
            <a:endParaRPr lang="en-US" sz="1900" dirty="0">
              <a:latin typeface="Courier New" panose="02070309020205020404" pitchFamily="49" charset="0"/>
              <a:cs typeface="Courier New" panose="02070309020205020404" pitchFamily="49" charset="0"/>
            </a:endParaRPr>
          </a:p>
        </p:txBody>
      </p:sp>
      <p:sp>
        <p:nvSpPr>
          <p:cNvPr id="9" name="TextBox 8"/>
          <p:cNvSpPr txBox="1"/>
          <p:nvPr/>
        </p:nvSpPr>
        <p:spPr>
          <a:xfrm>
            <a:off x="261318" y="5550541"/>
            <a:ext cx="7540266" cy="677108"/>
          </a:xfrm>
          <a:prstGeom prst="rect">
            <a:avLst/>
          </a:prstGeom>
          <a:noFill/>
        </p:spPr>
        <p:txBody>
          <a:bodyPr wrap="square" rtlCol="0">
            <a:spAutoFit/>
          </a:bodyPr>
          <a:lstStyle/>
          <a:p>
            <a:r>
              <a:rPr lang="en-US" sz="1900" dirty="0" smtClean="0">
                <a:latin typeface="Courier New" panose="02070309020205020404" pitchFamily="49" charset="0"/>
                <a:cs typeface="Courier New" panose="02070309020205020404" pitchFamily="49" charset="0"/>
              </a:rPr>
              <a:t>Mid-Atlantic Region Archives Conference (MARAC) Friday Nov 8 2019 1:30 – 3PM </a:t>
            </a:r>
            <a:endParaRPr lang="en-US" sz="1900"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3496" t="1287" r="23684"/>
          <a:stretch/>
        </p:blipFill>
        <p:spPr>
          <a:xfrm>
            <a:off x="7444730" y="938626"/>
            <a:ext cx="4017764" cy="5164133"/>
          </a:xfrm>
          <a:prstGeom prst="rect">
            <a:avLst/>
          </a:prstGeom>
        </p:spPr>
      </p:pic>
      <p:sp>
        <p:nvSpPr>
          <p:cNvPr id="8" name="TextBox 7"/>
          <p:cNvSpPr txBox="1"/>
          <p:nvPr/>
        </p:nvSpPr>
        <p:spPr>
          <a:xfrm>
            <a:off x="8604882" y="6268507"/>
            <a:ext cx="3369225" cy="307777"/>
          </a:xfrm>
          <a:prstGeom prst="rect">
            <a:avLst/>
          </a:prstGeom>
          <a:noFill/>
        </p:spPr>
        <p:txBody>
          <a:bodyPr wrap="square" rtlCol="0">
            <a:spAutoFit/>
          </a:bodyPr>
          <a:lstStyle/>
          <a:p>
            <a:r>
              <a:rPr lang="en-US" sz="1400" dirty="0" smtClean="0">
                <a:latin typeface="Courier New" panose="02070309020205020404" pitchFamily="49" charset="0"/>
                <a:cs typeface="Courier New" panose="02070309020205020404" pitchFamily="49" charset="0"/>
              </a:rPr>
              <a:t>From: </a:t>
            </a:r>
            <a:r>
              <a:rPr lang="en-US" sz="1400" u="sng" dirty="0" smtClean="0">
                <a:latin typeface="Courier New" panose="02070309020205020404" pitchFamily="49" charset="0"/>
                <a:cs typeface="Courier New" panose="02070309020205020404" pitchFamily="49" charset="0"/>
              </a:rPr>
              <a:t>DIGDC.DCLIBRARY.ORG</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p:txBody>
      </p:sp>
      <p:sp>
        <p:nvSpPr>
          <p:cNvPr id="4" name="TextBox 3"/>
          <p:cNvSpPr txBox="1"/>
          <p:nvPr/>
        </p:nvSpPr>
        <p:spPr>
          <a:xfrm>
            <a:off x="261318" y="1984414"/>
            <a:ext cx="6380114" cy="984885"/>
          </a:xfrm>
          <a:prstGeom prst="rect">
            <a:avLst/>
          </a:prstGeom>
          <a:noFill/>
        </p:spPr>
        <p:txBody>
          <a:bodyPr wrap="square" rtlCol="0">
            <a:spAutoFit/>
          </a:bodyPr>
          <a:lstStyle/>
          <a:p>
            <a:r>
              <a:rPr lang="en-US" sz="2900" dirty="0">
                <a:latin typeface="Courier New" panose="02070309020205020404" pitchFamily="49" charset="0"/>
                <a:cs typeface="Courier New" panose="02070309020205020404" pitchFamily="49" charset="0"/>
              </a:rPr>
              <a:t>Community </a:t>
            </a:r>
            <a:r>
              <a:rPr lang="en-US" sz="2900" dirty="0" smtClean="0">
                <a:latin typeface="Courier New" panose="02070309020205020404" pitchFamily="49" charset="0"/>
                <a:cs typeface="Courier New" panose="02070309020205020404" pitchFamily="49" charset="0"/>
              </a:rPr>
              <a:t>Engagement in</a:t>
            </a:r>
            <a:r>
              <a:rPr lang="en-US" sz="2900" dirty="0">
                <a:latin typeface="Courier New" panose="02070309020205020404" pitchFamily="49" charset="0"/>
                <a:cs typeface="Courier New" panose="02070309020205020404" pitchFamily="49" charset="0"/>
              </a:rPr>
              <a:t/>
            </a:r>
            <a:br>
              <a:rPr lang="en-US" sz="2900" dirty="0">
                <a:latin typeface="Courier New" panose="02070309020205020404" pitchFamily="49" charset="0"/>
                <a:cs typeface="Courier New" panose="02070309020205020404" pitchFamily="49" charset="0"/>
              </a:rPr>
            </a:br>
            <a:r>
              <a:rPr lang="en-US" sz="2900" dirty="0" smtClean="0">
                <a:latin typeface="Courier New" panose="02070309020205020404" pitchFamily="49" charset="0"/>
                <a:cs typeface="Courier New" panose="02070309020205020404" pitchFamily="49" charset="0"/>
              </a:rPr>
              <a:t>Processing </a:t>
            </a:r>
            <a:r>
              <a:rPr lang="en-US" sz="2900" dirty="0">
                <a:latin typeface="Courier New" panose="02070309020205020404" pitchFamily="49" charset="0"/>
                <a:cs typeface="Courier New" panose="02070309020205020404" pitchFamily="49" charset="0"/>
              </a:rPr>
              <a:t>the Punk Archive</a:t>
            </a:r>
            <a:endParaRPr lang="en-US" sz="2900" dirty="0"/>
          </a:p>
        </p:txBody>
      </p:sp>
    </p:spTree>
    <p:extLst>
      <p:ext uri="{BB962C8B-B14F-4D97-AF65-F5344CB8AC3E}">
        <p14:creationId xmlns:p14="http://schemas.microsoft.com/office/powerpoint/2010/main" val="2192840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sp>
        <p:nvSpPr>
          <p:cNvPr id="7" name="Title 1"/>
          <p:cNvSpPr txBox="1">
            <a:spLocks/>
          </p:cNvSpPr>
          <p:nvPr/>
        </p:nvSpPr>
        <p:spPr>
          <a:xfrm>
            <a:off x="3137338" y="88161"/>
            <a:ext cx="8158416" cy="10143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5400" dirty="0" smtClean="0">
                <a:latin typeface="Courier New" panose="02070309020205020404" pitchFamily="49" charset="0"/>
                <a:cs typeface="Courier New" panose="02070309020205020404" pitchFamily="49" charset="0"/>
              </a:rPr>
              <a:t>Donor: Cindy </a:t>
            </a:r>
            <a:r>
              <a:rPr lang="en-US" sz="5400" dirty="0" err="1" smtClean="0">
                <a:latin typeface="Courier New" panose="02070309020205020404" pitchFamily="49" charset="0"/>
                <a:cs typeface="Courier New" panose="02070309020205020404" pitchFamily="49" charset="0"/>
              </a:rPr>
              <a:t>Uleman</a:t>
            </a:r>
            <a:r>
              <a:rPr lang="en-US" sz="5400" dirty="0" smtClean="0">
                <a:latin typeface="Courier New" panose="02070309020205020404" pitchFamily="49" charset="0"/>
                <a:cs typeface="Courier New" panose="02070309020205020404" pitchFamily="49" charset="0"/>
              </a:rPr>
              <a:t> </a:t>
            </a:r>
            <a:endParaRPr lang="en-US" sz="5400" dirty="0">
              <a:latin typeface="Courier New" panose="02070309020205020404" pitchFamily="49" charset="0"/>
              <a:cs typeface="Courier New" panose="02070309020205020404" pitchFamily="49"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982" y="1382456"/>
            <a:ext cx="11168586" cy="5216547"/>
          </a:xfrm>
          <a:prstGeom prst="rect">
            <a:avLst/>
          </a:prstGeom>
          <a:ln>
            <a:noFill/>
          </a:ln>
          <a:effectLst>
            <a:outerShdw blurRad="190500" algn="tl" rotWithShape="0">
              <a:srgbClr val="000000">
                <a:alpha val="70000"/>
              </a:srgbClr>
            </a:outerShdw>
          </a:effectLst>
        </p:spPr>
      </p:pic>
      <p:sp>
        <p:nvSpPr>
          <p:cNvPr id="3" name="TextBox 2"/>
          <p:cNvSpPr txBox="1"/>
          <p:nvPr/>
        </p:nvSpPr>
        <p:spPr>
          <a:xfrm>
            <a:off x="477982" y="214589"/>
            <a:ext cx="1666128" cy="830997"/>
          </a:xfrm>
          <a:prstGeom prst="rect">
            <a:avLst/>
          </a:prstGeom>
          <a:noFill/>
        </p:spPr>
        <p:txBody>
          <a:bodyPr wrap="square" rtlCol="0">
            <a:spAutoFit/>
          </a:bodyPr>
          <a:lstStyle/>
          <a:p>
            <a:r>
              <a:rPr lang="en-US" sz="2400" u="sng" dirty="0">
                <a:latin typeface="Courier New" panose="02070309020205020404" pitchFamily="49" charset="0"/>
                <a:cs typeface="Courier New" panose="02070309020205020404" pitchFamily="49" charset="0"/>
              </a:rPr>
              <a:t>Second Verse</a:t>
            </a:r>
            <a:endParaRPr lang="en-US" sz="2400" u="sng" dirty="0"/>
          </a:p>
        </p:txBody>
      </p:sp>
    </p:spTree>
    <p:extLst>
      <p:ext uri="{BB962C8B-B14F-4D97-AF65-F5344CB8AC3E}">
        <p14:creationId xmlns:p14="http://schemas.microsoft.com/office/powerpoint/2010/main" val="13374805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982" y="1804068"/>
            <a:ext cx="10994475" cy="4246536"/>
          </a:xfrm>
          <a:prstGeom prst="rect">
            <a:avLst/>
          </a:prstGeom>
        </p:spPr>
      </p:pic>
      <p:sp>
        <p:nvSpPr>
          <p:cNvPr id="5" name="TextBox 4"/>
          <p:cNvSpPr txBox="1"/>
          <p:nvPr/>
        </p:nvSpPr>
        <p:spPr>
          <a:xfrm>
            <a:off x="477982" y="324947"/>
            <a:ext cx="1666128" cy="830997"/>
          </a:xfrm>
          <a:prstGeom prst="rect">
            <a:avLst/>
          </a:prstGeom>
          <a:noFill/>
        </p:spPr>
        <p:txBody>
          <a:bodyPr wrap="square" rtlCol="0">
            <a:spAutoFit/>
          </a:bodyPr>
          <a:lstStyle/>
          <a:p>
            <a:r>
              <a:rPr lang="en-US" sz="2400" u="sng" dirty="0">
                <a:latin typeface="Courier New" panose="02070309020205020404" pitchFamily="49" charset="0"/>
                <a:cs typeface="Courier New" panose="02070309020205020404" pitchFamily="49" charset="0"/>
              </a:rPr>
              <a:t>Second Verse</a:t>
            </a:r>
            <a:endParaRPr lang="en-US" sz="2400" u="sng" dirty="0"/>
          </a:p>
        </p:txBody>
      </p:sp>
      <p:sp>
        <p:nvSpPr>
          <p:cNvPr id="6" name="Title 1"/>
          <p:cNvSpPr txBox="1">
            <a:spLocks/>
          </p:cNvSpPr>
          <p:nvPr/>
        </p:nvSpPr>
        <p:spPr>
          <a:xfrm>
            <a:off x="3314041" y="324947"/>
            <a:ext cx="8158416" cy="10143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5400" dirty="0" smtClean="0">
                <a:latin typeface="Courier New" panose="02070309020205020404" pitchFamily="49" charset="0"/>
                <a:cs typeface="Courier New" panose="02070309020205020404" pitchFamily="49" charset="0"/>
              </a:rPr>
              <a:t>Donor: Cindy </a:t>
            </a:r>
            <a:r>
              <a:rPr lang="en-US" sz="5400" dirty="0" err="1" smtClean="0">
                <a:latin typeface="Courier New" panose="02070309020205020404" pitchFamily="49" charset="0"/>
                <a:cs typeface="Courier New" panose="02070309020205020404" pitchFamily="49" charset="0"/>
              </a:rPr>
              <a:t>Uleman</a:t>
            </a:r>
            <a:r>
              <a:rPr lang="en-US" sz="5400" dirty="0" smtClean="0">
                <a:latin typeface="Courier New" panose="02070309020205020404" pitchFamily="49" charset="0"/>
                <a:cs typeface="Courier New" panose="02070309020205020404" pitchFamily="49" charset="0"/>
              </a:rPr>
              <a:t> </a:t>
            </a:r>
            <a:endParaRPr lang="en-US" sz="5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981474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250" y="1274335"/>
            <a:ext cx="11923059" cy="55836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509513" y="233265"/>
            <a:ext cx="1666128" cy="830997"/>
          </a:xfrm>
          <a:prstGeom prst="rect">
            <a:avLst/>
          </a:prstGeom>
          <a:noFill/>
        </p:spPr>
        <p:txBody>
          <a:bodyPr wrap="square" rtlCol="0">
            <a:spAutoFit/>
          </a:bodyPr>
          <a:lstStyle/>
          <a:p>
            <a:r>
              <a:rPr lang="en-US" sz="2400" u="sng" dirty="0">
                <a:latin typeface="Courier New" panose="02070309020205020404" pitchFamily="49" charset="0"/>
                <a:cs typeface="Courier New" panose="02070309020205020404" pitchFamily="49" charset="0"/>
              </a:rPr>
              <a:t>Second Verse</a:t>
            </a:r>
            <a:endParaRPr lang="en-US" sz="2400" u="sng" dirty="0"/>
          </a:p>
        </p:txBody>
      </p:sp>
      <p:sp>
        <p:nvSpPr>
          <p:cNvPr id="8" name="Title 1"/>
          <p:cNvSpPr txBox="1">
            <a:spLocks/>
          </p:cNvSpPr>
          <p:nvPr/>
        </p:nvSpPr>
        <p:spPr>
          <a:xfrm>
            <a:off x="3250979" y="154939"/>
            <a:ext cx="8158416" cy="101435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5400" dirty="0" smtClean="0">
                <a:latin typeface="Courier New" panose="02070309020205020404" pitchFamily="49" charset="0"/>
                <a:cs typeface="Courier New" panose="02070309020205020404" pitchFamily="49" charset="0"/>
              </a:rPr>
              <a:t>Donor: Cindy </a:t>
            </a:r>
            <a:r>
              <a:rPr lang="en-US" sz="5400" dirty="0" err="1" smtClean="0">
                <a:latin typeface="Courier New" panose="02070309020205020404" pitchFamily="49" charset="0"/>
                <a:cs typeface="Courier New" panose="02070309020205020404" pitchFamily="49" charset="0"/>
              </a:rPr>
              <a:t>Uleman</a:t>
            </a:r>
            <a:r>
              <a:rPr lang="en-US" sz="5400" dirty="0" smtClean="0">
                <a:latin typeface="Courier New" panose="02070309020205020404" pitchFamily="49" charset="0"/>
                <a:cs typeface="Courier New" panose="02070309020205020404" pitchFamily="49" charset="0"/>
              </a:rPr>
              <a:t> </a:t>
            </a:r>
            <a:endParaRPr lang="en-US" sz="5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000827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sp>
        <p:nvSpPr>
          <p:cNvPr id="8" name="Title 1"/>
          <p:cNvSpPr txBox="1">
            <a:spLocks/>
          </p:cNvSpPr>
          <p:nvPr/>
        </p:nvSpPr>
        <p:spPr>
          <a:xfrm>
            <a:off x="350558" y="796105"/>
            <a:ext cx="2151770" cy="1078854"/>
          </a:xfrm>
          <a:prstGeom prst="rect">
            <a:avLst/>
          </a:prstGeom>
        </p:spPr>
        <p:txBody>
          <a:bodyPr vert="horz" lIns="91440" tIns="45720" rIns="91440" bIns="4572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US" sz="5400" dirty="0" smtClean="0">
              <a:latin typeface="Courier New" panose="02070309020205020404" pitchFamily="49" charset="0"/>
              <a:cs typeface="Courier New" panose="02070309020205020404" pitchFamily="49" charset="0"/>
            </a:endParaRPr>
          </a:p>
          <a:p>
            <a:pPr algn="l"/>
            <a:r>
              <a:rPr lang="en-US" sz="5400" dirty="0" smtClean="0">
                <a:latin typeface="Courier New" panose="02070309020205020404" pitchFamily="49" charset="0"/>
                <a:cs typeface="Courier New" panose="02070309020205020404" pitchFamily="49" charset="0"/>
              </a:rPr>
              <a:t>Tom </a:t>
            </a:r>
            <a:r>
              <a:rPr lang="en-US" sz="5400" dirty="0" err="1" smtClean="0">
                <a:latin typeface="Courier New" panose="02070309020205020404" pitchFamily="49" charset="0"/>
                <a:cs typeface="Courier New" panose="02070309020205020404" pitchFamily="49" charset="0"/>
              </a:rPr>
              <a:t>Berard</a:t>
            </a:r>
            <a:r>
              <a:rPr lang="en-US" sz="5400" dirty="0" smtClean="0">
                <a:latin typeface="Courier New" panose="02070309020205020404" pitchFamily="49" charset="0"/>
                <a:cs typeface="Courier New" panose="02070309020205020404" pitchFamily="49" charset="0"/>
              </a:rPr>
              <a:t>:  </a:t>
            </a:r>
            <a:endParaRPr lang="en-US" sz="5400" dirty="0">
              <a:latin typeface="Courier New" panose="02070309020205020404" pitchFamily="49" charset="0"/>
              <a:cs typeface="Courier New" panose="02070309020205020404" pitchFamily="49"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1578" y="867103"/>
            <a:ext cx="7821706" cy="5181880"/>
          </a:xfrm>
          <a:prstGeom prst="rect">
            <a:avLst/>
          </a:prstGeom>
        </p:spPr>
      </p:pic>
      <p:sp>
        <p:nvSpPr>
          <p:cNvPr id="6" name="TextBox 5"/>
          <p:cNvSpPr txBox="1"/>
          <p:nvPr/>
        </p:nvSpPr>
        <p:spPr>
          <a:xfrm>
            <a:off x="9414327" y="6323751"/>
            <a:ext cx="2106731" cy="400110"/>
          </a:xfrm>
          <a:prstGeom prst="rect">
            <a:avLst/>
          </a:prstGeom>
          <a:noFill/>
        </p:spPr>
        <p:txBody>
          <a:bodyPr wrap="none" rtlCol="0">
            <a:spAutoFit/>
          </a:bodyPr>
          <a:lstStyle/>
          <a:p>
            <a:r>
              <a:rPr lang="en-US" sz="2000" i="1" dirty="0" smtClean="0"/>
              <a:t>Photo: Ellie Moran</a:t>
            </a:r>
            <a:endParaRPr lang="en-US" sz="2000" i="1" dirty="0"/>
          </a:p>
        </p:txBody>
      </p:sp>
      <p:pic>
        <p:nvPicPr>
          <p:cNvPr id="12" name="Berard clip">
            <a:hlinkClick r:id="" action="ppaction://media"/>
          </p:cNvPr>
          <p:cNvPicPr>
            <a:picLocks noChangeAspect="1"/>
          </p:cNvPicPr>
          <p:nvPr>
            <a:audioFile r:link="rId1"/>
            <p:extLst>
              <p:ext uri="{DAA4B4D4-6D71-4841-9C94-3DE7FCFB9230}">
                <p14:media xmlns:p14="http://schemas.microsoft.com/office/powerpoint/2010/main" r:embed="rId2">
                  <p14:trim st="147006" end="4213.9999"/>
                </p14:media>
              </p:ext>
            </p:extLst>
          </p:nvPr>
        </p:nvPicPr>
        <p:blipFill>
          <a:blip r:embed="rId6"/>
          <a:stretch>
            <a:fillRect/>
          </a:stretch>
        </p:blipFill>
        <p:spPr>
          <a:xfrm>
            <a:off x="512603" y="4235450"/>
            <a:ext cx="1308541" cy="1308541"/>
          </a:xfrm>
          <a:prstGeom prst="rect">
            <a:avLst/>
          </a:prstGeom>
        </p:spPr>
      </p:pic>
      <p:sp>
        <p:nvSpPr>
          <p:cNvPr id="7" name="Title 1"/>
          <p:cNvSpPr txBox="1">
            <a:spLocks/>
          </p:cNvSpPr>
          <p:nvPr/>
        </p:nvSpPr>
        <p:spPr>
          <a:xfrm>
            <a:off x="350558" y="5313767"/>
            <a:ext cx="4394126" cy="100998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Courier New" panose="02070309020205020404" pitchFamily="49" charset="0"/>
              </a:rPr>
              <a:t>Double-O at the Wilson Center Washington DC, Ca. 1982 </a:t>
            </a:r>
            <a:endParaRPr lang="en-US" sz="2000" dirty="0">
              <a:latin typeface="+mn-lt"/>
              <a:cs typeface="Courier New" panose="02070309020205020404" pitchFamily="49" charset="0"/>
            </a:endParaRPr>
          </a:p>
        </p:txBody>
      </p:sp>
      <p:sp>
        <p:nvSpPr>
          <p:cNvPr id="9" name="Title 1"/>
          <p:cNvSpPr txBox="1">
            <a:spLocks/>
          </p:cNvSpPr>
          <p:nvPr/>
        </p:nvSpPr>
        <p:spPr>
          <a:xfrm>
            <a:off x="27763" y="382380"/>
            <a:ext cx="1885732" cy="48472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400" u="sng" dirty="0" smtClean="0">
                <a:latin typeface="Courier New" panose="02070309020205020404" pitchFamily="49" charset="0"/>
                <a:cs typeface="Courier New" panose="02070309020205020404" pitchFamily="49" charset="0"/>
              </a:rPr>
              <a:t>CHORUS</a:t>
            </a:r>
            <a:endParaRPr lang="en-US" sz="2400" u="sng" dirty="0">
              <a:latin typeface="Courier New" panose="02070309020205020404" pitchFamily="49" charset="0"/>
              <a:cs typeface="Courier New" panose="02070309020205020404" pitchFamily="49" charset="0"/>
            </a:endParaRPr>
          </a:p>
        </p:txBody>
      </p:sp>
      <p:sp>
        <p:nvSpPr>
          <p:cNvPr id="3" name="TextBox 2"/>
          <p:cNvSpPr txBox="1"/>
          <p:nvPr/>
        </p:nvSpPr>
        <p:spPr>
          <a:xfrm>
            <a:off x="350558" y="2249310"/>
            <a:ext cx="2644890" cy="923330"/>
          </a:xfrm>
          <a:prstGeom prst="rect">
            <a:avLst/>
          </a:prstGeom>
          <a:noFill/>
        </p:spPr>
        <p:txBody>
          <a:bodyPr wrap="square" rtlCol="0">
            <a:spAutoFit/>
          </a:bodyPr>
          <a:lstStyle/>
          <a:p>
            <a:r>
              <a:rPr lang="en-US" dirty="0" smtClean="0"/>
              <a:t>Musician, fan, “</a:t>
            </a:r>
            <a:r>
              <a:rPr lang="en-US" dirty="0" err="1" smtClean="0"/>
              <a:t>scenester</a:t>
            </a:r>
            <a:r>
              <a:rPr lang="en-US" dirty="0" smtClean="0"/>
              <a:t>”, donor, volunteer, stage-diver…</a:t>
            </a:r>
            <a:endParaRPr lang="en-US" dirty="0"/>
          </a:p>
        </p:txBody>
      </p:sp>
    </p:spTree>
    <p:extLst>
      <p:ext uri="{BB962C8B-B14F-4D97-AF65-F5344CB8AC3E}">
        <p14:creationId xmlns:p14="http://schemas.microsoft.com/office/powerpoint/2010/main" val="426698778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2"/>
                                        </p:tgtEl>
                                      </p:cBhvr>
                                    </p:cmd>
                                  </p:childTnLst>
                                </p:cTn>
                              </p:par>
                            </p:childTnLst>
                          </p:cTn>
                        </p:par>
                      </p:childTnLst>
                    </p:cTn>
                  </p:par>
                </p:childTnLst>
              </p:cTn>
              <p:nextCondLst>
                <p:cond evt="onClick" delay="0">
                  <p:tgtEl>
                    <p:spTgt spid="12"/>
                  </p:tgtEl>
                </p:cond>
              </p:nextCondLst>
            </p:seq>
            <p:audio>
              <p:cMediaNode vol="100000" numSld="999">
                <p:cTn id="7" fill="hold" display="0">
                  <p:stCondLst>
                    <p:cond delay="indefinite"/>
                  </p:stCondLst>
                  <p:endCondLst>
                    <p:cond evt="onStopAudio" delay="0">
                      <p:tgtEl>
                        <p:sldTgt/>
                      </p:tgtEl>
                    </p:cond>
                  </p:endCondLst>
                </p:cTn>
                <p:tgtEl>
                  <p:spTgt spid="1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1" y="512853"/>
            <a:ext cx="5983454" cy="598345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Title 1"/>
          <p:cNvSpPr txBox="1">
            <a:spLocks/>
          </p:cNvSpPr>
          <p:nvPr/>
        </p:nvSpPr>
        <p:spPr>
          <a:xfrm>
            <a:off x="342306" y="5344434"/>
            <a:ext cx="4394126" cy="100998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Courier New" panose="02070309020205020404" pitchFamily="49" charset="0"/>
              </a:rPr>
              <a:t>Tom, on left, with HR  - Bad Brains</a:t>
            </a:r>
          </a:p>
          <a:p>
            <a:pPr algn="l"/>
            <a:r>
              <a:rPr lang="en-US" sz="2000" dirty="0" smtClean="0">
                <a:latin typeface="+mn-lt"/>
                <a:cs typeface="Courier New" panose="02070309020205020404" pitchFamily="49" charset="0"/>
              </a:rPr>
              <a:t>9:30 Club Washington DC Ca. 1983 </a:t>
            </a:r>
            <a:endParaRPr lang="en-US" sz="2000" dirty="0">
              <a:latin typeface="+mn-lt"/>
              <a:cs typeface="Courier New" panose="02070309020205020404" pitchFamily="49" charset="0"/>
            </a:endParaRPr>
          </a:p>
        </p:txBody>
      </p:sp>
      <p:sp>
        <p:nvSpPr>
          <p:cNvPr id="6" name="Title 1"/>
          <p:cNvSpPr txBox="1">
            <a:spLocks/>
          </p:cNvSpPr>
          <p:nvPr/>
        </p:nvSpPr>
        <p:spPr>
          <a:xfrm>
            <a:off x="-278639" y="220167"/>
            <a:ext cx="2818008" cy="58537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u="sng" smtClean="0">
                <a:latin typeface="Courier New" panose="02070309020205020404" pitchFamily="49" charset="0"/>
                <a:cs typeface="Courier New" panose="02070309020205020404" pitchFamily="49" charset="0"/>
              </a:rPr>
              <a:t>CHORUS</a:t>
            </a:r>
            <a:endParaRPr lang="en-US" sz="2800" u="sng"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349755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558" y="190512"/>
            <a:ext cx="2818008" cy="1025480"/>
          </a:xfrm>
        </p:spPr>
        <p:txBody>
          <a:bodyPr>
            <a:normAutofit/>
          </a:bodyPr>
          <a:lstStyle/>
          <a:p>
            <a:r>
              <a:rPr lang="en-US" sz="2800" u="sng" dirty="0" smtClean="0">
                <a:latin typeface="Courier New" panose="02070309020205020404" pitchFamily="49" charset="0"/>
                <a:cs typeface="Courier New" panose="02070309020205020404" pitchFamily="49" charset="0"/>
              </a:rPr>
              <a:t>CHORUS</a:t>
            </a:r>
            <a:endParaRPr lang="en-US" sz="2800" u="sng" dirty="0">
              <a:latin typeface="Courier New" panose="02070309020205020404" pitchFamily="49" charset="0"/>
              <a:cs typeface="Courier New" panose="02070309020205020404" pitchFamily="49" charset="0"/>
            </a:endParaRPr>
          </a:p>
        </p:txBody>
      </p:sp>
      <p:sp>
        <p:nvSpPr>
          <p:cNvPr id="3" name="Slide Number Placeholder 2"/>
          <p:cNvSpPr>
            <a:spLocks noGrp="1"/>
          </p:cNvSpPr>
          <p:nvPr>
            <p:ph type="sldNum" sz="quarter" idx="12"/>
          </p:nvPr>
        </p:nvSpPr>
        <p:spPr/>
        <p:txBody>
          <a:bodyPr/>
          <a:lstStyle/>
          <a:p>
            <a:fld id="{85E9BEF5-B177-4D25-8EF8-D3F315F9FB77}" type="slidenum">
              <a:rPr lang="en-US" smtClean="0"/>
              <a:t>15</a:t>
            </a:fld>
            <a:endParaRPr lang="en-US"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530" y="1215992"/>
            <a:ext cx="3295019" cy="4283525"/>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8696" y="1215992"/>
            <a:ext cx="3346822" cy="4328556"/>
          </a:xfrm>
          <a:prstGeom prst="rect">
            <a:avLst/>
          </a:prstGeom>
        </p:spPr>
      </p:pic>
      <p:sp>
        <p:nvSpPr>
          <p:cNvPr id="13" name="TextBox 12"/>
          <p:cNvSpPr txBox="1"/>
          <p:nvPr/>
        </p:nvSpPr>
        <p:spPr>
          <a:xfrm>
            <a:off x="4512907" y="5857839"/>
            <a:ext cx="6688493" cy="615553"/>
          </a:xfrm>
          <a:prstGeom prst="rect">
            <a:avLst/>
          </a:prstGeom>
          <a:noFill/>
        </p:spPr>
        <p:txBody>
          <a:bodyPr wrap="square" rtlCol="0">
            <a:spAutoFit/>
          </a:bodyPr>
          <a:lstStyle/>
          <a:p>
            <a:r>
              <a:rPr lang="en-US" dirty="0" smtClean="0">
                <a:latin typeface="Courier New" panose="02070309020205020404" pitchFamily="49" charset="0"/>
                <a:cs typeface="Courier New" panose="02070309020205020404" pitchFamily="49" charset="0"/>
              </a:rPr>
              <a:t>Selected flyers from the Tom </a:t>
            </a:r>
            <a:r>
              <a:rPr lang="en-US" dirty="0" err="1" smtClean="0">
                <a:latin typeface="Courier New" panose="02070309020205020404" pitchFamily="49" charset="0"/>
                <a:cs typeface="Courier New" panose="02070309020205020404" pitchFamily="49" charset="0"/>
              </a:rPr>
              <a:t>Berard</a:t>
            </a:r>
            <a:r>
              <a:rPr lang="en-US" dirty="0" smtClean="0">
                <a:latin typeface="Courier New" panose="02070309020205020404" pitchFamily="49" charset="0"/>
                <a:cs typeface="Courier New" panose="02070309020205020404" pitchFamily="49" charset="0"/>
              </a:rPr>
              <a:t> Collection</a:t>
            </a:r>
          </a:p>
          <a:p>
            <a:r>
              <a:rPr lang="en-US" sz="1600" dirty="0" smtClean="0">
                <a:latin typeface="Courier New" panose="02070309020205020404" pitchFamily="49" charset="0"/>
                <a:cs typeface="Courier New" panose="02070309020205020404" pitchFamily="49" charset="0"/>
              </a:rPr>
              <a:t>DC Public Library Special Collections  </a:t>
            </a:r>
            <a:endParaRPr lang="en-US" sz="1600" dirty="0">
              <a:latin typeface="Courier New" panose="02070309020205020404" pitchFamily="49" charset="0"/>
              <a:cs typeface="Courier New" panose="02070309020205020404" pitchFamily="49" charset="0"/>
            </a:endParaRPr>
          </a:p>
        </p:txBody>
      </p:sp>
      <p:sp>
        <p:nvSpPr>
          <p:cNvPr id="14" name="TextBox 13"/>
          <p:cNvSpPr txBox="1"/>
          <p:nvPr/>
        </p:nvSpPr>
        <p:spPr>
          <a:xfrm>
            <a:off x="511324" y="5950172"/>
            <a:ext cx="3369225" cy="523220"/>
          </a:xfrm>
          <a:prstGeom prst="rect">
            <a:avLst/>
          </a:prstGeom>
          <a:noFill/>
        </p:spPr>
        <p:txBody>
          <a:bodyPr wrap="square" rtlCol="0">
            <a:spAutoFit/>
          </a:bodyPr>
          <a:lstStyle/>
          <a:p>
            <a:r>
              <a:rPr lang="en-US" sz="1400" dirty="0" smtClean="0">
                <a:latin typeface="Courier New" panose="02070309020205020404" pitchFamily="49" charset="0"/>
                <a:cs typeface="Courier New" panose="02070309020205020404" pitchFamily="49" charset="0"/>
              </a:rPr>
              <a:t>Available: </a:t>
            </a:r>
            <a:r>
              <a:rPr lang="en-US" sz="1400" u="sng" dirty="0" smtClean="0">
                <a:latin typeface="Courier New" panose="02070309020205020404" pitchFamily="49" charset="0"/>
                <a:cs typeface="Courier New" panose="02070309020205020404" pitchFamily="49" charset="0"/>
              </a:rPr>
              <a:t>DIGDC.DCLIBRARY.ORG</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2907" y="1269385"/>
            <a:ext cx="2629225" cy="4275163"/>
          </a:xfrm>
          <a:prstGeom prst="rect">
            <a:avLst/>
          </a:prstGeom>
        </p:spPr>
      </p:pic>
      <p:sp>
        <p:nvSpPr>
          <p:cNvPr id="4" name="TextBox 3"/>
          <p:cNvSpPr txBox="1"/>
          <p:nvPr/>
        </p:nvSpPr>
        <p:spPr>
          <a:xfrm>
            <a:off x="9522107" y="379481"/>
            <a:ext cx="2324100" cy="584775"/>
          </a:xfrm>
          <a:prstGeom prst="rect">
            <a:avLst/>
          </a:prstGeom>
          <a:noFill/>
        </p:spPr>
        <p:txBody>
          <a:bodyPr wrap="square" rtlCol="0">
            <a:spAutoFit/>
          </a:bodyPr>
          <a:lstStyle/>
          <a:p>
            <a:r>
              <a:rPr lang="en-US" sz="3200" dirty="0" smtClean="0">
                <a:latin typeface="Courier New" panose="02070309020205020404" pitchFamily="49" charset="0"/>
                <a:cs typeface="Courier New" panose="02070309020205020404" pitchFamily="49" charset="0"/>
              </a:rPr>
              <a:t>FLAG?</a:t>
            </a:r>
            <a:endParaRPr lang="en-US" sz="3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96364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11250"/>
          <a:stretch/>
        </p:blipFill>
        <p:spPr>
          <a:xfrm>
            <a:off x="4114800" y="312821"/>
            <a:ext cx="4192621" cy="6351628"/>
          </a:xfrm>
          <a:prstGeom prst="rect">
            <a:avLst/>
          </a:prstGeom>
        </p:spPr>
      </p:pic>
      <p:sp>
        <p:nvSpPr>
          <p:cNvPr id="7" name="Title 1"/>
          <p:cNvSpPr txBox="1">
            <a:spLocks/>
          </p:cNvSpPr>
          <p:nvPr/>
        </p:nvSpPr>
        <p:spPr>
          <a:xfrm>
            <a:off x="8419506" y="5486323"/>
            <a:ext cx="3772494" cy="100998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Times New Roman" panose="02020603050405020304" pitchFamily="18" charset="0"/>
              </a:rPr>
              <a:t>*Not in the Punk Archives (yet) </a:t>
            </a:r>
            <a:endParaRPr lang="en-US" sz="2000" dirty="0">
              <a:latin typeface="+mn-lt"/>
              <a:cs typeface="Times New Roman" panose="02020603050405020304" pitchFamily="18" charset="0"/>
            </a:endParaRPr>
          </a:p>
        </p:txBody>
      </p:sp>
      <p:sp>
        <p:nvSpPr>
          <p:cNvPr id="9" name="Title 1"/>
          <p:cNvSpPr txBox="1">
            <a:spLocks/>
          </p:cNvSpPr>
          <p:nvPr/>
        </p:nvSpPr>
        <p:spPr>
          <a:xfrm>
            <a:off x="342306" y="5486323"/>
            <a:ext cx="3772494" cy="100998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Courier New" panose="02070309020205020404" pitchFamily="49" charset="0"/>
              </a:rPr>
              <a:t>Tom today, with </a:t>
            </a:r>
          </a:p>
          <a:p>
            <a:pPr algn="l"/>
            <a:r>
              <a:rPr lang="en-US" sz="2000" dirty="0" smtClean="0">
                <a:latin typeface="+mn-lt"/>
                <a:cs typeface="Courier New" panose="02070309020205020404" pitchFamily="49" charset="0"/>
              </a:rPr>
              <a:t>The </a:t>
            </a:r>
            <a:r>
              <a:rPr lang="en-US" sz="2000" dirty="0" err="1" smtClean="0">
                <a:latin typeface="+mn-lt"/>
                <a:cs typeface="Courier New" panose="02070309020205020404" pitchFamily="49" charset="0"/>
              </a:rPr>
              <a:t>Mekons</a:t>
            </a:r>
            <a:r>
              <a:rPr lang="en-US" sz="2000" dirty="0" smtClean="0">
                <a:latin typeface="+mn-lt"/>
                <a:cs typeface="Courier New" panose="02070309020205020404" pitchFamily="49" charset="0"/>
              </a:rPr>
              <a:t> set list from a show </a:t>
            </a:r>
            <a:endParaRPr lang="en-US" sz="2000" dirty="0">
              <a:latin typeface="+mn-lt"/>
              <a:cs typeface="Courier New" panose="02070309020205020404" pitchFamily="49" charset="0"/>
            </a:endParaRPr>
          </a:p>
        </p:txBody>
      </p:sp>
      <p:sp>
        <p:nvSpPr>
          <p:cNvPr id="10" name="Title 1"/>
          <p:cNvSpPr txBox="1">
            <a:spLocks/>
          </p:cNvSpPr>
          <p:nvPr/>
        </p:nvSpPr>
        <p:spPr>
          <a:xfrm>
            <a:off x="342306" y="312821"/>
            <a:ext cx="3195384" cy="52922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smtClean="0">
                <a:latin typeface="Courier New" panose="02070309020205020404" pitchFamily="49" charset="0"/>
                <a:cs typeface="Courier New" panose="02070309020205020404" pitchFamily="49" charset="0"/>
              </a:rPr>
              <a:t>GUITAR SOLO</a:t>
            </a:r>
            <a:endParaRPr lang="en-US" sz="2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5704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1651" r="4400" b="2286"/>
          <a:stretch/>
        </p:blipFill>
        <p:spPr>
          <a:xfrm>
            <a:off x="3842938" y="738603"/>
            <a:ext cx="3351946" cy="5486400"/>
          </a:xfrm>
          <a:prstGeom prst="rect">
            <a:avLst/>
          </a:prstGeom>
        </p:spPr>
      </p:pic>
      <p:sp>
        <p:nvSpPr>
          <p:cNvPr id="13" name="Title 1"/>
          <p:cNvSpPr txBox="1">
            <a:spLocks/>
          </p:cNvSpPr>
          <p:nvPr/>
        </p:nvSpPr>
        <p:spPr>
          <a:xfrm>
            <a:off x="70444" y="4895773"/>
            <a:ext cx="3772494" cy="100998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Courier New" panose="02070309020205020404" pitchFamily="49" charset="0"/>
              </a:rPr>
              <a:t>The Minutemen set list from show </a:t>
            </a:r>
            <a:endParaRPr lang="en-US" sz="2000" dirty="0">
              <a:latin typeface="+mn-lt"/>
              <a:cs typeface="Courier New" panose="02070309020205020404" pitchFamily="49" charset="0"/>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21410" r="29433"/>
          <a:stretch/>
        </p:blipFill>
        <p:spPr>
          <a:xfrm>
            <a:off x="7615432" y="1635627"/>
            <a:ext cx="4127568" cy="4093416"/>
          </a:xfrm>
          <a:prstGeom prst="rect">
            <a:avLst/>
          </a:prstGeom>
        </p:spPr>
      </p:pic>
      <p:sp>
        <p:nvSpPr>
          <p:cNvPr id="7" name="Title 1"/>
          <p:cNvSpPr txBox="1">
            <a:spLocks/>
          </p:cNvSpPr>
          <p:nvPr/>
        </p:nvSpPr>
        <p:spPr>
          <a:xfrm>
            <a:off x="7627086" y="4719059"/>
            <a:ext cx="3772494" cy="100998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Courier New" panose="02070309020205020404" pitchFamily="49" charset="0"/>
              </a:rPr>
              <a:t>Inner Ear Studio 4-track recorder </a:t>
            </a:r>
            <a:endParaRPr lang="en-US" sz="2000" dirty="0">
              <a:latin typeface="+mn-lt"/>
              <a:cs typeface="Courier New" panose="02070309020205020404" pitchFamily="49" charset="0"/>
            </a:endParaRPr>
          </a:p>
        </p:txBody>
      </p:sp>
      <p:sp>
        <p:nvSpPr>
          <p:cNvPr id="8" name="Title 1"/>
          <p:cNvSpPr txBox="1">
            <a:spLocks/>
          </p:cNvSpPr>
          <p:nvPr/>
        </p:nvSpPr>
        <p:spPr>
          <a:xfrm>
            <a:off x="358999" y="640277"/>
            <a:ext cx="3195384" cy="83700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400" dirty="0" smtClean="0">
                <a:latin typeface="Courier New" panose="02070309020205020404" pitchFamily="49" charset="0"/>
                <a:cs typeface="Courier New" panose="02070309020205020404" pitchFamily="49" charset="0"/>
              </a:rPr>
              <a:t>EXTENDED GUITAR SOLO</a:t>
            </a:r>
            <a:endParaRPr lang="en-US" sz="2400" dirty="0">
              <a:latin typeface="Courier New" panose="02070309020205020404" pitchFamily="49" charset="0"/>
              <a:cs typeface="Courier New" panose="02070309020205020404" pitchFamily="49" charset="0"/>
            </a:endParaRPr>
          </a:p>
        </p:txBody>
      </p:sp>
      <p:sp>
        <p:nvSpPr>
          <p:cNvPr id="9" name="Title 1"/>
          <p:cNvSpPr txBox="1">
            <a:spLocks/>
          </p:cNvSpPr>
          <p:nvPr/>
        </p:nvSpPr>
        <p:spPr>
          <a:xfrm>
            <a:off x="242154" y="6057899"/>
            <a:ext cx="3772494" cy="352849"/>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000" dirty="0" smtClean="0">
                <a:latin typeface="+mn-lt"/>
                <a:cs typeface="Times New Roman" panose="02020603050405020304" pitchFamily="18" charset="0"/>
              </a:rPr>
              <a:t>*Also not in the archives</a:t>
            </a:r>
            <a:endParaRPr lang="en-US" sz="2000" dirty="0">
              <a:latin typeface="+mn-lt"/>
              <a:cs typeface="Times New Roman" panose="02020603050405020304" pitchFamily="18" charset="0"/>
            </a:endParaRPr>
          </a:p>
        </p:txBody>
      </p:sp>
    </p:spTree>
    <p:extLst>
      <p:ext uri="{BB962C8B-B14F-4D97-AF65-F5344CB8AC3E}">
        <p14:creationId xmlns:p14="http://schemas.microsoft.com/office/powerpoint/2010/main" val="3425929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4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325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sp>
        <p:nvSpPr>
          <p:cNvPr id="8" name="Title 1"/>
          <p:cNvSpPr txBox="1">
            <a:spLocks/>
          </p:cNvSpPr>
          <p:nvPr/>
        </p:nvSpPr>
        <p:spPr>
          <a:xfrm>
            <a:off x="296828" y="232877"/>
            <a:ext cx="2767263" cy="5585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400" dirty="0" smtClean="0">
                <a:latin typeface="Courier New" panose="02070309020205020404" pitchFamily="49" charset="0"/>
                <a:cs typeface="Courier New" panose="02070309020205020404" pitchFamily="49" charset="0"/>
              </a:rPr>
              <a:t>CHORUS</a:t>
            </a:r>
            <a:r>
              <a:rPr lang="en-US" sz="2400" u="sng" dirty="0" smtClean="0">
                <a:latin typeface="Courier New" panose="02070309020205020404" pitchFamily="49" charset="0"/>
                <a:cs typeface="Courier New" panose="02070309020205020404" pitchFamily="49" charset="0"/>
              </a:rPr>
              <a:t> </a:t>
            </a:r>
            <a:endParaRPr lang="en-US" sz="2400" u="sng" dirty="0">
              <a:latin typeface="Courier New" panose="02070309020205020404" pitchFamily="49" charset="0"/>
              <a:cs typeface="Courier New" panose="02070309020205020404" pitchFamily="49" charset="0"/>
            </a:endParaRPr>
          </a:p>
        </p:txBody>
      </p:sp>
      <p:sp>
        <p:nvSpPr>
          <p:cNvPr id="6" name="TextBox 5"/>
          <p:cNvSpPr txBox="1"/>
          <p:nvPr/>
        </p:nvSpPr>
        <p:spPr>
          <a:xfrm>
            <a:off x="670487" y="5976137"/>
            <a:ext cx="2393604" cy="430887"/>
          </a:xfrm>
          <a:prstGeom prst="rect">
            <a:avLst/>
          </a:prstGeom>
          <a:noFill/>
        </p:spPr>
        <p:txBody>
          <a:bodyPr wrap="none" rtlCol="0">
            <a:spAutoFit/>
          </a:bodyPr>
          <a:lstStyle/>
          <a:p>
            <a:r>
              <a:rPr lang="en-US" sz="2200" dirty="0" smtClean="0">
                <a:latin typeface="Courier New" panose="02070309020205020404" pitchFamily="49" charset="0"/>
                <a:cs typeface="Courier New" panose="02070309020205020404" pitchFamily="49" charset="0"/>
              </a:rPr>
              <a:t>Tom, on right</a:t>
            </a:r>
            <a:endParaRPr lang="en-US" sz="2200"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8028" y="232877"/>
            <a:ext cx="7776824" cy="628593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095077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5448" y="0"/>
            <a:ext cx="4418755" cy="1771832"/>
          </a:xfrm>
          <a:prstGeom prst="rect">
            <a:avLst/>
          </a:prstGeom>
        </p:spPr>
        <p:txBody>
          <a:bodyPr wrap="square">
            <a:spAutoFit/>
          </a:bodyPr>
          <a:lstStyle/>
          <a:p>
            <a:pPr marR="0" lvl="1">
              <a:lnSpc>
                <a:spcPct val="107000"/>
              </a:lnSpc>
              <a:spcBef>
                <a:spcPts val="0"/>
              </a:spcBef>
              <a:spcAft>
                <a:spcPts val="0"/>
              </a:spcAft>
            </a:pPr>
            <a:r>
              <a:rPr lang="en-US" sz="2400" u="sng" dirty="0" smtClean="0">
                <a:latin typeface="Courier New" panose="02070309020205020404" pitchFamily="49" charset="0"/>
                <a:ea typeface="Calibri" panose="020F0502020204030204" pitchFamily="34" charset="0"/>
                <a:cs typeface="Courier New" panose="02070309020205020404" pitchFamily="49" charset="0"/>
              </a:rPr>
              <a:t>OUTRO</a:t>
            </a:r>
            <a:r>
              <a:rPr lang="en-US" sz="5400" dirty="0" smtClean="0">
                <a:latin typeface="Courier New" panose="02070309020205020404" pitchFamily="49" charset="0"/>
                <a:ea typeface="Calibri" panose="020F0502020204030204" pitchFamily="34" charset="0"/>
                <a:cs typeface="Courier New" panose="02070309020205020404" pitchFamily="49" charset="0"/>
              </a:rPr>
              <a:t> </a:t>
            </a:r>
          </a:p>
          <a:p>
            <a:pPr marR="0" lvl="1">
              <a:lnSpc>
                <a:spcPct val="107000"/>
              </a:lnSpc>
              <a:spcBef>
                <a:spcPts val="0"/>
              </a:spcBef>
              <a:spcAft>
                <a:spcPts val="0"/>
              </a:spcAft>
            </a:pPr>
            <a:r>
              <a:rPr lang="en-US" sz="4800" dirty="0" smtClean="0">
                <a:latin typeface="Courier New" panose="02070309020205020404" pitchFamily="49" charset="0"/>
                <a:ea typeface="Calibri" panose="020F0502020204030204" pitchFamily="34" charset="0"/>
                <a:cs typeface="Courier New" panose="02070309020205020404" pitchFamily="49" charset="0"/>
              </a:rPr>
              <a:t>But </a:t>
            </a:r>
            <a:r>
              <a:rPr lang="en-US" sz="4800" i="1" dirty="0">
                <a:latin typeface="Courier New" panose="02070309020205020404" pitchFamily="49" charset="0"/>
                <a:ea typeface="Calibri" panose="020F0502020204030204" pitchFamily="34" charset="0"/>
                <a:cs typeface="Courier New" panose="02070309020205020404" pitchFamily="49" charset="0"/>
              </a:rPr>
              <a:t>W</a:t>
            </a:r>
            <a:r>
              <a:rPr lang="en-US" sz="4800" i="1" dirty="0" smtClean="0">
                <a:latin typeface="Courier New" panose="02070309020205020404" pitchFamily="49" charset="0"/>
                <a:ea typeface="Calibri" panose="020F0502020204030204" pitchFamily="34" charset="0"/>
                <a:cs typeface="Courier New" panose="02070309020205020404" pitchFamily="49" charset="0"/>
              </a:rPr>
              <a:t>hy</a:t>
            </a:r>
            <a:r>
              <a:rPr lang="en-US" sz="4800" dirty="0" smtClean="0">
                <a:latin typeface="Courier New" panose="02070309020205020404" pitchFamily="49" charset="0"/>
                <a:ea typeface="Calibri" panose="020F0502020204030204" pitchFamily="34" charset="0"/>
                <a:cs typeface="Courier New" panose="02070309020205020404" pitchFamily="49" charset="0"/>
              </a:rPr>
              <a:t>?</a:t>
            </a:r>
            <a:endParaRPr lang="en-US" sz="4800" dirty="0">
              <a:latin typeface="Courier New" panose="02070309020205020404" pitchFamily="49" charset="0"/>
              <a:ea typeface="Calibri" panose="020F0502020204030204" pitchFamily="34" charset="0"/>
              <a:cs typeface="Courier New" panose="02070309020205020404" pitchFamily="49" charset="0"/>
            </a:endParaRPr>
          </a:p>
        </p:txBody>
      </p:sp>
      <p:sp>
        <p:nvSpPr>
          <p:cNvPr id="7" name="Title 1"/>
          <p:cNvSpPr txBox="1">
            <a:spLocks/>
          </p:cNvSpPr>
          <p:nvPr/>
        </p:nvSpPr>
        <p:spPr>
          <a:xfrm>
            <a:off x="3880935" y="5873061"/>
            <a:ext cx="6019540" cy="56835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smtClean="0">
                <a:latin typeface="+mn-lt"/>
                <a:cs typeface="Courier New" panose="02070309020205020404" pitchFamily="49" charset="0"/>
              </a:rPr>
              <a:t>Institution determines approach</a:t>
            </a:r>
            <a:endParaRPr lang="en-US" sz="2800" dirty="0">
              <a:latin typeface="+mn-lt"/>
              <a:cs typeface="Courier New" panose="02070309020205020404" pitchFamily="49" charset="0"/>
            </a:endParaRPr>
          </a:p>
        </p:txBody>
      </p:sp>
      <p:sp>
        <p:nvSpPr>
          <p:cNvPr id="5" name="Title 1"/>
          <p:cNvSpPr txBox="1">
            <a:spLocks/>
          </p:cNvSpPr>
          <p:nvPr/>
        </p:nvSpPr>
        <p:spPr>
          <a:xfrm>
            <a:off x="660261" y="1866664"/>
            <a:ext cx="3772494" cy="127241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457200" indent="-457200" algn="l">
              <a:buFont typeface="Arial" panose="020B0604020202020204" pitchFamily="34" charset="0"/>
              <a:buChar char="•"/>
            </a:pPr>
            <a:r>
              <a:rPr lang="en-US" sz="2400" dirty="0" smtClean="0">
                <a:latin typeface="+mn-lt"/>
                <a:cs typeface="Courier New" panose="02070309020205020404" pitchFamily="49" charset="0"/>
              </a:rPr>
              <a:t>Including donor sets “appropriate” expectations</a:t>
            </a:r>
            <a:endParaRPr lang="en-US" sz="2400" dirty="0">
              <a:latin typeface="+mn-lt"/>
              <a:cs typeface="Courier New" panose="02070309020205020404" pitchFamily="49" charset="0"/>
            </a:endParaRPr>
          </a:p>
        </p:txBody>
      </p:sp>
      <p:sp>
        <p:nvSpPr>
          <p:cNvPr id="6" name="Title 1"/>
          <p:cNvSpPr txBox="1">
            <a:spLocks/>
          </p:cNvSpPr>
          <p:nvPr/>
        </p:nvSpPr>
        <p:spPr>
          <a:xfrm>
            <a:off x="6627110" y="692016"/>
            <a:ext cx="3772494" cy="92768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800" dirty="0" smtClean="0">
                <a:latin typeface="Courier New" panose="02070309020205020404" pitchFamily="49" charset="0"/>
                <a:cs typeface="Courier New" panose="02070309020205020404" pitchFamily="49" charset="0"/>
              </a:rPr>
              <a:t>Why not?</a:t>
            </a:r>
            <a:endParaRPr lang="en-US" sz="4800" dirty="0">
              <a:latin typeface="Courier New" panose="02070309020205020404" pitchFamily="49" charset="0"/>
              <a:cs typeface="Courier New" panose="02070309020205020404" pitchFamily="49" charset="0"/>
            </a:endParaRPr>
          </a:p>
        </p:txBody>
      </p:sp>
      <p:sp>
        <p:nvSpPr>
          <p:cNvPr id="8" name="Title 1"/>
          <p:cNvSpPr txBox="1">
            <a:spLocks/>
          </p:cNvSpPr>
          <p:nvPr/>
        </p:nvSpPr>
        <p:spPr>
          <a:xfrm>
            <a:off x="444002" y="5733800"/>
            <a:ext cx="4671394" cy="75571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400" dirty="0" smtClean="0">
                <a:latin typeface="Courier New" panose="02070309020205020404" pitchFamily="49" charset="0"/>
                <a:cs typeface="Courier New" panose="02070309020205020404" pitchFamily="49" charset="0"/>
              </a:rPr>
              <a:t>And also… </a:t>
            </a:r>
            <a:endParaRPr lang="en-US" sz="4400" dirty="0">
              <a:latin typeface="Courier New" panose="02070309020205020404" pitchFamily="49" charset="0"/>
              <a:cs typeface="Courier New" panose="02070309020205020404" pitchFamily="49" charset="0"/>
            </a:endParaRPr>
          </a:p>
        </p:txBody>
      </p:sp>
      <p:sp>
        <p:nvSpPr>
          <p:cNvPr id="9" name="Title 1"/>
          <p:cNvSpPr txBox="1">
            <a:spLocks/>
          </p:cNvSpPr>
          <p:nvPr/>
        </p:nvSpPr>
        <p:spPr>
          <a:xfrm>
            <a:off x="660261" y="3288557"/>
            <a:ext cx="3772494" cy="92851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457200" indent="-457200" algn="l">
              <a:buFont typeface="Arial" panose="020B0604020202020204" pitchFamily="34" charset="0"/>
              <a:buChar char="•"/>
            </a:pPr>
            <a:r>
              <a:rPr lang="en-US" sz="2400" dirty="0" smtClean="0">
                <a:latin typeface="+mn-lt"/>
                <a:cs typeface="Courier New" panose="02070309020205020404" pitchFamily="49" charset="0"/>
              </a:rPr>
              <a:t>Can inform accuracy of bio note</a:t>
            </a:r>
            <a:endParaRPr lang="en-US" sz="2400" dirty="0">
              <a:latin typeface="+mn-lt"/>
              <a:cs typeface="Courier New" panose="02070309020205020404" pitchFamily="49" charset="0"/>
            </a:endParaRPr>
          </a:p>
        </p:txBody>
      </p:sp>
      <p:sp>
        <p:nvSpPr>
          <p:cNvPr id="11" name="Title 1"/>
          <p:cNvSpPr txBox="1">
            <a:spLocks/>
          </p:cNvSpPr>
          <p:nvPr/>
        </p:nvSpPr>
        <p:spPr>
          <a:xfrm>
            <a:off x="6627110" y="4194449"/>
            <a:ext cx="3772494" cy="77344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457200" indent="-457200" algn="l">
              <a:buFont typeface="Arial" panose="020B0604020202020204" pitchFamily="34" charset="0"/>
              <a:buChar char="•"/>
            </a:pPr>
            <a:r>
              <a:rPr lang="en-US" sz="2400" dirty="0" smtClean="0">
                <a:latin typeface="+mn-lt"/>
                <a:cs typeface="Courier New" panose="02070309020205020404" pitchFamily="49" charset="0"/>
              </a:rPr>
              <a:t>May want to “sanitize” bio note</a:t>
            </a:r>
            <a:endParaRPr lang="en-US" sz="2400" dirty="0">
              <a:latin typeface="+mn-lt"/>
              <a:cs typeface="Courier New" panose="02070309020205020404" pitchFamily="49" charset="0"/>
            </a:endParaRPr>
          </a:p>
        </p:txBody>
      </p:sp>
      <p:sp>
        <p:nvSpPr>
          <p:cNvPr id="2" name="Rectangle 1"/>
          <p:cNvSpPr/>
          <p:nvPr/>
        </p:nvSpPr>
        <p:spPr>
          <a:xfrm>
            <a:off x="6627110" y="3432321"/>
            <a:ext cx="4403513" cy="461665"/>
          </a:xfrm>
          <a:prstGeom prst="rect">
            <a:avLst/>
          </a:prstGeom>
        </p:spPr>
        <p:txBody>
          <a:bodyPr wrap="none">
            <a:spAutoFit/>
          </a:bodyPr>
          <a:lstStyle/>
          <a:p>
            <a:pPr marL="457200" indent="-457200">
              <a:buFont typeface="Arial" panose="020B0604020202020204" pitchFamily="34" charset="0"/>
              <a:buChar char="•"/>
            </a:pPr>
            <a:r>
              <a:rPr lang="en-US" sz="2400" dirty="0">
                <a:cs typeface="Courier New" panose="02070309020205020404" pitchFamily="49" charset="0"/>
              </a:rPr>
              <a:t>Give </a:t>
            </a:r>
            <a:r>
              <a:rPr lang="en-US" sz="2400" dirty="0" smtClean="0">
                <a:cs typeface="Courier New" panose="02070309020205020404" pitchFamily="49" charset="0"/>
              </a:rPr>
              <a:t>donor a little, a lot taken </a:t>
            </a:r>
            <a:endParaRPr lang="en-US" sz="2400" dirty="0">
              <a:cs typeface="Courier New" panose="02070309020205020404" pitchFamily="49" charset="0"/>
            </a:endParaRPr>
          </a:p>
        </p:txBody>
      </p:sp>
      <p:sp>
        <p:nvSpPr>
          <p:cNvPr id="12" name="Title 1"/>
          <p:cNvSpPr txBox="1">
            <a:spLocks/>
          </p:cNvSpPr>
          <p:nvPr/>
        </p:nvSpPr>
        <p:spPr>
          <a:xfrm>
            <a:off x="660261" y="4425925"/>
            <a:ext cx="3772494" cy="66303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457200" indent="-457200" algn="l">
              <a:buFont typeface="Arial" panose="020B0604020202020204" pitchFamily="34" charset="0"/>
              <a:buChar char="•"/>
            </a:pPr>
            <a:r>
              <a:rPr lang="en-US" sz="2400" dirty="0" smtClean="0">
                <a:latin typeface="+mn-lt"/>
                <a:cs typeface="Courier New" panose="02070309020205020404" pitchFamily="49" charset="0"/>
              </a:rPr>
              <a:t>Removes mystery </a:t>
            </a:r>
            <a:endParaRPr lang="en-US" sz="2400" dirty="0">
              <a:latin typeface="+mn-lt"/>
              <a:cs typeface="Courier New" panose="02070309020205020404" pitchFamily="49" charset="0"/>
            </a:endParaRPr>
          </a:p>
        </p:txBody>
      </p:sp>
      <p:sp>
        <p:nvSpPr>
          <p:cNvPr id="13" name="Title 1"/>
          <p:cNvSpPr txBox="1">
            <a:spLocks/>
          </p:cNvSpPr>
          <p:nvPr/>
        </p:nvSpPr>
        <p:spPr>
          <a:xfrm>
            <a:off x="6627110" y="1832629"/>
            <a:ext cx="3772494" cy="138446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457200" indent="-457200" algn="l">
              <a:buFont typeface="Arial" panose="020B0604020202020204" pitchFamily="34" charset="0"/>
              <a:buChar char="•"/>
            </a:pPr>
            <a:r>
              <a:rPr lang="en-US" sz="2400" dirty="0" smtClean="0">
                <a:latin typeface="+mn-lt"/>
                <a:cs typeface="Courier New" panose="02070309020205020404" pitchFamily="49" charset="0"/>
              </a:rPr>
              <a:t>Donor has </a:t>
            </a:r>
            <a:r>
              <a:rPr lang="en-US" sz="2400" i="1" dirty="0" smtClean="0">
                <a:latin typeface="+mn-lt"/>
                <a:cs typeface="Courier New" panose="02070309020205020404" pitchFamily="49" charset="0"/>
              </a:rPr>
              <a:t>unrealistic</a:t>
            </a:r>
            <a:r>
              <a:rPr lang="en-US" sz="2400" dirty="0" smtClean="0">
                <a:latin typeface="+mn-lt"/>
                <a:cs typeface="Courier New" panose="02070309020205020404" pitchFamily="49" charset="0"/>
              </a:rPr>
              <a:t> expectations re: timeline or importance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122;p16"/>
          <p:cNvSpPr>
            <a:spLocks noGrp="1"/>
          </p:cNvSpPr>
          <p:nvPr>
            <p:ph type="ctrTitle"/>
          </p:nvPr>
        </p:nvSpPr>
        <p:spPr>
          <a:xfrm>
            <a:off x="6165314" y="1201796"/>
            <a:ext cx="5575700" cy="107505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tr-TR" sz="4000" dirty="0">
                <a:solidFill>
                  <a:schemeClr val="lt1"/>
                </a:solidFill>
                <a:latin typeface="Courier New" panose="02070309020205020404" pitchFamily="49" charset="0"/>
                <a:ea typeface="Georgia"/>
                <a:cs typeface="Courier New" panose="02070309020205020404" pitchFamily="49" charset="0"/>
                <a:sym typeface="Georgia"/>
              </a:rPr>
              <a:t>2020</a:t>
            </a:r>
            <a:endParaRPr dirty="0">
              <a:latin typeface="Courier New" panose="02070309020205020404" pitchFamily="49" charset="0"/>
              <a:ea typeface="Georgia"/>
              <a:cs typeface="Courier New" panose="02070309020205020404" pitchFamily="49" charset="0"/>
              <a:sym typeface="Georgia"/>
            </a:endParaRPr>
          </a:p>
        </p:txBody>
      </p:sp>
      <p:pic>
        <p:nvPicPr>
          <p:cNvPr id="10" name="Google Shape;121;p16" descr="A car driving down a street next to tall buildings&#10;&#10;Description generated with very high confidence"/>
          <p:cNvPicPr preferRelativeResize="0">
            <a:picLocks noGrp="1"/>
          </p:cNvPicPr>
          <p:nvPr>
            <p:ph type="subTitle" idx="1"/>
          </p:nvPr>
        </p:nvPicPr>
        <p:blipFill rotWithShape="1">
          <a:blip r:embed="rId3">
            <a:alphaModFix/>
          </a:blip>
          <a:stretch/>
        </p:blipFill>
        <p:spPr>
          <a:xfrm>
            <a:off x="522514" y="1174303"/>
            <a:ext cx="5367634" cy="3228455"/>
          </a:xfrm>
          <a:prstGeom prst="rect">
            <a:avLst/>
          </a:prstGeom>
          <a:noFill/>
          <a:ln>
            <a:noFill/>
          </a:ln>
        </p:spPr>
      </p:pic>
      <p:sp>
        <p:nvSpPr>
          <p:cNvPr id="11" name="Google Shape;123;p16"/>
          <p:cNvSpPr/>
          <p:nvPr/>
        </p:nvSpPr>
        <p:spPr>
          <a:xfrm>
            <a:off x="522514" y="5512196"/>
            <a:ext cx="5367634" cy="88247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tr-TR" sz="4000" dirty="0" smtClean="0">
                <a:solidFill>
                  <a:schemeClr val="lt1"/>
                </a:solidFill>
                <a:latin typeface="Courier New" panose="02070309020205020404" pitchFamily="49" charset="0"/>
                <a:ea typeface="Georgia"/>
                <a:cs typeface="Courier New" panose="02070309020205020404" pitchFamily="49" charset="0"/>
                <a:sym typeface="Georgia"/>
              </a:rPr>
              <a:t>201</a:t>
            </a:r>
            <a:r>
              <a:rPr lang="en-US" sz="4000" dirty="0" smtClean="0">
                <a:solidFill>
                  <a:schemeClr val="lt1"/>
                </a:solidFill>
                <a:latin typeface="Courier New" panose="02070309020205020404" pitchFamily="49" charset="0"/>
                <a:ea typeface="Georgia"/>
                <a:cs typeface="Courier New" panose="02070309020205020404" pitchFamily="49" charset="0"/>
                <a:sym typeface="Georgia"/>
              </a:rPr>
              <a:t>9</a:t>
            </a:r>
            <a:endParaRPr dirty="0">
              <a:latin typeface="Courier New" panose="02070309020205020404" pitchFamily="49" charset="0"/>
              <a:ea typeface="Georgia"/>
              <a:cs typeface="Courier New" panose="02070309020205020404" pitchFamily="49" charset="0"/>
              <a:sym typeface="Georgia"/>
            </a:endParaRPr>
          </a:p>
        </p:txBody>
      </p:sp>
      <p:pic>
        <p:nvPicPr>
          <p:cNvPr id="12" name="Google Shape;124;p16" descr="A group of people sitting at a table in a garden&#10;&#10;Description generated with high confidence"/>
          <p:cNvPicPr preferRelativeResize="0"/>
          <p:nvPr/>
        </p:nvPicPr>
        <p:blipFill rotWithShape="1">
          <a:blip r:embed="rId4">
            <a:alphaModFix/>
          </a:blip>
          <a:srcRect/>
          <a:stretch/>
        </p:blipFill>
        <p:spPr>
          <a:xfrm>
            <a:off x="6165314" y="3383451"/>
            <a:ext cx="5575700" cy="3011220"/>
          </a:xfrm>
          <a:prstGeom prst="rect">
            <a:avLst/>
          </a:prstGeom>
          <a:noFill/>
          <a:ln>
            <a:noFill/>
          </a:ln>
        </p:spPr>
      </p:pic>
      <p:sp>
        <p:nvSpPr>
          <p:cNvPr id="3" name="Down Arrow 2"/>
          <p:cNvSpPr/>
          <p:nvPr/>
        </p:nvSpPr>
        <p:spPr>
          <a:xfrm rot="10800000">
            <a:off x="2872805" y="4608007"/>
            <a:ext cx="667052" cy="6989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8619638" y="2480681"/>
            <a:ext cx="667052" cy="6989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522514" y="64865"/>
            <a:ext cx="7013539" cy="13384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400" u="sng" dirty="0" smtClean="0">
                <a:latin typeface="Courier New" panose="02070309020205020404" pitchFamily="49" charset="0"/>
                <a:cs typeface="Courier New" panose="02070309020205020404" pitchFamily="49" charset="0"/>
              </a:rPr>
              <a:t>INTRODUCTION</a:t>
            </a:r>
            <a:r>
              <a:rPr lang="en-US" sz="4700" dirty="0" smtClean="0">
                <a:latin typeface="Courier New" panose="02070309020205020404" pitchFamily="49" charset="0"/>
                <a:cs typeface="Courier New" panose="02070309020205020404" pitchFamily="49" charset="0"/>
              </a:rPr>
              <a:t>   </a:t>
            </a:r>
            <a:r>
              <a:rPr lang="en-US" sz="4400" dirty="0" smtClean="0">
                <a:latin typeface="Courier New" panose="02070309020205020404" pitchFamily="49" charset="0"/>
                <a:cs typeface="Courier New" panose="02070309020205020404" pitchFamily="49" charset="0"/>
              </a:rPr>
              <a:t/>
            </a:r>
            <a:br>
              <a:rPr lang="en-US" sz="4400" dirty="0" smtClean="0">
                <a:latin typeface="Courier New" panose="02070309020205020404" pitchFamily="49" charset="0"/>
                <a:cs typeface="Courier New" panose="02070309020205020404" pitchFamily="49" charset="0"/>
              </a:rPr>
            </a:br>
            <a:endParaRPr lang="en-US" sz="4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9010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grpId="0" nodeType="afterEffect">
                                  <p:stCondLst>
                                    <p:cond delay="10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280" y="323807"/>
            <a:ext cx="3264934" cy="1325563"/>
          </a:xfrm>
        </p:spPr>
        <p:txBody>
          <a:bodyPr>
            <a:normAutofit/>
          </a:bodyPr>
          <a:lstStyle/>
          <a:p>
            <a:r>
              <a:rPr lang="en-US" sz="2800" u="sng" dirty="0" smtClean="0">
                <a:latin typeface="Courier New" panose="02070309020205020404" pitchFamily="49" charset="0"/>
                <a:cs typeface="Courier New" panose="02070309020205020404" pitchFamily="49" charset="0"/>
              </a:rPr>
              <a:t>Fade Out  </a:t>
            </a:r>
            <a:endParaRPr lang="en-US" sz="2800" u="sng" dirty="0">
              <a:latin typeface="Courier New" panose="02070309020205020404" pitchFamily="49" charset="0"/>
              <a:cs typeface="Courier New" panose="02070309020205020404" pitchFamily="49" charset="0"/>
            </a:endParaRPr>
          </a:p>
        </p:txBody>
      </p:sp>
      <p:sp>
        <p:nvSpPr>
          <p:cNvPr id="3" name="Slide Number Placeholder 2"/>
          <p:cNvSpPr>
            <a:spLocks noGrp="1"/>
          </p:cNvSpPr>
          <p:nvPr>
            <p:ph type="sldNum" sz="quarter" idx="12"/>
          </p:nvPr>
        </p:nvSpPr>
        <p:spPr/>
        <p:txBody>
          <a:bodyPr/>
          <a:lstStyle/>
          <a:p>
            <a:fld id="{85E9BEF5-B177-4D25-8EF8-D3F315F9FB77}" type="slidenum">
              <a:rPr lang="en-US" smtClean="0"/>
              <a:t>20</a:t>
            </a:fld>
            <a:endParaRPr lang="en-US"/>
          </a:p>
        </p:txBody>
      </p:sp>
      <p:sp>
        <p:nvSpPr>
          <p:cNvPr id="7" name="TextBox 6"/>
          <p:cNvSpPr txBox="1"/>
          <p:nvPr/>
        </p:nvSpPr>
        <p:spPr>
          <a:xfrm>
            <a:off x="247650" y="6033183"/>
            <a:ext cx="3285950" cy="646331"/>
          </a:xfrm>
          <a:prstGeom prst="rect">
            <a:avLst/>
          </a:prstGeom>
          <a:noFill/>
        </p:spPr>
        <p:txBody>
          <a:bodyPr wrap="square" rtlCol="0">
            <a:spAutoFit/>
          </a:bodyPr>
          <a:lstStyle/>
          <a:p>
            <a:r>
              <a:rPr lang="en-US" sz="1600" u="sng" dirty="0" smtClean="0">
                <a:latin typeface="Courier New" panose="02070309020205020404" pitchFamily="49" charset="0"/>
                <a:cs typeface="Courier New" panose="02070309020205020404" pitchFamily="49" charset="0"/>
              </a:rPr>
              <a:t>ray.barker@dc.gov</a:t>
            </a:r>
          </a:p>
          <a:p>
            <a:endParaRPr lang="en-US" sz="2000" u="sng" dirty="0">
              <a:latin typeface="+mj-lt"/>
            </a:endParaRPr>
          </a:p>
        </p:txBody>
      </p:sp>
      <p:sp>
        <p:nvSpPr>
          <p:cNvPr id="8" name="TextBox 7"/>
          <p:cNvSpPr txBox="1"/>
          <p:nvPr/>
        </p:nvSpPr>
        <p:spPr>
          <a:xfrm>
            <a:off x="5029200" y="1649370"/>
            <a:ext cx="1896894" cy="1446550"/>
          </a:xfrm>
          <a:prstGeom prst="rect">
            <a:avLst/>
          </a:prstGeom>
          <a:noFill/>
        </p:spPr>
        <p:txBody>
          <a:bodyPr wrap="square" rtlCol="0">
            <a:spAutoFit/>
          </a:bodyPr>
          <a:lstStyle/>
          <a:p>
            <a:r>
              <a:rPr lang="en-US" sz="4400" dirty="0" smtClean="0">
                <a:latin typeface="Courier New" panose="02070309020205020404" pitchFamily="49" charset="0"/>
                <a:cs typeface="Courier New" panose="02070309020205020404" pitchFamily="49" charset="0"/>
              </a:rPr>
              <a:t>Thank you</a:t>
            </a:r>
            <a:endParaRPr lang="en-US" sz="4400" dirty="0">
              <a:latin typeface="Courier New" panose="02070309020205020404" pitchFamily="49" charset="0"/>
              <a:cs typeface="Courier New" panose="02070309020205020404" pitchFamily="49" charset="0"/>
            </a:endParaRPr>
          </a:p>
        </p:txBody>
      </p:sp>
      <p:sp>
        <p:nvSpPr>
          <p:cNvPr id="9" name="TextBox 8"/>
          <p:cNvSpPr txBox="1"/>
          <p:nvPr/>
        </p:nvSpPr>
        <p:spPr>
          <a:xfrm>
            <a:off x="6110997" y="2372645"/>
            <a:ext cx="517187" cy="769441"/>
          </a:xfrm>
          <a:prstGeom prst="rect">
            <a:avLst/>
          </a:prstGeom>
          <a:noFill/>
        </p:spPr>
        <p:txBody>
          <a:bodyPr wrap="square" rtlCol="0">
            <a:spAutoFit/>
          </a:bodyPr>
          <a:lstStyle/>
          <a:p>
            <a:r>
              <a:rPr lang="en-US" sz="4400" dirty="0" smtClean="0">
                <a:latin typeface="Courier New" panose="02070309020205020404" pitchFamily="49" charset="0"/>
                <a:cs typeface="Courier New" panose="02070309020205020404" pitchFamily="49" charset="0"/>
              </a:rPr>
              <a:t>!</a:t>
            </a:r>
            <a:endParaRPr lang="en-US" sz="4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1439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xit" presetSubtype="0" fill="hold" grpId="0" nodeType="withEffect">
                                  <p:stCondLst>
                                    <p:cond delay="0"/>
                                  </p:stCondLst>
                                  <p:childTnLst>
                                    <p:animEffect transition="out" filter="dissolve">
                                      <p:cBhvr>
                                        <p:cTn id="6" dur="4250"/>
                                        <p:tgtEl>
                                          <p:spTgt spid="2"/>
                                        </p:tgtEl>
                                      </p:cBhvr>
                                    </p:animEffect>
                                    <p:set>
                                      <p:cBhvr>
                                        <p:cTn id="7" dur="1" fill="hold">
                                          <p:stCondLst>
                                            <p:cond delay="4249"/>
                                          </p:stCondLst>
                                        </p:cTn>
                                        <p:tgtEl>
                                          <p:spTgt spid="2"/>
                                        </p:tgtEl>
                                        <p:attrNameLst>
                                          <p:attrName>style.visibility</p:attrName>
                                        </p:attrNameLst>
                                      </p:cBhvr>
                                      <p:to>
                                        <p:strVal val="hidden"/>
                                      </p:to>
                                    </p:set>
                                  </p:childTnLst>
                                </p:cTn>
                              </p:par>
                              <p:par>
                                <p:cTn id="8" presetID="10" presetClass="entr" presetSubtype="0" fill="hold" nodeType="withEffect">
                                  <p:stCondLst>
                                    <p:cond delay="125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500"/>
                                        <p:tgtEl>
                                          <p:spTgt spid="8">
                                            <p:txEl>
                                              <p:pRg st="0" end="0"/>
                                            </p:txEl>
                                          </p:spTgt>
                                        </p:tgtEl>
                                      </p:cBhvr>
                                    </p:animEffect>
                                  </p:childTnLst>
                                </p:cTn>
                              </p:par>
                            </p:childTnLst>
                          </p:cTn>
                        </p:par>
                        <p:par>
                          <p:cTn id="11" fill="hold">
                            <p:stCondLst>
                              <p:cond delay="575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2;p17"/>
          <p:cNvSpPr txBox="1">
            <a:spLocks noGrp="1"/>
          </p:cNvSpPr>
          <p:nvPr>
            <p:ph type="title"/>
          </p:nvPr>
        </p:nvSpPr>
        <p:spPr>
          <a:xfrm>
            <a:off x="252919" y="1123837"/>
            <a:ext cx="2947500" cy="4601100"/>
          </a:xfrm>
          <a:prstGeom prst="rect">
            <a:avLst/>
          </a:prstGeom>
        </p:spPr>
        <p:txBody>
          <a:bodyPr spcFirstLastPara="1" wrap="square" lIns="91425" tIns="45700" rIns="91425" bIns="45700" anchor="ctr" anchorCtr="0">
            <a:noAutofit/>
          </a:bodyPr>
          <a:lstStyle/>
          <a:p>
            <a:pPr marL="0" lvl="0" indent="0">
              <a:spcBef>
                <a:spcPts val="0"/>
              </a:spcBef>
              <a:spcAft>
                <a:spcPts val="0"/>
              </a:spcAft>
              <a:buNone/>
            </a:pPr>
            <a:r>
              <a:rPr lang="tr-TR" dirty="0">
                <a:latin typeface="Courier New" panose="02070309020205020404" pitchFamily="49" charset="0"/>
                <a:ea typeface="Georgia"/>
                <a:cs typeface="Courier New" panose="02070309020205020404" pitchFamily="49" charset="0"/>
                <a:sym typeface="Georgia"/>
              </a:rPr>
              <a:t>A Day in the Life of An...</a:t>
            </a:r>
            <a:endParaRPr dirty="0">
              <a:latin typeface="Courier New" panose="02070309020205020404" pitchFamily="49" charset="0"/>
              <a:ea typeface="Georgia"/>
              <a:cs typeface="Courier New" panose="02070309020205020404" pitchFamily="49" charset="0"/>
              <a:sym typeface="Georgia"/>
            </a:endParaRPr>
          </a:p>
        </p:txBody>
      </p:sp>
      <p:sp>
        <p:nvSpPr>
          <p:cNvPr id="6" name="Slide Number Placeholder 5"/>
          <p:cNvSpPr>
            <a:spLocks noGrp="1"/>
          </p:cNvSpPr>
          <p:nvPr>
            <p:ph type="sldNum" sz="quarter" idx="12"/>
          </p:nvPr>
        </p:nvSpPr>
        <p:spPr/>
        <p:txBody>
          <a:bodyPr/>
          <a:lstStyle/>
          <a:p>
            <a:fld id="{85E9BEF5-B177-4D25-8EF8-D3F315F9FB77}" type="slidenum">
              <a:rPr lang="en-US" smtClean="0"/>
              <a:t>21</a:t>
            </a:fld>
            <a:endParaRPr lang="en-US"/>
          </a:p>
        </p:txBody>
      </p:sp>
      <p:pic>
        <p:nvPicPr>
          <p:cNvPr id="5" name="Google Shape;134;p17"/>
          <p:cNvPicPr preferRelativeResize="0"/>
          <p:nvPr/>
        </p:nvPicPr>
        <p:blipFill rotWithShape="1">
          <a:blip r:embed="rId5">
            <a:alphaModFix/>
          </a:blip>
          <a:srcRect l="870" t="2888" r="5470" b="3762"/>
          <a:stretch/>
        </p:blipFill>
        <p:spPr>
          <a:xfrm>
            <a:off x="4836694" y="1515979"/>
            <a:ext cx="6517105" cy="47449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514350" y="6086475"/>
            <a:ext cx="2143125" cy="635000"/>
          </a:xfrm>
          <a:prstGeom prst="rect">
            <a:avLst/>
          </a:prstGeom>
          <a:noFill/>
        </p:spPr>
        <p:txBody>
          <a:bodyPr wrap="square" rtlCol="0">
            <a:spAutoFit/>
          </a:bodyPr>
          <a:lstStyle/>
          <a:p>
            <a:endParaRPr lang="en-US" dirty="0"/>
          </a:p>
        </p:txBody>
      </p:sp>
      <p:pic>
        <p:nvPicPr>
          <p:cNvPr id="7" name="05sel1ta-da">
            <a:hlinkClick r:id="" action="ppaction://media"/>
          </p:cNvPr>
          <p:cNvPicPr>
            <a:picLocks noChangeAspect="1"/>
          </p:cNvPicPr>
          <p:nvPr>
            <a:audioFile r:link="rId1"/>
            <p:extLst>
              <p:ext uri="{DAA4B4D4-6D71-4841-9C94-3DE7FCFB9230}">
                <p14:media xmlns:p14="http://schemas.microsoft.com/office/powerpoint/2010/main" r:embed="rId2">
                  <p14:trim st="428"/>
                </p14:media>
              </p:ext>
            </p:extLst>
          </p:nvPr>
        </p:nvPicPr>
        <p:blipFill>
          <a:blip r:embed="rId6"/>
          <a:stretch>
            <a:fillRect/>
          </a:stretch>
        </p:blipFill>
        <p:spPr>
          <a:xfrm>
            <a:off x="1726669" y="5746750"/>
            <a:ext cx="609600" cy="609600"/>
          </a:xfrm>
          <a:prstGeom prst="rect">
            <a:avLst/>
          </a:prstGeom>
        </p:spPr>
      </p:pic>
      <p:sp>
        <p:nvSpPr>
          <p:cNvPr id="9" name="Title 1"/>
          <p:cNvSpPr txBox="1">
            <a:spLocks/>
          </p:cNvSpPr>
          <p:nvPr/>
        </p:nvSpPr>
        <p:spPr>
          <a:xfrm>
            <a:off x="252919" y="492423"/>
            <a:ext cx="7013539" cy="13384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400" u="sng" dirty="0" smtClean="0">
                <a:latin typeface="Courier New" panose="02070309020205020404" pitchFamily="49" charset="0"/>
                <a:cs typeface="Courier New" panose="02070309020205020404" pitchFamily="49" charset="0"/>
              </a:rPr>
              <a:t>INTRODUCTION</a:t>
            </a:r>
            <a:r>
              <a:rPr lang="en-US" sz="4700" dirty="0" smtClean="0">
                <a:latin typeface="Courier New" panose="02070309020205020404" pitchFamily="49" charset="0"/>
                <a:cs typeface="Courier New" panose="02070309020205020404" pitchFamily="49" charset="0"/>
              </a:rPr>
              <a:t>   </a:t>
            </a:r>
            <a:r>
              <a:rPr lang="en-US" sz="4400" dirty="0" smtClean="0">
                <a:latin typeface="Courier New" panose="02070309020205020404" pitchFamily="49" charset="0"/>
                <a:cs typeface="Courier New" panose="02070309020205020404" pitchFamily="49" charset="0"/>
              </a:rPr>
              <a:t/>
            </a:r>
            <a:br>
              <a:rPr lang="en-US" sz="4400" dirty="0" smtClean="0">
                <a:latin typeface="Courier New" panose="02070309020205020404" pitchFamily="49" charset="0"/>
                <a:cs typeface="Courier New" panose="02070309020205020404" pitchFamily="49" charset="0"/>
              </a:rPr>
            </a:br>
            <a:endParaRPr lang="en-US" sz="4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67686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54" fill="hold"/>
                                        <p:tgtEl>
                                          <p:spTgt spid="7"/>
                                        </p:tgtEl>
                                      </p:cBhvr>
                                    </p:cmd>
                                  </p:childTnLst>
                                </p:cTn>
                              </p:par>
                              <p:par>
                                <p:cTn id="7" presetID="2" presetClass="entr" presetSubtype="6" fill="hold" nodeType="withEffect">
                                  <p:stCondLst>
                                    <p:cond delay="750"/>
                                  </p:stCondLst>
                                  <p:childTnLst>
                                    <p:set>
                                      <p:cBhvr>
                                        <p:cTn id="8" dur="1" fill="hold">
                                          <p:stCondLst>
                                            <p:cond delay="0"/>
                                          </p:stCondLst>
                                        </p:cTn>
                                        <p:tgtEl>
                                          <p:spTgt spid="5"/>
                                        </p:tgtEl>
                                        <p:attrNameLst>
                                          <p:attrName>style.visibility</p:attrName>
                                        </p:attrNameLst>
                                      </p:cBhvr>
                                      <p:to>
                                        <p:strVal val="visible"/>
                                      </p:to>
                                    </p:set>
                                    <p:anim calcmode="lin" valueType="num">
                                      <p:cBhvr additive="base">
                                        <p:cTn id="9" dur="2750" fill="hold"/>
                                        <p:tgtEl>
                                          <p:spTgt spid="5"/>
                                        </p:tgtEl>
                                        <p:attrNameLst>
                                          <p:attrName>ppt_x</p:attrName>
                                        </p:attrNameLst>
                                      </p:cBhvr>
                                      <p:tavLst>
                                        <p:tav tm="0">
                                          <p:val>
                                            <p:strVal val="1+#ppt_w/2"/>
                                          </p:val>
                                        </p:tav>
                                        <p:tav tm="100000">
                                          <p:val>
                                            <p:strVal val="#ppt_x"/>
                                          </p:val>
                                        </p:tav>
                                      </p:tavLst>
                                    </p:anim>
                                    <p:anim calcmode="lin" valueType="num">
                                      <p:cBhvr additive="base">
                                        <p:cTn id="10" dur="2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1"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875294" y="6187908"/>
            <a:ext cx="2743200" cy="365125"/>
          </a:xfrm>
        </p:spPr>
        <p:txBody>
          <a:bodyPr/>
          <a:lstStyle/>
          <a:p>
            <a:fld id="{85E9BEF5-B177-4D25-8EF8-D3F315F9FB77}" type="slidenum">
              <a:rPr lang="en-US" sz="1600" smtClean="0">
                <a:latin typeface="Courier New" panose="02070309020205020404" pitchFamily="49" charset="0"/>
                <a:cs typeface="Courier New" panose="02070309020205020404" pitchFamily="49" charset="0"/>
              </a:rPr>
              <a:t>3</a:t>
            </a:fld>
            <a:endParaRPr lang="en-US" sz="1600">
              <a:latin typeface="Courier New" panose="02070309020205020404" pitchFamily="49" charset="0"/>
              <a:cs typeface="Courier New" panose="02070309020205020404" pitchFamily="49" charset="0"/>
            </a:endParaRPr>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8852" t="5807" r="10210" b="4240"/>
          <a:stretch/>
        </p:blipFill>
        <p:spPr>
          <a:xfrm>
            <a:off x="572597" y="1273376"/>
            <a:ext cx="3237697" cy="5011809"/>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2674" t="2277" r="6111" b="2801"/>
          <a:stretch/>
        </p:blipFill>
        <p:spPr>
          <a:xfrm>
            <a:off x="7923320" y="1273376"/>
            <a:ext cx="3695174" cy="4980879"/>
          </a:xfrm>
          <a:prstGeom prst="rect">
            <a:avLst/>
          </a:prstGeom>
        </p:spPr>
      </p:pic>
      <p:sp>
        <p:nvSpPr>
          <p:cNvPr id="15" name="TextBox 14"/>
          <p:cNvSpPr txBox="1"/>
          <p:nvPr/>
        </p:nvSpPr>
        <p:spPr>
          <a:xfrm>
            <a:off x="4657297" y="3017809"/>
            <a:ext cx="1451911" cy="3170099"/>
          </a:xfrm>
          <a:prstGeom prst="rect">
            <a:avLst/>
          </a:prstGeom>
          <a:noFill/>
        </p:spPr>
        <p:txBody>
          <a:bodyPr wrap="square" rtlCol="0">
            <a:spAutoFit/>
          </a:bodyPr>
          <a:lstStyle/>
          <a:p>
            <a:r>
              <a:rPr lang="en-US" sz="4000" dirty="0" smtClean="0">
                <a:latin typeface="Courier New" panose="02070309020205020404" pitchFamily="49" charset="0"/>
                <a:cs typeface="Courier New" panose="02070309020205020404" pitchFamily="49" charset="0"/>
              </a:rPr>
              <a:t>HOW</a:t>
            </a:r>
          </a:p>
          <a:p>
            <a:r>
              <a:rPr lang="en-US" sz="4000" dirty="0" smtClean="0">
                <a:latin typeface="Courier New" panose="02070309020205020404" pitchFamily="49" charset="0"/>
                <a:cs typeface="Courier New" panose="02070309020205020404" pitchFamily="49" charset="0"/>
              </a:rPr>
              <a:t>WHEN</a:t>
            </a:r>
          </a:p>
          <a:p>
            <a:r>
              <a:rPr lang="en-US" sz="4000" dirty="0" smtClean="0">
                <a:latin typeface="Courier New" panose="02070309020205020404" pitchFamily="49" charset="0"/>
                <a:cs typeface="Courier New" panose="02070309020205020404" pitchFamily="49" charset="0"/>
              </a:rPr>
              <a:t>WHAT</a:t>
            </a:r>
          </a:p>
          <a:p>
            <a:r>
              <a:rPr lang="en-US" sz="4000" dirty="0" smtClean="0">
                <a:latin typeface="Courier New" panose="02070309020205020404" pitchFamily="49" charset="0"/>
                <a:cs typeface="Courier New" panose="02070309020205020404" pitchFamily="49" charset="0"/>
              </a:rPr>
              <a:t>WHO</a:t>
            </a:r>
          </a:p>
          <a:p>
            <a:r>
              <a:rPr lang="en-US" sz="4000" dirty="0" smtClean="0">
                <a:latin typeface="Courier New" panose="02070309020205020404" pitchFamily="49" charset="0"/>
                <a:cs typeface="Courier New" panose="02070309020205020404" pitchFamily="49" charset="0"/>
              </a:rPr>
              <a:t>WHY</a:t>
            </a:r>
            <a:endParaRPr lang="en-US" sz="4000" dirty="0">
              <a:latin typeface="Courier New" panose="02070309020205020404" pitchFamily="49" charset="0"/>
              <a:cs typeface="Courier New" panose="02070309020205020404" pitchFamily="49" charset="0"/>
            </a:endParaRPr>
          </a:p>
        </p:txBody>
      </p:sp>
      <p:sp>
        <p:nvSpPr>
          <p:cNvPr id="16" name="TextBox 15"/>
          <p:cNvSpPr txBox="1"/>
          <p:nvPr/>
        </p:nvSpPr>
        <p:spPr>
          <a:xfrm>
            <a:off x="6225699" y="3763815"/>
            <a:ext cx="2977390" cy="2862322"/>
          </a:xfrm>
          <a:prstGeom prst="rect">
            <a:avLst/>
          </a:prstGeom>
          <a:noFill/>
        </p:spPr>
        <p:txBody>
          <a:bodyPr wrap="square" rtlCol="0">
            <a:spAutoFit/>
          </a:bodyPr>
          <a:lstStyle/>
          <a:p>
            <a:r>
              <a:rPr lang="en-US" sz="18000" dirty="0" smtClean="0">
                <a:latin typeface="Courier New" panose="02070309020205020404" pitchFamily="49" charset="0"/>
                <a:cs typeface="Courier New" panose="02070309020205020404" pitchFamily="49" charset="0"/>
              </a:rPr>
              <a:t>?</a:t>
            </a:r>
            <a:endParaRPr lang="en-US" sz="18000" dirty="0">
              <a:latin typeface="Courier New" panose="02070309020205020404" pitchFamily="49" charset="0"/>
              <a:cs typeface="Courier New" panose="02070309020205020404" pitchFamily="49" charset="0"/>
            </a:endParaRP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b="53414"/>
          <a:stretch/>
        </p:blipFill>
        <p:spPr>
          <a:xfrm>
            <a:off x="4787436" y="285931"/>
            <a:ext cx="6831058" cy="860866"/>
          </a:xfrm>
          <a:prstGeom prst="rect">
            <a:avLst/>
          </a:prstGeom>
        </p:spPr>
      </p:pic>
      <p:sp>
        <p:nvSpPr>
          <p:cNvPr id="9" name="Rectangle 8"/>
          <p:cNvSpPr/>
          <p:nvPr/>
        </p:nvSpPr>
        <p:spPr>
          <a:xfrm>
            <a:off x="180521" y="235270"/>
            <a:ext cx="5202731" cy="481094"/>
          </a:xfrm>
          <a:prstGeom prst="rect">
            <a:avLst/>
          </a:prstGeom>
        </p:spPr>
        <p:txBody>
          <a:bodyPr wrap="square">
            <a:spAutoFit/>
          </a:bodyPr>
          <a:lstStyle/>
          <a:p>
            <a:pPr marR="0" lvl="1">
              <a:lnSpc>
                <a:spcPct val="107000"/>
              </a:lnSpc>
              <a:spcBef>
                <a:spcPts val="0"/>
              </a:spcBef>
              <a:spcAft>
                <a:spcPts val="0"/>
              </a:spcAft>
            </a:pPr>
            <a:r>
              <a:rPr lang="en-US" sz="2400" u="sng" dirty="0" smtClean="0">
                <a:latin typeface="Courier New" panose="02070309020205020404" pitchFamily="49" charset="0"/>
                <a:ea typeface="Calibri" panose="020F0502020204030204" pitchFamily="34" charset="0"/>
                <a:cs typeface="Courier New" panose="02070309020205020404" pitchFamily="49" charset="0"/>
              </a:rPr>
              <a:t>FIRST VERSE</a:t>
            </a:r>
            <a:endParaRPr lang="en-US" sz="2400" u="sng" dirty="0">
              <a:latin typeface="Courier New" panose="02070309020205020404" pitchFamily="49" charset="0"/>
              <a:ea typeface="Calibri" panose="020F0502020204030204" pitchFamily="34" charset="0"/>
              <a:cs typeface="Courier New" panose="02070309020205020404" pitchFamily="49" charset="0"/>
            </a:endParaRPr>
          </a:p>
        </p:txBody>
      </p:sp>
    </p:spTree>
    <p:extLst>
      <p:ext uri="{BB962C8B-B14F-4D97-AF65-F5344CB8AC3E}">
        <p14:creationId xmlns:p14="http://schemas.microsoft.com/office/powerpoint/2010/main" val="203116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40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750"/>
                                        <p:tgtEl>
                                          <p:spTgt spid="2"/>
                                        </p:tgtEl>
                                      </p:cBhvr>
                                    </p:animEffect>
                                  </p:childTnLst>
                                </p:cTn>
                              </p:par>
                            </p:childTnLst>
                          </p:cTn>
                        </p:par>
                        <p:par>
                          <p:cTn id="12" fill="hold">
                            <p:stCondLst>
                              <p:cond delay="5250"/>
                            </p:stCondLst>
                            <p:childTnLst>
                              <p:par>
                                <p:cTn id="13" presetID="10" presetClass="entr" presetSubtype="0" fill="hold" nodeType="afterEffect">
                                  <p:stCondLst>
                                    <p:cond delay="425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31782" y="1496291"/>
            <a:ext cx="471054" cy="307777"/>
          </a:xfrm>
          <a:prstGeom prst="rect">
            <a:avLst/>
          </a:prstGeom>
          <a:noFill/>
        </p:spPr>
        <p:txBody>
          <a:bodyPr wrap="square" rtlCol="0">
            <a:spAutoFit/>
          </a:bodyPr>
          <a:lstStyle/>
          <a:p>
            <a:r>
              <a:rPr lang="en-US" sz="1400" dirty="0" smtClean="0">
                <a:solidFill>
                  <a:schemeClr val="bg1"/>
                </a:solidFill>
                <a:latin typeface="+mj-lt"/>
              </a:rPr>
              <a:t>15</a:t>
            </a:r>
            <a:endParaRPr lang="en-US" sz="1400" dirty="0">
              <a:solidFill>
                <a:schemeClr val="bg1"/>
              </a:solidFill>
              <a:latin typeface="+mj-lt"/>
            </a:endParaRPr>
          </a:p>
        </p:txBody>
      </p:sp>
      <p:sp>
        <p:nvSpPr>
          <p:cNvPr id="7" name="Title 1"/>
          <p:cNvSpPr txBox="1">
            <a:spLocks/>
          </p:cNvSpPr>
          <p:nvPr/>
        </p:nvSpPr>
        <p:spPr>
          <a:xfrm>
            <a:off x="205266" y="898633"/>
            <a:ext cx="10996134" cy="597657"/>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4000" dirty="0" smtClean="0">
                <a:latin typeface="Courier New" panose="02070309020205020404" pitchFamily="49" charset="0"/>
                <a:cs typeface="Courier New" panose="02070309020205020404" pitchFamily="49" charset="0"/>
              </a:rPr>
              <a:t>Donor: Mark Andersen </a:t>
            </a:r>
            <a:endParaRPr lang="en-US" sz="4000"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2159" y="283695"/>
            <a:ext cx="4774432" cy="63526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921" y="1676004"/>
            <a:ext cx="3631679" cy="4960366"/>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3843" y="2608897"/>
            <a:ext cx="2143125" cy="2143125"/>
          </a:xfrm>
          <a:prstGeom prst="rect">
            <a:avLst/>
          </a:prstGeom>
        </p:spPr>
      </p:pic>
      <p:sp>
        <p:nvSpPr>
          <p:cNvPr id="6" name="TextBox 5"/>
          <p:cNvSpPr txBox="1"/>
          <p:nvPr/>
        </p:nvSpPr>
        <p:spPr>
          <a:xfrm>
            <a:off x="406921" y="283695"/>
            <a:ext cx="2730417" cy="646331"/>
          </a:xfrm>
          <a:prstGeom prst="rect">
            <a:avLst/>
          </a:prstGeom>
          <a:noFill/>
        </p:spPr>
        <p:txBody>
          <a:bodyPr wrap="square" rtlCol="0">
            <a:spAutoFit/>
          </a:bodyPr>
          <a:lstStyle/>
          <a:p>
            <a:r>
              <a:rPr lang="en-US" u="sng" dirty="0">
                <a:latin typeface="Courier New" panose="02070309020205020404" pitchFamily="49" charset="0"/>
                <a:cs typeface="Courier New" panose="02070309020205020404" pitchFamily="49" charset="0"/>
              </a:rPr>
              <a:t>CHORUS</a:t>
            </a:r>
          </a:p>
          <a:p>
            <a:endParaRPr lang="en-US" dirty="0"/>
          </a:p>
        </p:txBody>
      </p:sp>
    </p:spTree>
    <p:extLst>
      <p:ext uri="{BB962C8B-B14F-4D97-AF65-F5344CB8AC3E}">
        <p14:creationId xmlns:p14="http://schemas.microsoft.com/office/powerpoint/2010/main" val="76880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7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3500"/>
                                        <p:tgtEl>
                                          <p:spTgt spid="5"/>
                                        </p:tgtEl>
                                      </p:cBhvr>
                                    </p:animEffect>
                                    <p:anim calcmode="lin" valueType="num">
                                      <p:cBhvr>
                                        <p:cTn id="11" dur="3500" fill="hold"/>
                                        <p:tgtEl>
                                          <p:spTgt spid="5"/>
                                        </p:tgtEl>
                                        <p:attrNameLst>
                                          <p:attrName>ppt_x</p:attrName>
                                        </p:attrNameLst>
                                      </p:cBhvr>
                                      <p:tavLst>
                                        <p:tav tm="0">
                                          <p:val>
                                            <p:strVal val="#ppt_x"/>
                                          </p:val>
                                        </p:tav>
                                        <p:tav tm="100000">
                                          <p:val>
                                            <p:strVal val="#ppt_x"/>
                                          </p:val>
                                        </p:tav>
                                      </p:tavLst>
                                    </p:anim>
                                    <p:anim calcmode="lin" valueType="num">
                                      <p:cBhvr>
                                        <p:cTn id="12" dur="3500" fill="hold"/>
                                        <p:tgtEl>
                                          <p:spTgt spid="5"/>
                                        </p:tgtEl>
                                        <p:attrNameLst>
                                          <p:attrName>ppt_y</p:attrName>
                                        </p:attrNameLst>
                                      </p:cBhvr>
                                      <p:tavLst>
                                        <p:tav tm="0">
                                          <p:val>
                                            <p:strVal val="#ppt_y+.1"/>
                                          </p:val>
                                        </p:tav>
                                        <p:tav tm="100000">
                                          <p:val>
                                            <p:strVal val="#ppt_y"/>
                                          </p:val>
                                        </p:tav>
                                      </p:tavLst>
                                    </p:anim>
                                  </p:childTnLst>
                                </p:cTn>
                              </p:par>
                            </p:childTnLst>
                          </p:cTn>
                        </p:par>
                        <p:par>
                          <p:cTn id="13" fill="hold">
                            <p:stCondLst>
                              <p:cond delay="18500"/>
                            </p:stCondLst>
                            <p:childTnLst>
                              <p:par>
                                <p:cTn id="14" presetID="10" presetClass="entr" presetSubtype="0" fill="hold" nodeType="afterEffect">
                                  <p:stCondLst>
                                    <p:cond delay="25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875294" y="6187908"/>
            <a:ext cx="2743200" cy="365125"/>
          </a:xfrm>
        </p:spPr>
        <p:txBody>
          <a:bodyPr/>
          <a:lstStyle/>
          <a:p>
            <a:fld id="{85E9BEF5-B177-4D25-8EF8-D3F315F9FB77}" type="slidenum">
              <a:rPr lang="en-US" sz="1600" smtClean="0">
                <a:latin typeface="Courier New" panose="02070309020205020404" pitchFamily="49" charset="0"/>
                <a:cs typeface="Courier New" panose="02070309020205020404" pitchFamily="49" charset="0"/>
              </a:rPr>
              <a:t>5</a:t>
            </a:fld>
            <a:endParaRPr lang="en-US" sz="1600">
              <a:latin typeface="Courier New" panose="02070309020205020404" pitchFamily="49" charset="0"/>
              <a:cs typeface="Courier New" panose="02070309020205020404" pitchFamily="49"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1730" y="273622"/>
            <a:ext cx="8095004" cy="6279411"/>
          </a:xfrm>
          <a:prstGeom prst="rect">
            <a:avLst/>
          </a:prstGeom>
        </p:spPr>
      </p:pic>
      <p:sp>
        <p:nvSpPr>
          <p:cNvPr id="3" name="TextBox 2"/>
          <p:cNvSpPr txBox="1"/>
          <p:nvPr/>
        </p:nvSpPr>
        <p:spPr>
          <a:xfrm>
            <a:off x="351692" y="273622"/>
            <a:ext cx="2011680" cy="1077218"/>
          </a:xfrm>
          <a:prstGeom prst="rect">
            <a:avLst/>
          </a:prstGeom>
          <a:noFill/>
        </p:spPr>
        <p:txBody>
          <a:bodyPr wrap="square" rtlCol="0">
            <a:spAutoFit/>
          </a:bodyPr>
          <a:lstStyle/>
          <a:p>
            <a:r>
              <a:rPr lang="en-US" sz="2400" u="sng" dirty="0">
                <a:latin typeface="Courier New" panose="02070309020205020404" pitchFamily="49" charset="0"/>
                <a:cs typeface="Courier New" panose="02070309020205020404" pitchFamily="49" charset="0"/>
              </a:rPr>
              <a:t>CHORUS</a:t>
            </a:r>
          </a:p>
          <a:p>
            <a:endParaRPr lang="en-US" sz="4000" dirty="0"/>
          </a:p>
        </p:txBody>
      </p:sp>
    </p:spTree>
    <p:extLst>
      <p:ext uri="{BB962C8B-B14F-4D97-AF65-F5344CB8AC3E}">
        <p14:creationId xmlns:p14="http://schemas.microsoft.com/office/powerpoint/2010/main" val="1654707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5E9BEF5-B177-4D25-8EF8-D3F315F9FB77}" type="slidenum">
              <a:rPr lang="en-US" smtClean="0"/>
              <a:t>6</a:t>
            </a:fld>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329" t="12613" r="6052" b="5943"/>
          <a:stretch/>
        </p:blipFill>
        <p:spPr>
          <a:xfrm>
            <a:off x="497305" y="1108021"/>
            <a:ext cx="10572771" cy="5396149"/>
          </a:xfrm>
          <a:prstGeom prst="rect">
            <a:avLst/>
          </a:prstGeom>
        </p:spPr>
      </p:pic>
      <p:sp>
        <p:nvSpPr>
          <p:cNvPr id="6" name="Rectangle 5"/>
          <p:cNvSpPr/>
          <p:nvPr/>
        </p:nvSpPr>
        <p:spPr>
          <a:xfrm>
            <a:off x="0" y="267059"/>
            <a:ext cx="8305801" cy="481094"/>
          </a:xfrm>
          <a:prstGeom prst="rect">
            <a:avLst/>
          </a:prstGeom>
        </p:spPr>
        <p:txBody>
          <a:bodyPr wrap="square">
            <a:spAutoFit/>
          </a:bodyPr>
          <a:lstStyle/>
          <a:p>
            <a:pPr marR="0" lvl="1">
              <a:lnSpc>
                <a:spcPct val="107000"/>
              </a:lnSpc>
              <a:spcBef>
                <a:spcPts val="0"/>
              </a:spcBef>
              <a:spcAft>
                <a:spcPts val="0"/>
              </a:spcAft>
            </a:pPr>
            <a:r>
              <a:rPr lang="en-US" sz="2400" u="sng" dirty="0" smtClean="0">
                <a:latin typeface="Courier New" panose="02070309020205020404" pitchFamily="49" charset="0"/>
                <a:ea typeface="Calibri" panose="020F0502020204030204" pitchFamily="34" charset="0"/>
                <a:cs typeface="Courier New" panose="02070309020205020404" pitchFamily="49" charset="0"/>
              </a:rPr>
              <a:t>CHORUS</a:t>
            </a:r>
            <a:endParaRPr lang="en-US" sz="4400" dirty="0">
              <a:latin typeface="Courier New" panose="02070309020205020404" pitchFamily="49" charset="0"/>
              <a:ea typeface="Calibri" panose="020F0502020204030204" pitchFamily="34" charset="0"/>
              <a:cs typeface="Courier New" panose="02070309020205020404" pitchFamily="49" charset="0"/>
            </a:endParaRPr>
          </a:p>
        </p:txBody>
      </p:sp>
      <p:sp>
        <p:nvSpPr>
          <p:cNvPr id="8" name="TextBox 7"/>
          <p:cNvSpPr txBox="1"/>
          <p:nvPr/>
        </p:nvSpPr>
        <p:spPr>
          <a:xfrm>
            <a:off x="8822775" y="367696"/>
            <a:ext cx="3369225" cy="307777"/>
          </a:xfrm>
          <a:prstGeom prst="rect">
            <a:avLst/>
          </a:prstGeom>
          <a:noFill/>
        </p:spPr>
        <p:txBody>
          <a:bodyPr wrap="square" rtlCol="0">
            <a:spAutoFit/>
          </a:bodyPr>
          <a:lstStyle/>
          <a:p>
            <a:r>
              <a:rPr lang="en-US" sz="1400" dirty="0" smtClean="0">
                <a:latin typeface="Courier New" panose="02070309020205020404" pitchFamily="49" charset="0"/>
                <a:cs typeface="Courier New" panose="02070309020205020404" pitchFamily="49" charset="0"/>
              </a:rPr>
              <a:t> </a:t>
            </a:r>
            <a:r>
              <a:rPr lang="en-US" sz="1400" u="sng" dirty="0" smtClean="0">
                <a:latin typeface="Courier New" panose="02070309020205020404" pitchFamily="49" charset="0"/>
                <a:cs typeface="Courier New" panose="02070309020205020404" pitchFamily="49" charset="0"/>
              </a:rPr>
              <a:t>DIGDC.DCLIBRARY.ORG</a:t>
            </a:r>
            <a:r>
              <a:rPr lang="en-US" sz="1400" dirty="0" smtClean="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14536" y="3209026"/>
            <a:ext cx="2639683" cy="3123189"/>
          </a:xfrm>
          <a:prstGeom prst="rect">
            <a:avLst/>
          </a:prstGeom>
        </p:spPr>
      </p:pic>
    </p:spTree>
    <p:extLst>
      <p:ext uri="{BB962C8B-B14F-4D97-AF65-F5344CB8AC3E}">
        <p14:creationId xmlns:p14="http://schemas.microsoft.com/office/powerpoint/2010/main" val="1385772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875294" y="6187908"/>
            <a:ext cx="2743200" cy="365125"/>
          </a:xfrm>
        </p:spPr>
        <p:txBody>
          <a:bodyPr/>
          <a:lstStyle/>
          <a:p>
            <a:fld id="{85E9BEF5-B177-4D25-8EF8-D3F315F9FB77}" type="slidenum">
              <a:rPr lang="en-US" sz="1600" smtClean="0">
                <a:latin typeface="Courier New" panose="02070309020205020404" pitchFamily="49" charset="0"/>
                <a:cs typeface="Courier New" panose="02070309020205020404" pitchFamily="49" charset="0"/>
              </a:rPr>
              <a:t>7</a:t>
            </a:fld>
            <a:endParaRPr lang="en-US" sz="1600">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143" t="5020" r="3288" b="4078"/>
          <a:stretch/>
        </p:blipFill>
        <p:spPr>
          <a:xfrm>
            <a:off x="8724256" y="1862104"/>
            <a:ext cx="3069944" cy="3903995"/>
          </a:xfrm>
          <a:prstGeom prst="rect">
            <a:avLst/>
          </a:prstGeom>
        </p:spPr>
      </p:pic>
      <p:sp>
        <p:nvSpPr>
          <p:cNvPr id="11" name="TextBox 10"/>
          <p:cNvSpPr txBox="1"/>
          <p:nvPr/>
        </p:nvSpPr>
        <p:spPr>
          <a:xfrm>
            <a:off x="9302006" y="5906702"/>
            <a:ext cx="2437184" cy="646331"/>
          </a:xfrm>
          <a:prstGeom prst="rect">
            <a:avLst/>
          </a:prstGeom>
          <a:noFill/>
        </p:spPr>
        <p:txBody>
          <a:bodyPr wrap="square" rtlCol="0">
            <a:spAutoFit/>
          </a:bodyPr>
          <a:lstStyle/>
          <a:p>
            <a:r>
              <a:rPr lang="en-US" dirty="0" smtClean="0">
                <a:latin typeface="Courier New" panose="02070309020205020404" pitchFamily="49" charset="0"/>
                <a:cs typeface="Courier New" panose="02070309020205020404" pitchFamily="49" charset="0"/>
              </a:rPr>
              <a:t>WAMU/NPR article</a:t>
            </a:r>
          </a:p>
          <a:p>
            <a:r>
              <a:rPr lang="en-US" dirty="0" smtClean="0">
                <a:latin typeface="Courier New" panose="02070309020205020404" pitchFamily="49" charset="0"/>
                <a:cs typeface="Courier New" panose="02070309020205020404" pitchFamily="49" charset="0"/>
              </a:rPr>
              <a:t>11 OCT 2019</a:t>
            </a:r>
            <a:endParaRPr lang="en-US" dirty="0">
              <a:latin typeface="Courier New" panose="02070309020205020404" pitchFamily="49" charset="0"/>
              <a:cs typeface="Courier New" panose="02070309020205020404" pitchFamily="49" charset="0"/>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4468" t="10415" r="8623"/>
          <a:stretch/>
        </p:blipFill>
        <p:spPr>
          <a:xfrm>
            <a:off x="5214798" y="1559902"/>
            <a:ext cx="3340360" cy="4508398"/>
          </a:xfrm>
          <a:prstGeom prst="rect">
            <a:avLst/>
          </a:prstGeom>
          <a:ln>
            <a:noFill/>
          </a:ln>
          <a:effectLst>
            <a:softEdge rad="112500"/>
          </a:effectLst>
        </p:spPr>
      </p:pic>
      <p:sp>
        <p:nvSpPr>
          <p:cNvPr id="9" name="TextBox 8"/>
          <p:cNvSpPr txBox="1"/>
          <p:nvPr/>
        </p:nvSpPr>
        <p:spPr>
          <a:xfrm>
            <a:off x="208864" y="5906702"/>
            <a:ext cx="8972446" cy="646331"/>
          </a:xfrm>
          <a:prstGeom prst="rect">
            <a:avLst/>
          </a:prstGeom>
          <a:noFill/>
        </p:spPr>
        <p:txBody>
          <a:bodyPr wrap="square" rtlCol="0">
            <a:spAutoFit/>
          </a:bodyPr>
          <a:lstStyle/>
          <a:p>
            <a:r>
              <a:rPr lang="en-US" dirty="0" smtClean="0">
                <a:latin typeface="Courier New" panose="02070309020205020404" pitchFamily="49" charset="0"/>
                <a:cs typeface="Courier New" panose="02070309020205020404" pitchFamily="49" charset="0"/>
              </a:rPr>
              <a:t>Concert and photo exhibit </a:t>
            </a:r>
          </a:p>
          <a:p>
            <a:r>
              <a:rPr lang="en-US" dirty="0" smtClean="0">
                <a:latin typeface="Courier New" panose="02070309020205020404" pitchFamily="49" charset="0"/>
                <a:cs typeface="Courier New" panose="02070309020205020404" pitchFamily="49" charset="0"/>
              </a:rPr>
              <a:t>behind Georgetown Public Library SAT OCT 12 2019</a:t>
            </a:r>
            <a:endParaRPr lang="en-US" dirty="0">
              <a:latin typeface="Courier New" panose="02070309020205020404" pitchFamily="49" charset="0"/>
              <a:cs typeface="Courier New" panose="02070309020205020404" pitchFamily="49" charset="0"/>
            </a:endParaRPr>
          </a:p>
        </p:txBody>
      </p:sp>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19473" t="19915"/>
          <a:stretch/>
        </p:blipFill>
        <p:spPr>
          <a:xfrm>
            <a:off x="119027" y="1559902"/>
            <a:ext cx="4926673" cy="4040695"/>
          </a:xfrm>
          <a:prstGeom prst="rect">
            <a:avLst/>
          </a:prstGeom>
          <a:ln>
            <a:noFill/>
          </a:ln>
          <a:effectLst>
            <a:softEdge rad="112500"/>
          </a:effectLst>
        </p:spPr>
      </p:pic>
      <p:sp>
        <p:nvSpPr>
          <p:cNvPr id="13" name="TextBox 12"/>
          <p:cNvSpPr txBox="1"/>
          <p:nvPr/>
        </p:nvSpPr>
        <p:spPr>
          <a:xfrm>
            <a:off x="351691" y="412383"/>
            <a:ext cx="2605017" cy="1077218"/>
          </a:xfrm>
          <a:prstGeom prst="rect">
            <a:avLst/>
          </a:prstGeom>
          <a:noFill/>
        </p:spPr>
        <p:txBody>
          <a:bodyPr wrap="square" rtlCol="0">
            <a:spAutoFit/>
          </a:bodyPr>
          <a:lstStyle/>
          <a:p>
            <a:r>
              <a:rPr lang="en-US" sz="2400" u="sng" dirty="0" smtClean="0">
                <a:latin typeface="Courier New" panose="02070309020205020404" pitchFamily="49" charset="0"/>
                <a:cs typeface="Courier New" panose="02070309020205020404" pitchFamily="49" charset="0"/>
              </a:rPr>
              <a:t>SECOND VERSE</a:t>
            </a:r>
            <a:endParaRPr lang="en-US" sz="2400" u="sng" dirty="0">
              <a:latin typeface="Courier New" panose="02070309020205020404" pitchFamily="49" charset="0"/>
              <a:cs typeface="Courier New" panose="02070309020205020404" pitchFamily="49" charset="0"/>
            </a:endParaRPr>
          </a:p>
          <a:p>
            <a:endParaRPr lang="en-US" sz="4000" dirty="0"/>
          </a:p>
        </p:txBody>
      </p:sp>
      <p:sp>
        <p:nvSpPr>
          <p:cNvPr id="2" name="TextBox 1"/>
          <p:cNvSpPr txBox="1"/>
          <p:nvPr/>
        </p:nvSpPr>
        <p:spPr>
          <a:xfrm>
            <a:off x="8181010" y="299577"/>
            <a:ext cx="731520" cy="923330"/>
          </a:xfrm>
          <a:prstGeom prst="rect">
            <a:avLst/>
          </a:prstGeom>
          <a:noFill/>
        </p:spPr>
        <p:txBody>
          <a:bodyPr wrap="square" rtlCol="0">
            <a:spAutoFit/>
          </a:bodyPr>
          <a:lstStyle/>
          <a:p>
            <a:r>
              <a:rPr lang="en-US" sz="5400" dirty="0">
                <a:latin typeface="Courier New" panose="02070309020205020404" pitchFamily="49" charset="0"/>
                <a:cs typeface="Courier New" panose="02070309020205020404" pitchFamily="49" charset="0"/>
              </a:rPr>
              <a:t>!</a:t>
            </a:r>
            <a:endParaRPr lang="en-US" sz="5400" dirty="0"/>
          </a:p>
        </p:txBody>
      </p:sp>
      <p:sp>
        <p:nvSpPr>
          <p:cNvPr id="14" name="TextBox 13"/>
          <p:cNvSpPr txBox="1"/>
          <p:nvPr/>
        </p:nvSpPr>
        <p:spPr>
          <a:xfrm>
            <a:off x="3449858" y="262935"/>
            <a:ext cx="4969523" cy="938719"/>
          </a:xfrm>
          <a:prstGeom prst="rect">
            <a:avLst/>
          </a:prstGeom>
          <a:noFill/>
        </p:spPr>
        <p:txBody>
          <a:bodyPr wrap="square" rtlCol="0">
            <a:spAutoFit/>
          </a:bodyPr>
          <a:lstStyle/>
          <a:p>
            <a:r>
              <a:rPr lang="en-US" sz="5500" dirty="0" smtClean="0">
                <a:latin typeface="Courier New" panose="02070309020205020404" pitchFamily="49" charset="0"/>
                <a:cs typeface="Courier New" panose="02070309020205020404" pitchFamily="49" charset="0"/>
              </a:rPr>
              <a:t>5 YEARS OLD</a:t>
            </a:r>
            <a:endParaRPr lang="en-US" sz="55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239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1250"/>
                                  </p:stCondLst>
                                  <p:iterate type="lt">
                                    <p:tmPct val="4000"/>
                                  </p:iterate>
                                  <p:childTnLst>
                                    <p:set>
                                      <p:cBhvr override="childStyle">
                                        <p:cTn id="6" dur="8500" fill="hold"/>
                                        <p:tgtEl>
                                          <p:spTgt spid="14"/>
                                        </p:tgtEl>
                                        <p:attrNameLst>
                                          <p:attrName>style.textDecorationUnderline</p:attrName>
                                        </p:attrNameLst>
                                      </p:cBhvr>
                                      <p:to>
                                        <p:strVal val="true"/>
                                      </p:to>
                                    </p:set>
                                  </p:childTnLst>
                                </p:cTn>
                              </p:par>
                              <p:par>
                                <p:cTn id="7" presetID="10" presetClass="entr" presetSubtype="0" fill="hold" nodeType="withEffect">
                                  <p:stCondLst>
                                    <p:cond delay="4000"/>
                                  </p:stCondLst>
                                  <p:childTnLst>
                                    <p:set>
                                      <p:cBhvr>
                                        <p:cTn id="8" dur="1" fill="hold">
                                          <p:stCondLst>
                                            <p:cond delay="0"/>
                                          </p:stCondLst>
                                        </p:cTn>
                                        <p:tgtEl>
                                          <p:spTgt spid="2">
                                            <p:txEl>
                                              <p:pRg st="0" end="0"/>
                                            </p:txEl>
                                          </p:spTgt>
                                        </p:tgtEl>
                                        <p:attrNameLst>
                                          <p:attrName>style.visibility</p:attrName>
                                        </p:attrNameLst>
                                      </p:cBhvr>
                                      <p:to>
                                        <p:strVal val="visible"/>
                                      </p:to>
                                    </p:set>
                                    <p:animEffect transition="in" filter="fade">
                                      <p:cBhvr>
                                        <p:cTn id="9" dur="25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875294" y="6187908"/>
            <a:ext cx="2743200" cy="365125"/>
          </a:xfrm>
        </p:spPr>
        <p:txBody>
          <a:bodyPr/>
          <a:lstStyle/>
          <a:p>
            <a:fld id="{85E9BEF5-B177-4D25-8EF8-D3F315F9FB77}" type="slidenum">
              <a:rPr lang="en-US" sz="1600" smtClean="0">
                <a:latin typeface="Courier New" panose="02070309020205020404" pitchFamily="49" charset="0"/>
                <a:cs typeface="Courier New" panose="02070309020205020404" pitchFamily="49" charset="0"/>
              </a:rPr>
              <a:t>8</a:t>
            </a:fld>
            <a:endParaRPr lang="en-US" sz="1600">
              <a:latin typeface="Courier New" panose="02070309020205020404" pitchFamily="49" charset="0"/>
              <a:cs typeface="Courier New" panose="02070309020205020404" pitchFamily="49" charset="0"/>
            </a:endParaRPr>
          </a:p>
        </p:txBody>
      </p:sp>
      <p:sp>
        <p:nvSpPr>
          <p:cNvPr id="10" name="TextBox 9"/>
          <p:cNvSpPr txBox="1"/>
          <p:nvPr/>
        </p:nvSpPr>
        <p:spPr>
          <a:xfrm>
            <a:off x="7209601" y="4843144"/>
            <a:ext cx="5552637" cy="830997"/>
          </a:xfrm>
          <a:prstGeom prst="rect">
            <a:avLst/>
          </a:prstGeom>
          <a:noFill/>
        </p:spPr>
        <p:txBody>
          <a:bodyPr wrap="square" rtlCol="0">
            <a:spAutoFit/>
          </a:bodyPr>
          <a:lstStyle/>
          <a:p>
            <a:r>
              <a:rPr lang="en-US" sz="1600" dirty="0" smtClean="0">
                <a:latin typeface="Courier New" panose="02070309020205020404" pitchFamily="49" charset="0"/>
                <a:cs typeface="Courier New" panose="02070309020205020404" pitchFamily="49" charset="0"/>
              </a:rPr>
              <a:t>Punk Archive Open House </a:t>
            </a:r>
          </a:p>
          <a:p>
            <a:r>
              <a:rPr lang="en-US" sz="1600" dirty="0" smtClean="0">
                <a:latin typeface="Courier New" panose="02070309020205020404" pitchFamily="49" charset="0"/>
                <a:cs typeface="Courier New" panose="02070309020205020404" pitchFamily="49" charset="0"/>
              </a:rPr>
              <a:t>Peabody Room Georgetown Public Library</a:t>
            </a:r>
          </a:p>
          <a:p>
            <a:r>
              <a:rPr lang="en-US" sz="1600" dirty="0" smtClean="0">
                <a:latin typeface="Courier New" panose="02070309020205020404" pitchFamily="49" charset="0"/>
                <a:cs typeface="Courier New" panose="02070309020205020404" pitchFamily="49" charset="0"/>
              </a:rPr>
              <a:t>SAT 12 OCT 2019</a:t>
            </a:r>
            <a:endParaRPr lang="en-US" sz="1600" dirty="0">
              <a:latin typeface="Courier New" panose="02070309020205020404" pitchFamily="49" charset="0"/>
              <a:cs typeface="Courier New" panose="02070309020205020404" pitchFamily="49" charset="0"/>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3780" y="1277985"/>
            <a:ext cx="3647705" cy="2369542"/>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1692" y="1095106"/>
            <a:ext cx="6436522" cy="4827391"/>
          </a:xfrm>
          <a:prstGeom prst="rect">
            <a:avLst/>
          </a:prstGeom>
          <a:ln>
            <a:noFill/>
          </a:ln>
          <a:effectLst>
            <a:softEdge rad="112500"/>
          </a:effectLst>
        </p:spPr>
      </p:pic>
      <p:sp>
        <p:nvSpPr>
          <p:cNvPr id="9" name="TextBox 8"/>
          <p:cNvSpPr txBox="1"/>
          <p:nvPr/>
        </p:nvSpPr>
        <p:spPr>
          <a:xfrm>
            <a:off x="351692" y="273622"/>
            <a:ext cx="5978770" cy="1077218"/>
          </a:xfrm>
          <a:prstGeom prst="rect">
            <a:avLst/>
          </a:prstGeom>
          <a:noFill/>
        </p:spPr>
        <p:txBody>
          <a:bodyPr wrap="square" rtlCol="0">
            <a:spAutoFit/>
          </a:bodyPr>
          <a:lstStyle/>
          <a:p>
            <a:r>
              <a:rPr lang="en-US" sz="2400" u="sng" dirty="0" smtClean="0">
                <a:latin typeface="Courier New" panose="02070309020205020404" pitchFamily="49" charset="0"/>
                <a:cs typeface="Courier New" panose="02070309020205020404" pitchFamily="49" charset="0"/>
              </a:rPr>
              <a:t>SECOND VERSE</a:t>
            </a:r>
            <a:endParaRPr lang="en-US" sz="2400" u="sng" dirty="0">
              <a:latin typeface="Courier New" panose="02070309020205020404" pitchFamily="49" charset="0"/>
              <a:cs typeface="Courier New" panose="02070309020205020404" pitchFamily="49" charset="0"/>
            </a:endParaRPr>
          </a:p>
          <a:p>
            <a:endParaRPr lang="en-US" sz="4000" dirty="0"/>
          </a:p>
        </p:txBody>
      </p:sp>
    </p:spTree>
    <p:extLst>
      <p:ext uri="{BB962C8B-B14F-4D97-AF65-F5344CB8AC3E}">
        <p14:creationId xmlns:p14="http://schemas.microsoft.com/office/powerpoint/2010/main" val="5481433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80570" y="6063315"/>
            <a:ext cx="711430" cy="307777"/>
          </a:xfrm>
          <a:prstGeom prst="rect">
            <a:avLst/>
          </a:prstGeom>
          <a:noFill/>
        </p:spPr>
        <p:txBody>
          <a:bodyPr wrap="square" rtlCol="0">
            <a:spAutoFit/>
          </a:bodyPr>
          <a:lstStyle/>
          <a:p>
            <a:r>
              <a:rPr lang="en-US" sz="1400" dirty="0" smtClean="0">
                <a:latin typeface="Courier New" panose="02070309020205020404" pitchFamily="49" charset="0"/>
                <a:cs typeface="Courier New" panose="02070309020205020404" pitchFamily="49" charset="0"/>
              </a:rPr>
              <a:t>11</a:t>
            </a:r>
            <a:endParaRPr lang="en-US" sz="1400" dirty="0">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775" y="700349"/>
            <a:ext cx="6531456" cy="4898592"/>
          </a:xfrm>
          <a:prstGeom prst="rect">
            <a:avLst/>
          </a:prstGeom>
        </p:spPr>
      </p:pic>
      <p:sp>
        <p:nvSpPr>
          <p:cNvPr id="10" name="TextBox 9"/>
          <p:cNvSpPr txBox="1"/>
          <p:nvPr/>
        </p:nvSpPr>
        <p:spPr>
          <a:xfrm>
            <a:off x="470775" y="5801704"/>
            <a:ext cx="5937899" cy="830997"/>
          </a:xfrm>
          <a:prstGeom prst="rect">
            <a:avLst/>
          </a:prstGeom>
          <a:noFill/>
        </p:spPr>
        <p:txBody>
          <a:bodyPr wrap="square" rtlCol="0">
            <a:spAutoFit/>
          </a:bodyPr>
          <a:lstStyle/>
          <a:p>
            <a:r>
              <a:rPr lang="en-US" sz="1600" dirty="0" smtClean="0">
                <a:latin typeface="Courier New" panose="02070309020205020404" pitchFamily="49" charset="0"/>
                <a:cs typeface="Courier New" panose="02070309020205020404" pitchFamily="49" charset="0"/>
              </a:rPr>
              <a:t>Punk Archive Open House </a:t>
            </a:r>
          </a:p>
          <a:p>
            <a:r>
              <a:rPr lang="en-US" sz="1600" dirty="0" smtClean="0">
                <a:latin typeface="Courier New" panose="02070309020205020404" pitchFamily="49" charset="0"/>
                <a:cs typeface="Courier New" panose="02070309020205020404" pitchFamily="49" charset="0"/>
              </a:rPr>
              <a:t>Peabody Room Georgetown Public Library</a:t>
            </a:r>
          </a:p>
          <a:p>
            <a:r>
              <a:rPr lang="en-US" sz="1600" dirty="0" smtClean="0">
                <a:latin typeface="Courier New" panose="02070309020205020404" pitchFamily="49" charset="0"/>
                <a:cs typeface="Courier New" panose="02070309020205020404" pitchFamily="49" charset="0"/>
              </a:rPr>
              <a:t>SAT 12 OCT 2019</a:t>
            </a:r>
            <a:endParaRPr lang="en-US" sz="1600" dirty="0">
              <a:latin typeface="Courier New" panose="02070309020205020404" pitchFamily="49" charset="0"/>
              <a:cs typeface="Courier New" panose="02070309020205020404" pitchFamily="49" charset="0"/>
            </a:endParaRPr>
          </a:p>
        </p:txBody>
      </p:sp>
      <p:sp>
        <p:nvSpPr>
          <p:cNvPr id="6" name="TextBox 5"/>
          <p:cNvSpPr txBox="1"/>
          <p:nvPr/>
        </p:nvSpPr>
        <p:spPr>
          <a:xfrm>
            <a:off x="7301133" y="1210881"/>
            <a:ext cx="4654259" cy="2492990"/>
          </a:xfrm>
          <a:prstGeom prst="rect">
            <a:avLst/>
          </a:prstGeom>
          <a:noFill/>
        </p:spPr>
        <p:txBody>
          <a:bodyPr wrap="square" rtlCol="0">
            <a:spAutoFit/>
          </a:bodyPr>
          <a:lstStyle/>
          <a:p>
            <a:r>
              <a:rPr lang="en-US" sz="2600" dirty="0" smtClean="0">
                <a:latin typeface="Courier New" panose="02070309020205020404" pitchFamily="49" charset="0"/>
                <a:cs typeface="Courier New" panose="02070309020205020404" pitchFamily="49" charset="0"/>
              </a:rPr>
              <a:t>“Archivists </a:t>
            </a:r>
            <a:r>
              <a:rPr lang="en-US" sz="2600" dirty="0">
                <a:latin typeface="Courier New" panose="02070309020205020404" pitchFamily="49" charset="0"/>
                <a:cs typeface="Courier New" panose="02070309020205020404" pitchFamily="49" charset="0"/>
              </a:rPr>
              <a:t>will be on hand to discuss items from the </a:t>
            </a:r>
            <a:r>
              <a:rPr lang="en-US" sz="2600" dirty="0" smtClean="0">
                <a:latin typeface="Courier New" panose="02070309020205020404" pitchFamily="49" charset="0"/>
                <a:cs typeface="Courier New" panose="02070309020205020404" pitchFamily="49" charset="0"/>
              </a:rPr>
              <a:t>collection…and how </a:t>
            </a:r>
            <a:r>
              <a:rPr lang="en-US" sz="2600" dirty="0">
                <a:latin typeface="Courier New" panose="02070309020205020404" pitchFamily="49" charset="0"/>
                <a:cs typeface="Courier New" panose="02070309020205020404" pitchFamily="49" charset="0"/>
              </a:rPr>
              <a:t>the collections have been used by researchers</a:t>
            </a:r>
            <a:r>
              <a:rPr lang="en-US" sz="2600" dirty="0" smtClean="0">
                <a:latin typeface="Courier New" panose="02070309020205020404" pitchFamily="49" charset="0"/>
                <a:cs typeface="Courier New" panose="02070309020205020404" pitchFamily="49" charset="0"/>
              </a:rPr>
              <a:t>.”</a:t>
            </a:r>
            <a:r>
              <a:rPr lang="en-US" sz="2600" dirty="0">
                <a:latin typeface="Courier New" panose="02070309020205020404" pitchFamily="49" charset="0"/>
                <a:cs typeface="Courier New" panose="02070309020205020404" pitchFamily="49" charset="0"/>
              </a:rPr>
              <a:t> </a:t>
            </a:r>
          </a:p>
        </p:txBody>
      </p:sp>
      <p:sp>
        <p:nvSpPr>
          <p:cNvPr id="7" name="TextBox 6"/>
          <p:cNvSpPr txBox="1"/>
          <p:nvPr/>
        </p:nvSpPr>
        <p:spPr>
          <a:xfrm>
            <a:off x="8602126" y="4633500"/>
            <a:ext cx="3234159" cy="707886"/>
          </a:xfrm>
          <a:prstGeom prst="rect">
            <a:avLst/>
          </a:prstGeom>
          <a:noFill/>
        </p:spPr>
        <p:txBody>
          <a:bodyPr wrap="square" rtlCol="0">
            <a:spAutoFit/>
          </a:bodyPr>
          <a:lstStyle/>
          <a:p>
            <a:r>
              <a:rPr lang="en-US" sz="2000" dirty="0" smtClean="0">
                <a:latin typeface="Courier New" panose="02070309020205020404" pitchFamily="49" charset="0"/>
                <a:cs typeface="Courier New" panose="02070309020205020404" pitchFamily="49" charset="0"/>
              </a:rPr>
              <a:t>--WAMU/NPR article</a:t>
            </a:r>
          </a:p>
          <a:p>
            <a:r>
              <a:rPr lang="en-US" sz="2000" dirty="0" smtClean="0">
                <a:latin typeface="Courier New" panose="02070309020205020404" pitchFamily="49" charset="0"/>
                <a:cs typeface="Courier New" panose="02070309020205020404" pitchFamily="49" charset="0"/>
              </a:rPr>
              <a:t>11 OCT 2019</a:t>
            </a:r>
            <a:endParaRPr lang="en-US"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97610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3206</TotalTime>
  <Words>2130</Words>
  <Application>Microsoft Office PowerPoint</Application>
  <PresentationFormat>Widescreen</PresentationFormat>
  <Paragraphs>236</Paragraphs>
  <Slides>21</Slides>
  <Notes>21</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Courier New</vt:lpstr>
      <vt:lpstr>Gautami</vt:lpstr>
      <vt:lpstr>Georgia</vt:lpstr>
      <vt:lpstr>Times New Roman</vt:lpstr>
      <vt:lpstr>Office Theme</vt:lpstr>
      <vt:lpstr>Great Expectations:   </vt:lpstr>
      <vt:lpstr>2020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CHORUS</vt:lpstr>
      <vt:lpstr>PowerPoint Presentation</vt:lpstr>
      <vt:lpstr>PowerPoint Presentation</vt:lpstr>
      <vt:lpstr>PowerPoint Presentation</vt:lpstr>
      <vt:lpstr>PowerPoint Presentation</vt:lpstr>
      <vt:lpstr>Fade Out  </vt:lpstr>
      <vt:lpstr>A Day in the Life of An...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Now Hear This!: An Improvised Approach in Conducting Oral Histories of a Defunct Music Venue Washington, DC</dc:title>
  <dc:creator>Staff-Day</dc:creator>
  <cp:lastModifiedBy>Staff-Day</cp:lastModifiedBy>
  <cp:revision>221</cp:revision>
  <dcterms:created xsi:type="dcterms:W3CDTF">2019-10-14T12:41:12Z</dcterms:created>
  <dcterms:modified xsi:type="dcterms:W3CDTF">2019-11-08T14:48:10Z</dcterms:modified>
</cp:coreProperties>
</file>