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59" r:id="rId4"/>
    <p:sldId id="274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64" r:id="rId14"/>
    <p:sldId id="266" r:id="rId15"/>
    <p:sldId id="270" r:id="rId16"/>
    <p:sldId id="271" r:id="rId17"/>
    <p:sldId id="275" r:id="rId18"/>
    <p:sldId id="276" r:id="rId19"/>
    <p:sldId id="277" r:id="rId20"/>
    <p:sldId id="278" r:id="rId21"/>
    <p:sldId id="285" r:id="rId22"/>
    <p:sldId id="279" r:id="rId23"/>
    <p:sldId id="280" r:id="rId24"/>
    <p:sldId id="281" r:id="rId25"/>
    <p:sldId id="282" r:id="rId26"/>
    <p:sldId id="283" r:id="rId27"/>
    <p:sldId id="284" r:id="rId28"/>
    <p:sldId id="273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24" autoAdjust="0"/>
    <p:restoredTop sz="94660"/>
  </p:normalViewPr>
  <p:slideViewPr>
    <p:cSldViewPr showGuides="1">
      <p:cViewPr>
        <p:scale>
          <a:sx n="94" d="100"/>
          <a:sy n="94" d="100"/>
        </p:scale>
        <p:origin x="-42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6C53E74-1725-4F6A-8BA2-560E62DFA20B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EEAD5B3-F309-46AA-8E74-D99A2AF71F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Dan Ramirez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Maryland Room Librarian</a:t>
            </a:r>
          </a:p>
          <a:p>
            <a:r>
              <a:rPr lang="en-US" dirty="0" smtClean="0"/>
              <a:t>Prince George’s County Memorial Library System</a:t>
            </a:r>
            <a:endParaRPr lang="en-US" dirty="0"/>
          </a:p>
        </p:txBody>
      </p:sp>
      <p:pic>
        <p:nvPicPr>
          <p:cNvPr id="4" name="Picture 2" descr="K:\Maryland Room\225px-Flag_of_Maryland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39" y="304800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:\Maryland Room\225px-Flag_of_Maryland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K:\Maryland Room\225px-Flag_of_Maryland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39" y="5029200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:\Maryland Room\225px-Flag_of_Maryland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640" y="5029200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27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the Collection</a:t>
            </a:r>
            <a:endParaRPr lang="en-US" dirty="0"/>
          </a:p>
        </p:txBody>
      </p:sp>
      <p:pic>
        <p:nvPicPr>
          <p:cNvPr id="6146" name="Picture 2" descr="C:\Users\hystaff\Downloads\IMG_20160622_0953145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04440"/>
            <a:ext cx="6199833" cy="348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08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the Collection</a:t>
            </a:r>
            <a:endParaRPr lang="en-US" dirty="0"/>
          </a:p>
        </p:txBody>
      </p:sp>
      <p:pic>
        <p:nvPicPr>
          <p:cNvPr id="7170" name="Picture 2" descr="C:\Users\hystaff\Downloads\IMG_20160622_095337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19" y="2286000"/>
            <a:ext cx="2071981" cy="368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57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the Collection</a:t>
            </a:r>
            <a:endParaRPr lang="en-US" dirty="0"/>
          </a:p>
        </p:txBody>
      </p:sp>
      <p:pic>
        <p:nvPicPr>
          <p:cNvPr id="8194" name="Picture 2" descr="C:\Users\hystaff\Downloads\IMG_20160622_095328349_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2667000"/>
            <a:ext cx="5928528" cy="333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2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</a:t>
            </a:r>
            <a:endParaRPr lang="en-US" dirty="0"/>
          </a:p>
        </p:txBody>
      </p:sp>
      <p:pic>
        <p:nvPicPr>
          <p:cNvPr id="3074" name="Picture 2" descr="C:\Users\hystaff\Downloads\IMG_20160517_112023222_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730" y="2286000"/>
            <a:ext cx="205457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6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</a:t>
            </a:r>
            <a:endParaRPr lang="en-US" dirty="0"/>
          </a:p>
        </p:txBody>
      </p:sp>
      <p:pic>
        <p:nvPicPr>
          <p:cNvPr id="5122" name="Picture 2" descr="C:\Users\hystaff\Downloads\IMG_20160517_1120170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6878097" cy="386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3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File</a:t>
            </a:r>
            <a:endParaRPr lang="en-US" dirty="0"/>
          </a:p>
        </p:txBody>
      </p:sp>
      <p:pic>
        <p:nvPicPr>
          <p:cNvPr id="9218" name="Picture 2" descr="C:\Users\hystaff\Downloads\IMG_20160627_1110365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878096" cy="386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0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Microfilm </a:t>
            </a:r>
            <a:endParaRPr lang="en-US" dirty="0"/>
          </a:p>
        </p:txBody>
      </p:sp>
      <p:pic>
        <p:nvPicPr>
          <p:cNvPr id="10242" name="Picture 2" descr="C:\Users\hystaff\Downloads\IMG_20160627_1109302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75" y="2209800"/>
            <a:ext cx="7285055" cy="424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0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 Shana</a:t>
            </a:r>
            <a:endParaRPr lang="en-US" dirty="0"/>
          </a:p>
        </p:txBody>
      </p:sp>
      <p:pic>
        <p:nvPicPr>
          <p:cNvPr id="1026" name="Picture 2" descr="C:\Users\hystaff\Downloads\IMG_20161003_184049598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0"/>
            <a:ext cx="7524374" cy="422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055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 Joanna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K:\Maryland Room\joannavolunte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01240"/>
            <a:ext cx="214018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562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Caleb: Staff</a:t>
            </a:r>
            <a:endParaRPr lang="en-US" dirty="0"/>
          </a:p>
        </p:txBody>
      </p:sp>
      <p:pic>
        <p:nvPicPr>
          <p:cNvPr id="1026" name="Picture 2" descr="C:\Users\hystaff\Downloads\IMG_20161010_1333264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1981200"/>
            <a:ext cx="2286000" cy="406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64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MLS University of Maryland 2012</a:t>
            </a:r>
          </a:p>
          <a:p>
            <a:pPr lvl="1"/>
            <a:r>
              <a:rPr lang="en-US" dirty="0" smtClean="0"/>
              <a:t>Took Special Collections Class in fall of 2010</a:t>
            </a:r>
          </a:p>
          <a:p>
            <a:r>
              <a:rPr lang="en-US" dirty="0" smtClean="0"/>
              <a:t>Over Half a Decade of Work Experience at Maryland State Archives (2006 -2013)</a:t>
            </a:r>
          </a:p>
          <a:p>
            <a:r>
              <a:rPr lang="en-US" dirty="0" smtClean="0"/>
              <a:t>Current Trainings with Digital Maryland have been helpful regarding Scanning, Oral History Workshops, etc.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36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Susie: Staff</a:t>
            </a:r>
            <a:endParaRPr lang="en-US" dirty="0"/>
          </a:p>
        </p:txBody>
      </p:sp>
      <p:pic>
        <p:nvPicPr>
          <p:cNvPr id="2050" name="Picture 2" descr="C:\Users\hystaff\Downloads\IMG_20161018_1740135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5562600" cy="312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142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Maryland Project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72" y="2247900"/>
            <a:ext cx="6898056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431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Posting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72" y="2247900"/>
            <a:ext cx="6898056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690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 Posting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72" y="2247900"/>
            <a:ext cx="6898056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6552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Throwback Thursday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72" y="2247900"/>
            <a:ext cx="6898056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1970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8086" y="2247900"/>
            <a:ext cx="4847828" cy="387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9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</a:t>
            </a:r>
            <a:endParaRPr lang="en-US" dirty="0"/>
          </a:p>
        </p:txBody>
      </p:sp>
      <p:pic>
        <p:nvPicPr>
          <p:cNvPr id="4" name="Content Placeholder 3" descr="C:\Users\hystaff\Downloads\DSCN07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971800"/>
            <a:ext cx="4555375" cy="3420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49556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	</a:t>
            </a:r>
            <a:endParaRPr lang="en-US" dirty="0"/>
          </a:p>
        </p:txBody>
      </p:sp>
      <p:pic>
        <p:nvPicPr>
          <p:cNvPr id="4" name="Content Placeholder 3" descr="C:\Users\hystaff\Downloads\DSCN087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14600"/>
            <a:ext cx="5174797" cy="3878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7026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Revamp our MD Room special collection’s website</a:t>
            </a:r>
          </a:p>
          <a:p>
            <a:r>
              <a:rPr lang="en-US" dirty="0" smtClean="0"/>
              <a:t>Increasing collaboration with Prince George’s County Historical Society</a:t>
            </a:r>
          </a:p>
          <a:p>
            <a:r>
              <a:rPr lang="en-US" dirty="0" smtClean="0"/>
              <a:t>Continue with Prince George’s Historical Consortium</a:t>
            </a:r>
          </a:p>
          <a:p>
            <a:r>
              <a:rPr lang="en-US" dirty="0" smtClean="0"/>
              <a:t>Scanning projects with Digital Maryland</a:t>
            </a:r>
          </a:p>
          <a:p>
            <a:r>
              <a:rPr lang="en-US" dirty="0" smtClean="0"/>
              <a:t>Foster rapport with Maryland State Archives </a:t>
            </a:r>
          </a:p>
          <a:p>
            <a:r>
              <a:rPr lang="en-US" dirty="0" smtClean="0"/>
              <a:t>Start a rapport with the National Archives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post renovation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5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Event: November 9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178" y="2247900"/>
            <a:ext cx="2993644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17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45505" cy="3877815"/>
          </a:xfrm>
        </p:spPr>
        <p:txBody>
          <a:bodyPr>
            <a:normAutofit/>
          </a:bodyPr>
          <a:lstStyle/>
          <a:p>
            <a:r>
              <a:rPr lang="en-US" dirty="0" smtClean="0"/>
              <a:t>Time Famine</a:t>
            </a:r>
          </a:p>
          <a:p>
            <a:r>
              <a:rPr lang="en-US" dirty="0" smtClean="0"/>
              <a:t>Library Branch Renovation-December 2016</a:t>
            </a:r>
          </a:p>
          <a:p>
            <a:r>
              <a:rPr lang="en-US" dirty="0" smtClean="0"/>
              <a:t>Additional Staff Support Needed</a:t>
            </a:r>
          </a:p>
          <a:p>
            <a:r>
              <a:rPr lang="en-US" dirty="0" smtClean="0"/>
              <a:t>Limited Resources</a:t>
            </a:r>
          </a:p>
          <a:p>
            <a:r>
              <a:rPr lang="en-US" dirty="0" smtClean="0"/>
              <a:t>Need to Refine Collection Scope</a:t>
            </a:r>
          </a:p>
          <a:p>
            <a:pPr lvl="1"/>
            <a:r>
              <a:rPr lang="en-US" dirty="0" smtClean="0"/>
              <a:t>What to do with materials outside of scope?</a:t>
            </a:r>
          </a:p>
          <a:p>
            <a:r>
              <a:rPr lang="en-US" dirty="0" smtClean="0"/>
              <a:t>Cataloging Needed</a:t>
            </a:r>
          </a:p>
          <a:p>
            <a:r>
              <a:rPr lang="en-US" dirty="0" smtClean="0"/>
              <a:t>Task Prioritization 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8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Juggle </a:t>
            </a:r>
          </a:p>
          <a:p>
            <a:pPr lvl="1"/>
            <a:r>
              <a:rPr lang="en-US" dirty="0"/>
              <a:t>Standard librarian duties </a:t>
            </a:r>
          </a:p>
          <a:p>
            <a:pPr lvl="1"/>
            <a:r>
              <a:rPr lang="en-US" dirty="0"/>
              <a:t>Librarian leadership duties</a:t>
            </a:r>
          </a:p>
          <a:p>
            <a:pPr lvl="1"/>
            <a:r>
              <a:rPr lang="en-US" dirty="0"/>
              <a:t>Passport duties</a:t>
            </a:r>
          </a:p>
          <a:p>
            <a:pPr lvl="1"/>
            <a:r>
              <a:rPr lang="en-US" dirty="0"/>
              <a:t>Attend trainings: Public Librarianship Regulated Industry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Continued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82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Reality is negotiable</a:t>
            </a:r>
          </a:p>
          <a:p>
            <a:r>
              <a:rPr lang="en-US" dirty="0" smtClean="0"/>
              <a:t>Ask for additional staff</a:t>
            </a:r>
          </a:p>
          <a:p>
            <a:pPr lvl="1"/>
            <a:r>
              <a:rPr lang="en-US" dirty="0" smtClean="0"/>
              <a:t>Find volunteers from MLS programs</a:t>
            </a:r>
          </a:p>
          <a:p>
            <a:pPr lvl="1"/>
            <a:r>
              <a:rPr lang="en-US" dirty="0" smtClean="0"/>
              <a:t>Encourage fellow staff to take an interest and work on the collection</a:t>
            </a:r>
          </a:p>
          <a:p>
            <a:r>
              <a:rPr lang="en-US" dirty="0" smtClean="0"/>
              <a:t>Ask for time to work on the collection</a:t>
            </a:r>
          </a:p>
          <a:p>
            <a:pPr lvl="1"/>
            <a:r>
              <a:rPr lang="en-US" dirty="0" smtClean="0"/>
              <a:t>Can I have two days to work on the collection?</a:t>
            </a:r>
          </a:p>
          <a:p>
            <a:pPr lvl="1"/>
            <a:r>
              <a:rPr lang="en-US" dirty="0" smtClean="0"/>
              <a:t>At least get one day to work on the collection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12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Programming Partnership with Prince George’s County Historical Society</a:t>
            </a:r>
          </a:p>
          <a:p>
            <a:r>
              <a:rPr lang="en-US" dirty="0" smtClean="0"/>
              <a:t>Networking</a:t>
            </a:r>
          </a:p>
          <a:p>
            <a:r>
              <a:rPr lang="en-US" dirty="0" smtClean="0"/>
              <a:t>Social Media Blitz: Throwback Thursdays </a:t>
            </a:r>
          </a:p>
          <a:p>
            <a:r>
              <a:rPr lang="en-US" dirty="0" smtClean="0"/>
              <a:t>Digital Maryland Scanning of the </a:t>
            </a:r>
            <a:r>
              <a:rPr lang="en-US" dirty="0" err="1" smtClean="0"/>
              <a:t>Wilfong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Inventorying Collection</a:t>
            </a:r>
          </a:p>
          <a:p>
            <a:r>
              <a:rPr lang="en-US" dirty="0" smtClean="0"/>
              <a:t>Relocating material to </a:t>
            </a:r>
            <a:r>
              <a:rPr lang="en-US" smtClean="0"/>
              <a:t>other institutions </a:t>
            </a:r>
            <a:endParaRPr lang="en-US" dirty="0" smtClean="0"/>
          </a:p>
          <a:p>
            <a:r>
              <a:rPr lang="en-US" dirty="0" smtClean="0"/>
              <a:t>Two Staff Members to Help</a:t>
            </a:r>
          </a:p>
          <a:p>
            <a:r>
              <a:rPr lang="en-US" dirty="0" smtClean="0"/>
              <a:t>Two Volunteer MLS Interns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3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the Collection</a:t>
            </a:r>
            <a:endParaRPr lang="en-US" dirty="0"/>
          </a:p>
        </p:txBody>
      </p:sp>
      <p:pic>
        <p:nvPicPr>
          <p:cNvPr id="1026" name="Picture 2" descr="C:\Users\hystaff\Downloads\IMG_20160622_095256622_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667000"/>
            <a:ext cx="265917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the Collection</a:t>
            </a:r>
            <a:endParaRPr lang="en-US" dirty="0"/>
          </a:p>
        </p:txBody>
      </p:sp>
      <p:pic>
        <p:nvPicPr>
          <p:cNvPr id="2050" name="Picture 2" descr="C:\Users\hystaff\Downloads\IMG_20160622_0953063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286000"/>
            <a:ext cx="3733800" cy="379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1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of the Collection</a:t>
            </a:r>
            <a:endParaRPr lang="en-US" dirty="0"/>
          </a:p>
        </p:txBody>
      </p:sp>
      <p:pic>
        <p:nvPicPr>
          <p:cNvPr id="4098" name="Picture 2" descr="C:\Users\hystaff\Downloads\IMG_20160622_095300695_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286000"/>
            <a:ext cx="214018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50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138</TotalTime>
  <Words>301</Words>
  <Application>Microsoft Office PowerPoint</Application>
  <PresentationFormat>On-screen Show (4:3)</PresentationFormat>
  <Paragraphs>69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Hardcover</vt:lpstr>
      <vt:lpstr>Dan Ramirez </vt:lpstr>
      <vt:lpstr>Background </vt:lpstr>
      <vt:lpstr>Current Challenges</vt:lpstr>
      <vt:lpstr>Challenges Continued</vt:lpstr>
      <vt:lpstr>Solutions </vt:lpstr>
      <vt:lpstr>Accomplishments </vt:lpstr>
      <vt:lpstr>View of the Collection</vt:lpstr>
      <vt:lpstr>View of the Collection</vt:lpstr>
      <vt:lpstr>View of the Collection</vt:lpstr>
      <vt:lpstr>View of the Collection</vt:lpstr>
      <vt:lpstr>View of the Collection</vt:lpstr>
      <vt:lpstr>View of the Collection</vt:lpstr>
      <vt:lpstr>Storage</vt:lpstr>
      <vt:lpstr>Storage</vt:lpstr>
      <vt:lpstr>Vertical File</vt:lpstr>
      <vt:lpstr>Microfilm </vt:lpstr>
      <vt:lpstr>Intern Shana</vt:lpstr>
      <vt:lpstr>Intern Joanna</vt:lpstr>
      <vt:lpstr>Caleb: Staff</vt:lpstr>
      <vt:lpstr>Susie: Staff</vt:lpstr>
      <vt:lpstr>Digital Maryland Project</vt:lpstr>
      <vt:lpstr>Social Media Posting</vt:lpstr>
      <vt:lpstr>Social Media Posting</vt:lpstr>
      <vt:lpstr>Throwback Thursday</vt:lpstr>
      <vt:lpstr>Outreach</vt:lpstr>
      <vt:lpstr>Programming</vt:lpstr>
      <vt:lpstr>Programming </vt:lpstr>
      <vt:lpstr>Projects post renovation </vt:lpstr>
      <vt:lpstr>Next Event: November 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 Ramirez</dc:title>
  <dc:creator>Hyattsville Branch Account</dc:creator>
  <cp:lastModifiedBy>Hyattsville Branch Account</cp:lastModifiedBy>
  <cp:revision>40</cp:revision>
  <dcterms:created xsi:type="dcterms:W3CDTF">2016-09-15T18:22:01Z</dcterms:created>
  <dcterms:modified xsi:type="dcterms:W3CDTF">2016-11-08T15:32:49Z</dcterms:modified>
</cp:coreProperties>
</file>