
<file path=[Content_Types].xml><?xml version="1.0" encoding="utf-8"?>
<Types xmlns="http://schemas.openxmlformats.org/package/2006/content-types">
  <Default Extension="fntdata" ContentType="application/x-fontdata"/>
  <Default Extension="jpg" ContentType="image/tiff"/>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9.jpg" ContentType="image/jpeg"/>
  <Override PartName="/ppt/media/image20.jpg" ContentType="image/jpeg"/>
  <Override PartName="/ppt/media/image21.jpg" ContentType="image/jpeg"/>
  <Override PartName="/ppt/media/image22.jpg" ContentType="image/jpeg"/>
  <Override PartName="/ppt/media/image23.jpg" ContentType="image/jpeg"/>
  <Override PartName="/ppt/media/image24.jpg" ContentType="image/jpeg"/>
  <Override PartName="/ppt/media/image25.jpg" ContentType="image/jpeg"/>
  <Override PartName="/ppt/media/image26.jpg" ContentType="image/jpeg"/>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43891200" cy="32918400"/>
  <p:notesSz cx="6858000" cy="9144000"/>
  <p:embeddedFontLst>
    <p:embeddedFont>
      <p:font typeface="Helvetica Neue" panose="020B0604020202020204"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8624">
          <p15:clr>
            <a:srgbClr val="A4A3A4"/>
          </p15:clr>
        </p15:guide>
        <p15:guide id="3" orient="horz" pos="1620">
          <p15:clr>
            <a:srgbClr val="A4A3A4"/>
          </p15:clr>
        </p15:guide>
        <p15:guide id="4" pos="461">
          <p15:clr>
            <a:srgbClr val="A4A3A4"/>
          </p15:clr>
        </p15:guide>
        <p15:guide id="5" pos="27187">
          <p15:clr>
            <a:srgbClr val="A4A3A4"/>
          </p15:clr>
        </p15:guide>
        <p15:guide id="6" orient="horz" pos="20412">
          <p15:clr>
            <a:srgbClr val="A4A3A4"/>
          </p15:clr>
        </p15:guide>
        <p15:guide id="7" orient="horz" pos="2754">
          <p15:clr>
            <a:srgbClr val="A4A3A4"/>
          </p15:clr>
        </p15:guide>
        <p15:guide id="8" pos="9024">
          <p15:clr>
            <a:srgbClr val="A4A3A4"/>
          </p15:clr>
        </p15:guide>
        <p15:guide id="9" pos="13824">
          <p15:clr>
            <a:srgbClr val="A4A3A4"/>
          </p15:clr>
        </p15:guide>
        <p15:guide id="10" pos="9523">
          <p15:clr>
            <a:srgbClr val="A4A3A4"/>
          </p15:clr>
        </p15:guide>
        <p15:guide id="11" pos="18086">
          <p15:clr>
            <a:srgbClr val="A4A3A4"/>
          </p15:clr>
        </p15:guide>
        <p15:guide id="12" orient="horz" pos="2430">
          <p15:clr>
            <a:srgbClr val="A4A3A4"/>
          </p15:clr>
        </p15:guide>
        <p15:guide id="13" orient="horz" pos="324">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hmqOVuQMNAT7k488dVnChIlgm5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bert Tudor" initials="" lastIdx="2" clrIdx="0"/>
  <p:cmAuthor id="1" name="Laura Vargas Munoz"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665" autoAdjust="0"/>
    <p:restoredTop sz="94660"/>
  </p:normalViewPr>
  <p:slideViewPr>
    <p:cSldViewPr snapToGrid="0">
      <p:cViewPr>
        <p:scale>
          <a:sx n="31" d="100"/>
          <a:sy n="31" d="100"/>
        </p:scale>
        <p:origin x="177" y="12"/>
      </p:cViewPr>
      <p:guideLst>
        <p:guide orient="horz" pos="10368"/>
        <p:guide pos="18624"/>
        <p:guide orient="horz" pos="1620"/>
        <p:guide pos="461"/>
        <p:guide pos="27187"/>
        <p:guide orient="horz" pos="20412"/>
        <p:guide orient="horz" pos="2754"/>
        <p:guide pos="9024"/>
        <p:guide pos="13824"/>
        <p:guide pos="9523"/>
        <p:guide pos="18086"/>
        <p:guide orient="horz" pos="2430"/>
        <p:guide orient="horz" pos="3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8" Type="http://customschemas.google.com/relationships/presentationmetadata" Target="metadata"/><Relationship Id="rId3" Type="http://schemas.openxmlformats.org/officeDocument/2006/relationships/notesMaster" Target="notesMasters/notesMaster1.xml"/><Relationship Id="rId21" Type="http://schemas.openxmlformats.org/officeDocument/2006/relationships/viewProps" Target="viewProps.xml"/><Relationship Id="rId7" Type="http://schemas.openxmlformats.org/officeDocument/2006/relationships/font" Target="fonts/font4.fntdata"/><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font" Target="fonts/font3.fntdata"/><Relationship Id="rId5" Type="http://schemas.openxmlformats.org/officeDocument/2006/relationships/font" Target="fonts/font2.fntdata"/><Relationship Id="rId23" Type="http://schemas.openxmlformats.org/officeDocument/2006/relationships/tableStyles" Target="tableStyles.xml"/><Relationship Id="rId19" Type="http://schemas.openxmlformats.org/officeDocument/2006/relationships/commentAuthors" Target="commentAuthors.xml"/><Relationship Id="rId4" Type="http://schemas.openxmlformats.org/officeDocument/2006/relationships/font" Target="fonts/font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3024"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
        <p:cNvGrpSpPr/>
        <p:nvPr/>
      </p:nvGrpSpPr>
      <p:grpSpPr>
        <a:xfrm>
          <a:off x="0" y="0"/>
          <a:ext cx="0" cy="0"/>
          <a:chOff x="0" y="0"/>
          <a:chExt cx="0" cy="0"/>
        </a:xfrm>
      </p:grpSpPr>
      <p:sp>
        <p:nvSpPr>
          <p:cNvPr id="12" name="Google Shape;12;g34cf8673bab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 name="Google Shape;13;g34cf8673bab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 name="Google Shape;14;g34cf8673bab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tif"/><Relationship Id="rId18" Type="http://schemas.openxmlformats.org/officeDocument/2006/relationships/image" Target="../media/image16.tif"/><Relationship Id="rId26" Type="http://schemas.openxmlformats.org/officeDocument/2006/relationships/image" Target="../media/image24.jpg"/><Relationship Id="rId3" Type="http://schemas.openxmlformats.org/officeDocument/2006/relationships/image" Target="../media/image1.png"/><Relationship Id="rId21" Type="http://schemas.openxmlformats.org/officeDocument/2006/relationships/image" Target="../media/image19.jpg"/><Relationship Id="rId7" Type="http://schemas.openxmlformats.org/officeDocument/2006/relationships/image" Target="../media/image5.png"/><Relationship Id="rId12" Type="http://schemas.openxmlformats.org/officeDocument/2006/relationships/image" Target="../media/image10.tif"/><Relationship Id="rId17" Type="http://schemas.openxmlformats.org/officeDocument/2006/relationships/image" Target="../media/image15.tif"/><Relationship Id="rId25" Type="http://schemas.openxmlformats.org/officeDocument/2006/relationships/image" Target="../media/image23.jpg"/><Relationship Id="rId2" Type="http://schemas.openxmlformats.org/officeDocument/2006/relationships/notesSlide" Target="../notesSlides/notesSlide1.xml"/><Relationship Id="rId16" Type="http://schemas.openxmlformats.org/officeDocument/2006/relationships/image" Target="../media/image14.tif"/><Relationship Id="rId20" Type="http://schemas.openxmlformats.org/officeDocument/2006/relationships/image" Target="../media/image18.tif"/><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tif"/><Relationship Id="rId24" Type="http://schemas.openxmlformats.org/officeDocument/2006/relationships/image" Target="../media/image22.jpg"/><Relationship Id="rId5" Type="http://schemas.openxmlformats.org/officeDocument/2006/relationships/image" Target="../media/image3.png"/><Relationship Id="rId15" Type="http://schemas.openxmlformats.org/officeDocument/2006/relationships/image" Target="../media/image13.tif"/><Relationship Id="rId23" Type="http://schemas.openxmlformats.org/officeDocument/2006/relationships/image" Target="../media/image21.jpg"/><Relationship Id="rId28" Type="http://schemas.openxmlformats.org/officeDocument/2006/relationships/image" Target="../media/image26.jpg"/><Relationship Id="rId10" Type="http://schemas.openxmlformats.org/officeDocument/2006/relationships/image" Target="../media/image8.jpg"/><Relationship Id="rId19" Type="http://schemas.openxmlformats.org/officeDocument/2006/relationships/image" Target="../media/image17.tif"/><Relationship Id="rId4" Type="http://schemas.openxmlformats.org/officeDocument/2006/relationships/image" Target="../media/image2.png"/><Relationship Id="rId9" Type="http://schemas.openxmlformats.org/officeDocument/2006/relationships/image" Target="../media/image7.tif"/><Relationship Id="rId14" Type="http://schemas.openxmlformats.org/officeDocument/2006/relationships/image" Target="../media/image12.tif"/><Relationship Id="rId22" Type="http://schemas.openxmlformats.org/officeDocument/2006/relationships/image" Target="../media/image20.jpg"/><Relationship Id="rId27" Type="http://schemas.openxmlformats.org/officeDocument/2006/relationships/image" Target="../media/image25.jpg"/><Relationship Id="rId30"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BFEFF"/>
        </a:solidFill>
        <a:effectLst/>
      </p:bgPr>
    </p:bg>
    <p:spTree>
      <p:nvGrpSpPr>
        <p:cNvPr id="1" name="Shape 15"/>
        <p:cNvGrpSpPr/>
        <p:nvPr/>
      </p:nvGrpSpPr>
      <p:grpSpPr>
        <a:xfrm>
          <a:off x="0" y="0"/>
          <a:ext cx="0" cy="0"/>
          <a:chOff x="0" y="0"/>
          <a:chExt cx="0" cy="0"/>
        </a:xfrm>
      </p:grpSpPr>
      <p:sp>
        <p:nvSpPr>
          <p:cNvPr id="16" name="Google Shape;16;g34cf8673bab_0_0"/>
          <p:cNvSpPr/>
          <p:nvPr/>
        </p:nvSpPr>
        <p:spPr>
          <a:xfrm>
            <a:off x="32441650" y="22028025"/>
            <a:ext cx="11058300" cy="10035900"/>
          </a:xfrm>
          <a:prstGeom prst="roundRect">
            <a:avLst>
              <a:gd name="adj" fmla="val 2917"/>
            </a:avLst>
          </a:prstGeom>
          <a:noFill/>
          <a:ln w="127000" cap="flat" cmpd="sng">
            <a:solidFill>
              <a:srgbClr val="365DA2"/>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l" rtl="0">
              <a:lnSpc>
                <a:spcPct val="115000"/>
              </a:lnSpc>
              <a:spcBef>
                <a:spcPts val="1200"/>
              </a:spcBef>
              <a:spcAft>
                <a:spcPts val="0"/>
              </a:spcAft>
              <a:buNone/>
            </a:pPr>
            <a:endParaRPr sz="3400" b="1" dirty="0">
              <a:solidFill>
                <a:schemeClr val="dk1"/>
              </a:solidFill>
              <a:latin typeface="Calibri"/>
              <a:ea typeface="Calibri"/>
              <a:cs typeface="Calibri"/>
              <a:sym typeface="Calibri"/>
            </a:endParaRPr>
          </a:p>
          <a:p>
            <a:pPr marL="0" lvl="0" indent="0" algn="l" rtl="0">
              <a:lnSpc>
                <a:spcPct val="115000"/>
              </a:lnSpc>
              <a:spcBef>
                <a:spcPts val="1200"/>
              </a:spcBef>
              <a:spcAft>
                <a:spcPts val="0"/>
              </a:spcAft>
              <a:buNone/>
            </a:pPr>
            <a:endParaRPr sz="3400" b="1" dirty="0">
              <a:solidFill>
                <a:schemeClr val="dk1"/>
              </a:solidFill>
              <a:latin typeface="Calibri"/>
              <a:ea typeface="Calibri"/>
              <a:cs typeface="Calibri"/>
              <a:sym typeface="Calibri"/>
            </a:endParaRPr>
          </a:p>
          <a:p>
            <a:pPr marL="0" lvl="0" indent="0" algn="l" rtl="0">
              <a:lnSpc>
                <a:spcPct val="115000"/>
              </a:lnSpc>
              <a:spcBef>
                <a:spcPts val="1200"/>
              </a:spcBef>
              <a:spcAft>
                <a:spcPts val="1200"/>
              </a:spcAft>
              <a:buNone/>
            </a:pPr>
            <a:endParaRPr sz="3400" dirty="0">
              <a:solidFill>
                <a:schemeClr val="lt1"/>
              </a:solidFill>
              <a:latin typeface="Calibri"/>
              <a:ea typeface="Calibri"/>
              <a:cs typeface="Calibri"/>
              <a:sym typeface="Calibri"/>
            </a:endParaRPr>
          </a:p>
        </p:txBody>
      </p:sp>
      <p:pic>
        <p:nvPicPr>
          <p:cNvPr id="17" name="Google Shape;17;g34cf8673bab_0_0"/>
          <p:cNvPicPr preferRelativeResize="0"/>
          <p:nvPr/>
        </p:nvPicPr>
        <p:blipFill rotWithShape="1">
          <a:blip r:embed="rId3">
            <a:alphaModFix/>
          </a:blip>
          <a:srcRect/>
          <a:stretch/>
        </p:blipFill>
        <p:spPr>
          <a:xfrm>
            <a:off x="1949800" y="514351"/>
            <a:ext cx="3425400" cy="3422081"/>
          </a:xfrm>
          <a:prstGeom prst="rect">
            <a:avLst/>
          </a:prstGeom>
          <a:noFill/>
          <a:ln>
            <a:noFill/>
          </a:ln>
        </p:spPr>
      </p:pic>
      <p:sp>
        <p:nvSpPr>
          <p:cNvPr id="18" name="Google Shape;18;g34cf8673bab_0_0"/>
          <p:cNvSpPr txBox="1"/>
          <p:nvPr/>
        </p:nvSpPr>
        <p:spPr>
          <a:xfrm>
            <a:off x="6199143" y="1107650"/>
            <a:ext cx="34605900" cy="12621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7600" b="1" dirty="0">
                <a:solidFill>
                  <a:srgbClr val="1E4E79"/>
                </a:solidFill>
                <a:latin typeface="Helvetica Neue"/>
                <a:ea typeface="Helvetica Neue"/>
                <a:cs typeface="Helvetica Neue"/>
                <a:sym typeface="Helvetica Neue"/>
              </a:rPr>
              <a:t>Automated Cell Identification Methods </a:t>
            </a:r>
            <a:r>
              <a:rPr lang="en-US" sz="7600" b="1" dirty="0">
                <a:solidFill>
                  <a:srgbClr val="1E4E79"/>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for</a:t>
            </a:r>
            <a:r>
              <a:rPr lang="en-US" sz="7600" b="1" dirty="0">
                <a:solidFill>
                  <a:srgbClr val="1E4E79"/>
                </a:solidFill>
                <a:latin typeface="Helvetica Neue"/>
                <a:ea typeface="Helvetica Neue"/>
                <a:cs typeface="Helvetica Neue"/>
                <a:sym typeface="Helvetica Neue"/>
              </a:rPr>
              <a:t> Stained Images using </a:t>
            </a:r>
            <a:r>
              <a:rPr lang="en-US" sz="7600" b="1" dirty="0">
                <a:solidFill>
                  <a:srgbClr val="1E4E79"/>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FIJI</a:t>
            </a:r>
            <a:endParaRPr sz="1800" dirty="0"/>
          </a:p>
        </p:txBody>
      </p:sp>
      <p:sp>
        <p:nvSpPr>
          <p:cNvPr id="19" name="Google Shape;19;g34cf8673bab_0_0"/>
          <p:cNvSpPr txBox="1"/>
          <p:nvPr/>
        </p:nvSpPr>
        <p:spPr>
          <a:xfrm>
            <a:off x="6199146" y="2368675"/>
            <a:ext cx="33714600" cy="12468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5600" i="1" u="none" strike="noStrike" cap="none" dirty="0">
                <a:solidFill>
                  <a:srgbClr val="1E4E79"/>
                </a:solidFill>
                <a:latin typeface="Helvetica Neue"/>
                <a:ea typeface="Helvetica Neue"/>
                <a:cs typeface="Helvetica Neue"/>
                <a:sym typeface="Helvetica Neue"/>
              </a:rPr>
              <a:t>Laura A. </a:t>
            </a:r>
            <a:r>
              <a:rPr lang="en-US" sz="5600" i="1" u="none" strike="noStrike" cap="none" dirty="0">
                <a:solidFill>
                  <a:srgbClr val="1E4E79"/>
                </a:solidFill>
                <a:latin typeface="Helvetica Neue"/>
                <a:ea typeface="Helvetica Neue"/>
                <a:cs typeface="Helvetica Neue"/>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Vargas Munoz*</a:t>
            </a:r>
            <a:r>
              <a:rPr lang="en-US" sz="5600" i="1" u="none" strike="noStrike" cap="none" dirty="0">
                <a:solidFill>
                  <a:srgbClr val="1E4E79"/>
                </a:solidFill>
                <a:latin typeface="Helvetica Neue"/>
                <a:ea typeface="Helvetica Neue"/>
                <a:cs typeface="Helvetica Neue"/>
                <a:sym typeface="Helvetica Neue"/>
              </a:rPr>
              <a:t>, </a:t>
            </a:r>
            <a:r>
              <a:rPr lang="en-US" sz="5600" i="1" dirty="0">
                <a:solidFill>
                  <a:srgbClr val="1E4E79"/>
                </a:solidFill>
                <a:latin typeface="Helvetica Neue"/>
                <a:ea typeface="Helvetica Neue"/>
                <a:cs typeface="Helvetica Neue"/>
                <a:sym typeface="Helvetica Neue"/>
              </a:rPr>
              <a:t>Robert Tudor*, </a:t>
            </a:r>
            <a:r>
              <a:rPr lang="en-US" sz="5600" i="1" u="none" strike="noStrike" cap="none" dirty="0">
                <a:solidFill>
                  <a:srgbClr val="1E4E79"/>
                </a:solidFill>
                <a:latin typeface="Helvetica Neue"/>
                <a:ea typeface="Helvetica Neue"/>
                <a:cs typeface="Helvetica Neue"/>
                <a:sym typeface="Helvetica Neue"/>
              </a:rPr>
              <a:t>Roy </a:t>
            </a:r>
            <a:r>
              <a:rPr lang="en-US" sz="5600" i="1" dirty="0">
                <a:solidFill>
                  <a:srgbClr val="1E4E79"/>
                </a:solidFill>
                <a:latin typeface="Helvetica Neue"/>
                <a:ea typeface="Helvetica Neue"/>
                <a:cs typeface="Helvetica Neue"/>
                <a:sym typeface="Helvetica Neue"/>
              </a:rPr>
              <a:t>Anderson, Redwan Haider, Ricardo Araneda, Elisabeth Smela</a:t>
            </a:r>
            <a:r>
              <a:rPr lang="en-US" sz="5400" i="1" u="none" strike="noStrike" cap="none" dirty="0">
                <a:solidFill>
                  <a:srgbClr val="1E4E79"/>
                </a:solidFill>
                <a:latin typeface="Helvetica Neue"/>
                <a:ea typeface="Helvetica Neue"/>
                <a:cs typeface="Helvetica Neue"/>
                <a:sym typeface="Helvetica Neue"/>
              </a:rPr>
              <a:t> </a:t>
            </a:r>
            <a:endParaRPr sz="5400" dirty="0">
              <a:latin typeface="Helvetica Neue"/>
              <a:ea typeface="Helvetica Neue"/>
              <a:cs typeface="Helvetica Neue"/>
              <a:sym typeface="Helvetica Neue"/>
            </a:endParaRPr>
          </a:p>
          <a:p>
            <a:pPr marL="0" marR="0" lvl="0" indent="0" algn="ctr" rtl="0">
              <a:spcBef>
                <a:spcPts val="600"/>
              </a:spcBef>
              <a:spcAft>
                <a:spcPts val="0"/>
              </a:spcAft>
              <a:buNone/>
            </a:pPr>
            <a:endParaRPr dirty="0"/>
          </a:p>
        </p:txBody>
      </p:sp>
      <p:sp>
        <p:nvSpPr>
          <p:cNvPr id="20" name="Google Shape;20;g34cf8673bab_0_0"/>
          <p:cNvSpPr/>
          <p:nvPr/>
        </p:nvSpPr>
        <p:spPr>
          <a:xfrm>
            <a:off x="358600" y="4667825"/>
            <a:ext cx="13119300" cy="27396000"/>
          </a:xfrm>
          <a:prstGeom prst="roundRect">
            <a:avLst>
              <a:gd name="adj" fmla="val 2736"/>
            </a:avLst>
          </a:prstGeom>
          <a:noFill/>
          <a:ln w="127000" cap="flat" cmpd="sng">
            <a:solidFill>
              <a:srgbClr val="365DA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024" b="0" i="0" u="none" strike="noStrike" cap="none">
              <a:solidFill>
                <a:schemeClr val="lt1"/>
              </a:solidFill>
              <a:latin typeface="Helvetica Neue"/>
              <a:ea typeface="Helvetica Neue"/>
              <a:cs typeface="Helvetica Neue"/>
              <a:sym typeface="Helvetica Neue"/>
            </a:endParaRPr>
          </a:p>
        </p:txBody>
      </p:sp>
      <p:sp>
        <p:nvSpPr>
          <p:cNvPr id="21" name="Google Shape;21;g34cf8673bab_0_0"/>
          <p:cNvSpPr/>
          <p:nvPr/>
        </p:nvSpPr>
        <p:spPr>
          <a:xfrm>
            <a:off x="13944974" y="4667825"/>
            <a:ext cx="29554975" cy="16955700"/>
          </a:xfrm>
          <a:prstGeom prst="roundRect">
            <a:avLst>
              <a:gd name="adj" fmla="val 2917"/>
            </a:avLst>
          </a:prstGeom>
          <a:noFill/>
          <a:ln w="127000" cap="flat" cmpd="sng">
            <a:solidFill>
              <a:srgbClr val="365DA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Font typeface="Arial"/>
              <a:buNone/>
            </a:pPr>
            <a:endParaRPr sz="3024" b="0" i="0" u="none" strike="noStrike" cap="none">
              <a:solidFill>
                <a:schemeClr val="lt1"/>
              </a:solidFill>
              <a:latin typeface="Helvetica Neue"/>
              <a:ea typeface="Helvetica Neue"/>
              <a:cs typeface="Helvetica Neue"/>
              <a:sym typeface="Helvetica Neue"/>
            </a:endParaRPr>
          </a:p>
        </p:txBody>
      </p:sp>
      <p:sp>
        <p:nvSpPr>
          <p:cNvPr id="22" name="Google Shape;22;g34cf8673bab_0_0"/>
          <p:cNvSpPr/>
          <p:nvPr/>
        </p:nvSpPr>
        <p:spPr>
          <a:xfrm>
            <a:off x="797787" y="5037675"/>
            <a:ext cx="12240900" cy="996000"/>
          </a:xfrm>
          <a:prstGeom prst="roundRect">
            <a:avLst>
              <a:gd name="adj" fmla="val 25269"/>
            </a:avLst>
          </a:prstGeom>
          <a:solidFill>
            <a:srgbClr val="C0D4F5"/>
          </a:solidFill>
          <a:ln w="76200" cap="flat" cmpd="sng">
            <a:solidFill>
              <a:srgbClr val="D8E2F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b="1" i="0" u="none" strike="noStrike" cap="none">
                <a:solidFill>
                  <a:schemeClr val="dk1"/>
                </a:solidFill>
                <a:latin typeface="Helvetica Neue"/>
                <a:ea typeface="Helvetica Neue"/>
                <a:cs typeface="Helvetica Neue"/>
                <a:sym typeface="Helvetica Neue"/>
              </a:rPr>
              <a:t>Motivation</a:t>
            </a:r>
            <a:endParaRPr/>
          </a:p>
        </p:txBody>
      </p:sp>
      <p:sp>
        <p:nvSpPr>
          <p:cNvPr id="23" name="Google Shape;23;g34cf8673bab_0_0"/>
          <p:cNvSpPr/>
          <p:nvPr/>
        </p:nvSpPr>
        <p:spPr>
          <a:xfrm>
            <a:off x="797787" y="16191891"/>
            <a:ext cx="12240900" cy="1053300"/>
          </a:xfrm>
          <a:prstGeom prst="roundRect">
            <a:avLst>
              <a:gd name="adj" fmla="val 16667"/>
            </a:avLst>
          </a:prstGeom>
          <a:solidFill>
            <a:srgbClr val="B3C6E7"/>
          </a:solidFill>
          <a:ln w="76200" cap="flat" cmpd="sng">
            <a:solidFill>
              <a:srgbClr val="D8E2F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b="1">
                <a:solidFill>
                  <a:schemeClr val="dk1"/>
                </a:solidFill>
                <a:latin typeface="Helvetica Neue"/>
                <a:ea typeface="Helvetica Neue"/>
                <a:cs typeface="Helvetica Neue"/>
                <a:sym typeface="Helvetica Neue"/>
              </a:rPr>
              <a:t>Performance Evaluation</a:t>
            </a:r>
            <a:endParaRPr/>
          </a:p>
        </p:txBody>
      </p:sp>
      <p:sp>
        <p:nvSpPr>
          <p:cNvPr id="24" name="Google Shape;24;g34cf8673bab_0_0"/>
          <p:cNvSpPr/>
          <p:nvPr/>
        </p:nvSpPr>
        <p:spPr>
          <a:xfrm>
            <a:off x="14365356" y="5037675"/>
            <a:ext cx="28770469" cy="996000"/>
          </a:xfrm>
          <a:prstGeom prst="roundRect">
            <a:avLst>
              <a:gd name="adj" fmla="val 16667"/>
            </a:avLst>
          </a:prstGeom>
          <a:solidFill>
            <a:srgbClr val="C0D4F5"/>
          </a:solidFill>
          <a:ln w="76200" cap="flat" cmpd="sng">
            <a:solidFill>
              <a:srgbClr val="BBD6E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b="1">
                <a:solidFill>
                  <a:schemeClr val="dk1"/>
                </a:solidFill>
                <a:latin typeface="Helvetica Neue"/>
                <a:ea typeface="Helvetica Neue"/>
                <a:cs typeface="Helvetica Neue"/>
                <a:sym typeface="Helvetica Neue"/>
              </a:rPr>
              <a:t>Methods</a:t>
            </a:r>
            <a:endParaRPr sz="5400"/>
          </a:p>
        </p:txBody>
      </p:sp>
      <p:sp>
        <p:nvSpPr>
          <p:cNvPr id="25" name="Google Shape;25;g34cf8673bab_0_0"/>
          <p:cNvSpPr txBox="1"/>
          <p:nvPr/>
        </p:nvSpPr>
        <p:spPr>
          <a:xfrm>
            <a:off x="807106" y="17358420"/>
            <a:ext cx="12397500" cy="35393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Calibri"/>
                <a:ea typeface="Calibri"/>
                <a:cs typeface="Calibri"/>
                <a:sym typeface="Calibri"/>
              </a:rPr>
              <a:t>We developed two approaches, both of which use automated image analysis in the software Fiji (</a:t>
            </a:r>
            <a:r>
              <a:rPr lang="en-US" sz="3200" dirty="0" err="1">
                <a:solidFill>
                  <a:schemeClr val="dk1"/>
                </a:solidFill>
                <a:latin typeface="Calibri"/>
                <a:ea typeface="Calibri"/>
                <a:cs typeface="Calibri"/>
                <a:sym typeface="Calibri"/>
              </a:rPr>
              <a:t>ImageJ</a:t>
            </a:r>
            <a:r>
              <a:rPr lang="en-US" sz="3200" dirty="0">
                <a:solidFill>
                  <a:schemeClr val="dk1"/>
                </a:solidFill>
                <a:latin typeface="Calibri"/>
                <a:ea typeface="Calibri"/>
                <a:cs typeface="Calibri"/>
                <a:sym typeface="Calibri"/>
              </a:rPr>
              <a:t>), to try to improve, compared to current methods. the segmentation of cells stained with </a:t>
            </a:r>
            <a:r>
              <a:rPr lang="en-US" sz="3200" dirty="0" err="1">
                <a:solidFill>
                  <a:schemeClr val="dk1"/>
                </a:solidFill>
                <a:latin typeface="Calibri"/>
                <a:ea typeface="Calibri"/>
                <a:cs typeface="Calibri"/>
                <a:sym typeface="Calibri"/>
              </a:rPr>
              <a:t>Calcein</a:t>
            </a:r>
            <a:r>
              <a:rPr lang="en-US" sz="3200" dirty="0">
                <a:solidFill>
                  <a:schemeClr val="dk1"/>
                </a:solidFill>
                <a:latin typeface="Calibri"/>
                <a:ea typeface="Calibri"/>
                <a:cs typeface="Calibri"/>
                <a:sym typeface="Calibri"/>
              </a:rPr>
              <a:t> AM, a green fluorescent metabolic stain.  One is based on these images alone, using standard image processing steps.  The other makes use of a second image:  fluorescent blue stained (Hoechst) cell nuclei, which are located near the cell centers, to assist in locating cells.</a:t>
            </a:r>
          </a:p>
        </p:txBody>
      </p:sp>
      <p:sp>
        <p:nvSpPr>
          <p:cNvPr id="26" name="Google Shape;26;g34cf8673bab_0_0"/>
          <p:cNvSpPr txBox="1"/>
          <p:nvPr/>
        </p:nvSpPr>
        <p:spPr>
          <a:xfrm>
            <a:off x="731849" y="6260709"/>
            <a:ext cx="12344935" cy="1077178"/>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Accurate identification of stained cells in images is critical for many applications. This particular study was motivated by the development of</a:t>
            </a:r>
            <a:endParaRPr sz="3200" dirty="0">
              <a:solidFill>
                <a:schemeClr val="dk1"/>
              </a:solidFill>
              <a:latin typeface="Calibri"/>
              <a:ea typeface="Calibri"/>
              <a:cs typeface="Calibri"/>
              <a:sym typeface="Calibri"/>
            </a:endParaRPr>
          </a:p>
        </p:txBody>
      </p:sp>
      <p:sp>
        <p:nvSpPr>
          <p:cNvPr id="27" name="Google Shape;27;g34cf8673bab_0_0"/>
          <p:cNvSpPr txBox="1"/>
          <p:nvPr/>
        </p:nvSpPr>
        <p:spPr>
          <a:xfrm>
            <a:off x="16221157" y="26596482"/>
            <a:ext cx="7964400" cy="523200"/>
          </a:xfrm>
          <a:prstGeom prst="rect">
            <a:avLst/>
          </a:prstGeom>
          <a:noFill/>
          <a:ln>
            <a:noFill/>
          </a:ln>
        </p:spPr>
        <p:txBody>
          <a:bodyPr spcFirstLastPara="1" wrap="square" lIns="91425" tIns="45700" rIns="91425" bIns="45700" anchor="t" anchorCtr="0">
            <a:spAutoFit/>
          </a:bodyPr>
          <a:lstStyle/>
          <a:p>
            <a:pPr marL="457200" marR="0" lvl="0" indent="0" algn="l" rtl="0">
              <a:spcBef>
                <a:spcPts val="0"/>
              </a:spcBef>
              <a:spcAft>
                <a:spcPts val="0"/>
              </a:spcAft>
              <a:buNone/>
            </a:pPr>
            <a:endParaRPr sz="2800"/>
          </a:p>
        </p:txBody>
      </p:sp>
      <p:sp>
        <p:nvSpPr>
          <p:cNvPr id="28" name="Google Shape;28;g34cf8673bab_0_0"/>
          <p:cNvSpPr txBox="1"/>
          <p:nvPr/>
        </p:nvSpPr>
        <p:spPr>
          <a:xfrm>
            <a:off x="1027620" y="23485900"/>
            <a:ext cx="7893143" cy="8463815"/>
          </a:xfrm>
          <a:prstGeom prst="rect">
            <a:avLst/>
          </a:prstGeom>
          <a:noFill/>
          <a:ln>
            <a:noFill/>
          </a:ln>
        </p:spPr>
        <p:txBody>
          <a:bodyPr spcFirstLastPara="1" wrap="square" lIns="91425" tIns="45700" rIns="91425" bIns="45700" anchor="t" anchorCtr="0">
            <a:spAutoFit/>
          </a:bodyPr>
          <a:lstStyle/>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Number of correctly identified cells.</a:t>
            </a:r>
          </a:p>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Number of false positives:  cells found by the algorithm where none were identified by manual counting.</a:t>
            </a:r>
          </a:p>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Number of false negatives:  cells missed by the algorithm.</a:t>
            </a:r>
            <a:endParaRPr sz="3200" dirty="0">
              <a:solidFill>
                <a:schemeClr val="dk1"/>
              </a:solidFill>
              <a:latin typeface="Calibri"/>
              <a:ea typeface="Calibri"/>
              <a:cs typeface="Calibri"/>
              <a:sym typeface="Calibri"/>
            </a:endParaRPr>
          </a:p>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Number of “under-counts”:  multiple cells that were identified as one.</a:t>
            </a:r>
            <a:endParaRPr sz="3200" dirty="0">
              <a:solidFill>
                <a:schemeClr val="dk1"/>
              </a:solidFill>
              <a:latin typeface="Calibri"/>
              <a:ea typeface="Calibri"/>
              <a:cs typeface="Calibri"/>
              <a:sym typeface="Calibri"/>
            </a:endParaRPr>
          </a:p>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Number of “over-counts”:  single cells that were identified as two or more.</a:t>
            </a:r>
            <a:endParaRPr sz="3200" dirty="0">
              <a:solidFill>
                <a:schemeClr val="dk1"/>
              </a:solidFill>
              <a:latin typeface="Calibri"/>
              <a:ea typeface="Calibri"/>
              <a:cs typeface="Calibri"/>
              <a:sym typeface="Calibri"/>
            </a:endParaRPr>
          </a:p>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“Affiliation errors”:  cell areas that were incorrectly segmented, resulting in their being affiliated with a neighboring cell.</a:t>
            </a:r>
            <a:endParaRPr sz="3200" dirty="0">
              <a:solidFill>
                <a:schemeClr val="dk1"/>
              </a:solidFill>
              <a:latin typeface="Calibri"/>
              <a:ea typeface="Calibri"/>
              <a:cs typeface="Calibri"/>
              <a:sym typeface="Calibri"/>
            </a:endParaRPr>
          </a:p>
          <a:p>
            <a:pPr marL="457200" marR="0" lvl="0" indent="-444500" algn="l" rtl="0">
              <a:spcBef>
                <a:spcPts val="0"/>
              </a:spcBef>
              <a:spcAft>
                <a:spcPts val="0"/>
              </a:spcAft>
              <a:buClr>
                <a:schemeClr val="dk1"/>
              </a:buClr>
              <a:buSzPts val="3400"/>
              <a:buFont typeface="Calibri"/>
              <a:buChar char="●"/>
            </a:pPr>
            <a:r>
              <a:rPr lang="en-US" sz="3200" dirty="0">
                <a:solidFill>
                  <a:schemeClr val="dk1"/>
                </a:solidFill>
                <a:latin typeface="Calibri"/>
                <a:ea typeface="Calibri"/>
                <a:cs typeface="Calibri"/>
                <a:sym typeface="Calibri"/>
              </a:rPr>
              <a:t>“Intersection over union”:  a parameter that determines, pixel-wise, the normalized overlap area of machine- and human-counted cells.</a:t>
            </a:r>
            <a:endParaRPr sz="3200" dirty="0">
              <a:solidFill>
                <a:schemeClr val="dk1"/>
              </a:solidFill>
              <a:latin typeface="Calibri"/>
              <a:ea typeface="Calibri"/>
              <a:cs typeface="Calibri"/>
              <a:sym typeface="Calibri"/>
            </a:endParaRPr>
          </a:p>
        </p:txBody>
      </p:sp>
      <p:pic>
        <p:nvPicPr>
          <p:cNvPr id="29" name="Google Shape;29;g34cf8673bab_0_0"/>
          <p:cNvPicPr preferRelativeResize="0"/>
          <p:nvPr/>
        </p:nvPicPr>
        <p:blipFill>
          <a:blip r:embed="rId4">
            <a:alphaModFix/>
          </a:blip>
          <a:stretch>
            <a:fillRect/>
          </a:stretch>
        </p:blipFill>
        <p:spPr>
          <a:xfrm>
            <a:off x="9293179" y="20694850"/>
            <a:ext cx="3337617" cy="3232500"/>
          </a:xfrm>
          <a:prstGeom prst="rect">
            <a:avLst/>
          </a:prstGeom>
          <a:noFill/>
          <a:ln w="9525" cap="flat" cmpd="sng">
            <a:solidFill>
              <a:srgbClr val="365DA2"/>
            </a:solidFill>
            <a:prstDash val="solid"/>
            <a:miter lim="8000"/>
            <a:headEnd type="none" w="sm" len="sm"/>
            <a:tailEnd type="none" w="sm" len="sm"/>
          </a:ln>
        </p:spPr>
      </p:pic>
      <p:sp>
        <p:nvSpPr>
          <p:cNvPr id="30" name="Google Shape;30;g34cf8673bab_0_0"/>
          <p:cNvSpPr txBox="1"/>
          <p:nvPr/>
        </p:nvSpPr>
        <p:spPr>
          <a:xfrm>
            <a:off x="9093737" y="23927350"/>
            <a:ext cx="3736500"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i="1" dirty="0">
                <a:solidFill>
                  <a:srgbClr val="1A4343"/>
                </a:solidFill>
                <a:latin typeface="Calibri"/>
                <a:ea typeface="Calibri"/>
                <a:cs typeface="Calibri"/>
                <a:sym typeface="Calibri"/>
              </a:rPr>
              <a:t>Example of undercount.</a:t>
            </a:r>
            <a:endParaRPr sz="2800" b="1" i="1" dirty="0">
              <a:solidFill>
                <a:srgbClr val="1A4343"/>
              </a:solidFill>
              <a:latin typeface="Calibri"/>
              <a:ea typeface="Calibri"/>
              <a:cs typeface="Calibri"/>
              <a:sym typeface="Calibri"/>
            </a:endParaRPr>
          </a:p>
        </p:txBody>
      </p:sp>
      <p:pic>
        <p:nvPicPr>
          <p:cNvPr id="31" name="Google Shape;31;g34cf8673bab_0_0"/>
          <p:cNvPicPr preferRelativeResize="0"/>
          <p:nvPr/>
        </p:nvPicPr>
        <p:blipFill>
          <a:blip r:embed="rId5">
            <a:alphaModFix/>
          </a:blip>
          <a:stretch>
            <a:fillRect/>
          </a:stretch>
        </p:blipFill>
        <p:spPr>
          <a:xfrm>
            <a:off x="9249288" y="24899948"/>
            <a:ext cx="3425399" cy="2393392"/>
          </a:xfrm>
          <a:prstGeom prst="rect">
            <a:avLst/>
          </a:prstGeom>
          <a:noFill/>
          <a:ln w="9525" cap="flat" cmpd="sng">
            <a:solidFill>
              <a:srgbClr val="365DA2"/>
            </a:solidFill>
            <a:prstDash val="solid"/>
            <a:miter lim="8000"/>
            <a:headEnd type="none" w="sm" len="sm"/>
            <a:tailEnd type="none" w="sm" len="sm"/>
          </a:ln>
        </p:spPr>
      </p:pic>
      <p:sp>
        <p:nvSpPr>
          <p:cNvPr id="32" name="Google Shape;32;g34cf8673bab_0_0"/>
          <p:cNvSpPr txBox="1"/>
          <p:nvPr/>
        </p:nvSpPr>
        <p:spPr>
          <a:xfrm>
            <a:off x="9093725" y="27319712"/>
            <a:ext cx="3736524"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i="1" dirty="0">
                <a:solidFill>
                  <a:srgbClr val="1A4343"/>
                </a:solidFill>
                <a:latin typeface="Calibri"/>
                <a:ea typeface="Calibri"/>
                <a:cs typeface="Calibri"/>
                <a:sym typeface="Calibri"/>
              </a:rPr>
              <a:t>Example of over-count.</a:t>
            </a:r>
            <a:endParaRPr sz="2800" b="1" i="1" dirty="0">
              <a:solidFill>
                <a:srgbClr val="1A4343"/>
              </a:solidFill>
              <a:latin typeface="Calibri"/>
              <a:ea typeface="Calibri"/>
              <a:cs typeface="Calibri"/>
              <a:sym typeface="Calibri"/>
            </a:endParaRPr>
          </a:p>
        </p:txBody>
      </p:sp>
      <p:pic>
        <p:nvPicPr>
          <p:cNvPr id="33" name="Google Shape;33;g34cf8673bab_0_0"/>
          <p:cNvPicPr preferRelativeResize="0"/>
          <p:nvPr/>
        </p:nvPicPr>
        <p:blipFill>
          <a:blip r:embed="rId6">
            <a:alphaModFix/>
          </a:blip>
          <a:stretch>
            <a:fillRect/>
          </a:stretch>
        </p:blipFill>
        <p:spPr>
          <a:xfrm>
            <a:off x="9424680" y="28284999"/>
            <a:ext cx="3074615" cy="2662801"/>
          </a:xfrm>
          <a:prstGeom prst="rect">
            <a:avLst/>
          </a:prstGeom>
          <a:noFill/>
          <a:ln w="9525" cap="flat" cmpd="sng">
            <a:solidFill>
              <a:srgbClr val="365DA2"/>
            </a:solidFill>
            <a:prstDash val="solid"/>
            <a:miter lim="8000"/>
            <a:headEnd type="none" w="sm" len="sm"/>
            <a:tailEnd type="none" w="sm" len="sm"/>
          </a:ln>
        </p:spPr>
      </p:pic>
      <p:sp>
        <p:nvSpPr>
          <p:cNvPr id="34" name="Google Shape;34;g34cf8673bab_0_0"/>
          <p:cNvSpPr txBox="1"/>
          <p:nvPr/>
        </p:nvSpPr>
        <p:spPr>
          <a:xfrm>
            <a:off x="8938187" y="30977175"/>
            <a:ext cx="4047600"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i="1" dirty="0">
                <a:solidFill>
                  <a:srgbClr val="1A4343"/>
                </a:solidFill>
                <a:latin typeface="Calibri"/>
                <a:ea typeface="Calibri"/>
                <a:cs typeface="Calibri"/>
                <a:sym typeface="Calibri"/>
              </a:rPr>
              <a:t>Example of affiliation error.</a:t>
            </a:r>
            <a:endParaRPr sz="2800" b="1" i="1" dirty="0">
              <a:solidFill>
                <a:srgbClr val="1A4343"/>
              </a:solidFill>
              <a:latin typeface="Calibri"/>
              <a:ea typeface="Calibri"/>
              <a:cs typeface="Calibri"/>
              <a:sym typeface="Calibri"/>
            </a:endParaRPr>
          </a:p>
        </p:txBody>
      </p:sp>
      <p:sp>
        <p:nvSpPr>
          <p:cNvPr id="35" name="Google Shape;35;g34cf8673bab_0_0"/>
          <p:cNvSpPr/>
          <p:nvPr/>
        </p:nvSpPr>
        <p:spPr>
          <a:xfrm>
            <a:off x="13944975" y="22028100"/>
            <a:ext cx="18019200" cy="10035900"/>
          </a:xfrm>
          <a:prstGeom prst="roundRect">
            <a:avLst>
              <a:gd name="adj" fmla="val 2917"/>
            </a:avLst>
          </a:prstGeom>
          <a:noFill/>
          <a:ln w="127000" cap="flat" cmpd="sng">
            <a:solidFill>
              <a:srgbClr val="365DA2"/>
            </a:solidFill>
            <a:prstDash val="solid"/>
            <a:miter lim="800000"/>
            <a:headEnd type="none" w="sm" len="sm"/>
            <a:tailEnd type="none" w="sm" len="sm"/>
          </a:ln>
        </p:spPr>
        <p:txBody>
          <a:bodyPr spcFirstLastPara="1" wrap="square" lIns="91425" tIns="45700" rIns="91425" bIns="45700" anchor="ctr" anchorCtr="0">
            <a:noAutofit/>
          </a:bodyPr>
          <a:lstStyle/>
          <a:p>
            <a:pPr marL="457200" lvl="0" indent="0" algn="l" rtl="0">
              <a:lnSpc>
                <a:spcPct val="115000"/>
              </a:lnSpc>
              <a:spcBef>
                <a:spcPts val="1200"/>
              </a:spcBef>
              <a:spcAft>
                <a:spcPts val="1200"/>
              </a:spcAft>
              <a:buNone/>
            </a:pPr>
            <a:endParaRPr sz="2324">
              <a:solidFill>
                <a:schemeClr val="lt1"/>
              </a:solidFill>
              <a:latin typeface="Calibri"/>
              <a:ea typeface="Calibri"/>
              <a:cs typeface="Calibri"/>
              <a:sym typeface="Calibri"/>
            </a:endParaRPr>
          </a:p>
        </p:txBody>
      </p:sp>
      <p:sp>
        <p:nvSpPr>
          <p:cNvPr id="36" name="Google Shape;36;g34cf8673bab_0_0"/>
          <p:cNvSpPr/>
          <p:nvPr/>
        </p:nvSpPr>
        <p:spPr>
          <a:xfrm>
            <a:off x="14365356" y="22363475"/>
            <a:ext cx="17229168" cy="862500"/>
          </a:xfrm>
          <a:prstGeom prst="roundRect">
            <a:avLst>
              <a:gd name="adj" fmla="val 16667"/>
            </a:avLst>
          </a:prstGeom>
          <a:solidFill>
            <a:srgbClr val="C0D4F5"/>
          </a:solidFill>
          <a:ln w="76200" cap="flat" cmpd="sng">
            <a:solidFill>
              <a:srgbClr val="BBD6E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b="1">
                <a:solidFill>
                  <a:schemeClr val="dk1"/>
                </a:solidFill>
                <a:latin typeface="Helvetica Neue"/>
                <a:ea typeface="Helvetica Neue"/>
                <a:cs typeface="Helvetica Neue"/>
                <a:sym typeface="Helvetica Neue"/>
              </a:rPr>
              <a:t>Human Segmentation</a:t>
            </a:r>
            <a:endParaRPr sz="5400"/>
          </a:p>
        </p:txBody>
      </p:sp>
      <p:sp>
        <p:nvSpPr>
          <p:cNvPr id="37" name="Google Shape;37;g34cf8673bab_0_0"/>
          <p:cNvSpPr/>
          <p:nvPr/>
        </p:nvSpPr>
        <p:spPr>
          <a:xfrm>
            <a:off x="32787771" y="22363484"/>
            <a:ext cx="10348053" cy="862500"/>
          </a:xfrm>
          <a:prstGeom prst="roundRect">
            <a:avLst>
              <a:gd name="adj" fmla="val 16667"/>
            </a:avLst>
          </a:prstGeom>
          <a:solidFill>
            <a:srgbClr val="B3C6E7"/>
          </a:solidFill>
          <a:ln w="76200" cap="flat" cmpd="sng">
            <a:solidFill>
              <a:srgbClr val="D8E2F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b="1">
                <a:solidFill>
                  <a:schemeClr val="dk1"/>
                </a:solidFill>
                <a:latin typeface="Helvetica Neue"/>
                <a:ea typeface="Helvetica Neue"/>
                <a:cs typeface="Helvetica Neue"/>
                <a:sym typeface="Helvetica Neue"/>
              </a:rPr>
              <a:t>Future Work</a:t>
            </a:r>
            <a:endParaRPr/>
          </a:p>
        </p:txBody>
      </p:sp>
      <p:pic>
        <p:nvPicPr>
          <p:cNvPr id="38" name="Google Shape;38;g34cf8673bab_0_0"/>
          <p:cNvPicPr preferRelativeResize="0"/>
          <p:nvPr/>
        </p:nvPicPr>
        <p:blipFill>
          <a:blip r:embed="rId7">
            <a:alphaModFix/>
          </a:blip>
          <a:stretch>
            <a:fillRect/>
          </a:stretch>
        </p:blipFill>
        <p:spPr>
          <a:xfrm>
            <a:off x="25182850" y="23485900"/>
            <a:ext cx="5455650" cy="5033883"/>
          </a:xfrm>
          <a:prstGeom prst="rect">
            <a:avLst/>
          </a:prstGeom>
          <a:noFill/>
          <a:ln>
            <a:noFill/>
          </a:ln>
        </p:spPr>
      </p:pic>
      <p:pic>
        <p:nvPicPr>
          <p:cNvPr id="41" name="Google Shape;41;g34cf8673bab_0_0" title="Screenshot 2025-04-15 at 11.06.34 PM.png"/>
          <p:cNvPicPr preferRelativeResize="0"/>
          <p:nvPr/>
        </p:nvPicPr>
        <p:blipFill>
          <a:blip r:embed="rId8">
            <a:alphaModFix/>
          </a:blip>
          <a:stretch>
            <a:fillRect/>
          </a:stretch>
        </p:blipFill>
        <p:spPr>
          <a:xfrm>
            <a:off x="9613300" y="11694354"/>
            <a:ext cx="3425400" cy="3425423"/>
          </a:xfrm>
          <a:prstGeom prst="rect">
            <a:avLst/>
          </a:prstGeom>
          <a:noFill/>
          <a:ln>
            <a:noFill/>
          </a:ln>
        </p:spPr>
      </p:pic>
      <p:sp>
        <p:nvSpPr>
          <p:cNvPr id="42" name="Google Shape;42;g34cf8673bab_0_0"/>
          <p:cNvSpPr txBox="1"/>
          <p:nvPr/>
        </p:nvSpPr>
        <p:spPr>
          <a:xfrm>
            <a:off x="14393525" y="23486844"/>
            <a:ext cx="8986200" cy="8008316"/>
          </a:xfrm>
          <a:prstGeom prst="rect">
            <a:avLst/>
          </a:prstGeom>
          <a:noFill/>
          <a:ln>
            <a:noFill/>
          </a:ln>
        </p:spPr>
        <p:txBody>
          <a:bodyPr spcFirstLastPara="1" wrap="square" lIns="91425" tIns="91425" rIns="91425" bIns="91425" anchor="t" anchorCtr="0">
            <a:spAutoFit/>
          </a:bodyPr>
          <a:lstStyle/>
          <a:p>
            <a:pPr marL="25400" lvl="0">
              <a:lnSpc>
                <a:spcPct val="115000"/>
              </a:lnSpc>
              <a:spcBef>
                <a:spcPts val="1200"/>
              </a:spcBef>
              <a:buClr>
                <a:schemeClr val="dk1"/>
              </a:buClr>
              <a:buSzPts val="3200"/>
            </a:pPr>
            <a:r>
              <a:rPr lang="en-US" sz="3200" dirty="0">
                <a:solidFill>
                  <a:schemeClr val="dk1"/>
                </a:solidFill>
                <a:latin typeface="Calibri"/>
                <a:ea typeface="Calibri"/>
                <a:cs typeface="Calibri"/>
                <a:sym typeface="Calibri"/>
              </a:rPr>
              <a:t>Human identification of cells is used to establish a reference for evaluating the efficacy of the automated approaches.  Four independent observers manually identified cells in two images.</a:t>
            </a:r>
          </a:p>
          <a:p>
            <a:pPr marL="457200" lvl="0" indent="-431800" algn="l" rtl="0">
              <a:lnSpc>
                <a:spcPct val="115000"/>
              </a:lnSpc>
              <a:spcBef>
                <a:spcPts val="1200"/>
              </a:spcBef>
              <a:spcAft>
                <a:spcPts val="0"/>
              </a:spcAft>
              <a:buClr>
                <a:schemeClr val="dk1"/>
              </a:buClr>
              <a:buSzPts val="3200"/>
              <a:buChar char="●"/>
            </a:pPr>
            <a:r>
              <a:rPr lang="en-US" sz="3200" b="1" dirty="0">
                <a:solidFill>
                  <a:schemeClr val="dk1"/>
                </a:solidFill>
                <a:latin typeface="Calibri"/>
                <a:ea typeface="Calibri"/>
                <a:cs typeface="Calibri"/>
                <a:sym typeface="Calibri"/>
              </a:rPr>
              <a:t>Manual Count Variability</a:t>
            </a:r>
            <a:r>
              <a:rPr lang="en-US" sz="3200" dirty="0">
                <a:solidFill>
                  <a:schemeClr val="dk1"/>
                </a:solidFill>
                <a:latin typeface="Calibri"/>
                <a:ea typeface="Calibri"/>
                <a:cs typeface="Calibri"/>
                <a:sym typeface="Calibri"/>
              </a:rPr>
              <a:t>   There was considerable variability in the marking of cells that were faint or overlapping, as shown in the figure.</a:t>
            </a:r>
          </a:p>
          <a:p>
            <a:pPr marL="457200" lvl="0" indent="-431800" algn="l" rtl="0">
              <a:lnSpc>
                <a:spcPct val="115000"/>
              </a:lnSpc>
              <a:spcBef>
                <a:spcPts val="1200"/>
              </a:spcBef>
              <a:spcAft>
                <a:spcPts val="0"/>
              </a:spcAft>
              <a:buClr>
                <a:schemeClr val="dk1"/>
              </a:buClr>
              <a:buSzPts val="3200"/>
              <a:buChar char="●"/>
            </a:pPr>
            <a:endParaRPr sz="3200" dirty="0">
              <a:solidFill>
                <a:schemeClr val="dk1"/>
              </a:solidFill>
              <a:latin typeface="Calibri"/>
              <a:ea typeface="Calibri"/>
              <a:cs typeface="Calibri"/>
              <a:sym typeface="Calibri"/>
            </a:endParaRPr>
          </a:p>
          <a:p>
            <a:pPr marL="457200" lvl="0" indent="-431800" algn="l" rtl="0">
              <a:lnSpc>
                <a:spcPct val="115000"/>
              </a:lnSpc>
              <a:spcBef>
                <a:spcPts val="0"/>
              </a:spcBef>
              <a:spcAft>
                <a:spcPts val="0"/>
              </a:spcAft>
              <a:buClr>
                <a:schemeClr val="dk1"/>
              </a:buClr>
              <a:buSzPts val="3200"/>
              <a:buChar char="●"/>
            </a:pPr>
            <a:r>
              <a:rPr lang="en-US" sz="3200" b="1" dirty="0">
                <a:solidFill>
                  <a:schemeClr val="dk1"/>
                </a:solidFill>
                <a:latin typeface="Calibri"/>
                <a:ea typeface="Calibri"/>
                <a:cs typeface="Calibri"/>
                <a:sym typeface="Calibri"/>
              </a:rPr>
              <a:t>Implications for Validation </a:t>
            </a:r>
            <a:r>
              <a:rPr lang="en-US" sz="3200" dirty="0">
                <a:solidFill>
                  <a:schemeClr val="dk1"/>
                </a:solidFill>
                <a:latin typeface="Calibri"/>
                <a:ea typeface="Calibri"/>
                <a:cs typeface="Calibri"/>
                <a:sym typeface="Calibri"/>
              </a:rPr>
              <a:t> Without an agreed-upon “true” cell count, we cannot begin to  evaluate algorithm performance.  Our interim focus is therefore on refining a manual selection protocol and creating a consensus image.</a:t>
            </a:r>
            <a:endParaRPr sz="3200" dirty="0">
              <a:latin typeface="Calibri"/>
              <a:ea typeface="Calibri"/>
              <a:cs typeface="Calibri"/>
              <a:sym typeface="Calibri"/>
            </a:endParaRPr>
          </a:p>
        </p:txBody>
      </p:sp>
      <p:sp>
        <p:nvSpPr>
          <p:cNvPr id="43" name="Google Shape;43;g34cf8673bab_0_0"/>
          <p:cNvSpPr txBox="1"/>
          <p:nvPr/>
        </p:nvSpPr>
        <p:spPr>
          <a:xfrm>
            <a:off x="14367650" y="17176217"/>
            <a:ext cx="11195793" cy="3647122"/>
          </a:xfrm>
          <a:prstGeom prst="rect">
            <a:avLst/>
          </a:prstGeom>
          <a:noFill/>
          <a:ln>
            <a:noFill/>
          </a:ln>
        </p:spPr>
        <p:txBody>
          <a:bodyPr spcFirstLastPara="1" wrap="square" lIns="91425" tIns="91425" rIns="91425" bIns="91425" anchor="t" anchorCtr="0">
            <a:spAutoFit/>
          </a:bodyPr>
          <a:lstStyle/>
          <a:p>
            <a:pPr lvl="0">
              <a:buClr>
                <a:schemeClr val="dk1"/>
              </a:buClr>
              <a:buSzPts val="1100"/>
            </a:pPr>
            <a:r>
              <a:rPr lang="en-US" sz="2800" b="1" i="1" dirty="0">
                <a:solidFill>
                  <a:srgbClr val="1A4343"/>
                </a:solidFill>
                <a:latin typeface="Calibri"/>
                <a:ea typeface="Calibri"/>
                <a:cs typeface="Calibri"/>
                <a:sym typeface="Calibri"/>
              </a:rPr>
              <a:t>Approach 1.  </a:t>
            </a:r>
            <a:r>
              <a:rPr lang="en-US" sz="2800" i="1" dirty="0">
                <a:solidFill>
                  <a:srgbClr val="1A4343"/>
                </a:solidFill>
                <a:latin typeface="Calibri"/>
                <a:ea typeface="Calibri"/>
                <a:cs typeface="Calibri"/>
                <a:sym typeface="Calibri"/>
              </a:rPr>
              <a:t>The original color target image was converted to a grayscale image (8‐bit format). The CLAHE (contrast limited adaptive histogram equalization) operation enhances local contrast, making cell edges clearer. Subtracting the background reduced non-uniform illumination. The image underwent an auto local threshold operation (</a:t>
            </a:r>
            <a:r>
              <a:rPr lang="en-US" sz="2800" i="1" dirty="0" err="1">
                <a:solidFill>
                  <a:srgbClr val="1A4343"/>
                </a:solidFill>
                <a:latin typeface="Calibri"/>
                <a:ea typeface="Calibri"/>
                <a:cs typeface="Calibri"/>
                <a:sym typeface="Calibri"/>
              </a:rPr>
              <a:t>Phansalkar</a:t>
            </a:r>
            <a:r>
              <a:rPr lang="en-US" sz="2800" i="1" dirty="0">
                <a:solidFill>
                  <a:srgbClr val="1A4343"/>
                </a:solidFill>
                <a:latin typeface="Calibri"/>
                <a:ea typeface="Calibri"/>
                <a:cs typeface="Calibri"/>
                <a:sym typeface="Calibri"/>
              </a:rPr>
              <a:t>), which isolated cell regions from background.  De-speckle and remove outlier steps eliminated noise and non‐cell artifacts.  Finally, watershed segmentation was used to separates adjacent cells.</a:t>
            </a:r>
            <a:endParaRPr sz="2800" dirty="0">
              <a:solidFill>
                <a:schemeClr val="dk1"/>
              </a:solidFill>
              <a:latin typeface="Calibri"/>
              <a:ea typeface="Calibri"/>
              <a:cs typeface="Calibri"/>
              <a:sym typeface="Calibri"/>
            </a:endParaRPr>
          </a:p>
          <a:p>
            <a:pPr marL="0" lvl="0" indent="0" algn="l" rtl="0">
              <a:spcBef>
                <a:spcPts val="0"/>
              </a:spcBef>
              <a:spcAft>
                <a:spcPts val="0"/>
              </a:spcAft>
              <a:buNone/>
            </a:pPr>
            <a:endParaRPr sz="200" dirty="0"/>
          </a:p>
        </p:txBody>
      </p:sp>
      <p:sp>
        <p:nvSpPr>
          <p:cNvPr id="44" name="Google Shape;44;g34cf8673bab_0_0"/>
          <p:cNvSpPr txBox="1"/>
          <p:nvPr/>
        </p:nvSpPr>
        <p:spPr>
          <a:xfrm>
            <a:off x="24036775" y="28494400"/>
            <a:ext cx="7747800" cy="295462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Font typeface="Arial"/>
              <a:buNone/>
            </a:pPr>
            <a:r>
              <a:rPr lang="en-US" sz="3000" i="1" dirty="0">
                <a:solidFill>
                  <a:srgbClr val="1A4343"/>
                </a:solidFill>
                <a:latin typeface="Calibri"/>
                <a:ea typeface="Calibri"/>
                <a:cs typeface="Calibri"/>
                <a:sym typeface="Calibri"/>
              </a:rPr>
              <a:t>The regions of consensus among four independent people who marked the cells in an image. The color bar indicates the number of people who marked those pixels.  Lighter colors indicate that multiple annotators agreed on the presence of a fluorescing cell.</a:t>
            </a:r>
            <a:endParaRPr dirty="0"/>
          </a:p>
        </p:txBody>
      </p:sp>
      <p:sp>
        <p:nvSpPr>
          <p:cNvPr id="45" name="Google Shape;45;g34cf8673bab_0_0"/>
          <p:cNvSpPr txBox="1"/>
          <p:nvPr/>
        </p:nvSpPr>
        <p:spPr>
          <a:xfrm>
            <a:off x="26231850" y="17176217"/>
            <a:ext cx="16571979" cy="406262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US" sz="2800" b="1" i="1" dirty="0">
                <a:solidFill>
                  <a:srgbClr val="1A4343"/>
                </a:solidFill>
                <a:latin typeface="Calibri"/>
                <a:ea typeface="Calibri"/>
                <a:cs typeface="Calibri"/>
                <a:sym typeface="Calibri"/>
              </a:rPr>
              <a:t>Approach 2.  </a:t>
            </a:r>
            <a:r>
              <a:rPr lang="en-US" sz="2800" i="1" dirty="0">
                <a:solidFill>
                  <a:srgbClr val="1A4343"/>
                </a:solidFill>
                <a:latin typeface="Calibri"/>
                <a:ea typeface="Calibri"/>
                <a:cs typeface="Calibri"/>
                <a:sym typeface="Calibri"/>
              </a:rPr>
              <a:t>Both green </a:t>
            </a:r>
            <a:r>
              <a:rPr lang="en-US" sz="2800" i="1" dirty="0" err="1">
                <a:solidFill>
                  <a:srgbClr val="1A4343"/>
                </a:solidFill>
                <a:latin typeface="Calibri"/>
                <a:ea typeface="Calibri"/>
                <a:cs typeface="Calibri"/>
                <a:sym typeface="Calibri"/>
              </a:rPr>
              <a:t>Calcein</a:t>
            </a:r>
            <a:r>
              <a:rPr lang="en-US" sz="2800" i="1" dirty="0">
                <a:solidFill>
                  <a:srgbClr val="1A4343"/>
                </a:solidFill>
                <a:latin typeface="Calibri"/>
                <a:ea typeface="Calibri"/>
                <a:cs typeface="Calibri"/>
                <a:sym typeface="Calibri"/>
              </a:rPr>
              <a:t> AM-stained cells and corresponding blue Hoechst-stained nuclei were used.  (Top Left)  Nuclei were identified using standard image processing.  The Voronoi operation was used to create separation lines, which was later used for segmentation. (Right) The green channel was selected.  The image was blurred, and the blurred image was subtracted to remove non-uniform background.  As in Approach 1, CLAHE was applied to improve local contrast.  The image was converted to 8-bit, required for local thresholding, which requires selection of a window size. The </a:t>
            </a:r>
            <a:r>
              <a:rPr lang="en-US" sz="2800" i="1" dirty="0" err="1">
                <a:solidFill>
                  <a:srgbClr val="1A4343"/>
                </a:solidFill>
                <a:latin typeface="Calibri"/>
                <a:ea typeface="Calibri"/>
                <a:cs typeface="Calibri"/>
                <a:sym typeface="Calibri"/>
              </a:rPr>
              <a:t>thresholded</a:t>
            </a:r>
            <a:r>
              <a:rPr lang="en-US" sz="2800" i="1" dirty="0">
                <a:solidFill>
                  <a:srgbClr val="1A4343"/>
                </a:solidFill>
                <a:latin typeface="Calibri"/>
                <a:ea typeface="Calibri"/>
                <a:cs typeface="Calibri"/>
                <a:sym typeface="Calibri"/>
              </a:rPr>
              <a:t> area was found as a function of window size and the slope determined, as shown in the plot.  The window size right before the slope doubles was selected.  De-speckle and open (erosion followed by dilation) operations were applied to remove noise.  The previously found separation lines were used to segment the cells.  Objects smaller than 50 pixels were eliminated.</a:t>
            </a:r>
            <a:endParaRPr sz="2800" dirty="0">
              <a:solidFill>
                <a:schemeClr val="dk1"/>
              </a:solidFill>
              <a:latin typeface="Calibri"/>
              <a:ea typeface="Calibri"/>
              <a:cs typeface="Calibri"/>
              <a:sym typeface="Calibri"/>
            </a:endParaRPr>
          </a:p>
        </p:txBody>
      </p:sp>
      <p:sp>
        <p:nvSpPr>
          <p:cNvPr id="47" name="Google Shape;47;g34cf8673bab_0_0"/>
          <p:cNvSpPr txBox="1"/>
          <p:nvPr/>
        </p:nvSpPr>
        <p:spPr>
          <a:xfrm>
            <a:off x="14367650" y="6355475"/>
            <a:ext cx="3000000" cy="1094115"/>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Clr>
                <a:schemeClr val="dk1"/>
              </a:buClr>
              <a:buSzPts val="1100"/>
              <a:buFont typeface="Arial"/>
              <a:buNone/>
            </a:pPr>
            <a:r>
              <a:rPr lang="en-US" sz="3400" b="1" u="sng" dirty="0">
                <a:solidFill>
                  <a:srgbClr val="1E4E79"/>
                </a:solidFill>
                <a:latin typeface="Calibri"/>
                <a:ea typeface="Calibri"/>
                <a:cs typeface="Calibri"/>
                <a:sym typeface="Calibri"/>
              </a:rPr>
              <a:t>APPROACH 1</a:t>
            </a:r>
            <a:endParaRPr sz="3400" u="sng" dirty="0">
              <a:solidFill>
                <a:srgbClr val="1E4E79"/>
              </a:solidFill>
            </a:endParaRPr>
          </a:p>
        </p:txBody>
      </p:sp>
      <p:sp>
        <p:nvSpPr>
          <p:cNvPr id="48" name="Google Shape;48;g34cf8673bab_0_0"/>
          <p:cNvSpPr txBox="1"/>
          <p:nvPr/>
        </p:nvSpPr>
        <p:spPr>
          <a:xfrm>
            <a:off x="26810757" y="6355475"/>
            <a:ext cx="3000000" cy="1094115"/>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US" sz="3400" b="1" u="sng" dirty="0">
                <a:solidFill>
                  <a:srgbClr val="1E4E79"/>
                </a:solidFill>
                <a:latin typeface="Calibri"/>
                <a:ea typeface="Calibri"/>
                <a:cs typeface="Calibri"/>
                <a:sym typeface="Calibri"/>
              </a:rPr>
              <a:t>APPROACH 2</a:t>
            </a:r>
            <a:endParaRPr sz="3400" u="sng" dirty="0">
              <a:solidFill>
                <a:srgbClr val="1E4E79"/>
              </a:solidFill>
            </a:endParaRPr>
          </a:p>
        </p:txBody>
      </p:sp>
      <p:sp>
        <p:nvSpPr>
          <p:cNvPr id="49" name="Google Shape;30;g34cf8673bab_0_0"/>
          <p:cNvSpPr txBox="1"/>
          <p:nvPr/>
        </p:nvSpPr>
        <p:spPr>
          <a:xfrm>
            <a:off x="9475437" y="15168342"/>
            <a:ext cx="3736500"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i="1" dirty="0">
                <a:solidFill>
                  <a:srgbClr val="1A4343"/>
                </a:solidFill>
                <a:latin typeface="Calibri"/>
                <a:ea typeface="Calibri"/>
                <a:cs typeface="Calibri"/>
                <a:sym typeface="Calibri"/>
              </a:rPr>
              <a:t>Example of non-uniform illumination.</a:t>
            </a:r>
            <a:endParaRPr sz="2800" b="1" i="1" dirty="0">
              <a:solidFill>
                <a:srgbClr val="1A4343"/>
              </a:solidFill>
              <a:latin typeface="Calibri"/>
              <a:ea typeface="Calibri"/>
              <a:cs typeface="Calibri"/>
              <a:sym typeface="Calibri"/>
            </a:endParaRPr>
          </a:p>
        </p:txBody>
      </p:sp>
      <p:sp>
        <p:nvSpPr>
          <p:cNvPr id="50" name="Google Shape;30;g34cf8673bab_0_0"/>
          <p:cNvSpPr txBox="1"/>
          <p:nvPr/>
        </p:nvSpPr>
        <p:spPr>
          <a:xfrm>
            <a:off x="9525993" y="11009030"/>
            <a:ext cx="3965126"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i="1" dirty="0">
                <a:solidFill>
                  <a:srgbClr val="1A4343"/>
                </a:solidFill>
                <a:latin typeface="Calibri"/>
                <a:ea typeface="Calibri"/>
                <a:cs typeface="Calibri"/>
                <a:sym typeface="Calibri"/>
              </a:rPr>
              <a:t>Example of a cell cluster.</a:t>
            </a:r>
            <a:endParaRPr sz="2800" b="1" i="1" dirty="0">
              <a:solidFill>
                <a:srgbClr val="1A4343"/>
              </a:solidFill>
              <a:latin typeface="Calibri"/>
              <a:ea typeface="Calibri"/>
              <a:cs typeface="Calibri"/>
              <a:sym typeface="Calibri"/>
            </a:endParaRPr>
          </a:p>
        </p:txBody>
      </p:sp>
      <p:sp>
        <p:nvSpPr>
          <p:cNvPr id="51" name="Google Shape;25;g34cf8673bab_0_0"/>
          <p:cNvSpPr txBox="1"/>
          <p:nvPr/>
        </p:nvSpPr>
        <p:spPr>
          <a:xfrm>
            <a:off x="812293" y="21202321"/>
            <a:ext cx="8281421" cy="20620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Calibri"/>
                <a:ea typeface="Calibri"/>
                <a:cs typeface="Calibri"/>
                <a:sym typeface="Calibri"/>
              </a:rPr>
              <a:t>The objective is to evaluate the performance of each compared to areas manually identified by members of the lab.  We will evaluate the accuracy by calculating the following metrics.</a:t>
            </a:r>
            <a:endParaRPr sz="3200" dirty="0">
              <a:solidFill>
                <a:schemeClr val="dk1"/>
              </a:solidFill>
              <a:latin typeface="Calibri"/>
              <a:ea typeface="Calibri"/>
              <a:cs typeface="Calibri"/>
              <a:sym typeface="Calibri"/>
            </a:endParaRPr>
          </a:p>
        </p:txBody>
      </p:sp>
      <p:sp>
        <p:nvSpPr>
          <p:cNvPr id="3" name="TextBox 2"/>
          <p:cNvSpPr txBox="1"/>
          <p:nvPr/>
        </p:nvSpPr>
        <p:spPr>
          <a:xfrm>
            <a:off x="32781868" y="23422637"/>
            <a:ext cx="10420182" cy="8802410"/>
          </a:xfrm>
          <a:prstGeom prst="rect">
            <a:avLst/>
          </a:prstGeom>
          <a:noFill/>
        </p:spPr>
        <p:txBody>
          <a:bodyPr wrap="square" rtlCol="0">
            <a:spAutoFit/>
          </a:bodyPr>
          <a:lstStyle/>
          <a:p>
            <a:pPr marL="457200" lvl="0" indent="-431800">
              <a:lnSpc>
                <a:spcPct val="115000"/>
              </a:lnSpc>
              <a:spcBef>
                <a:spcPts val="1200"/>
              </a:spcBef>
              <a:buClr>
                <a:schemeClr val="dk1"/>
              </a:buClr>
              <a:buSzPts val="3200"/>
              <a:buChar char="●"/>
            </a:pPr>
            <a:r>
              <a:rPr lang="en-US" sz="3200" b="1" dirty="0">
                <a:solidFill>
                  <a:schemeClr val="dk1"/>
                </a:solidFill>
                <a:latin typeface="Calibri"/>
                <a:ea typeface="Calibri"/>
                <a:cs typeface="Calibri"/>
                <a:sym typeface="Calibri"/>
              </a:rPr>
              <a:t>Standardize Labeling Protocol </a:t>
            </a:r>
            <a:r>
              <a:rPr lang="en-US" sz="3200" dirty="0">
                <a:solidFill>
                  <a:schemeClr val="dk1"/>
                </a:solidFill>
                <a:latin typeface="Calibri"/>
                <a:ea typeface="Calibri"/>
                <a:cs typeface="Calibri"/>
                <a:sym typeface="Calibri"/>
              </a:rPr>
              <a:t> We plan to develop clear guidelines so that multiple human annotators can perform consistent cell identification. </a:t>
            </a:r>
          </a:p>
          <a:p>
            <a:pPr marL="457200" lvl="0" indent="-431800">
              <a:lnSpc>
                <a:spcPct val="115000"/>
              </a:lnSpc>
              <a:buClr>
                <a:schemeClr val="dk1"/>
              </a:buClr>
              <a:buSzPts val="3200"/>
              <a:buChar char="●"/>
            </a:pPr>
            <a:r>
              <a:rPr lang="en-US" sz="3200" b="1" dirty="0">
                <a:solidFill>
                  <a:schemeClr val="dk1"/>
                </a:solidFill>
                <a:latin typeface="Calibri"/>
                <a:ea typeface="Calibri"/>
                <a:cs typeface="Calibri"/>
                <a:sym typeface="Calibri"/>
              </a:rPr>
              <a:t>Expand Reference Data </a:t>
            </a:r>
            <a:r>
              <a:rPr lang="en-US" sz="3200" dirty="0">
                <a:solidFill>
                  <a:schemeClr val="dk1"/>
                </a:solidFill>
                <a:latin typeface="Calibri"/>
                <a:ea typeface="Calibri"/>
                <a:cs typeface="Calibri"/>
                <a:sym typeface="Calibri"/>
              </a:rPr>
              <a:t> Additional images and annotations have been collected to account for varying staining intensities, morphological differences, uneven background and illumination, and cell density.</a:t>
            </a:r>
          </a:p>
          <a:p>
            <a:pPr marL="457200" lvl="0" indent="-431800">
              <a:lnSpc>
                <a:spcPct val="115000"/>
              </a:lnSpc>
              <a:buClr>
                <a:schemeClr val="dk1"/>
              </a:buClr>
              <a:buSzPts val="3200"/>
              <a:buChar char="●"/>
            </a:pPr>
            <a:r>
              <a:rPr lang="en-US" sz="3200" b="1" dirty="0">
                <a:solidFill>
                  <a:schemeClr val="dk1"/>
                </a:solidFill>
                <a:latin typeface="Calibri"/>
                <a:ea typeface="Calibri"/>
                <a:cs typeface="Calibri"/>
                <a:sym typeface="Calibri"/>
              </a:rPr>
              <a:t>Refine Automated Pipeline </a:t>
            </a:r>
            <a:r>
              <a:rPr lang="en-US" sz="3200" dirty="0">
                <a:solidFill>
                  <a:schemeClr val="dk1"/>
                </a:solidFill>
                <a:latin typeface="Calibri"/>
                <a:ea typeface="Calibri"/>
                <a:cs typeface="Calibri"/>
                <a:sym typeface="Calibri"/>
              </a:rPr>
              <a:t> We will adapt image processing parameters based on the consensus images to improve performance.</a:t>
            </a:r>
          </a:p>
          <a:p>
            <a:pPr marL="457200" lvl="0" indent="-431800">
              <a:lnSpc>
                <a:spcPct val="115000"/>
              </a:lnSpc>
              <a:buClr>
                <a:schemeClr val="dk1"/>
              </a:buClr>
              <a:buSzPts val="3200"/>
              <a:buChar char="●"/>
            </a:pPr>
            <a:r>
              <a:rPr lang="en-US" sz="3200" b="1" dirty="0">
                <a:solidFill>
                  <a:schemeClr val="dk1"/>
                </a:solidFill>
                <a:latin typeface="Calibri"/>
                <a:ea typeface="Calibri"/>
                <a:cs typeface="Calibri"/>
                <a:sym typeface="Calibri"/>
              </a:rPr>
              <a:t>Compare Methods </a:t>
            </a:r>
            <a:r>
              <a:rPr lang="en-US" sz="3200" dirty="0">
                <a:solidFill>
                  <a:schemeClr val="dk1"/>
                </a:solidFill>
                <a:latin typeface="Calibri"/>
                <a:ea typeface="Calibri"/>
                <a:cs typeface="Calibri"/>
                <a:sym typeface="Calibri"/>
              </a:rPr>
              <a:t> Once a reliable baseline is established, we will compare the results of both pipelines against human annotated masks, other cell identification methods, and machine learning techniques using the metrics in Performance Evaluation.</a:t>
            </a:r>
            <a:endParaRPr lang="en-US" dirty="0"/>
          </a:p>
        </p:txBody>
      </p:sp>
      <p:grpSp>
        <p:nvGrpSpPr>
          <p:cNvPr id="7" name="Group 6">
            <a:extLst>
              <a:ext uri="{FF2B5EF4-FFF2-40B4-BE49-F238E27FC236}">
                <a16:creationId xmlns:a16="http://schemas.microsoft.com/office/drawing/2014/main" id="{BFC946D8-0B41-7CEB-CF1A-6953D80A9428}"/>
              </a:ext>
            </a:extLst>
          </p:cNvPr>
          <p:cNvGrpSpPr/>
          <p:nvPr/>
        </p:nvGrpSpPr>
        <p:grpSpPr>
          <a:xfrm>
            <a:off x="28236984" y="6462583"/>
            <a:ext cx="11006062" cy="10480487"/>
            <a:chOff x="29706889" y="6482319"/>
            <a:chExt cx="11006062" cy="10480487"/>
          </a:xfrm>
        </p:grpSpPr>
        <p:pic>
          <p:nvPicPr>
            <p:cNvPr id="178" name="Picture 177" descr="A black and white image of a black and white image of a black and white image of a black and white image of a black and white image of a black and white image of a black and&#10;&#10;AI-generated content may be incorrect.">
              <a:extLst>
                <a:ext uri="{FF2B5EF4-FFF2-40B4-BE49-F238E27FC236}">
                  <a16:creationId xmlns:a16="http://schemas.microsoft.com/office/drawing/2014/main" id="{D4364034-3C96-4EEA-3D85-767020F46D09}"/>
                </a:ext>
              </a:extLst>
            </p:cNvPr>
            <p:cNvPicPr>
              <a:picLocks noChangeAspect="1"/>
            </p:cNvPicPr>
            <p:nvPr/>
          </p:nvPicPr>
          <p:blipFill rotWithShape="1">
            <a:blip r:embed="rId9">
              <a:extLst>
                <a:ext uri="{28A0092B-C50C-407E-A947-70E740481C1C}">
                  <a14:useLocalDpi xmlns:a14="http://schemas.microsoft.com/office/drawing/2010/main" val="0"/>
                </a:ext>
              </a:extLst>
            </a:blip>
            <a:srcRect l="5046" r="5046"/>
            <a:stretch/>
          </p:blipFill>
          <p:spPr>
            <a:xfrm>
              <a:off x="37148807" y="15472647"/>
              <a:ext cx="1307160" cy="1307160"/>
            </a:xfrm>
            <a:prstGeom prst="rect">
              <a:avLst/>
            </a:prstGeom>
          </p:spPr>
        </p:pic>
        <p:grpSp>
          <p:nvGrpSpPr>
            <p:cNvPr id="6" name="Group 5">
              <a:extLst>
                <a:ext uri="{FF2B5EF4-FFF2-40B4-BE49-F238E27FC236}">
                  <a16:creationId xmlns:a16="http://schemas.microsoft.com/office/drawing/2014/main" id="{C3FBBEA2-669E-75E0-610F-AB641FF2DF7C}"/>
                </a:ext>
              </a:extLst>
            </p:cNvPr>
            <p:cNvGrpSpPr/>
            <p:nvPr/>
          </p:nvGrpSpPr>
          <p:grpSpPr>
            <a:xfrm>
              <a:off x="29706889" y="6482319"/>
              <a:ext cx="11006062" cy="10480487"/>
              <a:chOff x="29706889" y="6482319"/>
              <a:chExt cx="11006062" cy="10480487"/>
            </a:xfrm>
          </p:grpSpPr>
          <p:cxnSp>
            <p:nvCxnSpPr>
              <p:cNvPr id="163" name="Straight Arrow Connector 162">
                <a:extLst>
                  <a:ext uri="{FF2B5EF4-FFF2-40B4-BE49-F238E27FC236}">
                    <a16:creationId xmlns:a16="http://schemas.microsoft.com/office/drawing/2014/main" id="{47806D87-E5FA-93A2-10AA-DE8ABA077BA4}"/>
                  </a:ext>
                </a:extLst>
              </p:cNvPr>
              <p:cNvCxnSpPr>
                <a:cxnSpLocks/>
              </p:cNvCxnSpPr>
              <p:nvPr/>
            </p:nvCxnSpPr>
            <p:spPr>
              <a:xfrm flipH="1">
                <a:off x="37819197" y="7737653"/>
                <a:ext cx="7" cy="577683"/>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pic>
            <p:nvPicPr>
              <p:cNvPr id="165" name="Picture 164" descr="A green light in the dark&#10;&#10;AI-generated content may be incorrect.">
                <a:extLst>
                  <a:ext uri="{FF2B5EF4-FFF2-40B4-BE49-F238E27FC236}">
                    <a16:creationId xmlns:a16="http://schemas.microsoft.com/office/drawing/2014/main" id="{FCBC530D-7B3E-4937-16EE-0363347E164C}"/>
                  </a:ext>
                </a:extLst>
              </p:cNvPr>
              <p:cNvPicPr>
                <a:picLocks noChangeAspect="1"/>
              </p:cNvPicPr>
              <p:nvPr/>
            </p:nvPicPr>
            <p:blipFill rotWithShape="1">
              <a:blip r:embed="rId10">
                <a:extLst>
                  <a:ext uri="{28A0092B-C50C-407E-A947-70E740481C1C}">
                    <a14:useLocalDpi xmlns:a14="http://schemas.microsoft.com/office/drawing/2010/main" val="0"/>
                  </a:ext>
                </a:extLst>
              </a:blip>
              <a:srcRect l="5047" r="5047"/>
              <a:stretch/>
            </p:blipFill>
            <p:spPr>
              <a:xfrm>
                <a:off x="37148813" y="6482319"/>
                <a:ext cx="1307170" cy="1307170"/>
              </a:xfrm>
              <a:prstGeom prst="rect">
                <a:avLst/>
              </a:prstGeom>
              <a:ln w="12700">
                <a:solidFill>
                  <a:schemeClr val="tx1"/>
                </a:solidFill>
              </a:ln>
            </p:spPr>
          </p:pic>
          <p:pic>
            <p:nvPicPr>
              <p:cNvPr id="166" name="Picture 165" descr="A blurry blue lights&#10;&#10;AI-generated content may be incorrect.">
                <a:extLst>
                  <a:ext uri="{FF2B5EF4-FFF2-40B4-BE49-F238E27FC236}">
                    <a16:creationId xmlns:a16="http://schemas.microsoft.com/office/drawing/2014/main" id="{EC71BE7F-E2B3-9DEF-AF95-74EC2EDF945D}"/>
                  </a:ext>
                </a:extLst>
              </p:cNvPr>
              <p:cNvPicPr>
                <a:picLocks noChangeAspect="1"/>
              </p:cNvPicPr>
              <p:nvPr/>
            </p:nvPicPr>
            <p:blipFill rotWithShape="1">
              <a:blip r:embed="rId11">
                <a:extLst>
                  <a:ext uri="{28A0092B-C50C-407E-A947-70E740481C1C}">
                    <a14:useLocalDpi xmlns:a14="http://schemas.microsoft.com/office/drawing/2010/main" val="0"/>
                  </a:ext>
                </a:extLst>
              </a:blip>
              <a:srcRect l="5047" r="5047"/>
              <a:stretch/>
            </p:blipFill>
            <p:spPr>
              <a:xfrm>
                <a:off x="31821112" y="6482319"/>
                <a:ext cx="1307170" cy="1307170"/>
              </a:xfrm>
              <a:prstGeom prst="rect">
                <a:avLst/>
              </a:prstGeom>
              <a:ln w="12700">
                <a:solidFill>
                  <a:schemeClr val="tx1"/>
                </a:solidFill>
              </a:ln>
            </p:spPr>
          </p:pic>
          <p:pic>
            <p:nvPicPr>
              <p:cNvPr id="168" name="Picture 167" descr="A blurry image of a light&#10;&#10;AI-generated content may be incorrect.">
                <a:extLst>
                  <a:ext uri="{FF2B5EF4-FFF2-40B4-BE49-F238E27FC236}">
                    <a16:creationId xmlns:a16="http://schemas.microsoft.com/office/drawing/2014/main" id="{B4F6FB0D-7FA6-8EA1-1793-696D506E7E07}"/>
                  </a:ext>
                </a:extLst>
              </p:cNvPr>
              <p:cNvPicPr>
                <a:picLocks noChangeAspect="1"/>
              </p:cNvPicPr>
              <p:nvPr/>
            </p:nvPicPr>
            <p:blipFill rotWithShape="1">
              <a:blip r:embed="rId12">
                <a:extLst>
                  <a:ext uri="{28A0092B-C50C-407E-A947-70E740481C1C}">
                    <a14:useLocalDpi xmlns:a14="http://schemas.microsoft.com/office/drawing/2010/main" val="0"/>
                  </a:ext>
                </a:extLst>
              </a:blip>
              <a:srcRect l="5047" r="5047"/>
              <a:stretch/>
            </p:blipFill>
            <p:spPr>
              <a:xfrm>
                <a:off x="37148812" y="8336952"/>
                <a:ext cx="1307161" cy="1307161"/>
              </a:xfrm>
              <a:prstGeom prst="rect">
                <a:avLst/>
              </a:prstGeom>
              <a:ln w="12700">
                <a:solidFill>
                  <a:schemeClr val="tx1"/>
                </a:solidFill>
              </a:ln>
            </p:spPr>
          </p:pic>
          <p:pic>
            <p:nvPicPr>
              <p:cNvPr id="169" name="Picture 168" descr="Blur blurry image of a black and white spot&#10;&#10;AI-generated content may be incorrect.">
                <a:extLst>
                  <a:ext uri="{FF2B5EF4-FFF2-40B4-BE49-F238E27FC236}">
                    <a16:creationId xmlns:a16="http://schemas.microsoft.com/office/drawing/2014/main" id="{8AB115F6-E062-DF91-D329-DEDD228295EC}"/>
                  </a:ext>
                </a:extLst>
              </p:cNvPr>
              <p:cNvPicPr>
                <a:picLocks noChangeAspect="1"/>
              </p:cNvPicPr>
              <p:nvPr/>
            </p:nvPicPr>
            <p:blipFill rotWithShape="1">
              <a:blip r:embed="rId13">
                <a:extLst>
                  <a:ext uri="{28A0092B-C50C-407E-A947-70E740481C1C}">
                    <a14:useLocalDpi xmlns:a14="http://schemas.microsoft.com/office/drawing/2010/main" val="0"/>
                  </a:ext>
                </a:extLst>
              </a:blip>
              <a:srcRect l="5047" r="5047"/>
              <a:stretch/>
            </p:blipFill>
            <p:spPr>
              <a:xfrm>
                <a:off x="37148808" y="10142580"/>
                <a:ext cx="1307161" cy="1307161"/>
              </a:xfrm>
              <a:prstGeom prst="rect">
                <a:avLst/>
              </a:prstGeom>
            </p:spPr>
          </p:pic>
          <p:cxnSp>
            <p:nvCxnSpPr>
              <p:cNvPr id="170" name="Straight Arrow Connector 169">
                <a:extLst>
                  <a:ext uri="{FF2B5EF4-FFF2-40B4-BE49-F238E27FC236}">
                    <a16:creationId xmlns:a16="http://schemas.microsoft.com/office/drawing/2014/main" id="{2ADCB264-D313-E6AD-3CBD-D759F086F432}"/>
                  </a:ext>
                </a:extLst>
              </p:cNvPr>
              <p:cNvCxnSpPr>
                <a:cxnSpLocks/>
              </p:cNvCxnSpPr>
              <p:nvPr/>
            </p:nvCxnSpPr>
            <p:spPr>
              <a:xfrm>
                <a:off x="37802255" y="9592276"/>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pic>
            <p:nvPicPr>
              <p:cNvPr id="172" name="Picture 171" descr="Blur blurry image of a black and white spot&#10;&#10;AI-generated content may be incorrect.">
                <a:extLst>
                  <a:ext uri="{FF2B5EF4-FFF2-40B4-BE49-F238E27FC236}">
                    <a16:creationId xmlns:a16="http://schemas.microsoft.com/office/drawing/2014/main" id="{9B474BA0-D7D7-6C6A-6788-8300304698BB}"/>
                  </a:ext>
                </a:extLst>
              </p:cNvPr>
              <p:cNvPicPr>
                <a:picLocks noChangeAspect="1"/>
              </p:cNvPicPr>
              <p:nvPr/>
            </p:nvPicPr>
            <p:blipFill rotWithShape="1">
              <a:blip r:embed="rId14">
                <a:extLst>
                  <a:ext uri="{28A0092B-C50C-407E-A947-70E740481C1C}">
                    <a14:useLocalDpi xmlns:a14="http://schemas.microsoft.com/office/drawing/2010/main" val="0"/>
                  </a:ext>
                </a:extLst>
              </a:blip>
              <a:srcRect l="5047" r="5047"/>
              <a:stretch/>
            </p:blipFill>
            <p:spPr>
              <a:xfrm>
                <a:off x="37148807" y="11861392"/>
                <a:ext cx="1307161" cy="1307161"/>
              </a:xfrm>
              <a:prstGeom prst="rect">
                <a:avLst/>
              </a:prstGeom>
            </p:spPr>
          </p:pic>
          <p:cxnSp>
            <p:nvCxnSpPr>
              <p:cNvPr id="173" name="Straight Arrow Connector 172">
                <a:extLst>
                  <a:ext uri="{FF2B5EF4-FFF2-40B4-BE49-F238E27FC236}">
                    <a16:creationId xmlns:a16="http://schemas.microsoft.com/office/drawing/2014/main" id="{DB5D1317-EFB7-92DC-B041-646CDFD13FF7}"/>
                  </a:ext>
                </a:extLst>
              </p:cNvPr>
              <p:cNvCxnSpPr>
                <a:cxnSpLocks/>
              </p:cNvCxnSpPr>
              <p:nvPr/>
            </p:nvCxnSpPr>
            <p:spPr>
              <a:xfrm>
                <a:off x="37802255" y="11320948"/>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pic>
            <p:nvPicPr>
              <p:cNvPr id="175" name="Picture 174" descr="A blurry image of a person's face&#10;&#10;AI-generated content may be incorrect.">
                <a:extLst>
                  <a:ext uri="{FF2B5EF4-FFF2-40B4-BE49-F238E27FC236}">
                    <a16:creationId xmlns:a16="http://schemas.microsoft.com/office/drawing/2014/main" id="{76A264F0-E767-922F-542B-D175B07A7BEC}"/>
                  </a:ext>
                </a:extLst>
              </p:cNvPr>
              <p:cNvPicPr>
                <a:picLocks noChangeAspect="1"/>
              </p:cNvPicPr>
              <p:nvPr/>
            </p:nvPicPr>
            <p:blipFill rotWithShape="1">
              <a:blip r:embed="rId15">
                <a:extLst>
                  <a:ext uri="{28A0092B-C50C-407E-A947-70E740481C1C}">
                    <a14:useLocalDpi xmlns:a14="http://schemas.microsoft.com/office/drawing/2010/main" val="0"/>
                  </a:ext>
                </a:extLst>
              </a:blip>
              <a:srcRect l="5047" r="5047"/>
              <a:stretch/>
            </p:blipFill>
            <p:spPr>
              <a:xfrm>
                <a:off x="37148819" y="13667019"/>
                <a:ext cx="1307161" cy="1307161"/>
              </a:xfrm>
              <a:prstGeom prst="rect">
                <a:avLst/>
              </a:prstGeom>
            </p:spPr>
          </p:pic>
          <p:cxnSp>
            <p:nvCxnSpPr>
              <p:cNvPr id="177" name="Straight Arrow Connector 176">
                <a:extLst>
                  <a:ext uri="{FF2B5EF4-FFF2-40B4-BE49-F238E27FC236}">
                    <a16:creationId xmlns:a16="http://schemas.microsoft.com/office/drawing/2014/main" id="{B8ECF752-589B-1EB6-FDCC-8CC02D87723D}"/>
                  </a:ext>
                </a:extLst>
              </p:cNvPr>
              <p:cNvCxnSpPr>
                <a:cxnSpLocks/>
              </p:cNvCxnSpPr>
              <p:nvPr/>
            </p:nvCxnSpPr>
            <p:spPr>
              <a:xfrm>
                <a:off x="37819189" y="13116716"/>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180" name="Straight Arrow Connector 179">
                <a:extLst>
                  <a:ext uri="{FF2B5EF4-FFF2-40B4-BE49-F238E27FC236}">
                    <a16:creationId xmlns:a16="http://schemas.microsoft.com/office/drawing/2014/main" id="{FA9F8F3F-7BC2-AE44-DFF7-CF94485D70D8}"/>
                  </a:ext>
                </a:extLst>
              </p:cNvPr>
              <p:cNvCxnSpPr>
                <a:cxnSpLocks/>
              </p:cNvCxnSpPr>
              <p:nvPr/>
            </p:nvCxnSpPr>
            <p:spPr>
              <a:xfrm>
                <a:off x="37819191" y="14922343"/>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pic>
            <p:nvPicPr>
              <p:cNvPr id="181" name="Picture 180" descr="A black and white pattern&#10;&#10;AI-generated content may be incorrect.">
                <a:extLst>
                  <a:ext uri="{FF2B5EF4-FFF2-40B4-BE49-F238E27FC236}">
                    <a16:creationId xmlns:a16="http://schemas.microsoft.com/office/drawing/2014/main" id="{8C26ABB2-7F17-7C89-B083-BC6F8716266C}"/>
                  </a:ext>
                </a:extLst>
              </p:cNvPr>
              <p:cNvPicPr>
                <a:picLocks noChangeAspect="1"/>
              </p:cNvPicPr>
              <p:nvPr/>
            </p:nvPicPr>
            <p:blipFill rotWithShape="1">
              <a:blip r:embed="rId16">
                <a:extLst>
                  <a:ext uri="{28A0092B-C50C-407E-A947-70E740481C1C}">
                    <a14:useLocalDpi xmlns:a14="http://schemas.microsoft.com/office/drawing/2010/main" val="0"/>
                  </a:ext>
                </a:extLst>
              </a:blip>
              <a:srcRect l="5046" r="5046"/>
              <a:stretch/>
            </p:blipFill>
            <p:spPr>
              <a:xfrm>
                <a:off x="34560068" y="10225150"/>
                <a:ext cx="1307160" cy="1307160"/>
              </a:xfrm>
              <a:prstGeom prst="rect">
                <a:avLst/>
              </a:prstGeom>
            </p:spPr>
          </p:pic>
          <p:pic>
            <p:nvPicPr>
              <p:cNvPr id="183" name="Picture 182" descr="A white dots on a black background&#10;&#10;AI-generated content may be incorrect.">
                <a:extLst>
                  <a:ext uri="{FF2B5EF4-FFF2-40B4-BE49-F238E27FC236}">
                    <a16:creationId xmlns:a16="http://schemas.microsoft.com/office/drawing/2014/main" id="{E08156C3-1250-91F8-5CB0-CAE362AA7B0E}"/>
                  </a:ext>
                </a:extLst>
              </p:cNvPr>
              <p:cNvPicPr>
                <a:picLocks noChangeAspect="1"/>
              </p:cNvPicPr>
              <p:nvPr/>
            </p:nvPicPr>
            <p:blipFill rotWithShape="1">
              <a:blip r:embed="rId17">
                <a:extLst>
                  <a:ext uri="{28A0092B-C50C-407E-A947-70E740481C1C}">
                    <a14:useLocalDpi xmlns:a14="http://schemas.microsoft.com/office/drawing/2010/main" val="0"/>
                  </a:ext>
                </a:extLst>
              </a:blip>
              <a:srcRect l="5047" r="5047"/>
              <a:stretch/>
            </p:blipFill>
            <p:spPr>
              <a:xfrm>
                <a:off x="31821114" y="8336952"/>
                <a:ext cx="1307161" cy="1307161"/>
              </a:xfrm>
              <a:prstGeom prst="rect">
                <a:avLst/>
              </a:prstGeom>
            </p:spPr>
          </p:pic>
          <p:cxnSp>
            <p:nvCxnSpPr>
              <p:cNvPr id="184" name="Straight Arrow Connector 183">
                <a:extLst>
                  <a:ext uri="{FF2B5EF4-FFF2-40B4-BE49-F238E27FC236}">
                    <a16:creationId xmlns:a16="http://schemas.microsoft.com/office/drawing/2014/main" id="{E9752E5B-94F8-80D5-8BBD-5BEFFDE4ABAB}"/>
                  </a:ext>
                </a:extLst>
              </p:cNvPr>
              <p:cNvCxnSpPr>
                <a:cxnSpLocks/>
              </p:cNvCxnSpPr>
              <p:nvPr/>
            </p:nvCxnSpPr>
            <p:spPr>
              <a:xfrm>
                <a:off x="32462448" y="7789488"/>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pic>
            <p:nvPicPr>
              <p:cNvPr id="186" name="Picture 185" descr="A black and white grid&#10;&#10;AI-generated content may be incorrect.">
                <a:extLst>
                  <a:ext uri="{FF2B5EF4-FFF2-40B4-BE49-F238E27FC236}">
                    <a16:creationId xmlns:a16="http://schemas.microsoft.com/office/drawing/2014/main" id="{7A76B0BF-5792-B138-0FF2-77486DEA6DF4}"/>
                  </a:ext>
                </a:extLst>
              </p:cNvPr>
              <p:cNvPicPr>
                <a:picLocks noChangeAspect="1"/>
              </p:cNvPicPr>
              <p:nvPr/>
            </p:nvPicPr>
            <p:blipFill rotWithShape="1">
              <a:blip r:embed="rId18">
                <a:extLst>
                  <a:ext uri="{28A0092B-C50C-407E-A947-70E740481C1C}">
                    <a14:useLocalDpi xmlns:a14="http://schemas.microsoft.com/office/drawing/2010/main" val="0"/>
                  </a:ext>
                </a:extLst>
              </a:blip>
              <a:srcRect l="5046" r="5046"/>
              <a:stretch/>
            </p:blipFill>
            <p:spPr>
              <a:xfrm>
                <a:off x="31792063" y="10219536"/>
                <a:ext cx="1307160" cy="1307160"/>
              </a:xfrm>
              <a:prstGeom prst="rect">
                <a:avLst/>
              </a:prstGeom>
            </p:spPr>
          </p:pic>
          <p:cxnSp>
            <p:nvCxnSpPr>
              <p:cNvPr id="187" name="Straight Arrow Connector 186">
                <a:extLst>
                  <a:ext uri="{FF2B5EF4-FFF2-40B4-BE49-F238E27FC236}">
                    <a16:creationId xmlns:a16="http://schemas.microsoft.com/office/drawing/2014/main" id="{A4B661C6-EBB9-B119-71C0-931C73582227}"/>
                  </a:ext>
                </a:extLst>
              </p:cNvPr>
              <p:cNvCxnSpPr>
                <a:cxnSpLocks/>
              </p:cNvCxnSpPr>
              <p:nvPr/>
            </p:nvCxnSpPr>
            <p:spPr>
              <a:xfrm>
                <a:off x="32462448" y="9644114"/>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cxnSp>
            <p:nvCxnSpPr>
              <p:cNvPr id="188" name="Connector: Elbow 54">
                <a:extLst>
                  <a:ext uri="{FF2B5EF4-FFF2-40B4-BE49-F238E27FC236}">
                    <a16:creationId xmlns:a16="http://schemas.microsoft.com/office/drawing/2014/main" id="{AF37EE2C-B4F9-709F-2F3D-857149D2611C}"/>
                  </a:ext>
                </a:extLst>
              </p:cNvPr>
              <p:cNvCxnSpPr>
                <a:cxnSpLocks/>
                <a:stCxn id="178" idx="1"/>
                <a:endCxn id="181" idx="3"/>
              </p:cNvCxnSpPr>
              <p:nvPr/>
            </p:nvCxnSpPr>
            <p:spPr>
              <a:xfrm rot="10800000">
                <a:off x="35867229" y="10878731"/>
                <a:ext cx="1281579" cy="5247497"/>
              </a:xfrm>
              <a:prstGeom prst="bentConnector3">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90" name="Straight Arrow Connector 189">
                <a:extLst>
                  <a:ext uri="{FF2B5EF4-FFF2-40B4-BE49-F238E27FC236}">
                    <a16:creationId xmlns:a16="http://schemas.microsoft.com/office/drawing/2014/main" id="{634668D1-3464-EF4F-BF4A-D7C2FBDB6191}"/>
                  </a:ext>
                </a:extLst>
              </p:cNvPr>
              <p:cNvCxnSpPr>
                <a:cxnSpLocks/>
                <a:endCxn id="191" idx="0"/>
              </p:cNvCxnSpPr>
              <p:nvPr/>
            </p:nvCxnSpPr>
            <p:spPr>
              <a:xfrm flipH="1">
                <a:off x="33826906" y="10893842"/>
                <a:ext cx="16632" cy="1208279"/>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191" name="Picture 190" descr="A black and white image of a black and white image of a black and white image of a black and white image of a black and white image of a black and white image of a black and&#10;&#10;AI-generated content may be incorrect.">
                <a:extLst>
                  <a:ext uri="{FF2B5EF4-FFF2-40B4-BE49-F238E27FC236}">
                    <a16:creationId xmlns:a16="http://schemas.microsoft.com/office/drawing/2014/main" id="{57F11C2B-49EF-2461-EB6C-F4A118A18117}"/>
                  </a:ext>
                </a:extLst>
              </p:cNvPr>
              <p:cNvPicPr>
                <a:picLocks noChangeAspect="1"/>
              </p:cNvPicPr>
              <p:nvPr/>
            </p:nvPicPr>
            <p:blipFill rotWithShape="1">
              <a:blip r:embed="rId19">
                <a:extLst>
                  <a:ext uri="{28A0092B-C50C-407E-A947-70E740481C1C}">
                    <a14:useLocalDpi xmlns:a14="http://schemas.microsoft.com/office/drawing/2010/main" val="0"/>
                  </a:ext>
                </a:extLst>
              </a:blip>
              <a:srcRect l="5046" r="5046"/>
              <a:stretch/>
            </p:blipFill>
            <p:spPr>
              <a:xfrm>
                <a:off x="33173324" y="12102121"/>
                <a:ext cx="1307163" cy="1307163"/>
              </a:xfrm>
              <a:prstGeom prst="rect">
                <a:avLst/>
              </a:prstGeom>
            </p:spPr>
          </p:pic>
          <p:pic>
            <p:nvPicPr>
              <p:cNvPr id="193" name="Picture 192" descr="A black and white image of a black and white object&#10;&#10;AI-generated content may be incorrect.">
                <a:extLst>
                  <a:ext uri="{FF2B5EF4-FFF2-40B4-BE49-F238E27FC236}">
                    <a16:creationId xmlns:a16="http://schemas.microsoft.com/office/drawing/2014/main" id="{821164A3-14A8-0914-377B-6B331E788368}"/>
                  </a:ext>
                </a:extLst>
              </p:cNvPr>
              <p:cNvPicPr>
                <a:picLocks noChangeAspect="1"/>
              </p:cNvPicPr>
              <p:nvPr/>
            </p:nvPicPr>
            <p:blipFill rotWithShape="1">
              <a:blip r:embed="rId20">
                <a:extLst>
                  <a:ext uri="{28A0092B-C50C-407E-A947-70E740481C1C}">
                    <a14:useLocalDpi xmlns:a14="http://schemas.microsoft.com/office/drawing/2010/main" val="0"/>
                  </a:ext>
                </a:extLst>
              </a:blip>
              <a:srcRect l="5046" r="5046"/>
              <a:stretch/>
            </p:blipFill>
            <p:spPr>
              <a:xfrm>
                <a:off x="33173329" y="13907755"/>
                <a:ext cx="1307160" cy="1307160"/>
              </a:xfrm>
              <a:prstGeom prst="rect">
                <a:avLst/>
              </a:prstGeom>
            </p:spPr>
          </p:pic>
          <p:cxnSp>
            <p:nvCxnSpPr>
              <p:cNvPr id="194" name="Straight Arrow Connector 193">
                <a:extLst>
                  <a:ext uri="{FF2B5EF4-FFF2-40B4-BE49-F238E27FC236}">
                    <a16:creationId xmlns:a16="http://schemas.microsoft.com/office/drawing/2014/main" id="{B21F35AB-379D-DF59-53B1-0562DB23B632}"/>
                  </a:ext>
                </a:extLst>
              </p:cNvPr>
              <p:cNvCxnSpPr>
                <a:cxnSpLocks/>
              </p:cNvCxnSpPr>
              <p:nvPr/>
            </p:nvCxnSpPr>
            <p:spPr>
              <a:xfrm>
                <a:off x="33826587" y="13351248"/>
                <a:ext cx="0" cy="577685"/>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grpSp>
            <p:nvGrpSpPr>
              <p:cNvPr id="2" name="Group 1"/>
              <p:cNvGrpSpPr/>
              <p:nvPr/>
            </p:nvGrpSpPr>
            <p:grpSpPr>
              <a:xfrm>
                <a:off x="29706889" y="6528539"/>
                <a:ext cx="11006062" cy="10434267"/>
                <a:chOff x="30541778" y="6528539"/>
                <a:chExt cx="11006062" cy="10434267"/>
              </a:xfrm>
            </p:grpSpPr>
            <p:sp>
              <p:nvSpPr>
                <p:cNvPr id="167" name="TextBox 166">
                  <a:extLst>
                    <a:ext uri="{FF2B5EF4-FFF2-40B4-BE49-F238E27FC236}">
                      <a16:creationId xmlns:a16="http://schemas.microsoft.com/office/drawing/2014/main" id="{2053F8CC-71B6-D73D-CDE7-25E663B87570}"/>
                    </a:ext>
                  </a:extLst>
                </p:cNvPr>
                <p:cNvSpPr txBox="1"/>
                <p:nvPr/>
              </p:nvSpPr>
              <p:spPr>
                <a:xfrm>
                  <a:off x="39455094" y="8394652"/>
                  <a:ext cx="1847113" cy="1200329"/>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Isolate </a:t>
                  </a:r>
                  <a:r>
                    <a:rPr lang="en-US" sz="2400" dirty="0">
                      <a:latin typeface="Calibri" panose="020F0502020204030204" pitchFamily="34" charset="0"/>
                      <a:cs typeface="Calibri" panose="020F0502020204030204" pitchFamily="34" charset="0"/>
                    </a:rPr>
                    <a:t>G</a:t>
                  </a:r>
                  <a:r>
                    <a:rPr lang="en-US" sz="2400" dirty="0">
                      <a:solidFill>
                        <a:schemeClr val="tx1"/>
                      </a:solidFill>
                      <a:latin typeface="Calibri" panose="020F0502020204030204" pitchFamily="34" charset="0"/>
                      <a:cs typeface="Calibri" panose="020F0502020204030204" pitchFamily="34" charset="0"/>
                    </a:rPr>
                    <a:t>reen </a:t>
                  </a:r>
                  <a:r>
                    <a:rPr lang="en-US" sz="2400" dirty="0">
                      <a:latin typeface="Calibri" panose="020F0502020204030204" pitchFamily="34" charset="0"/>
                      <a:cs typeface="Calibri" panose="020F0502020204030204" pitchFamily="34" charset="0"/>
                    </a:rPr>
                    <a:t>C</a:t>
                  </a:r>
                  <a:r>
                    <a:rPr lang="en-US" sz="2400" dirty="0">
                      <a:solidFill>
                        <a:schemeClr val="tx1"/>
                      </a:solidFill>
                      <a:latin typeface="Calibri" panose="020F0502020204030204" pitchFamily="34" charset="0"/>
                      <a:cs typeface="Calibri" panose="020F0502020204030204" pitchFamily="34" charset="0"/>
                    </a:rPr>
                    <a:t>hannel and Invert </a:t>
                  </a:r>
                </a:p>
              </p:txBody>
            </p:sp>
            <p:sp>
              <p:nvSpPr>
                <p:cNvPr id="171" name="TextBox 170">
                  <a:extLst>
                    <a:ext uri="{FF2B5EF4-FFF2-40B4-BE49-F238E27FC236}">
                      <a16:creationId xmlns:a16="http://schemas.microsoft.com/office/drawing/2014/main" id="{A20B23FE-184E-510A-AAD5-4C8046E2B0D3}"/>
                    </a:ext>
                  </a:extLst>
                </p:cNvPr>
                <p:cNvSpPr txBox="1"/>
                <p:nvPr/>
              </p:nvSpPr>
              <p:spPr>
                <a:xfrm>
                  <a:off x="39455094" y="10192606"/>
                  <a:ext cx="2092746" cy="1200329"/>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Blur and</a:t>
                  </a:r>
                </a:p>
                <a:p>
                  <a:pPr lvl="0" algn="l"/>
                  <a:r>
                    <a:rPr lang="en-US" sz="2400" dirty="0">
                      <a:latin typeface="Calibri" panose="020F0502020204030204" pitchFamily="34" charset="0"/>
                      <a:cs typeface="Calibri" panose="020F0502020204030204" pitchFamily="34" charset="0"/>
                    </a:rPr>
                    <a:t>Subtract</a:t>
                  </a:r>
                </a:p>
                <a:p>
                  <a:pPr lvl="0" algn="l"/>
                  <a:r>
                    <a:rPr lang="en-US" sz="2400" dirty="0">
                      <a:solidFill>
                        <a:schemeClr val="tx1"/>
                      </a:solidFill>
                      <a:latin typeface="Calibri" panose="020F0502020204030204" pitchFamily="34" charset="0"/>
                      <a:cs typeface="Calibri" panose="020F0502020204030204" pitchFamily="34" charset="0"/>
                    </a:rPr>
                    <a:t>Background</a:t>
                  </a:r>
                </a:p>
              </p:txBody>
            </p:sp>
            <p:sp>
              <p:nvSpPr>
                <p:cNvPr id="174" name="TextBox 173">
                  <a:extLst>
                    <a:ext uri="{FF2B5EF4-FFF2-40B4-BE49-F238E27FC236}">
                      <a16:creationId xmlns:a16="http://schemas.microsoft.com/office/drawing/2014/main" id="{E03CEC78-4D75-3B63-0646-027CFB92D3E3}"/>
                    </a:ext>
                  </a:extLst>
                </p:cNvPr>
                <p:cNvSpPr txBox="1"/>
                <p:nvPr/>
              </p:nvSpPr>
              <p:spPr>
                <a:xfrm>
                  <a:off x="39455094" y="11919092"/>
                  <a:ext cx="2092746" cy="1200329"/>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Enhance Local Contrast (CLAHE)</a:t>
                  </a:r>
                </a:p>
              </p:txBody>
            </p:sp>
            <p:sp>
              <p:nvSpPr>
                <p:cNvPr id="176" name="TextBox 175">
                  <a:extLst>
                    <a:ext uri="{FF2B5EF4-FFF2-40B4-BE49-F238E27FC236}">
                      <a16:creationId xmlns:a16="http://schemas.microsoft.com/office/drawing/2014/main" id="{9690579A-687B-A519-A13A-B8F8A5D2C5EE}"/>
                    </a:ext>
                  </a:extLst>
                </p:cNvPr>
                <p:cNvSpPr txBox="1"/>
                <p:nvPr/>
              </p:nvSpPr>
              <p:spPr>
                <a:xfrm>
                  <a:off x="39455094" y="13880820"/>
                  <a:ext cx="1617030" cy="830997"/>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Convert to 8-bit Image</a:t>
                  </a:r>
                </a:p>
              </p:txBody>
            </p:sp>
            <p:sp>
              <p:nvSpPr>
                <p:cNvPr id="179" name="TextBox 178">
                  <a:extLst>
                    <a:ext uri="{FF2B5EF4-FFF2-40B4-BE49-F238E27FC236}">
                      <a16:creationId xmlns:a16="http://schemas.microsoft.com/office/drawing/2014/main" id="{AD4478E8-75D9-7B3A-0473-BD2AF6060FF5}"/>
                    </a:ext>
                  </a:extLst>
                </p:cNvPr>
                <p:cNvSpPr txBox="1"/>
                <p:nvPr/>
              </p:nvSpPr>
              <p:spPr>
                <a:xfrm>
                  <a:off x="39446756" y="15393146"/>
                  <a:ext cx="1774945" cy="1569660"/>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Apply Bernsen Auto Local Threshold</a:t>
                  </a:r>
                </a:p>
              </p:txBody>
            </p:sp>
            <p:sp>
              <p:nvSpPr>
                <p:cNvPr id="182" name="TextBox 181">
                  <a:extLst>
                    <a:ext uri="{FF2B5EF4-FFF2-40B4-BE49-F238E27FC236}">
                      <a16:creationId xmlns:a16="http://schemas.microsoft.com/office/drawing/2014/main" id="{8C236759-5BEE-E7B9-CC37-1EB8B042DC6A}"/>
                    </a:ext>
                  </a:extLst>
                </p:cNvPr>
                <p:cNvSpPr txBox="1"/>
                <p:nvPr/>
              </p:nvSpPr>
              <p:spPr>
                <a:xfrm>
                  <a:off x="35297248" y="9435399"/>
                  <a:ext cx="1774945" cy="830997"/>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Despeckle and Open</a:t>
                  </a:r>
                </a:p>
              </p:txBody>
            </p:sp>
            <p:sp>
              <p:nvSpPr>
                <p:cNvPr id="185" name="TextBox 184">
                  <a:extLst>
                    <a:ext uri="{FF2B5EF4-FFF2-40B4-BE49-F238E27FC236}">
                      <a16:creationId xmlns:a16="http://schemas.microsoft.com/office/drawing/2014/main" id="{D498590A-E8F9-8C59-AC2E-3E0C25289645}"/>
                    </a:ext>
                  </a:extLst>
                </p:cNvPr>
                <p:cNvSpPr txBox="1"/>
                <p:nvPr/>
              </p:nvSpPr>
              <p:spPr>
                <a:xfrm>
                  <a:off x="30541778" y="8779806"/>
                  <a:ext cx="1991191" cy="461665"/>
                </a:xfrm>
                <a:prstGeom prst="rect">
                  <a:avLst/>
                </a:prstGeom>
                <a:noFill/>
              </p:spPr>
              <p:txBody>
                <a:bodyPr wrap="square">
                  <a:spAutoFit/>
                </a:bodyPr>
                <a:lstStyle/>
                <a:p>
                  <a:pPr lvl="0" algn="r"/>
                  <a:r>
                    <a:rPr lang="en-US" sz="2400" dirty="0">
                      <a:solidFill>
                        <a:schemeClr val="tx1"/>
                      </a:solidFill>
                      <a:latin typeface="Calibri" panose="020F0502020204030204" pitchFamily="34" charset="0"/>
                      <a:cs typeface="Calibri" panose="020F0502020204030204" pitchFamily="34" charset="0"/>
                    </a:rPr>
                    <a:t>Pre-Process</a:t>
                  </a:r>
                </a:p>
              </p:txBody>
            </p:sp>
            <p:sp>
              <p:nvSpPr>
                <p:cNvPr id="189" name="TextBox 188">
                  <a:extLst>
                    <a:ext uri="{FF2B5EF4-FFF2-40B4-BE49-F238E27FC236}">
                      <a16:creationId xmlns:a16="http://schemas.microsoft.com/office/drawing/2014/main" id="{EDD537C9-269E-6EE7-6B3E-326754AA0373}"/>
                    </a:ext>
                  </a:extLst>
                </p:cNvPr>
                <p:cNvSpPr txBox="1"/>
                <p:nvPr/>
              </p:nvSpPr>
              <p:spPr>
                <a:xfrm>
                  <a:off x="30558911" y="10307718"/>
                  <a:ext cx="1974058" cy="1200329"/>
                </a:xfrm>
                <a:prstGeom prst="rect">
                  <a:avLst/>
                </a:prstGeom>
                <a:noFill/>
              </p:spPr>
              <p:txBody>
                <a:bodyPr wrap="square">
                  <a:spAutoFit/>
                </a:bodyPr>
                <a:lstStyle/>
                <a:p>
                  <a:pPr lvl="0" algn="r"/>
                  <a:r>
                    <a:rPr lang="en-US" sz="2400" dirty="0">
                      <a:latin typeface="Calibri" panose="020F0502020204030204" pitchFamily="34" charset="0"/>
                      <a:cs typeface="Calibri" panose="020F0502020204030204" pitchFamily="34" charset="0"/>
                    </a:rPr>
                    <a:t>Get Segmentation Lines</a:t>
                  </a:r>
                  <a:endParaRPr lang="en-US" sz="2400" dirty="0">
                    <a:solidFill>
                      <a:schemeClr val="tx1"/>
                    </a:solidFill>
                    <a:latin typeface="Calibri" panose="020F0502020204030204" pitchFamily="34" charset="0"/>
                    <a:cs typeface="Calibri" panose="020F0502020204030204" pitchFamily="34" charset="0"/>
                  </a:endParaRPr>
                </a:p>
              </p:txBody>
            </p:sp>
            <p:sp>
              <p:nvSpPr>
                <p:cNvPr id="192" name="TextBox 191">
                  <a:extLst>
                    <a:ext uri="{FF2B5EF4-FFF2-40B4-BE49-F238E27FC236}">
                      <a16:creationId xmlns:a16="http://schemas.microsoft.com/office/drawing/2014/main" id="{042EB4E7-208E-AAFE-5764-0E8D6C938D86}"/>
                    </a:ext>
                  </a:extLst>
                </p:cNvPr>
                <p:cNvSpPr txBox="1"/>
                <p:nvPr/>
              </p:nvSpPr>
              <p:spPr>
                <a:xfrm>
                  <a:off x="32352520" y="12189387"/>
                  <a:ext cx="1577928" cy="1200329"/>
                </a:xfrm>
                <a:prstGeom prst="rect">
                  <a:avLst/>
                </a:prstGeom>
                <a:noFill/>
              </p:spPr>
              <p:txBody>
                <a:bodyPr wrap="square">
                  <a:spAutoFit/>
                </a:bodyPr>
                <a:lstStyle/>
                <a:p>
                  <a:pPr lvl="0" algn="r"/>
                  <a:r>
                    <a:rPr lang="en-US" sz="2400" dirty="0">
                      <a:latin typeface="Calibri" panose="020F0502020204030204" pitchFamily="34" charset="0"/>
                      <a:cs typeface="Calibri" panose="020F0502020204030204" pitchFamily="34" charset="0"/>
                    </a:rPr>
                    <a:t>Segment Green Cells</a:t>
                  </a:r>
                  <a:endParaRPr lang="en-US" sz="2400" dirty="0">
                    <a:solidFill>
                      <a:schemeClr val="tx1"/>
                    </a:solidFill>
                    <a:latin typeface="Calibri" panose="020F0502020204030204" pitchFamily="34" charset="0"/>
                    <a:cs typeface="Calibri" panose="020F0502020204030204" pitchFamily="34" charset="0"/>
                  </a:endParaRPr>
                </a:p>
              </p:txBody>
            </p:sp>
            <p:sp>
              <p:nvSpPr>
                <p:cNvPr id="195" name="TextBox 194">
                  <a:extLst>
                    <a:ext uri="{FF2B5EF4-FFF2-40B4-BE49-F238E27FC236}">
                      <a16:creationId xmlns:a16="http://schemas.microsoft.com/office/drawing/2014/main" id="{00F4556A-E760-FAE9-1316-D785A70DD00A}"/>
                    </a:ext>
                  </a:extLst>
                </p:cNvPr>
                <p:cNvSpPr txBox="1"/>
                <p:nvPr/>
              </p:nvSpPr>
              <p:spPr>
                <a:xfrm>
                  <a:off x="32340287" y="14392003"/>
                  <a:ext cx="1590161" cy="830997"/>
                </a:xfrm>
                <a:prstGeom prst="rect">
                  <a:avLst/>
                </a:prstGeom>
                <a:noFill/>
              </p:spPr>
              <p:txBody>
                <a:bodyPr wrap="square">
                  <a:spAutoFit/>
                </a:bodyPr>
                <a:lstStyle/>
                <a:p>
                  <a:pPr lvl="0" algn="r"/>
                  <a:r>
                    <a:rPr lang="en-US" sz="2400" dirty="0">
                      <a:latin typeface="Calibri" panose="020F0502020204030204" pitchFamily="34" charset="0"/>
                      <a:cs typeface="Calibri" panose="020F0502020204030204" pitchFamily="34" charset="0"/>
                    </a:rPr>
                    <a:t>Apply Size Filter</a:t>
                  </a:r>
                  <a:endParaRPr lang="en-US" sz="2400" dirty="0">
                    <a:solidFill>
                      <a:schemeClr val="tx1"/>
                    </a:solidFill>
                    <a:latin typeface="Calibri" panose="020F0502020204030204" pitchFamily="34" charset="0"/>
                    <a:cs typeface="Calibri" panose="020F0502020204030204" pitchFamily="34" charset="0"/>
                  </a:endParaRPr>
                </a:p>
              </p:txBody>
            </p:sp>
            <p:sp>
              <p:nvSpPr>
                <p:cNvPr id="196" name="TextBox 195">
                  <a:extLst>
                    <a:ext uri="{FF2B5EF4-FFF2-40B4-BE49-F238E27FC236}">
                      <a16:creationId xmlns:a16="http://schemas.microsoft.com/office/drawing/2014/main" id="{2053F8CC-71B6-D73D-CDE7-25E663B87570}"/>
                    </a:ext>
                  </a:extLst>
                </p:cNvPr>
                <p:cNvSpPr txBox="1"/>
                <p:nvPr/>
              </p:nvSpPr>
              <p:spPr>
                <a:xfrm>
                  <a:off x="39455094" y="6528539"/>
                  <a:ext cx="1847113" cy="1200329"/>
                </a:xfrm>
                <a:prstGeom prst="rect">
                  <a:avLst/>
                </a:prstGeom>
                <a:noFill/>
              </p:spPr>
              <p:txBody>
                <a:bodyPr wrap="square">
                  <a:spAutoFit/>
                </a:bodyPr>
                <a:lstStyle/>
                <a:p>
                  <a:pPr lvl="0" algn="l"/>
                  <a:r>
                    <a:rPr lang="en-US" sz="2400" dirty="0">
                      <a:solidFill>
                        <a:schemeClr val="tx1"/>
                      </a:solidFill>
                      <a:latin typeface="Calibri" panose="020F0502020204030204" pitchFamily="34" charset="0"/>
                      <a:cs typeface="Calibri" panose="020F0502020204030204" pitchFamily="34" charset="0"/>
                    </a:rPr>
                    <a:t>Original </a:t>
                  </a:r>
                  <a:r>
                    <a:rPr lang="en-US" sz="2400" dirty="0" err="1">
                      <a:solidFill>
                        <a:schemeClr val="tx1"/>
                      </a:solidFill>
                      <a:latin typeface="Calibri" panose="020F0502020204030204" pitchFamily="34" charset="0"/>
                      <a:cs typeface="Calibri" panose="020F0502020204030204" pitchFamily="34" charset="0"/>
                    </a:rPr>
                    <a:t>Calcein</a:t>
                  </a:r>
                  <a:r>
                    <a:rPr lang="en-US" sz="2400" dirty="0">
                      <a:solidFill>
                        <a:schemeClr val="tx1"/>
                      </a:solidFill>
                      <a:latin typeface="Calibri" panose="020F0502020204030204" pitchFamily="34" charset="0"/>
                      <a:cs typeface="Calibri" panose="020F0502020204030204" pitchFamily="34" charset="0"/>
                    </a:rPr>
                    <a:t> AM Image</a:t>
                  </a:r>
                </a:p>
              </p:txBody>
            </p:sp>
            <p:sp>
              <p:nvSpPr>
                <p:cNvPr id="197" name="TextBox 196">
                  <a:extLst>
                    <a:ext uri="{FF2B5EF4-FFF2-40B4-BE49-F238E27FC236}">
                      <a16:creationId xmlns:a16="http://schemas.microsoft.com/office/drawing/2014/main" id="{2053F8CC-71B6-D73D-CDE7-25E663B87570}"/>
                    </a:ext>
                  </a:extLst>
                </p:cNvPr>
                <p:cNvSpPr txBox="1"/>
                <p:nvPr/>
              </p:nvSpPr>
              <p:spPr>
                <a:xfrm>
                  <a:off x="34146386" y="6528539"/>
                  <a:ext cx="2220064" cy="1200329"/>
                </a:xfrm>
                <a:prstGeom prst="rect">
                  <a:avLst/>
                </a:prstGeom>
                <a:noFill/>
              </p:spPr>
              <p:txBody>
                <a:bodyPr wrap="square">
                  <a:spAutoFit/>
                </a:bodyPr>
                <a:lstStyle/>
                <a:p>
                  <a:pPr lvl="0"/>
                  <a:r>
                    <a:rPr lang="en-US" sz="2400" dirty="0">
                      <a:solidFill>
                        <a:schemeClr val="tx1"/>
                      </a:solidFill>
                      <a:latin typeface="Calibri" panose="020F0502020204030204" pitchFamily="34" charset="0"/>
                      <a:cs typeface="Calibri" panose="020F0502020204030204" pitchFamily="34" charset="0"/>
                    </a:rPr>
                    <a:t>Original Hoechst Image of Nuclei</a:t>
                  </a:r>
                </a:p>
              </p:txBody>
            </p:sp>
          </p:grpSp>
          <p:cxnSp>
            <p:nvCxnSpPr>
              <p:cNvPr id="162" name="Straight Connector 161">
                <a:extLst>
                  <a:ext uri="{FF2B5EF4-FFF2-40B4-BE49-F238E27FC236}">
                    <a16:creationId xmlns:a16="http://schemas.microsoft.com/office/drawing/2014/main" id="{0A37256D-8A08-9752-B9F3-72EFF2A1FDFF}"/>
                  </a:ext>
                </a:extLst>
              </p:cNvPr>
              <p:cNvCxnSpPr>
                <a:cxnSpLocks/>
                <a:stCxn id="186" idx="3"/>
                <a:endCxn id="181" idx="1"/>
              </p:cNvCxnSpPr>
              <p:nvPr/>
            </p:nvCxnSpPr>
            <p:spPr>
              <a:xfrm>
                <a:off x="33099223" y="10873116"/>
                <a:ext cx="1460845" cy="5614"/>
              </a:xfrm>
              <a:prstGeom prst="line">
                <a:avLst/>
              </a:prstGeom>
              <a:ln w="28575">
                <a:solidFill>
                  <a:srgbClr val="0070C0"/>
                </a:solidFill>
              </a:ln>
            </p:spPr>
            <p:style>
              <a:lnRef idx="2">
                <a:schemeClr val="accent1"/>
              </a:lnRef>
              <a:fillRef idx="0">
                <a:schemeClr val="accent1"/>
              </a:fillRef>
              <a:effectRef idx="1">
                <a:schemeClr val="accent1"/>
              </a:effectRef>
              <a:fontRef idx="minor">
                <a:schemeClr val="tx1"/>
              </a:fontRef>
            </p:style>
          </p:cxnSp>
        </p:grpSp>
      </p:grpSp>
      <p:grpSp>
        <p:nvGrpSpPr>
          <p:cNvPr id="4" name="Group 3"/>
          <p:cNvGrpSpPr/>
          <p:nvPr/>
        </p:nvGrpSpPr>
        <p:grpSpPr>
          <a:xfrm>
            <a:off x="15400421" y="8574598"/>
            <a:ext cx="9429446" cy="6486454"/>
            <a:chOff x="16828416" y="7894597"/>
            <a:chExt cx="6779064" cy="4663334"/>
          </a:xfrm>
        </p:grpSpPr>
        <p:sp>
          <p:nvSpPr>
            <p:cNvPr id="198" name="TextBox 197">
              <a:extLst>
                <a:ext uri="{FF2B5EF4-FFF2-40B4-BE49-F238E27FC236}">
                  <a16:creationId xmlns:a16="http://schemas.microsoft.com/office/drawing/2014/main" id="{E7D8805B-08A9-5C31-16CE-8DAA2486E2D8}"/>
                </a:ext>
              </a:extLst>
            </p:cNvPr>
            <p:cNvSpPr txBox="1"/>
            <p:nvPr/>
          </p:nvSpPr>
          <p:spPr>
            <a:xfrm>
              <a:off x="17338546" y="7919281"/>
              <a:ext cx="1180619" cy="862957"/>
            </a:xfrm>
            <a:prstGeom prst="rect">
              <a:avLst/>
            </a:prstGeom>
            <a:noFill/>
          </p:spPr>
          <p:txBody>
            <a:bodyPr wrap="square" rtlCol="0">
              <a:spAutoFit/>
            </a:bodyPr>
            <a:lstStyle/>
            <a:p>
              <a:pPr algn="r"/>
              <a:r>
                <a:rPr lang="en-US" sz="2400" dirty="0"/>
                <a:t>Original (Target) Image</a:t>
              </a:r>
            </a:p>
          </p:txBody>
        </p:sp>
        <p:pic>
          <p:nvPicPr>
            <p:cNvPr id="199" name="Picture 198" descr="A blurry green background&#10;&#10;AI-generated content may be incorrect.">
              <a:extLst>
                <a:ext uri="{FF2B5EF4-FFF2-40B4-BE49-F238E27FC236}">
                  <a16:creationId xmlns:a16="http://schemas.microsoft.com/office/drawing/2014/main" id="{73A0F910-02D0-A195-9BB0-4480E66BEAD9}"/>
                </a:ext>
              </a:extLst>
            </p:cNvPr>
            <p:cNvPicPr>
              <a:picLocks noChangeAspect="1"/>
            </p:cNvPicPr>
            <p:nvPr/>
          </p:nvPicPr>
          <p:blipFill>
            <a:blip r:embed="rId21"/>
            <a:stretch>
              <a:fillRect/>
            </a:stretch>
          </p:blipFill>
          <p:spPr>
            <a:xfrm>
              <a:off x="18589864" y="7894598"/>
              <a:ext cx="935978" cy="935989"/>
            </a:xfrm>
            <a:prstGeom prst="rect">
              <a:avLst/>
            </a:prstGeom>
          </p:spPr>
        </p:pic>
        <p:sp>
          <p:nvSpPr>
            <p:cNvPr id="200" name="TextBox 199">
              <a:extLst>
                <a:ext uri="{FF2B5EF4-FFF2-40B4-BE49-F238E27FC236}">
                  <a16:creationId xmlns:a16="http://schemas.microsoft.com/office/drawing/2014/main" id="{449B1472-EE9A-51E4-741A-F8B3DCDCB5C9}"/>
                </a:ext>
              </a:extLst>
            </p:cNvPr>
            <p:cNvSpPr txBox="1"/>
            <p:nvPr/>
          </p:nvSpPr>
          <p:spPr>
            <a:xfrm>
              <a:off x="17166613" y="9103744"/>
              <a:ext cx="1399449" cy="862958"/>
            </a:xfrm>
            <a:prstGeom prst="rect">
              <a:avLst/>
            </a:prstGeom>
            <a:noFill/>
          </p:spPr>
          <p:txBody>
            <a:bodyPr wrap="square" rtlCol="0">
              <a:spAutoFit/>
            </a:bodyPr>
            <a:lstStyle/>
            <a:p>
              <a:pPr algn="r"/>
              <a:r>
                <a:rPr lang="en-US" sz="2400" dirty="0"/>
                <a:t>Convert Grayscale </a:t>
              </a:r>
            </a:p>
            <a:p>
              <a:pPr algn="r"/>
              <a:r>
                <a:rPr lang="en-US" sz="2400" dirty="0"/>
                <a:t>(8-bit)</a:t>
              </a:r>
            </a:p>
          </p:txBody>
        </p:sp>
        <p:pic>
          <p:nvPicPr>
            <p:cNvPr id="201" name="Picture 200" descr="Blur blurry image of a black background&#10;&#10;AI-generated content may be incorrect.">
              <a:extLst>
                <a:ext uri="{FF2B5EF4-FFF2-40B4-BE49-F238E27FC236}">
                  <a16:creationId xmlns:a16="http://schemas.microsoft.com/office/drawing/2014/main" id="{E98E22C8-B4E1-CE6E-2212-8FB4D8C8BD68}"/>
                </a:ext>
              </a:extLst>
            </p:cNvPr>
            <p:cNvPicPr>
              <a:picLocks noChangeAspect="1"/>
            </p:cNvPicPr>
            <p:nvPr/>
          </p:nvPicPr>
          <p:blipFill>
            <a:blip r:embed="rId22"/>
            <a:stretch>
              <a:fillRect/>
            </a:stretch>
          </p:blipFill>
          <p:spPr>
            <a:xfrm>
              <a:off x="18589864" y="9138854"/>
              <a:ext cx="950869" cy="916303"/>
            </a:xfrm>
            <a:prstGeom prst="rect">
              <a:avLst/>
            </a:prstGeom>
          </p:spPr>
        </p:pic>
        <p:sp>
          <p:nvSpPr>
            <p:cNvPr id="202" name="TextBox 201">
              <a:extLst>
                <a:ext uri="{FF2B5EF4-FFF2-40B4-BE49-F238E27FC236}">
                  <a16:creationId xmlns:a16="http://schemas.microsoft.com/office/drawing/2014/main" id="{A6CBD60B-3AB5-EF63-0FF2-4E0B3116D20E}"/>
                </a:ext>
              </a:extLst>
            </p:cNvPr>
            <p:cNvSpPr txBox="1"/>
            <p:nvPr/>
          </p:nvSpPr>
          <p:spPr>
            <a:xfrm>
              <a:off x="16828416" y="10430163"/>
              <a:ext cx="1690749" cy="862957"/>
            </a:xfrm>
            <a:prstGeom prst="rect">
              <a:avLst/>
            </a:prstGeom>
            <a:noFill/>
          </p:spPr>
          <p:txBody>
            <a:bodyPr wrap="square" rtlCol="0">
              <a:spAutoFit/>
            </a:bodyPr>
            <a:lstStyle/>
            <a:p>
              <a:pPr algn="r"/>
              <a:r>
                <a:rPr lang="en-US" sz="2400" dirty="0"/>
                <a:t>CLAHE (Enhanced Local Contrast)</a:t>
              </a:r>
            </a:p>
          </p:txBody>
        </p:sp>
        <p:pic>
          <p:nvPicPr>
            <p:cNvPr id="203" name="Picture 202" descr="A blurry image of a person&#10;&#10;AI-generated content may be incorrect.">
              <a:extLst>
                <a:ext uri="{FF2B5EF4-FFF2-40B4-BE49-F238E27FC236}">
                  <a16:creationId xmlns:a16="http://schemas.microsoft.com/office/drawing/2014/main" id="{C5398882-2EB4-9729-D052-251F88DB3C50}"/>
                </a:ext>
              </a:extLst>
            </p:cNvPr>
            <p:cNvPicPr>
              <a:picLocks noChangeAspect="1"/>
            </p:cNvPicPr>
            <p:nvPr/>
          </p:nvPicPr>
          <p:blipFill>
            <a:blip r:embed="rId23"/>
            <a:stretch>
              <a:fillRect/>
            </a:stretch>
          </p:blipFill>
          <p:spPr>
            <a:xfrm>
              <a:off x="18589864" y="10398507"/>
              <a:ext cx="945481" cy="876730"/>
            </a:xfrm>
            <a:prstGeom prst="rect">
              <a:avLst/>
            </a:prstGeom>
          </p:spPr>
        </p:pic>
        <p:pic>
          <p:nvPicPr>
            <p:cNvPr id="204" name="Picture 203" descr="A blurry image of a black background&#10;&#10;AI-generated content may be incorrect.">
              <a:extLst>
                <a:ext uri="{FF2B5EF4-FFF2-40B4-BE49-F238E27FC236}">
                  <a16:creationId xmlns:a16="http://schemas.microsoft.com/office/drawing/2014/main" id="{6E695B5D-8C32-0820-C9CA-CCEE8DF8CD0C}"/>
                </a:ext>
              </a:extLst>
            </p:cNvPr>
            <p:cNvPicPr>
              <a:picLocks noChangeAspect="1"/>
            </p:cNvPicPr>
            <p:nvPr/>
          </p:nvPicPr>
          <p:blipFill>
            <a:blip r:embed="rId24"/>
            <a:stretch>
              <a:fillRect/>
            </a:stretch>
          </p:blipFill>
          <p:spPr>
            <a:xfrm>
              <a:off x="18589864" y="11546315"/>
              <a:ext cx="945481" cy="1011616"/>
            </a:xfrm>
            <a:prstGeom prst="rect">
              <a:avLst/>
            </a:prstGeom>
          </p:spPr>
        </p:pic>
        <p:sp>
          <p:nvSpPr>
            <p:cNvPr id="205" name="TextBox 204">
              <a:extLst>
                <a:ext uri="{FF2B5EF4-FFF2-40B4-BE49-F238E27FC236}">
                  <a16:creationId xmlns:a16="http://schemas.microsoft.com/office/drawing/2014/main" id="{C01000A9-ADBF-F2A5-59EC-161546F35F2F}"/>
                </a:ext>
              </a:extLst>
            </p:cNvPr>
            <p:cNvSpPr txBox="1"/>
            <p:nvPr/>
          </p:nvSpPr>
          <p:spPr>
            <a:xfrm>
              <a:off x="17133965" y="11781497"/>
              <a:ext cx="1385200" cy="597432"/>
            </a:xfrm>
            <a:prstGeom prst="rect">
              <a:avLst/>
            </a:prstGeom>
            <a:noFill/>
          </p:spPr>
          <p:txBody>
            <a:bodyPr wrap="square" rtlCol="0">
              <a:spAutoFit/>
            </a:bodyPr>
            <a:lstStyle/>
            <a:p>
              <a:pPr algn="r"/>
              <a:r>
                <a:rPr lang="en-US" sz="2400" dirty="0"/>
                <a:t>Subtract Background</a:t>
              </a:r>
            </a:p>
          </p:txBody>
        </p:sp>
        <p:pic>
          <p:nvPicPr>
            <p:cNvPr id="206" name="Picture 205" descr="A black and white image of dots&#10;&#10;AI-generated content may be incorrect.">
              <a:extLst>
                <a:ext uri="{FF2B5EF4-FFF2-40B4-BE49-F238E27FC236}">
                  <a16:creationId xmlns:a16="http://schemas.microsoft.com/office/drawing/2014/main" id="{00898105-D86C-6518-932F-03BDC27A2575}"/>
                </a:ext>
              </a:extLst>
            </p:cNvPr>
            <p:cNvPicPr>
              <a:picLocks noChangeAspect="1"/>
            </p:cNvPicPr>
            <p:nvPr/>
          </p:nvPicPr>
          <p:blipFill>
            <a:blip r:embed="rId25"/>
            <a:stretch>
              <a:fillRect/>
            </a:stretch>
          </p:blipFill>
          <p:spPr>
            <a:xfrm>
              <a:off x="21131141" y="7894597"/>
              <a:ext cx="928036" cy="928048"/>
            </a:xfrm>
            <a:prstGeom prst="rect">
              <a:avLst/>
            </a:prstGeom>
          </p:spPr>
        </p:pic>
        <p:sp>
          <p:nvSpPr>
            <p:cNvPr id="207" name="TextBox 206">
              <a:extLst>
                <a:ext uri="{FF2B5EF4-FFF2-40B4-BE49-F238E27FC236}">
                  <a16:creationId xmlns:a16="http://schemas.microsoft.com/office/drawing/2014/main" id="{4A7AF716-B1E8-E6B9-0B8E-B683BBD60337}"/>
                </a:ext>
              </a:extLst>
            </p:cNvPr>
            <p:cNvSpPr txBox="1"/>
            <p:nvPr/>
          </p:nvSpPr>
          <p:spPr>
            <a:xfrm>
              <a:off x="22168070" y="8116331"/>
              <a:ext cx="1290675" cy="862958"/>
            </a:xfrm>
            <a:prstGeom prst="rect">
              <a:avLst/>
            </a:prstGeom>
            <a:noFill/>
          </p:spPr>
          <p:txBody>
            <a:bodyPr wrap="square" rtlCol="0">
              <a:spAutoFit/>
            </a:bodyPr>
            <a:lstStyle/>
            <a:p>
              <a:r>
                <a:rPr lang="en-US" sz="2400" dirty="0"/>
                <a:t>Apply Auto Local Threshold</a:t>
              </a:r>
            </a:p>
          </p:txBody>
        </p:sp>
        <p:sp>
          <p:nvSpPr>
            <p:cNvPr id="208" name="TextBox 207">
              <a:extLst>
                <a:ext uri="{FF2B5EF4-FFF2-40B4-BE49-F238E27FC236}">
                  <a16:creationId xmlns:a16="http://schemas.microsoft.com/office/drawing/2014/main" id="{8A1754DD-0307-885A-9610-ACA682B4CB16}"/>
                </a:ext>
              </a:extLst>
            </p:cNvPr>
            <p:cNvSpPr txBox="1"/>
            <p:nvPr/>
          </p:nvSpPr>
          <p:spPr>
            <a:xfrm>
              <a:off x="22157595" y="9418727"/>
              <a:ext cx="1290675" cy="331907"/>
            </a:xfrm>
            <a:prstGeom prst="rect">
              <a:avLst/>
            </a:prstGeom>
            <a:noFill/>
          </p:spPr>
          <p:txBody>
            <a:bodyPr wrap="square" rtlCol="0">
              <a:spAutoFit/>
            </a:bodyPr>
            <a:lstStyle/>
            <a:p>
              <a:r>
                <a:rPr lang="en-US" sz="2400" dirty="0"/>
                <a:t>Despeckle</a:t>
              </a:r>
            </a:p>
          </p:txBody>
        </p:sp>
        <p:pic>
          <p:nvPicPr>
            <p:cNvPr id="209" name="Picture 208" descr="A black and white image of a cat&#10;&#10;AI-generated content may be incorrect.">
              <a:extLst>
                <a:ext uri="{FF2B5EF4-FFF2-40B4-BE49-F238E27FC236}">
                  <a16:creationId xmlns:a16="http://schemas.microsoft.com/office/drawing/2014/main" id="{A07995E8-A2F2-13B9-E6AE-45D615D3607E}"/>
                </a:ext>
              </a:extLst>
            </p:cNvPr>
            <p:cNvPicPr>
              <a:picLocks noChangeAspect="1"/>
            </p:cNvPicPr>
            <p:nvPr/>
          </p:nvPicPr>
          <p:blipFill>
            <a:blip r:embed="rId26"/>
            <a:stretch>
              <a:fillRect/>
            </a:stretch>
          </p:blipFill>
          <p:spPr>
            <a:xfrm>
              <a:off x="21119724" y="9138853"/>
              <a:ext cx="950869" cy="916302"/>
            </a:xfrm>
            <a:prstGeom prst="rect">
              <a:avLst/>
            </a:prstGeom>
          </p:spPr>
        </p:pic>
        <p:sp>
          <p:nvSpPr>
            <p:cNvPr id="210" name="TextBox 209">
              <a:extLst>
                <a:ext uri="{FF2B5EF4-FFF2-40B4-BE49-F238E27FC236}">
                  <a16:creationId xmlns:a16="http://schemas.microsoft.com/office/drawing/2014/main" id="{2793C3E6-C994-4637-C95F-6E52C44C4C9E}"/>
                </a:ext>
              </a:extLst>
            </p:cNvPr>
            <p:cNvSpPr txBox="1"/>
            <p:nvPr/>
          </p:nvSpPr>
          <p:spPr>
            <a:xfrm>
              <a:off x="22157594" y="10539237"/>
              <a:ext cx="1102481" cy="597432"/>
            </a:xfrm>
            <a:prstGeom prst="rect">
              <a:avLst/>
            </a:prstGeom>
            <a:noFill/>
          </p:spPr>
          <p:txBody>
            <a:bodyPr wrap="square" rtlCol="0">
              <a:spAutoFit/>
            </a:bodyPr>
            <a:lstStyle/>
            <a:p>
              <a:r>
                <a:rPr lang="en-US" sz="2400" dirty="0"/>
                <a:t>Remove Outliers</a:t>
              </a:r>
            </a:p>
          </p:txBody>
        </p:sp>
        <p:pic>
          <p:nvPicPr>
            <p:cNvPr id="211" name="Picture 210" descr="A white dots on a black background&#10;&#10;AI-generated content may be incorrect.">
              <a:extLst>
                <a:ext uri="{FF2B5EF4-FFF2-40B4-BE49-F238E27FC236}">
                  <a16:creationId xmlns:a16="http://schemas.microsoft.com/office/drawing/2014/main" id="{B72690C4-7D12-EFA7-5DF8-F84C33FC6B2F}"/>
                </a:ext>
              </a:extLst>
            </p:cNvPr>
            <p:cNvPicPr>
              <a:picLocks noChangeAspect="1"/>
            </p:cNvPicPr>
            <p:nvPr/>
          </p:nvPicPr>
          <p:blipFill>
            <a:blip r:embed="rId27"/>
            <a:stretch>
              <a:fillRect/>
            </a:stretch>
          </p:blipFill>
          <p:spPr>
            <a:xfrm>
              <a:off x="21114073" y="10398507"/>
              <a:ext cx="962172" cy="893541"/>
            </a:xfrm>
            <a:prstGeom prst="rect">
              <a:avLst/>
            </a:prstGeom>
          </p:spPr>
        </p:pic>
        <p:pic>
          <p:nvPicPr>
            <p:cNvPr id="212" name="Picture 211" descr="A black and white background with white dots&#10;&#10;AI-generated content may be incorrect.">
              <a:extLst>
                <a:ext uri="{FF2B5EF4-FFF2-40B4-BE49-F238E27FC236}">
                  <a16:creationId xmlns:a16="http://schemas.microsoft.com/office/drawing/2014/main" id="{95559D8F-B3DF-7865-9CE9-332588757425}"/>
                </a:ext>
              </a:extLst>
            </p:cNvPr>
            <p:cNvPicPr>
              <a:picLocks noChangeAspect="1"/>
            </p:cNvPicPr>
            <p:nvPr/>
          </p:nvPicPr>
          <p:blipFill>
            <a:blip r:embed="rId28"/>
            <a:stretch>
              <a:fillRect/>
            </a:stretch>
          </p:blipFill>
          <p:spPr>
            <a:xfrm>
              <a:off x="21114073" y="11546315"/>
              <a:ext cx="962172" cy="1011616"/>
            </a:xfrm>
            <a:prstGeom prst="rect">
              <a:avLst/>
            </a:prstGeom>
          </p:spPr>
        </p:pic>
        <p:sp>
          <p:nvSpPr>
            <p:cNvPr id="213" name="TextBox 212">
              <a:extLst>
                <a:ext uri="{FF2B5EF4-FFF2-40B4-BE49-F238E27FC236}">
                  <a16:creationId xmlns:a16="http://schemas.microsoft.com/office/drawing/2014/main" id="{A8401265-1387-0E7F-D799-53BB3004959E}"/>
                </a:ext>
              </a:extLst>
            </p:cNvPr>
            <p:cNvSpPr txBox="1"/>
            <p:nvPr/>
          </p:nvSpPr>
          <p:spPr>
            <a:xfrm>
              <a:off x="22157594" y="11620400"/>
              <a:ext cx="1449886" cy="862957"/>
            </a:xfrm>
            <a:prstGeom prst="rect">
              <a:avLst/>
            </a:prstGeom>
            <a:noFill/>
          </p:spPr>
          <p:txBody>
            <a:bodyPr wrap="square" rtlCol="0">
              <a:spAutoFit/>
            </a:bodyPr>
            <a:lstStyle/>
            <a:p>
              <a:r>
                <a:rPr lang="en-US" sz="2400" dirty="0"/>
                <a:t>Watershed and Remove Outliers</a:t>
              </a:r>
            </a:p>
          </p:txBody>
        </p:sp>
        <p:cxnSp>
          <p:nvCxnSpPr>
            <p:cNvPr id="214" name="Straight Arrow Connector 213">
              <a:extLst>
                <a:ext uri="{FF2B5EF4-FFF2-40B4-BE49-F238E27FC236}">
                  <a16:creationId xmlns:a16="http://schemas.microsoft.com/office/drawing/2014/main" id="{B4FD4E93-C77A-A3E7-CA90-ECACBB05536E}"/>
                </a:ext>
              </a:extLst>
            </p:cNvPr>
            <p:cNvCxnSpPr>
              <a:endCxn id="203" idx="0"/>
            </p:cNvCxnSpPr>
            <p:nvPr/>
          </p:nvCxnSpPr>
          <p:spPr>
            <a:xfrm>
              <a:off x="19062605" y="10055156"/>
              <a:ext cx="0" cy="343351"/>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15" name="Straight Arrow Connector 214">
              <a:extLst>
                <a:ext uri="{FF2B5EF4-FFF2-40B4-BE49-F238E27FC236}">
                  <a16:creationId xmlns:a16="http://schemas.microsoft.com/office/drawing/2014/main" id="{E6D94518-C3FE-B4C6-95A7-B2FE272892F5}"/>
                </a:ext>
              </a:extLst>
            </p:cNvPr>
            <p:cNvCxnSpPr>
              <a:stCxn id="203" idx="2"/>
              <a:endCxn id="204" idx="0"/>
            </p:cNvCxnSpPr>
            <p:nvPr/>
          </p:nvCxnSpPr>
          <p:spPr>
            <a:xfrm>
              <a:off x="19062605" y="11275237"/>
              <a:ext cx="0" cy="271078"/>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16" name="Elbow Connector 215">
              <a:extLst>
                <a:ext uri="{FF2B5EF4-FFF2-40B4-BE49-F238E27FC236}">
                  <a16:creationId xmlns:a16="http://schemas.microsoft.com/office/drawing/2014/main" id="{BA231B58-7E46-2694-0264-A195495801B8}"/>
                </a:ext>
              </a:extLst>
            </p:cNvPr>
            <p:cNvCxnSpPr>
              <a:cxnSpLocks/>
              <a:stCxn id="204" idx="3"/>
              <a:endCxn id="206" idx="1"/>
            </p:cNvCxnSpPr>
            <p:nvPr/>
          </p:nvCxnSpPr>
          <p:spPr>
            <a:xfrm flipV="1">
              <a:off x="19535345" y="8358621"/>
              <a:ext cx="1595796" cy="3693502"/>
            </a:xfrm>
            <a:prstGeom prst="bentConnector3">
              <a:avLst>
                <a:gd name="adj1" fmla="val 50000"/>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17" name="Straight Arrow Connector 216">
              <a:extLst>
                <a:ext uri="{FF2B5EF4-FFF2-40B4-BE49-F238E27FC236}">
                  <a16:creationId xmlns:a16="http://schemas.microsoft.com/office/drawing/2014/main" id="{5F2EF2C1-1E1F-051C-0045-1416DFF2984F}"/>
                </a:ext>
              </a:extLst>
            </p:cNvPr>
            <p:cNvCxnSpPr/>
            <p:nvPr/>
          </p:nvCxnSpPr>
          <p:spPr>
            <a:xfrm>
              <a:off x="19062604" y="8830587"/>
              <a:ext cx="0" cy="308266"/>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18" name="Straight Arrow Connector 217">
              <a:extLst>
                <a:ext uri="{FF2B5EF4-FFF2-40B4-BE49-F238E27FC236}">
                  <a16:creationId xmlns:a16="http://schemas.microsoft.com/office/drawing/2014/main" id="{43C53C9C-D847-CFD0-DD25-464F74288EA4}"/>
                </a:ext>
              </a:extLst>
            </p:cNvPr>
            <p:cNvCxnSpPr>
              <a:stCxn id="206" idx="2"/>
              <a:endCxn id="209" idx="0"/>
            </p:cNvCxnSpPr>
            <p:nvPr/>
          </p:nvCxnSpPr>
          <p:spPr>
            <a:xfrm>
              <a:off x="21595159" y="8822645"/>
              <a:ext cx="0" cy="316208"/>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19" name="Straight Arrow Connector 218">
              <a:extLst>
                <a:ext uri="{FF2B5EF4-FFF2-40B4-BE49-F238E27FC236}">
                  <a16:creationId xmlns:a16="http://schemas.microsoft.com/office/drawing/2014/main" id="{11897408-ADE1-DD17-0553-FDCEC26D53BB}"/>
                </a:ext>
              </a:extLst>
            </p:cNvPr>
            <p:cNvCxnSpPr>
              <a:stCxn id="209" idx="2"/>
              <a:endCxn id="211" idx="0"/>
            </p:cNvCxnSpPr>
            <p:nvPr/>
          </p:nvCxnSpPr>
          <p:spPr>
            <a:xfrm>
              <a:off x="21595159" y="10055155"/>
              <a:ext cx="0" cy="343352"/>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20" name="Straight Arrow Connector 219">
              <a:extLst>
                <a:ext uri="{FF2B5EF4-FFF2-40B4-BE49-F238E27FC236}">
                  <a16:creationId xmlns:a16="http://schemas.microsoft.com/office/drawing/2014/main" id="{7E1AD179-7098-6FF2-FADE-C20802BA89C5}"/>
                </a:ext>
              </a:extLst>
            </p:cNvPr>
            <p:cNvCxnSpPr>
              <a:cxnSpLocks/>
              <a:stCxn id="211" idx="2"/>
              <a:endCxn id="212" idx="0"/>
            </p:cNvCxnSpPr>
            <p:nvPr/>
          </p:nvCxnSpPr>
          <p:spPr>
            <a:xfrm>
              <a:off x="21595159" y="11292048"/>
              <a:ext cx="0" cy="254267"/>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D47FB6B5-0302-BD16-2FEE-5A7EDE8FFC7C}"/>
              </a:ext>
            </a:extLst>
          </p:cNvPr>
          <p:cNvGrpSpPr/>
          <p:nvPr/>
        </p:nvGrpSpPr>
        <p:grpSpPr>
          <a:xfrm>
            <a:off x="9672027" y="7649703"/>
            <a:ext cx="3425400" cy="3418718"/>
            <a:chOff x="9672027" y="6355475"/>
            <a:chExt cx="3425400" cy="3418718"/>
          </a:xfrm>
        </p:grpSpPr>
        <p:pic>
          <p:nvPicPr>
            <p:cNvPr id="40" name="Google Shape;40;g34cf8673bab_0_0" title="Screenshot 2025-04-15 at 11.06.51 PM.png"/>
            <p:cNvPicPr preferRelativeResize="0"/>
            <p:nvPr/>
          </p:nvPicPr>
          <p:blipFill>
            <a:blip r:embed="rId29">
              <a:alphaModFix/>
            </a:blip>
            <a:stretch>
              <a:fillRect/>
            </a:stretch>
          </p:blipFill>
          <p:spPr>
            <a:xfrm>
              <a:off x="9672027" y="6355475"/>
              <a:ext cx="3425400" cy="3418718"/>
            </a:xfrm>
            <a:prstGeom prst="rect">
              <a:avLst/>
            </a:prstGeom>
            <a:noFill/>
            <a:ln>
              <a:noFill/>
            </a:ln>
          </p:spPr>
        </p:pic>
        <p:cxnSp>
          <p:nvCxnSpPr>
            <p:cNvPr id="12" name="Straight Connector 11">
              <a:extLst>
                <a:ext uri="{FF2B5EF4-FFF2-40B4-BE49-F238E27FC236}">
                  <a16:creationId xmlns:a16="http://schemas.microsoft.com/office/drawing/2014/main" id="{F79AB72F-E27C-84F4-5FB8-9B30ED1DAB84}"/>
                </a:ext>
              </a:extLst>
            </p:cNvPr>
            <p:cNvCxnSpPr>
              <a:cxnSpLocks/>
            </p:cNvCxnSpPr>
            <p:nvPr/>
          </p:nvCxnSpPr>
          <p:spPr>
            <a:xfrm>
              <a:off x="11628893" y="6639961"/>
              <a:ext cx="12969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6211176-F215-11E9-FD70-CF3AC47E3719}"/>
                </a:ext>
              </a:extLst>
            </p:cNvPr>
            <p:cNvSpPr txBox="1"/>
            <p:nvPr/>
          </p:nvSpPr>
          <p:spPr>
            <a:xfrm>
              <a:off x="11878322" y="6683230"/>
              <a:ext cx="939561" cy="369332"/>
            </a:xfrm>
            <a:prstGeom prst="rect">
              <a:avLst/>
            </a:prstGeom>
            <a:noFill/>
          </p:spPr>
          <p:txBody>
            <a:bodyPr wrap="square" rtlCol="0">
              <a:spAutoFit/>
            </a:bodyPr>
            <a:lstStyle/>
            <a:p>
              <a:r>
                <a:rPr lang="en-US" sz="1800" dirty="0">
                  <a:solidFill>
                    <a:schemeClr val="bg1"/>
                  </a:solidFill>
                </a:rPr>
                <a:t>40 </a:t>
              </a:r>
              <a:r>
                <a:rPr lang="en-US" sz="1800" dirty="0">
                  <a:solidFill>
                    <a:schemeClr val="bg1"/>
                  </a:solidFill>
                  <a:latin typeface="Symbol" panose="05050102010706020507" pitchFamily="18" charset="2"/>
                </a:rPr>
                <a:t>m</a:t>
              </a:r>
              <a:r>
                <a:rPr lang="en-US" sz="1800" dirty="0">
                  <a:solidFill>
                    <a:schemeClr val="bg1"/>
                  </a:solidFill>
                </a:rPr>
                <a:t>m</a:t>
              </a:r>
            </a:p>
          </p:txBody>
        </p:sp>
      </p:grpSp>
      <p:cxnSp>
        <p:nvCxnSpPr>
          <p:cNvPr id="5" name="Straight Connector 4">
            <a:extLst>
              <a:ext uri="{FF2B5EF4-FFF2-40B4-BE49-F238E27FC236}">
                <a16:creationId xmlns:a16="http://schemas.microsoft.com/office/drawing/2014/main" id="{11F5ECCD-8615-2EE5-BF97-131E824D63C3}"/>
              </a:ext>
            </a:extLst>
          </p:cNvPr>
          <p:cNvCxnSpPr>
            <a:cxnSpLocks/>
          </p:cNvCxnSpPr>
          <p:nvPr/>
        </p:nvCxnSpPr>
        <p:spPr>
          <a:xfrm>
            <a:off x="17850535" y="15373410"/>
            <a:ext cx="130191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5FC4ADE-F797-F4DD-19BD-0595A8C874D0}"/>
              </a:ext>
            </a:extLst>
          </p:cNvPr>
          <p:cNvSpPr txBox="1"/>
          <p:nvPr/>
        </p:nvSpPr>
        <p:spPr>
          <a:xfrm>
            <a:off x="18031710" y="15386319"/>
            <a:ext cx="939561" cy="369332"/>
          </a:xfrm>
          <a:prstGeom prst="rect">
            <a:avLst/>
          </a:prstGeom>
          <a:noFill/>
          <a:ln>
            <a:noFill/>
          </a:ln>
        </p:spPr>
        <p:txBody>
          <a:bodyPr wrap="square" rtlCol="0">
            <a:spAutoFit/>
          </a:bodyPr>
          <a:lstStyle/>
          <a:p>
            <a:pPr algn="ctr"/>
            <a:r>
              <a:rPr lang="en-US" sz="1800" dirty="0">
                <a:solidFill>
                  <a:schemeClr val="tx1"/>
                </a:solidFill>
              </a:rPr>
              <a:t>40 </a:t>
            </a:r>
            <a:r>
              <a:rPr lang="en-US" sz="1800" dirty="0">
                <a:solidFill>
                  <a:schemeClr val="tx1"/>
                </a:solidFill>
                <a:latin typeface="Symbol" panose="05050102010706020507" pitchFamily="18" charset="2"/>
              </a:rPr>
              <a:t>m</a:t>
            </a:r>
            <a:r>
              <a:rPr lang="en-US" sz="1800" dirty="0">
                <a:solidFill>
                  <a:schemeClr val="tx1"/>
                </a:solidFill>
              </a:rPr>
              <a:t>m</a:t>
            </a:r>
          </a:p>
        </p:txBody>
      </p:sp>
      <p:pic>
        <p:nvPicPr>
          <p:cNvPr id="46" name="Picture 45">
            <a:extLst>
              <a:ext uri="{FF2B5EF4-FFF2-40B4-BE49-F238E27FC236}">
                <a16:creationId xmlns:a16="http://schemas.microsoft.com/office/drawing/2014/main" id="{DE8EBCD5-A7EC-7CC0-20E9-60C56CE9F19D}"/>
              </a:ext>
            </a:extLst>
          </p:cNvPr>
          <p:cNvPicPr>
            <a:picLocks noChangeAspect="1"/>
          </p:cNvPicPr>
          <p:nvPr/>
        </p:nvPicPr>
        <p:blipFill>
          <a:blip r:embed="rId30"/>
          <a:srcRect l="9817" b="6378"/>
          <a:stretch/>
        </p:blipFill>
        <p:spPr>
          <a:xfrm>
            <a:off x="39913746" y="14500092"/>
            <a:ext cx="2845691" cy="2112398"/>
          </a:xfrm>
          <a:prstGeom prst="rect">
            <a:avLst/>
          </a:prstGeom>
        </p:spPr>
      </p:pic>
      <p:cxnSp>
        <p:nvCxnSpPr>
          <p:cNvPr id="52" name="Straight Arrow Connector 51">
            <a:extLst>
              <a:ext uri="{FF2B5EF4-FFF2-40B4-BE49-F238E27FC236}">
                <a16:creationId xmlns:a16="http://schemas.microsoft.com/office/drawing/2014/main" id="{DE418465-F02A-C851-DABA-7A2E8788DEAC}"/>
              </a:ext>
            </a:extLst>
          </p:cNvPr>
          <p:cNvCxnSpPr>
            <a:cxnSpLocks/>
            <a:stCxn id="46" idx="1"/>
            <a:endCxn id="179" idx="3"/>
          </p:cNvCxnSpPr>
          <p:nvPr/>
        </p:nvCxnSpPr>
        <p:spPr>
          <a:xfrm flipH="1">
            <a:off x="38916907" y="15556291"/>
            <a:ext cx="996839" cy="601949"/>
          </a:xfrm>
          <a:prstGeom prst="straightConnector1">
            <a:avLst/>
          </a:prstGeom>
          <a:ln w="28575">
            <a:solidFill>
              <a:srgbClr val="0070C0"/>
            </a:solidFill>
            <a:tailEnd type="triangle"/>
          </a:ln>
        </p:spPr>
        <p:style>
          <a:lnRef idx="3">
            <a:schemeClr val="dk1"/>
          </a:lnRef>
          <a:fillRef idx="0">
            <a:schemeClr val="dk1"/>
          </a:fillRef>
          <a:effectRef idx="2">
            <a:schemeClr val="dk1"/>
          </a:effectRef>
          <a:fontRef idx="minor">
            <a:schemeClr val="tx1"/>
          </a:fontRef>
        </p:style>
      </p:cxnSp>
      <p:sp>
        <p:nvSpPr>
          <p:cNvPr id="56" name="Oval 55">
            <a:extLst>
              <a:ext uri="{FF2B5EF4-FFF2-40B4-BE49-F238E27FC236}">
                <a16:creationId xmlns:a16="http://schemas.microsoft.com/office/drawing/2014/main" id="{B0F0F608-DEAF-ED79-3217-BAA973C2BD1B}"/>
              </a:ext>
            </a:extLst>
          </p:cNvPr>
          <p:cNvSpPr/>
          <p:nvPr/>
        </p:nvSpPr>
        <p:spPr>
          <a:xfrm>
            <a:off x="40647749" y="15327326"/>
            <a:ext cx="112902" cy="117987"/>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Google Shape;26;g34cf8673bab_0_0">
            <a:extLst>
              <a:ext uri="{FF2B5EF4-FFF2-40B4-BE49-F238E27FC236}">
                <a16:creationId xmlns:a16="http://schemas.microsoft.com/office/drawing/2014/main" id="{9CB6E7BD-13D8-9B9C-E683-7F454BF0DE59}"/>
              </a:ext>
            </a:extLst>
          </p:cNvPr>
          <p:cNvSpPr txBox="1"/>
          <p:nvPr/>
        </p:nvSpPr>
        <p:spPr>
          <a:xfrm>
            <a:off x="728462" y="7223859"/>
            <a:ext cx="8881450" cy="8956258"/>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an electronic nose for odor identification using living cells, which requires determining their viability and fluorescence response to odorants.  However, varia-</a:t>
            </a:r>
            <a:r>
              <a:rPr lang="en-US" sz="3200" dirty="0" err="1">
                <a:solidFill>
                  <a:schemeClr val="dk1"/>
                </a:solidFill>
                <a:latin typeface="Calibri"/>
                <a:ea typeface="Calibri"/>
                <a:cs typeface="Calibri"/>
                <a:sym typeface="Calibri"/>
              </a:rPr>
              <a:t>tions</a:t>
            </a:r>
            <a:r>
              <a:rPr lang="en-US" sz="3200" dirty="0">
                <a:solidFill>
                  <a:schemeClr val="dk1"/>
                </a:solidFill>
                <a:latin typeface="Calibri"/>
                <a:ea typeface="Calibri"/>
                <a:cs typeface="Calibri"/>
                <a:sym typeface="Calibri"/>
              </a:rPr>
              <a:t> in cell morphology, fluorescence intensity, and back-ground artifacts hinder automated segment-</a:t>
            </a:r>
            <a:r>
              <a:rPr lang="en-US" sz="3200" dirty="0" err="1">
                <a:solidFill>
                  <a:schemeClr val="dk1"/>
                </a:solidFill>
                <a:latin typeface="Calibri"/>
                <a:ea typeface="Calibri"/>
                <a:cs typeface="Calibri"/>
                <a:sym typeface="Calibri"/>
              </a:rPr>
              <a:t>ation</a:t>
            </a:r>
            <a:r>
              <a:rPr lang="en-US" sz="3200" dirty="0">
                <a:solidFill>
                  <a:schemeClr val="dk1"/>
                </a:solidFill>
                <a:latin typeface="Calibri"/>
                <a:ea typeface="Calibri"/>
                <a:cs typeface="Calibri"/>
                <a:sym typeface="Calibri"/>
              </a:rPr>
              <a:t> methods. Although traditional approaches—such as manual annotation, threshold‐based detection, and feature‐driven classification—have been widely used for cell identification, in this study we specifically leverage automated segmentation to streamline and standardize the analysis. Segment-</a:t>
            </a:r>
            <a:r>
              <a:rPr lang="en-US" sz="3200" dirty="0" err="1">
                <a:solidFill>
                  <a:schemeClr val="dk1"/>
                </a:solidFill>
                <a:latin typeface="Calibri"/>
                <a:ea typeface="Calibri"/>
                <a:cs typeface="Calibri"/>
                <a:sym typeface="Calibri"/>
              </a:rPr>
              <a:t>ation</a:t>
            </a:r>
            <a:r>
              <a:rPr lang="en-US" sz="3200" dirty="0">
                <a:solidFill>
                  <a:schemeClr val="dk1"/>
                </a:solidFill>
                <a:latin typeface="Calibri"/>
                <a:ea typeface="Calibri"/>
                <a:cs typeface="Calibri"/>
                <a:sym typeface="Calibri"/>
              </a:rPr>
              <a:t> refers to the process of partitioning images into distinct, meaningful regions that correspond to individual cells, as opposed to the surrounding background, clusters, and noise.  This is achieved computationally through a series of pre-processing and </a:t>
            </a:r>
            <a:r>
              <a:rPr lang="en-US" sz="3200" dirty="0" err="1">
                <a:solidFill>
                  <a:schemeClr val="dk1"/>
                </a:solidFill>
                <a:latin typeface="Calibri"/>
                <a:ea typeface="Calibri"/>
                <a:cs typeface="Calibri"/>
                <a:sym typeface="Calibri"/>
              </a:rPr>
              <a:t>thresholding</a:t>
            </a:r>
            <a:r>
              <a:rPr lang="en-US" sz="3200" dirty="0">
                <a:solidFill>
                  <a:schemeClr val="dk1"/>
                </a:solidFill>
                <a:latin typeface="Calibri"/>
                <a:ea typeface="Calibri"/>
                <a:cs typeface="Calibri"/>
                <a:sym typeface="Calibri"/>
              </a:rPr>
              <a:t> steps that enhance cell boundaries and suppress background variability.</a:t>
            </a:r>
            <a:endParaRPr sz="3200" dirty="0">
              <a:solidFill>
                <a:schemeClr val="dk1"/>
              </a:solidFill>
              <a:latin typeface="Calibri"/>
              <a:ea typeface="Calibri"/>
              <a:cs typeface="Calibri"/>
              <a:sym typeface="Calibri"/>
            </a:endParaRPr>
          </a:p>
        </p:txBody>
      </p:sp>
      <p:sp>
        <p:nvSpPr>
          <p:cNvPr id="129" name="Google Shape;19;g34cf8673bab_0_0">
            <a:extLst>
              <a:ext uri="{FF2B5EF4-FFF2-40B4-BE49-F238E27FC236}">
                <a16:creationId xmlns:a16="http://schemas.microsoft.com/office/drawing/2014/main" id="{01DCF719-4BB6-FD52-C215-BA5777CA1E87}"/>
              </a:ext>
            </a:extLst>
          </p:cNvPr>
          <p:cNvSpPr txBox="1"/>
          <p:nvPr/>
        </p:nvSpPr>
        <p:spPr>
          <a:xfrm>
            <a:off x="6199143" y="3384543"/>
            <a:ext cx="33714600" cy="815568"/>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800" i="1" u="none" strike="noStrike" cap="none" dirty="0">
                <a:solidFill>
                  <a:srgbClr val="1E4E79"/>
                </a:solidFill>
                <a:latin typeface="Helvetica Neue"/>
                <a:ea typeface="Helvetica Neue"/>
                <a:cs typeface="Helvetica Neue"/>
                <a:sym typeface="Helvetica Neue"/>
              </a:rPr>
              <a:t>*equal co-authors</a:t>
            </a:r>
            <a:endParaRPr sz="2800" dirty="0">
              <a:latin typeface="Helvetica Neue"/>
              <a:ea typeface="Helvetica Neue"/>
              <a:cs typeface="Helvetica Neue"/>
              <a:sym typeface="Helvetica Neue"/>
            </a:endParaRPr>
          </a:p>
          <a:p>
            <a:pPr marL="0" marR="0" lvl="0" indent="0" algn="ctr" rtl="0">
              <a:spcBef>
                <a:spcPts val="600"/>
              </a:spcBef>
              <a:spcAft>
                <a:spcPts val="0"/>
              </a:spcAft>
              <a:buNone/>
            </a:pPr>
            <a:endParaRPr dirty="0"/>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1030</Words>
  <Application>Microsoft Office PowerPoint</Application>
  <PresentationFormat>Custom</PresentationFormat>
  <Paragraphs>64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Helvetica Neue</vt:lpstr>
      <vt:lpstr>Arial</vt:lpstr>
      <vt:lpstr>Symbol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 Matthew Stine</dc:creator>
  <cp:lastModifiedBy>andrea vargas</cp:lastModifiedBy>
  <cp:revision>22</cp:revision>
  <dcterms:created xsi:type="dcterms:W3CDTF">2024-01-25T19:41:02Z</dcterms:created>
  <dcterms:modified xsi:type="dcterms:W3CDTF">2025-04-18T16:49:46Z</dcterms:modified>
</cp:coreProperties>
</file>