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16"/>
  </p:notesMasterIdLst>
  <p:sldIdLst>
    <p:sldId id="256" r:id="rId2"/>
    <p:sldId id="257" r:id="rId3"/>
    <p:sldId id="258" r:id="rId4"/>
    <p:sldId id="259" r:id="rId5"/>
    <p:sldId id="263" r:id="rId6"/>
    <p:sldId id="260" r:id="rId7"/>
    <p:sldId id="261" r:id="rId8"/>
    <p:sldId id="265" r:id="rId9"/>
    <p:sldId id="266" r:id="rId10"/>
    <p:sldId id="269" r:id="rId11"/>
    <p:sldId id="270" r:id="rId12"/>
    <p:sldId id="264"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8"/>
    <p:restoredTop sz="86268"/>
  </p:normalViewPr>
  <p:slideViewPr>
    <p:cSldViewPr>
      <p:cViewPr varScale="1">
        <p:scale>
          <a:sx n="104" d="100"/>
          <a:sy n="104" d="100"/>
        </p:scale>
        <p:origin x="21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A76A54-E6FE-4531-9764-0A5FD9551BFE}"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10CEBE7F-14F5-4AAB-A97A-8476C2A594A3}">
      <dgm:prSet/>
      <dgm:spPr/>
      <dgm:t>
        <a:bodyPr/>
        <a:lstStyle/>
        <a:p>
          <a:r>
            <a:rPr lang="en-US"/>
            <a:t>LibGuides are one way we provide resources for teaching and research</a:t>
          </a:r>
        </a:p>
      </dgm:t>
    </dgm:pt>
    <dgm:pt modelId="{4F551EAF-42EE-470C-9A0C-92CC9652FAEF}" type="parTrans" cxnId="{91F555D5-F727-446E-96BA-0C0E397E86F0}">
      <dgm:prSet/>
      <dgm:spPr/>
      <dgm:t>
        <a:bodyPr/>
        <a:lstStyle/>
        <a:p>
          <a:endParaRPr lang="en-US"/>
        </a:p>
      </dgm:t>
    </dgm:pt>
    <dgm:pt modelId="{15BBEAA4-CCD5-43B5-81D8-FEE9B5D0E532}" type="sibTrans" cxnId="{91F555D5-F727-446E-96BA-0C0E397E86F0}">
      <dgm:prSet/>
      <dgm:spPr/>
      <dgm:t>
        <a:bodyPr/>
        <a:lstStyle/>
        <a:p>
          <a:endParaRPr lang="en-US"/>
        </a:p>
      </dgm:t>
    </dgm:pt>
    <dgm:pt modelId="{DA70DA95-CAA9-489C-B12A-3B2B4130B682}">
      <dgm:prSet/>
      <dgm:spPr/>
      <dgm:t>
        <a:bodyPr/>
        <a:lstStyle/>
        <a:p>
          <a:r>
            <a:rPr lang="en-US" dirty="0" err="1"/>
            <a:t>LibGuides</a:t>
          </a:r>
          <a:r>
            <a:rPr lang="en-US" dirty="0"/>
            <a:t> have become ubiquitous in academic libraries</a:t>
          </a:r>
        </a:p>
      </dgm:t>
    </dgm:pt>
    <dgm:pt modelId="{BC751881-8FB2-4EC0-8FFF-D6D5A4D8E1EA}" type="parTrans" cxnId="{108A591C-D3FB-456F-A87F-5EC6742A268A}">
      <dgm:prSet/>
      <dgm:spPr/>
      <dgm:t>
        <a:bodyPr/>
        <a:lstStyle/>
        <a:p>
          <a:endParaRPr lang="en-US"/>
        </a:p>
      </dgm:t>
    </dgm:pt>
    <dgm:pt modelId="{1561B200-65AD-410E-83F8-37B7FD55FFDA}" type="sibTrans" cxnId="{108A591C-D3FB-456F-A87F-5EC6742A268A}">
      <dgm:prSet/>
      <dgm:spPr/>
      <dgm:t>
        <a:bodyPr/>
        <a:lstStyle/>
        <a:p>
          <a:endParaRPr lang="en-US"/>
        </a:p>
      </dgm:t>
    </dgm:pt>
    <dgm:pt modelId="{E863F128-0B29-48DE-8F4E-A2E12F6625D4}">
      <dgm:prSet/>
      <dgm:spPr/>
      <dgm:t>
        <a:bodyPr/>
        <a:lstStyle/>
        <a:p>
          <a:r>
            <a:rPr lang="en-US"/>
            <a:t>As engineering librarians, we are interested in engineering guides</a:t>
          </a:r>
        </a:p>
      </dgm:t>
    </dgm:pt>
    <dgm:pt modelId="{72309099-4664-4FBB-A51A-19E319206045}" type="parTrans" cxnId="{7A5850FA-312A-4160-B4C6-0B55D356341C}">
      <dgm:prSet/>
      <dgm:spPr/>
      <dgm:t>
        <a:bodyPr/>
        <a:lstStyle/>
        <a:p>
          <a:endParaRPr lang="en-US"/>
        </a:p>
      </dgm:t>
    </dgm:pt>
    <dgm:pt modelId="{CAADE9C5-9974-40D6-A736-673112163C00}" type="sibTrans" cxnId="{7A5850FA-312A-4160-B4C6-0B55D356341C}">
      <dgm:prSet/>
      <dgm:spPr/>
      <dgm:t>
        <a:bodyPr/>
        <a:lstStyle/>
        <a:p>
          <a:endParaRPr lang="en-US"/>
        </a:p>
      </dgm:t>
    </dgm:pt>
    <dgm:pt modelId="{13D22586-B64C-4595-B1A7-EB2278FFD859}">
      <dgm:prSet/>
      <dgm:spPr/>
      <dgm:t>
        <a:bodyPr/>
        <a:lstStyle/>
        <a:p>
          <a:r>
            <a:rPr lang="en-US"/>
            <a:t>Looking at current trends in guides to make sure we’re keeping up</a:t>
          </a:r>
        </a:p>
      </dgm:t>
    </dgm:pt>
    <dgm:pt modelId="{B7183493-157D-4C43-AFCA-CD736ADAB982}" type="parTrans" cxnId="{F3441EB2-A190-4170-A535-1DDF3A0177DC}">
      <dgm:prSet/>
      <dgm:spPr/>
      <dgm:t>
        <a:bodyPr/>
        <a:lstStyle/>
        <a:p>
          <a:endParaRPr lang="en-US"/>
        </a:p>
      </dgm:t>
    </dgm:pt>
    <dgm:pt modelId="{461C4B79-4FFF-44A0-8279-497D69B3BF4E}" type="sibTrans" cxnId="{F3441EB2-A190-4170-A535-1DDF3A0177DC}">
      <dgm:prSet/>
      <dgm:spPr/>
      <dgm:t>
        <a:bodyPr/>
        <a:lstStyle/>
        <a:p>
          <a:endParaRPr lang="en-US"/>
        </a:p>
      </dgm:t>
    </dgm:pt>
    <dgm:pt modelId="{DC7AEEE8-E5BF-4FF6-A6FF-0CA8D317AD02}" type="pres">
      <dgm:prSet presAssocID="{59A76A54-E6FE-4531-9764-0A5FD9551BFE}" presName="vert0" presStyleCnt="0">
        <dgm:presLayoutVars>
          <dgm:dir/>
          <dgm:animOne val="branch"/>
          <dgm:animLvl val="lvl"/>
        </dgm:presLayoutVars>
      </dgm:prSet>
      <dgm:spPr/>
    </dgm:pt>
    <dgm:pt modelId="{02626137-8972-4822-BF5A-0AAD8038B3AB}" type="pres">
      <dgm:prSet presAssocID="{10CEBE7F-14F5-4AAB-A97A-8476C2A594A3}" presName="thickLine" presStyleLbl="alignNode1" presStyleIdx="0" presStyleCnt="4"/>
      <dgm:spPr/>
    </dgm:pt>
    <dgm:pt modelId="{61F782A4-9169-42BE-9DBE-CD9BFCAB9ED0}" type="pres">
      <dgm:prSet presAssocID="{10CEBE7F-14F5-4AAB-A97A-8476C2A594A3}" presName="horz1" presStyleCnt="0"/>
      <dgm:spPr/>
    </dgm:pt>
    <dgm:pt modelId="{E90695CF-FA9D-488E-9CD6-BCFEEFCC9407}" type="pres">
      <dgm:prSet presAssocID="{10CEBE7F-14F5-4AAB-A97A-8476C2A594A3}" presName="tx1" presStyleLbl="revTx" presStyleIdx="0" presStyleCnt="4"/>
      <dgm:spPr/>
    </dgm:pt>
    <dgm:pt modelId="{DF107979-9320-424A-BFBD-D2BAE1AA8333}" type="pres">
      <dgm:prSet presAssocID="{10CEBE7F-14F5-4AAB-A97A-8476C2A594A3}" presName="vert1" presStyleCnt="0"/>
      <dgm:spPr/>
    </dgm:pt>
    <dgm:pt modelId="{7EF15DB9-4E83-4A89-B2F5-61C882957018}" type="pres">
      <dgm:prSet presAssocID="{DA70DA95-CAA9-489C-B12A-3B2B4130B682}" presName="thickLine" presStyleLbl="alignNode1" presStyleIdx="1" presStyleCnt="4"/>
      <dgm:spPr/>
    </dgm:pt>
    <dgm:pt modelId="{7D05D510-C146-4B0D-8A7A-10A9556C0038}" type="pres">
      <dgm:prSet presAssocID="{DA70DA95-CAA9-489C-B12A-3B2B4130B682}" presName="horz1" presStyleCnt="0"/>
      <dgm:spPr/>
    </dgm:pt>
    <dgm:pt modelId="{8554F759-9771-408A-AC77-DCE4E81C980D}" type="pres">
      <dgm:prSet presAssocID="{DA70DA95-CAA9-489C-B12A-3B2B4130B682}" presName="tx1" presStyleLbl="revTx" presStyleIdx="1" presStyleCnt="4"/>
      <dgm:spPr/>
    </dgm:pt>
    <dgm:pt modelId="{001A5F8C-E04D-4152-8149-0A3501586E91}" type="pres">
      <dgm:prSet presAssocID="{DA70DA95-CAA9-489C-B12A-3B2B4130B682}" presName="vert1" presStyleCnt="0"/>
      <dgm:spPr/>
    </dgm:pt>
    <dgm:pt modelId="{4CF3BB28-E462-4642-A626-EAD7D23D4457}" type="pres">
      <dgm:prSet presAssocID="{E863F128-0B29-48DE-8F4E-A2E12F6625D4}" presName="thickLine" presStyleLbl="alignNode1" presStyleIdx="2" presStyleCnt="4"/>
      <dgm:spPr/>
    </dgm:pt>
    <dgm:pt modelId="{2188F7D2-8D5D-4971-8B46-040E6398D105}" type="pres">
      <dgm:prSet presAssocID="{E863F128-0B29-48DE-8F4E-A2E12F6625D4}" presName="horz1" presStyleCnt="0"/>
      <dgm:spPr/>
    </dgm:pt>
    <dgm:pt modelId="{2F27A09D-2180-4EF0-B587-332A51142AFC}" type="pres">
      <dgm:prSet presAssocID="{E863F128-0B29-48DE-8F4E-A2E12F6625D4}" presName="tx1" presStyleLbl="revTx" presStyleIdx="2" presStyleCnt="4"/>
      <dgm:spPr/>
    </dgm:pt>
    <dgm:pt modelId="{951DE174-9AA3-42C6-AC03-D7214E137A72}" type="pres">
      <dgm:prSet presAssocID="{E863F128-0B29-48DE-8F4E-A2E12F6625D4}" presName="vert1" presStyleCnt="0"/>
      <dgm:spPr/>
    </dgm:pt>
    <dgm:pt modelId="{02D55EE7-FBC3-4E39-B492-B233A29A3152}" type="pres">
      <dgm:prSet presAssocID="{13D22586-B64C-4595-B1A7-EB2278FFD859}" presName="thickLine" presStyleLbl="alignNode1" presStyleIdx="3" presStyleCnt="4"/>
      <dgm:spPr/>
    </dgm:pt>
    <dgm:pt modelId="{9458B6E7-34C8-4F56-8EA8-42D05D6D4C33}" type="pres">
      <dgm:prSet presAssocID="{13D22586-B64C-4595-B1A7-EB2278FFD859}" presName="horz1" presStyleCnt="0"/>
      <dgm:spPr/>
    </dgm:pt>
    <dgm:pt modelId="{1CEB8EC5-B36A-4C6F-98CF-926129FBBB5D}" type="pres">
      <dgm:prSet presAssocID="{13D22586-B64C-4595-B1A7-EB2278FFD859}" presName="tx1" presStyleLbl="revTx" presStyleIdx="3" presStyleCnt="4"/>
      <dgm:spPr/>
    </dgm:pt>
    <dgm:pt modelId="{59604B49-A7EF-41A2-80F6-CC79CF036E37}" type="pres">
      <dgm:prSet presAssocID="{13D22586-B64C-4595-B1A7-EB2278FFD859}" presName="vert1" presStyleCnt="0"/>
      <dgm:spPr/>
    </dgm:pt>
  </dgm:ptLst>
  <dgm:cxnLst>
    <dgm:cxn modelId="{A6D3AE03-77F3-4920-BC73-851CC8FE2715}" type="presOf" srcId="{10CEBE7F-14F5-4AAB-A97A-8476C2A594A3}" destId="{E90695CF-FA9D-488E-9CD6-BCFEEFCC9407}" srcOrd="0" destOrd="0" presId="urn:microsoft.com/office/officeart/2008/layout/LinedList"/>
    <dgm:cxn modelId="{108A591C-D3FB-456F-A87F-5EC6742A268A}" srcId="{59A76A54-E6FE-4531-9764-0A5FD9551BFE}" destId="{DA70DA95-CAA9-489C-B12A-3B2B4130B682}" srcOrd="1" destOrd="0" parTransId="{BC751881-8FB2-4EC0-8FFF-D6D5A4D8E1EA}" sibTransId="{1561B200-65AD-410E-83F8-37B7FD55FFDA}"/>
    <dgm:cxn modelId="{95753E74-FFDD-4E87-8B28-FA45C263B8C0}" type="presOf" srcId="{13D22586-B64C-4595-B1A7-EB2278FFD859}" destId="{1CEB8EC5-B36A-4C6F-98CF-926129FBBB5D}" srcOrd="0" destOrd="0" presId="urn:microsoft.com/office/officeart/2008/layout/LinedList"/>
    <dgm:cxn modelId="{B38D8E86-B6E0-44D3-AEEB-090391085D7F}" type="presOf" srcId="{DA70DA95-CAA9-489C-B12A-3B2B4130B682}" destId="{8554F759-9771-408A-AC77-DCE4E81C980D}" srcOrd="0" destOrd="0" presId="urn:microsoft.com/office/officeart/2008/layout/LinedList"/>
    <dgm:cxn modelId="{E230BD99-1B80-4F5E-BAD7-0F185670CFC5}" type="presOf" srcId="{59A76A54-E6FE-4531-9764-0A5FD9551BFE}" destId="{DC7AEEE8-E5BF-4FF6-A6FF-0CA8D317AD02}" srcOrd="0" destOrd="0" presId="urn:microsoft.com/office/officeart/2008/layout/LinedList"/>
    <dgm:cxn modelId="{F3441EB2-A190-4170-A535-1DDF3A0177DC}" srcId="{59A76A54-E6FE-4531-9764-0A5FD9551BFE}" destId="{13D22586-B64C-4595-B1A7-EB2278FFD859}" srcOrd="3" destOrd="0" parTransId="{B7183493-157D-4C43-AFCA-CD736ADAB982}" sibTransId="{461C4B79-4FFF-44A0-8279-497D69B3BF4E}"/>
    <dgm:cxn modelId="{1C08C1C6-4019-49D2-8E4C-1647B6750504}" type="presOf" srcId="{E863F128-0B29-48DE-8F4E-A2E12F6625D4}" destId="{2F27A09D-2180-4EF0-B587-332A51142AFC}" srcOrd="0" destOrd="0" presId="urn:microsoft.com/office/officeart/2008/layout/LinedList"/>
    <dgm:cxn modelId="{91F555D5-F727-446E-96BA-0C0E397E86F0}" srcId="{59A76A54-E6FE-4531-9764-0A5FD9551BFE}" destId="{10CEBE7F-14F5-4AAB-A97A-8476C2A594A3}" srcOrd="0" destOrd="0" parTransId="{4F551EAF-42EE-470C-9A0C-92CC9652FAEF}" sibTransId="{15BBEAA4-CCD5-43B5-81D8-FEE9B5D0E532}"/>
    <dgm:cxn modelId="{7A5850FA-312A-4160-B4C6-0B55D356341C}" srcId="{59A76A54-E6FE-4531-9764-0A5FD9551BFE}" destId="{E863F128-0B29-48DE-8F4E-A2E12F6625D4}" srcOrd="2" destOrd="0" parTransId="{72309099-4664-4FBB-A51A-19E319206045}" sibTransId="{CAADE9C5-9974-40D6-A736-673112163C00}"/>
    <dgm:cxn modelId="{C6F12DC3-9DFE-42C1-B9D7-601AC2CF3590}" type="presParOf" srcId="{DC7AEEE8-E5BF-4FF6-A6FF-0CA8D317AD02}" destId="{02626137-8972-4822-BF5A-0AAD8038B3AB}" srcOrd="0" destOrd="0" presId="urn:microsoft.com/office/officeart/2008/layout/LinedList"/>
    <dgm:cxn modelId="{573F8263-6503-4BA5-B85E-AC8C39F3B913}" type="presParOf" srcId="{DC7AEEE8-E5BF-4FF6-A6FF-0CA8D317AD02}" destId="{61F782A4-9169-42BE-9DBE-CD9BFCAB9ED0}" srcOrd="1" destOrd="0" presId="urn:microsoft.com/office/officeart/2008/layout/LinedList"/>
    <dgm:cxn modelId="{1028677C-61F8-4C37-B8E4-55CD65466C7E}" type="presParOf" srcId="{61F782A4-9169-42BE-9DBE-CD9BFCAB9ED0}" destId="{E90695CF-FA9D-488E-9CD6-BCFEEFCC9407}" srcOrd="0" destOrd="0" presId="urn:microsoft.com/office/officeart/2008/layout/LinedList"/>
    <dgm:cxn modelId="{86B585AB-B69C-4E28-BE6B-0095CA6C059C}" type="presParOf" srcId="{61F782A4-9169-42BE-9DBE-CD9BFCAB9ED0}" destId="{DF107979-9320-424A-BFBD-D2BAE1AA8333}" srcOrd="1" destOrd="0" presId="urn:microsoft.com/office/officeart/2008/layout/LinedList"/>
    <dgm:cxn modelId="{25456B4E-D95F-428B-8D4E-40429AF52540}" type="presParOf" srcId="{DC7AEEE8-E5BF-4FF6-A6FF-0CA8D317AD02}" destId="{7EF15DB9-4E83-4A89-B2F5-61C882957018}" srcOrd="2" destOrd="0" presId="urn:microsoft.com/office/officeart/2008/layout/LinedList"/>
    <dgm:cxn modelId="{C0B7EA31-9CF7-4A41-8F67-9C2C41DE4A62}" type="presParOf" srcId="{DC7AEEE8-E5BF-4FF6-A6FF-0CA8D317AD02}" destId="{7D05D510-C146-4B0D-8A7A-10A9556C0038}" srcOrd="3" destOrd="0" presId="urn:microsoft.com/office/officeart/2008/layout/LinedList"/>
    <dgm:cxn modelId="{403255EC-9E96-4C5B-BF4C-0F370499EFD8}" type="presParOf" srcId="{7D05D510-C146-4B0D-8A7A-10A9556C0038}" destId="{8554F759-9771-408A-AC77-DCE4E81C980D}" srcOrd="0" destOrd="0" presId="urn:microsoft.com/office/officeart/2008/layout/LinedList"/>
    <dgm:cxn modelId="{5DB8F49D-FD61-4FFF-9E1B-3EAF3EC75042}" type="presParOf" srcId="{7D05D510-C146-4B0D-8A7A-10A9556C0038}" destId="{001A5F8C-E04D-4152-8149-0A3501586E91}" srcOrd="1" destOrd="0" presId="urn:microsoft.com/office/officeart/2008/layout/LinedList"/>
    <dgm:cxn modelId="{FE21FA55-F0F2-4202-BE8F-C4E48B030E86}" type="presParOf" srcId="{DC7AEEE8-E5BF-4FF6-A6FF-0CA8D317AD02}" destId="{4CF3BB28-E462-4642-A626-EAD7D23D4457}" srcOrd="4" destOrd="0" presId="urn:microsoft.com/office/officeart/2008/layout/LinedList"/>
    <dgm:cxn modelId="{948B3842-AFD3-45AA-9DF3-6A786EBA30C0}" type="presParOf" srcId="{DC7AEEE8-E5BF-4FF6-A6FF-0CA8D317AD02}" destId="{2188F7D2-8D5D-4971-8B46-040E6398D105}" srcOrd="5" destOrd="0" presId="urn:microsoft.com/office/officeart/2008/layout/LinedList"/>
    <dgm:cxn modelId="{5D8656FD-6406-497A-A7C1-C8E2AB8C1E5E}" type="presParOf" srcId="{2188F7D2-8D5D-4971-8B46-040E6398D105}" destId="{2F27A09D-2180-4EF0-B587-332A51142AFC}" srcOrd="0" destOrd="0" presId="urn:microsoft.com/office/officeart/2008/layout/LinedList"/>
    <dgm:cxn modelId="{B41360B4-C9DE-4946-98C0-F1259DA9CA76}" type="presParOf" srcId="{2188F7D2-8D5D-4971-8B46-040E6398D105}" destId="{951DE174-9AA3-42C6-AC03-D7214E137A72}" srcOrd="1" destOrd="0" presId="urn:microsoft.com/office/officeart/2008/layout/LinedList"/>
    <dgm:cxn modelId="{89CDD776-AA47-4B8D-A1F0-E5937F1F19D6}" type="presParOf" srcId="{DC7AEEE8-E5BF-4FF6-A6FF-0CA8D317AD02}" destId="{02D55EE7-FBC3-4E39-B492-B233A29A3152}" srcOrd="6" destOrd="0" presId="urn:microsoft.com/office/officeart/2008/layout/LinedList"/>
    <dgm:cxn modelId="{94CDE79C-8657-4C16-A487-4A72813D73FA}" type="presParOf" srcId="{DC7AEEE8-E5BF-4FF6-A6FF-0CA8D317AD02}" destId="{9458B6E7-34C8-4F56-8EA8-42D05D6D4C33}" srcOrd="7" destOrd="0" presId="urn:microsoft.com/office/officeart/2008/layout/LinedList"/>
    <dgm:cxn modelId="{FD79DC4A-7F55-4D0C-B11C-CF219CFA68B1}" type="presParOf" srcId="{9458B6E7-34C8-4F56-8EA8-42D05D6D4C33}" destId="{1CEB8EC5-B36A-4C6F-98CF-926129FBBB5D}" srcOrd="0" destOrd="0" presId="urn:microsoft.com/office/officeart/2008/layout/LinedList"/>
    <dgm:cxn modelId="{A3799685-A4D6-4ABA-A606-22A84E7E56B2}" type="presParOf" srcId="{9458B6E7-34C8-4F56-8EA8-42D05D6D4C33}" destId="{59604B49-A7EF-41A2-80F6-CC79CF036E3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C2C95B-4F47-4983-8F47-0D442D9FE858}"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A1043F80-18A1-4808-8100-FE10263A1EC3}">
      <dgm:prSet/>
      <dgm:spPr/>
      <dgm:t>
        <a:bodyPr/>
        <a:lstStyle/>
        <a:p>
          <a:r>
            <a:rPr lang="en-US"/>
            <a:t>Inherited LibGuides when we started our positions</a:t>
          </a:r>
        </a:p>
      </dgm:t>
    </dgm:pt>
    <dgm:pt modelId="{D26DBD07-561F-450B-BACA-2C3C682A8790}" type="parTrans" cxnId="{E76D5881-EFB9-47B6-AE51-0E8094B0889D}">
      <dgm:prSet/>
      <dgm:spPr/>
      <dgm:t>
        <a:bodyPr/>
        <a:lstStyle/>
        <a:p>
          <a:endParaRPr lang="en-US"/>
        </a:p>
      </dgm:t>
    </dgm:pt>
    <dgm:pt modelId="{0B937922-13DA-4B03-86D2-5E71DEA26314}" type="sibTrans" cxnId="{E76D5881-EFB9-47B6-AE51-0E8094B0889D}">
      <dgm:prSet/>
      <dgm:spPr/>
      <dgm:t>
        <a:bodyPr/>
        <a:lstStyle/>
        <a:p>
          <a:endParaRPr lang="en-US"/>
        </a:p>
      </dgm:t>
    </dgm:pt>
    <dgm:pt modelId="{84902E29-657A-4398-8A78-F0757C2AAEC9}">
      <dgm:prSet/>
      <dgm:spPr/>
      <dgm:t>
        <a:bodyPr/>
        <a:lstStyle/>
        <a:p>
          <a:r>
            <a:rPr lang="en-US"/>
            <a:t>LibGuides need to be updated, but how to do so systematically?</a:t>
          </a:r>
        </a:p>
      </dgm:t>
    </dgm:pt>
    <dgm:pt modelId="{1BE723E8-81DF-4B55-916E-6CF12AAE24A2}" type="parTrans" cxnId="{64B1E4C9-5328-496E-8B3D-3FF9C0041B98}">
      <dgm:prSet/>
      <dgm:spPr/>
      <dgm:t>
        <a:bodyPr/>
        <a:lstStyle/>
        <a:p>
          <a:endParaRPr lang="en-US"/>
        </a:p>
      </dgm:t>
    </dgm:pt>
    <dgm:pt modelId="{36CA1970-46B2-4699-9ADB-405CC03FC8F2}" type="sibTrans" cxnId="{64B1E4C9-5328-496E-8B3D-3FF9C0041B98}">
      <dgm:prSet/>
      <dgm:spPr/>
      <dgm:t>
        <a:bodyPr/>
        <a:lstStyle/>
        <a:p>
          <a:endParaRPr lang="en-US"/>
        </a:p>
      </dgm:t>
    </dgm:pt>
    <dgm:pt modelId="{61D53889-0748-433E-BF5B-96AEE162CAAA}">
      <dgm:prSet/>
      <dgm:spPr/>
      <dgm:t>
        <a:bodyPr/>
        <a:lstStyle/>
        <a:p>
          <a:r>
            <a:rPr lang="en-US"/>
            <a:t>What content is most often found on engineering LibGuides?</a:t>
          </a:r>
        </a:p>
      </dgm:t>
    </dgm:pt>
    <dgm:pt modelId="{5898E909-7727-413E-9740-EE95F6B9105A}" type="parTrans" cxnId="{26567610-044E-4E2D-8136-041B49C01722}">
      <dgm:prSet/>
      <dgm:spPr/>
      <dgm:t>
        <a:bodyPr/>
        <a:lstStyle/>
        <a:p>
          <a:endParaRPr lang="en-US"/>
        </a:p>
      </dgm:t>
    </dgm:pt>
    <dgm:pt modelId="{C01A4E70-AAD9-4D98-8024-5AB3D1C2CDA5}" type="sibTrans" cxnId="{26567610-044E-4E2D-8136-041B49C01722}">
      <dgm:prSet/>
      <dgm:spPr/>
      <dgm:t>
        <a:bodyPr/>
        <a:lstStyle/>
        <a:p>
          <a:endParaRPr lang="en-US"/>
        </a:p>
      </dgm:t>
    </dgm:pt>
    <dgm:pt modelId="{D3411C69-9549-44F4-A7D3-2A4F50403655}">
      <dgm:prSet/>
      <dgm:spPr/>
      <dgm:t>
        <a:bodyPr/>
        <a:lstStyle/>
        <a:p>
          <a:r>
            <a:rPr lang="en-US"/>
            <a:t>Is the information user centered or learner centered?</a:t>
          </a:r>
        </a:p>
      </dgm:t>
    </dgm:pt>
    <dgm:pt modelId="{B7638B9E-67C3-4880-B5D8-8B2B51FF9CE2}" type="parTrans" cxnId="{A86BCA6C-3012-417C-993F-2AB43B7BDA15}">
      <dgm:prSet/>
      <dgm:spPr/>
      <dgm:t>
        <a:bodyPr/>
        <a:lstStyle/>
        <a:p>
          <a:endParaRPr lang="en-US"/>
        </a:p>
      </dgm:t>
    </dgm:pt>
    <dgm:pt modelId="{79E2F8F1-1EBB-46F2-A1AB-9CA97F20F2DC}" type="sibTrans" cxnId="{A86BCA6C-3012-417C-993F-2AB43B7BDA15}">
      <dgm:prSet/>
      <dgm:spPr/>
      <dgm:t>
        <a:bodyPr/>
        <a:lstStyle/>
        <a:p>
          <a:endParaRPr lang="en-US"/>
        </a:p>
      </dgm:t>
    </dgm:pt>
    <dgm:pt modelId="{6644849A-4702-42A8-9F76-F574686C3DC4}" type="pres">
      <dgm:prSet presAssocID="{94C2C95B-4F47-4983-8F47-0D442D9FE858}" presName="outerComposite" presStyleCnt="0">
        <dgm:presLayoutVars>
          <dgm:chMax val="5"/>
          <dgm:dir/>
          <dgm:resizeHandles val="exact"/>
        </dgm:presLayoutVars>
      </dgm:prSet>
      <dgm:spPr/>
    </dgm:pt>
    <dgm:pt modelId="{F74CAE63-7BD7-4FCB-9EF3-B48D53A24625}" type="pres">
      <dgm:prSet presAssocID="{94C2C95B-4F47-4983-8F47-0D442D9FE858}" presName="dummyMaxCanvas" presStyleCnt="0">
        <dgm:presLayoutVars/>
      </dgm:prSet>
      <dgm:spPr/>
    </dgm:pt>
    <dgm:pt modelId="{C9ED932B-AFA5-43B7-B17C-EC54EAB952E0}" type="pres">
      <dgm:prSet presAssocID="{94C2C95B-4F47-4983-8F47-0D442D9FE858}" presName="FourNodes_1" presStyleLbl="node1" presStyleIdx="0" presStyleCnt="4">
        <dgm:presLayoutVars>
          <dgm:bulletEnabled val="1"/>
        </dgm:presLayoutVars>
      </dgm:prSet>
      <dgm:spPr/>
    </dgm:pt>
    <dgm:pt modelId="{2AA9583D-B812-436B-8342-961B63B4A65E}" type="pres">
      <dgm:prSet presAssocID="{94C2C95B-4F47-4983-8F47-0D442D9FE858}" presName="FourNodes_2" presStyleLbl="node1" presStyleIdx="1" presStyleCnt="4">
        <dgm:presLayoutVars>
          <dgm:bulletEnabled val="1"/>
        </dgm:presLayoutVars>
      </dgm:prSet>
      <dgm:spPr/>
    </dgm:pt>
    <dgm:pt modelId="{D739994B-A5CB-40C3-B8AF-134613DA19E9}" type="pres">
      <dgm:prSet presAssocID="{94C2C95B-4F47-4983-8F47-0D442D9FE858}" presName="FourNodes_3" presStyleLbl="node1" presStyleIdx="2" presStyleCnt="4">
        <dgm:presLayoutVars>
          <dgm:bulletEnabled val="1"/>
        </dgm:presLayoutVars>
      </dgm:prSet>
      <dgm:spPr/>
    </dgm:pt>
    <dgm:pt modelId="{3374FC13-04DE-4374-996B-4F8532D36B9A}" type="pres">
      <dgm:prSet presAssocID="{94C2C95B-4F47-4983-8F47-0D442D9FE858}" presName="FourNodes_4" presStyleLbl="node1" presStyleIdx="3" presStyleCnt="4">
        <dgm:presLayoutVars>
          <dgm:bulletEnabled val="1"/>
        </dgm:presLayoutVars>
      </dgm:prSet>
      <dgm:spPr/>
    </dgm:pt>
    <dgm:pt modelId="{9E4FF7CA-AB36-4719-9B7C-C5503554FAAD}" type="pres">
      <dgm:prSet presAssocID="{94C2C95B-4F47-4983-8F47-0D442D9FE858}" presName="FourConn_1-2" presStyleLbl="fgAccFollowNode1" presStyleIdx="0" presStyleCnt="3">
        <dgm:presLayoutVars>
          <dgm:bulletEnabled val="1"/>
        </dgm:presLayoutVars>
      </dgm:prSet>
      <dgm:spPr/>
    </dgm:pt>
    <dgm:pt modelId="{2A6DC531-88CA-4274-A4E2-B67B6BEE4244}" type="pres">
      <dgm:prSet presAssocID="{94C2C95B-4F47-4983-8F47-0D442D9FE858}" presName="FourConn_2-3" presStyleLbl="fgAccFollowNode1" presStyleIdx="1" presStyleCnt="3">
        <dgm:presLayoutVars>
          <dgm:bulletEnabled val="1"/>
        </dgm:presLayoutVars>
      </dgm:prSet>
      <dgm:spPr/>
    </dgm:pt>
    <dgm:pt modelId="{2E174C29-20BD-43CF-997A-A0F7465278AB}" type="pres">
      <dgm:prSet presAssocID="{94C2C95B-4F47-4983-8F47-0D442D9FE858}" presName="FourConn_3-4" presStyleLbl="fgAccFollowNode1" presStyleIdx="2" presStyleCnt="3">
        <dgm:presLayoutVars>
          <dgm:bulletEnabled val="1"/>
        </dgm:presLayoutVars>
      </dgm:prSet>
      <dgm:spPr/>
    </dgm:pt>
    <dgm:pt modelId="{9F3D61E9-73A8-47B3-832A-D4D78C4ECE3B}" type="pres">
      <dgm:prSet presAssocID="{94C2C95B-4F47-4983-8F47-0D442D9FE858}" presName="FourNodes_1_text" presStyleLbl="node1" presStyleIdx="3" presStyleCnt="4">
        <dgm:presLayoutVars>
          <dgm:bulletEnabled val="1"/>
        </dgm:presLayoutVars>
      </dgm:prSet>
      <dgm:spPr/>
    </dgm:pt>
    <dgm:pt modelId="{511426D3-1F82-4F22-BAA6-B70BD0DA1616}" type="pres">
      <dgm:prSet presAssocID="{94C2C95B-4F47-4983-8F47-0D442D9FE858}" presName="FourNodes_2_text" presStyleLbl="node1" presStyleIdx="3" presStyleCnt="4">
        <dgm:presLayoutVars>
          <dgm:bulletEnabled val="1"/>
        </dgm:presLayoutVars>
      </dgm:prSet>
      <dgm:spPr/>
    </dgm:pt>
    <dgm:pt modelId="{10976E92-E476-4D27-BD2F-503ED44C1CF1}" type="pres">
      <dgm:prSet presAssocID="{94C2C95B-4F47-4983-8F47-0D442D9FE858}" presName="FourNodes_3_text" presStyleLbl="node1" presStyleIdx="3" presStyleCnt="4">
        <dgm:presLayoutVars>
          <dgm:bulletEnabled val="1"/>
        </dgm:presLayoutVars>
      </dgm:prSet>
      <dgm:spPr/>
    </dgm:pt>
    <dgm:pt modelId="{F62E039E-D338-4E91-8598-FE208F8D744B}" type="pres">
      <dgm:prSet presAssocID="{94C2C95B-4F47-4983-8F47-0D442D9FE858}" presName="FourNodes_4_text" presStyleLbl="node1" presStyleIdx="3" presStyleCnt="4">
        <dgm:presLayoutVars>
          <dgm:bulletEnabled val="1"/>
        </dgm:presLayoutVars>
      </dgm:prSet>
      <dgm:spPr/>
    </dgm:pt>
  </dgm:ptLst>
  <dgm:cxnLst>
    <dgm:cxn modelId="{65DE9004-C898-4D53-94DD-C13FBAB9A24F}" type="presOf" srcId="{36CA1970-46B2-4699-9ADB-405CC03FC8F2}" destId="{2A6DC531-88CA-4274-A4E2-B67B6BEE4244}" srcOrd="0" destOrd="0" presId="urn:microsoft.com/office/officeart/2005/8/layout/vProcess5"/>
    <dgm:cxn modelId="{26567610-044E-4E2D-8136-041B49C01722}" srcId="{94C2C95B-4F47-4983-8F47-0D442D9FE858}" destId="{61D53889-0748-433E-BF5B-96AEE162CAAA}" srcOrd="2" destOrd="0" parTransId="{5898E909-7727-413E-9740-EE95F6B9105A}" sibTransId="{C01A4E70-AAD9-4D98-8024-5AB3D1C2CDA5}"/>
    <dgm:cxn modelId="{F381C32B-9E5B-401A-8010-371CE8FA690F}" type="presOf" srcId="{A1043F80-18A1-4808-8100-FE10263A1EC3}" destId="{9F3D61E9-73A8-47B3-832A-D4D78C4ECE3B}" srcOrd="1" destOrd="0" presId="urn:microsoft.com/office/officeart/2005/8/layout/vProcess5"/>
    <dgm:cxn modelId="{F35E8432-53FB-4FEA-8692-0C531C1CF971}" type="presOf" srcId="{84902E29-657A-4398-8A78-F0757C2AAEC9}" destId="{511426D3-1F82-4F22-BAA6-B70BD0DA1616}" srcOrd="1" destOrd="0" presId="urn:microsoft.com/office/officeart/2005/8/layout/vProcess5"/>
    <dgm:cxn modelId="{5F9E0F38-3B5B-486A-94AD-DA8074C88E19}" type="presOf" srcId="{D3411C69-9549-44F4-A7D3-2A4F50403655}" destId="{F62E039E-D338-4E91-8598-FE208F8D744B}" srcOrd="1" destOrd="0" presId="urn:microsoft.com/office/officeart/2005/8/layout/vProcess5"/>
    <dgm:cxn modelId="{8491BA48-2765-4E9A-A2AB-250F6A9B999E}" type="presOf" srcId="{0B937922-13DA-4B03-86D2-5E71DEA26314}" destId="{9E4FF7CA-AB36-4719-9B7C-C5503554FAAD}" srcOrd="0" destOrd="0" presId="urn:microsoft.com/office/officeart/2005/8/layout/vProcess5"/>
    <dgm:cxn modelId="{F2813449-7B11-4A25-8ED6-566978B3FFA0}" type="presOf" srcId="{94C2C95B-4F47-4983-8F47-0D442D9FE858}" destId="{6644849A-4702-42A8-9F76-F574686C3DC4}" srcOrd="0" destOrd="0" presId="urn:microsoft.com/office/officeart/2005/8/layout/vProcess5"/>
    <dgm:cxn modelId="{A86BCA6C-3012-417C-993F-2AB43B7BDA15}" srcId="{94C2C95B-4F47-4983-8F47-0D442D9FE858}" destId="{D3411C69-9549-44F4-A7D3-2A4F50403655}" srcOrd="3" destOrd="0" parTransId="{B7638B9E-67C3-4880-B5D8-8B2B51FF9CE2}" sibTransId="{79E2F8F1-1EBB-46F2-A1AB-9CA97F20F2DC}"/>
    <dgm:cxn modelId="{E9AC6F73-1145-47B4-803B-F5520600CDCE}" type="presOf" srcId="{C01A4E70-AAD9-4D98-8024-5AB3D1C2CDA5}" destId="{2E174C29-20BD-43CF-997A-A0F7465278AB}" srcOrd="0" destOrd="0" presId="urn:microsoft.com/office/officeart/2005/8/layout/vProcess5"/>
    <dgm:cxn modelId="{E76D5881-EFB9-47B6-AE51-0E8094B0889D}" srcId="{94C2C95B-4F47-4983-8F47-0D442D9FE858}" destId="{A1043F80-18A1-4808-8100-FE10263A1EC3}" srcOrd="0" destOrd="0" parTransId="{D26DBD07-561F-450B-BACA-2C3C682A8790}" sibTransId="{0B937922-13DA-4B03-86D2-5E71DEA26314}"/>
    <dgm:cxn modelId="{50E165AD-F148-4B41-A771-3D84378986A6}" type="presOf" srcId="{61D53889-0748-433E-BF5B-96AEE162CAAA}" destId="{10976E92-E476-4D27-BD2F-503ED44C1CF1}" srcOrd="1" destOrd="0" presId="urn:microsoft.com/office/officeart/2005/8/layout/vProcess5"/>
    <dgm:cxn modelId="{64B1E4C9-5328-496E-8B3D-3FF9C0041B98}" srcId="{94C2C95B-4F47-4983-8F47-0D442D9FE858}" destId="{84902E29-657A-4398-8A78-F0757C2AAEC9}" srcOrd="1" destOrd="0" parTransId="{1BE723E8-81DF-4B55-916E-6CF12AAE24A2}" sibTransId="{36CA1970-46B2-4699-9ADB-405CC03FC8F2}"/>
    <dgm:cxn modelId="{9E9EBDCE-56AC-40FE-841B-EDCC84473573}" type="presOf" srcId="{84902E29-657A-4398-8A78-F0757C2AAEC9}" destId="{2AA9583D-B812-436B-8342-961B63B4A65E}" srcOrd="0" destOrd="0" presId="urn:microsoft.com/office/officeart/2005/8/layout/vProcess5"/>
    <dgm:cxn modelId="{A4635FD5-61DC-4E9C-BB72-73D8F9B81672}" type="presOf" srcId="{61D53889-0748-433E-BF5B-96AEE162CAAA}" destId="{D739994B-A5CB-40C3-B8AF-134613DA19E9}" srcOrd="0" destOrd="0" presId="urn:microsoft.com/office/officeart/2005/8/layout/vProcess5"/>
    <dgm:cxn modelId="{C341A2EF-5AAD-473D-B06C-CC5226775F6E}" type="presOf" srcId="{A1043F80-18A1-4808-8100-FE10263A1EC3}" destId="{C9ED932B-AFA5-43B7-B17C-EC54EAB952E0}" srcOrd="0" destOrd="0" presId="urn:microsoft.com/office/officeart/2005/8/layout/vProcess5"/>
    <dgm:cxn modelId="{7EE26DFB-A4CE-4E8E-89E4-7628F55DE234}" type="presOf" srcId="{D3411C69-9549-44F4-A7D3-2A4F50403655}" destId="{3374FC13-04DE-4374-996B-4F8532D36B9A}" srcOrd="0" destOrd="0" presId="urn:microsoft.com/office/officeart/2005/8/layout/vProcess5"/>
    <dgm:cxn modelId="{6DFF3216-E1A8-4287-BB74-753AC262F141}" type="presParOf" srcId="{6644849A-4702-42A8-9F76-F574686C3DC4}" destId="{F74CAE63-7BD7-4FCB-9EF3-B48D53A24625}" srcOrd="0" destOrd="0" presId="urn:microsoft.com/office/officeart/2005/8/layout/vProcess5"/>
    <dgm:cxn modelId="{834ED7F5-E41E-43A8-91ED-38CD45FFC5D1}" type="presParOf" srcId="{6644849A-4702-42A8-9F76-F574686C3DC4}" destId="{C9ED932B-AFA5-43B7-B17C-EC54EAB952E0}" srcOrd="1" destOrd="0" presId="urn:microsoft.com/office/officeart/2005/8/layout/vProcess5"/>
    <dgm:cxn modelId="{19DFA355-6E6D-49E0-9AC5-CCABFE0DEE10}" type="presParOf" srcId="{6644849A-4702-42A8-9F76-F574686C3DC4}" destId="{2AA9583D-B812-436B-8342-961B63B4A65E}" srcOrd="2" destOrd="0" presId="urn:microsoft.com/office/officeart/2005/8/layout/vProcess5"/>
    <dgm:cxn modelId="{DCFDDEC7-2672-41AA-B958-A908997A512C}" type="presParOf" srcId="{6644849A-4702-42A8-9F76-F574686C3DC4}" destId="{D739994B-A5CB-40C3-B8AF-134613DA19E9}" srcOrd="3" destOrd="0" presId="urn:microsoft.com/office/officeart/2005/8/layout/vProcess5"/>
    <dgm:cxn modelId="{DC6E4F80-CCF6-49A4-B280-C59CDBDEDBB9}" type="presParOf" srcId="{6644849A-4702-42A8-9F76-F574686C3DC4}" destId="{3374FC13-04DE-4374-996B-4F8532D36B9A}" srcOrd="4" destOrd="0" presId="urn:microsoft.com/office/officeart/2005/8/layout/vProcess5"/>
    <dgm:cxn modelId="{E4E11D8F-C065-4034-9C82-1185E202659D}" type="presParOf" srcId="{6644849A-4702-42A8-9F76-F574686C3DC4}" destId="{9E4FF7CA-AB36-4719-9B7C-C5503554FAAD}" srcOrd="5" destOrd="0" presId="urn:microsoft.com/office/officeart/2005/8/layout/vProcess5"/>
    <dgm:cxn modelId="{40F414CD-3489-4C17-94FC-CE470A418E06}" type="presParOf" srcId="{6644849A-4702-42A8-9F76-F574686C3DC4}" destId="{2A6DC531-88CA-4274-A4E2-B67B6BEE4244}" srcOrd="6" destOrd="0" presId="urn:microsoft.com/office/officeart/2005/8/layout/vProcess5"/>
    <dgm:cxn modelId="{D2A9D7A9-3480-4BF5-AE46-B92EE497B96A}" type="presParOf" srcId="{6644849A-4702-42A8-9F76-F574686C3DC4}" destId="{2E174C29-20BD-43CF-997A-A0F7465278AB}" srcOrd="7" destOrd="0" presId="urn:microsoft.com/office/officeart/2005/8/layout/vProcess5"/>
    <dgm:cxn modelId="{EC896AFE-2A0B-4B63-A507-B8E28510D4F0}" type="presParOf" srcId="{6644849A-4702-42A8-9F76-F574686C3DC4}" destId="{9F3D61E9-73A8-47B3-832A-D4D78C4ECE3B}" srcOrd="8" destOrd="0" presId="urn:microsoft.com/office/officeart/2005/8/layout/vProcess5"/>
    <dgm:cxn modelId="{0D2EA21F-F642-4413-8E60-96E2D7070DA0}" type="presParOf" srcId="{6644849A-4702-42A8-9F76-F574686C3DC4}" destId="{511426D3-1F82-4F22-BAA6-B70BD0DA1616}" srcOrd="9" destOrd="0" presId="urn:microsoft.com/office/officeart/2005/8/layout/vProcess5"/>
    <dgm:cxn modelId="{367336EB-CF95-446F-A13A-6822F8FD79D4}" type="presParOf" srcId="{6644849A-4702-42A8-9F76-F574686C3DC4}" destId="{10976E92-E476-4D27-BD2F-503ED44C1CF1}" srcOrd="10" destOrd="0" presId="urn:microsoft.com/office/officeart/2005/8/layout/vProcess5"/>
    <dgm:cxn modelId="{04F4D5C7-7764-422F-A705-73720DC19782}" type="presParOf" srcId="{6644849A-4702-42A8-9F76-F574686C3DC4}" destId="{F62E039E-D338-4E91-8598-FE208F8D744B}"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3ABF37-E65B-42FD-A122-F3F5C2080AF4}"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C5C58258-5CA1-46A6-A408-C6A86F130848}">
      <dgm:prSet custT="1"/>
      <dgm:spPr/>
      <dgm:t>
        <a:bodyPr/>
        <a:lstStyle/>
        <a:p>
          <a:r>
            <a:rPr lang="en-US" sz="2000" dirty="0"/>
            <a:t>Layout</a:t>
          </a:r>
        </a:p>
      </dgm:t>
    </dgm:pt>
    <dgm:pt modelId="{35811E97-4739-4970-A82F-D2246802156E}" type="parTrans" cxnId="{5B46D528-2376-428B-AD99-C486DEC2CDFA}">
      <dgm:prSet/>
      <dgm:spPr/>
      <dgm:t>
        <a:bodyPr/>
        <a:lstStyle/>
        <a:p>
          <a:endParaRPr lang="en-US"/>
        </a:p>
      </dgm:t>
    </dgm:pt>
    <dgm:pt modelId="{6F46985F-46ED-4D9F-8BC1-0608898406BF}" type="sibTrans" cxnId="{5B46D528-2376-428B-AD99-C486DEC2CDFA}">
      <dgm:prSet/>
      <dgm:spPr/>
      <dgm:t>
        <a:bodyPr/>
        <a:lstStyle/>
        <a:p>
          <a:endParaRPr lang="en-US"/>
        </a:p>
      </dgm:t>
    </dgm:pt>
    <dgm:pt modelId="{C9A32E61-5808-4339-99D9-222F76BCE813}">
      <dgm:prSet custT="1"/>
      <dgm:spPr/>
      <dgm:t>
        <a:bodyPr/>
        <a:lstStyle/>
        <a:p>
          <a:pPr>
            <a:lnSpc>
              <a:spcPct val="100000"/>
            </a:lnSpc>
          </a:pPr>
          <a:r>
            <a:rPr lang="en-US" sz="1800" dirty="0"/>
            <a:t>Multiple pages, tabs, etc.</a:t>
          </a:r>
        </a:p>
      </dgm:t>
    </dgm:pt>
    <dgm:pt modelId="{D1C9ED40-F9DD-4C14-B7A7-B2DA21F92E79}" type="parTrans" cxnId="{8FEA485A-E693-4EC9-B035-3ED3CF05225F}">
      <dgm:prSet/>
      <dgm:spPr/>
      <dgm:t>
        <a:bodyPr/>
        <a:lstStyle/>
        <a:p>
          <a:endParaRPr lang="en-US"/>
        </a:p>
      </dgm:t>
    </dgm:pt>
    <dgm:pt modelId="{5C692ABB-8462-4077-8D64-655E65DEC123}" type="sibTrans" cxnId="{8FEA485A-E693-4EC9-B035-3ED3CF05225F}">
      <dgm:prSet/>
      <dgm:spPr/>
      <dgm:t>
        <a:bodyPr/>
        <a:lstStyle/>
        <a:p>
          <a:endParaRPr lang="en-US"/>
        </a:p>
      </dgm:t>
    </dgm:pt>
    <dgm:pt modelId="{C327EA6B-C4C6-4C37-B0DA-ABFF9EAB5F14}">
      <dgm:prSet custT="1"/>
      <dgm:spPr/>
      <dgm:t>
        <a:bodyPr/>
        <a:lstStyle/>
        <a:p>
          <a:r>
            <a:rPr lang="en-US" sz="2000" dirty="0"/>
            <a:t>Content</a:t>
          </a:r>
        </a:p>
      </dgm:t>
    </dgm:pt>
    <dgm:pt modelId="{FB588790-C9E4-46DE-862C-51773BC43DFE}" type="parTrans" cxnId="{F4E33AA7-5E3A-404F-87C0-92A8A0D8B0DB}">
      <dgm:prSet/>
      <dgm:spPr/>
      <dgm:t>
        <a:bodyPr/>
        <a:lstStyle/>
        <a:p>
          <a:endParaRPr lang="en-US"/>
        </a:p>
      </dgm:t>
    </dgm:pt>
    <dgm:pt modelId="{33706919-3E2C-41A1-8915-547F9B085E92}" type="sibTrans" cxnId="{F4E33AA7-5E3A-404F-87C0-92A8A0D8B0DB}">
      <dgm:prSet/>
      <dgm:spPr/>
      <dgm:t>
        <a:bodyPr/>
        <a:lstStyle/>
        <a:p>
          <a:endParaRPr lang="en-US"/>
        </a:p>
      </dgm:t>
    </dgm:pt>
    <dgm:pt modelId="{D0B17672-59C7-4BC1-875D-810AAECF8872}">
      <dgm:prSet custT="1"/>
      <dgm:spPr/>
      <dgm:t>
        <a:bodyPr/>
        <a:lstStyle/>
        <a:p>
          <a:pPr>
            <a:lnSpc>
              <a:spcPct val="100000"/>
            </a:lnSpc>
          </a:pPr>
          <a:r>
            <a:rPr lang="en-US" sz="1800" dirty="0"/>
            <a:t>Type </a:t>
          </a:r>
        </a:p>
      </dgm:t>
    </dgm:pt>
    <dgm:pt modelId="{38A05A62-ED2B-43AA-82F3-CF77BC9A2921}" type="parTrans" cxnId="{56114CF6-F961-449C-A61C-A288D0A6A25E}">
      <dgm:prSet/>
      <dgm:spPr/>
      <dgm:t>
        <a:bodyPr/>
        <a:lstStyle/>
        <a:p>
          <a:endParaRPr lang="en-US"/>
        </a:p>
      </dgm:t>
    </dgm:pt>
    <dgm:pt modelId="{0F40E066-F383-4DE6-8E4C-089795EF069A}" type="sibTrans" cxnId="{56114CF6-F961-449C-A61C-A288D0A6A25E}">
      <dgm:prSet/>
      <dgm:spPr/>
      <dgm:t>
        <a:bodyPr/>
        <a:lstStyle/>
        <a:p>
          <a:endParaRPr lang="en-US"/>
        </a:p>
      </dgm:t>
    </dgm:pt>
    <dgm:pt modelId="{8204DEB5-A880-4736-A421-418546DFE490}">
      <dgm:prSet custT="1"/>
      <dgm:spPr/>
      <dgm:t>
        <a:bodyPr/>
        <a:lstStyle/>
        <a:p>
          <a:r>
            <a:rPr lang="en-US" sz="1800" dirty="0"/>
            <a:t>Resources: books, articles, databases, </a:t>
          </a:r>
        </a:p>
      </dgm:t>
    </dgm:pt>
    <dgm:pt modelId="{C0565CA1-9C87-4DB9-B63F-9543386DF86C}" type="parTrans" cxnId="{02EF5917-70A3-4A75-873E-F4F009586801}">
      <dgm:prSet/>
      <dgm:spPr/>
      <dgm:t>
        <a:bodyPr/>
        <a:lstStyle/>
        <a:p>
          <a:endParaRPr lang="en-US"/>
        </a:p>
      </dgm:t>
    </dgm:pt>
    <dgm:pt modelId="{CAD0C329-37FB-4A25-B4AC-4984514B4FB8}" type="sibTrans" cxnId="{02EF5917-70A3-4A75-873E-F4F009586801}">
      <dgm:prSet/>
      <dgm:spPr/>
      <dgm:t>
        <a:bodyPr/>
        <a:lstStyle/>
        <a:p>
          <a:endParaRPr lang="en-US"/>
        </a:p>
      </dgm:t>
    </dgm:pt>
    <dgm:pt modelId="{D59B5ABC-1473-4653-8D85-9EA583BDDD8E}">
      <dgm:prSet custT="1"/>
      <dgm:spPr/>
      <dgm:t>
        <a:bodyPr/>
        <a:lstStyle/>
        <a:p>
          <a:r>
            <a:rPr lang="en-US" sz="1800" dirty="0"/>
            <a:t>Publishing, </a:t>
          </a:r>
        </a:p>
      </dgm:t>
    </dgm:pt>
    <dgm:pt modelId="{870D2A5D-0C84-46ED-A530-120CF8F3553E}" type="parTrans" cxnId="{A90C78C5-0000-4B00-904D-D41AA185AAFD}">
      <dgm:prSet/>
      <dgm:spPr/>
      <dgm:t>
        <a:bodyPr/>
        <a:lstStyle/>
        <a:p>
          <a:endParaRPr lang="en-US"/>
        </a:p>
      </dgm:t>
    </dgm:pt>
    <dgm:pt modelId="{042F7AB2-0FF4-41A4-AF33-0995C39923EF}" type="sibTrans" cxnId="{A90C78C5-0000-4B00-904D-D41AA185AAFD}">
      <dgm:prSet/>
      <dgm:spPr/>
      <dgm:t>
        <a:bodyPr/>
        <a:lstStyle/>
        <a:p>
          <a:endParaRPr lang="en-US"/>
        </a:p>
      </dgm:t>
    </dgm:pt>
    <dgm:pt modelId="{455FC9E3-5400-4873-964C-AADAD5A01E5B}">
      <dgm:prSet custT="1"/>
      <dgm:spPr/>
      <dgm:t>
        <a:bodyPr/>
        <a:lstStyle/>
        <a:p>
          <a:r>
            <a:rPr lang="en-US" sz="1800" dirty="0"/>
            <a:t>Tools, </a:t>
          </a:r>
        </a:p>
      </dgm:t>
    </dgm:pt>
    <dgm:pt modelId="{269D9606-420C-4B0B-95B7-155B49CFEF7D}" type="parTrans" cxnId="{8851D1C7-4996-46FF-A149-2285F519A3E0}">
      <dgm:prSet/>
      <dgm:spPr/>
      <dgm:t>
        <a:bodyPr/>
        <a:lstStyle/>
        <a:p>
          <a:endParaRPr lang="en-US"/>
        </a:p>
      </dgm:t>
    </dgm:pt>
    <dgm:pt modelId="{03D99065-5D8D-40A9-9BB5-8BE592268B89}" type="sibTrans" cxnId="{8851D1C7-4996-46FF-A149-2285F519A3E0}">
      <dgm:prSet/>
      <dgm:spPr/>
      <dgm:t>
        <a:bodyPr/>
        <a:lstStyle/>
        <a:p>
          <a:endParaRPr lang="en-US"/>
        </a:p>
      </dgm:t>
    </dgm:pt>
    <dgm:pt modelId="{9660EF62-FC16-477B-9373-D307FD0522AF}">
      <dgm:prSet custT="1"/>
      <dgm:spPr/>
      <dgm:t>
        <a:bodyPr/>
        <a:lstStyle/>
        <a:p>
          <a:r>
            <a:rPr lang="en-US" sz="1800" dirty="0"/>
            <a:t>Citation management</a:t>
          </a:r>
        </a:p>
      </dgm:t>
    </dgm:pt>
    <dgm:pt modelId="{B5A29039-ECE9-4EE0-829E-0EDA547A7C4C}" type="parTrans" cxnId="{C056F8CA-7166-4F23-B830-F8BA5B8C9C20}">
      <dgm:prSet/>
      <dgm:spPr/>
      <dgm:t>
        <a:bodyPr/>
        <a:lstStyle/>
        <a:p>
          <a:endParaRPr lang="en-US"/>
        </a:p>
      </dgm:t>
    </dgm:pt>
    <dgm:pt modelId="{9CD98E59-0558-4BF1-A5F2-FEC0F08C9F14}" type="sibTrans" cxnId="{C056F8CA-7166-4F23-B830-F8BA5B8C9C20}">
      <dgm:prSet/>
      <dgm:spPr/>
      <dgm:t>
        <a:bodyPr/>
        <a:lstStyle/>
        <a:p>
          <a:endParaRPr lang="en-US"/>
        </a:p>
      </dgm:t>
    </dgm:pt>
    <dgm:pt modelId="{CEC90A82-064F-4084-829A-8C88202E449E}">
      <dgm:prSet custT="1"/>
      <dgm:spPr/>
      <dgm:t>
        <a:bodyPr/>
        <a:lstStyle/>
        <a:p>
          <a:r>
            <a:rPr lang="en-US" sz="1800" dirty="0"/>
            <a:t>Etc.</a:t>
          </a:r>
        </a:p>
      </dgm:t>
    </dgm:pt>
    <dgm:pt modelId="{4AA7A183-43BC-4CD5-94D3-F8D8031C8963}" type="parTrans" cxnId="{B9B59E80-7A7C-4C8B-8B4A-7A98AE9399FF}">
      <dgm:prSet/>
      <dgm:spPr/>
      <dgm:t>
        <a:bodyPr/>
        <a:lstStyle/>
        <a:p>
          <a:endParaRPr lang="en-US"/>
        </a:p>
      </dgm:t>
    </dgm:pt>
    <dgm:pt modelId="{A8A9808F-BFE5-4EEA-8548-F22C6FEEDDAA}" type="sibTrans" cxnId="{B9B59E80-7A7C-4C8B-8B4A-7A98AE9399FF}">
      <dgm:prSet/>
      <dgm:spPr/>
      <dgm:t>
        <a:bodyPr/>
        <a:lstStyle/>
        <a:p>
          <a:endParaRPr lang="en-US"/>
        </a:p>
      </dgm:t>
    </dgm:pt>
    <dgm:pt modelId="{A10B3126-422A-4A3E-BFD6-577E41BBF458}">
      <dgm:prSet custT="1"/>
      <dgm:spPr/>
      <dgm:t>
        <a:bodyPr/>
        <a:lstStyle/>
        <a:p>
          <a:pPr>
            <a:lnSpc>
              <a:spcPct val="100000"/>
            </a:lnSpc>
          </a:pPr>
          <a:r>
            <a:rPr lang="en-US" sz="1800" dirty="0"/>
            <a:t>Librarian profile</a:t>
          </a:r>
        </a:p>
      </dgm:t>
    </dgm:pt>
    <dgm:pt modelId="{C874FADE-6D17-4FF0-B7FB-04BDA989C8D5}" type="parTrans" cxnId="{8C3CCB3D-80AB-4197-BEEC-8AA68E1100D3}">
      <dgm:prSet/>
      <dgm:spPr/>
      <dgm:t>
        <a:bodyPr/>
        <a:lstStyle/>
        <a:p>
          <a:endParaRPr lang="en-US"/>
        </a:p>
      </dgm:t>
    </dgm:pt>
    <dgm:pt modelId="{E901D821-CA84-4C66-97B0-6943FDC4DA19}" type="sibTrans" cxnId="{8C3CCB3D-80AB-4197-BEEC-8AA68E1100D3}">
      <dgm:prSet/>
      <dgm:spPr/>
      <dgm:t>
        <a:bodyPr/>
        <a:lstStyle/>
        <a:p>
          <a:endParaRPr lang="en-US"/>
        </a:p>
      </dgm:t>
    </dgm:pt>
    <dgm:pt modelId="{A48CF7CE-2596-46A2-AC9D-68A98F1E00A4}">
      <dgm:prSet custT="1"/>
      <dgm:spPr/>
      <dgm:t>
        <a:bodyPr/>
        <a:lstStyle/>
        <a:p>
          <a:r>
            <a:rPr lang="en-US" sz="2000" dirty="0"/>
            <a:t>Pedagogy</a:t>
          </a:r>
        </a:p>
      </dgm:t>
    </dgm:pt>
    <dgm:pt modelId="{A3679930-7B9F-424E-A190-3F7177856C24}" type="parTrans" cxnId="{22549882-EEE2-48D7-B9BC-D1AFD4218671}">
      <dgm:prSet/>
      <dgm:spPr/>
      <dgm:t>
        <a:bodyPr/>
        <a:lstStyle/>
        <a:p>
          <a:endParaRPr lang="en-US"/>
        </a:p>
      </dgm:t>
    </dgm:pt>
    <dgm:pt modelId="{63FB8FAC-E0CE-4171-9172-149BB7DD33EE}" type="sibTrans" cxnId="{22549882-EEE2-48D7-B9BC-D1AFD4218671}">
      <dgm:prSet/>
      <dgm:spPr/>
      <dgm:t>
        <a:bodyPr/>
        <a:lstStyle/>
        <a:p>
          <a:endParaRPr lang="en-US"/>
        </a:p>
      </dgm:t>
    </dgm:pt>
    <dgm:pt modelId="{7DB5D96B-7F57-9B49-80A3-FBFA629411FF}">
      <dgm:prSet custT="1"/>
      <dgm:spPr/>
      <dgm:t>
        <a:bodyPr/>
        <a:lstStyle/>
        <a:p>
          <a:pPr>
            <a:lnSpc>
              <a:spcPct val="100000"/>
            </a:lnSpc>
          </a:pPr>
          <a:r>
            <a:rPr lang="en-US" sz="1800" dirty="0"/>
            <a:t>Learner (Instructional content/tutorial)</a:t>
          </a:r>
        </a:p>
      </dgm:t>
    </dgm:pt>
    <dgm:pt modelId="{25CEDB02-3956-CD4A-A58F-17A59D2E15DC}" type="parTrans" cxnId="{395F2846-1933-2643-9C1A-509BE6DDE4E6}">
      <dgm:prSet/>
      <dgm:spPr/>
      <dgm:t>
        <a:bodyPr/>
        <a:lstStyle/>
        <a:p>
          <a:endParaRPr lang="en-US"/>
        </a:p>
      </dgm:t>
    </dgm:pt>
    <dgm:pt modelId="{5A20B6B9-F989-594D-B8C0-F60C033B7171}" type="sibTrans" cxnId="{395F2846-1933-2643-9C1A-509BE6DDE4E6}">
      <dgm:prSet/>
      <dgm:spPr/>
      <dgm:t>
        <a:bodyPr/>
        <a:lstStyle/>
        <a:p>
          <a:endParaRPr lang="en-US"/>
        </a:p>
      </dgm:t>
    </dgm:pt>
    <dgm:pt modelId="{B40A7782-5711-464E-91DF-AC765057FC0C}">
      <dgm:prSet custT="1"/>
      <dgm:spPr/>
      <dgm:t>
        <a:bodyPr/>
        <a:lstStyle/>
        <a:p>
          <a:pPr>
            <a:lnSpc>
              <a:spcPct val="100000"/>
            </a:lnSpc>
          </a:pPr>
          <a:r>
            <a:rPr lang="en-US" sz="1800" dirty="0"/>
            <a:t>User centered (resource lists/description)</a:t>
          </a:r>
        </a:p>
      </dgm:t>
    </dgm:pt>
    <dgm:pt modelId="{064B0603-293C-2E44-9BC5-D4C9CDAFD0AA}" type="parTrans" cxnId="{0C81E914-A3C0-AE4A-94CA-18DFB479F470}">
      <dgm:prSet/>
      <dgm:spPr/>
      <dgm:t>
        <a:bodyPr/>
        <a:lstStyle/>
        <a:p>
          <a:endParaRPr lang="en-US"/>
        </a:p>
      </dgm:t>
    </dgm:pt>
    <dgm:pt modelId="{944FC1FC-D08C-8A44-AA4C-5C82EF54F2DD}" type="sibTrans" cxnId="{0C81E914-A3C0-AE4A-94CA-18DFB479F470}">
      <dgm:prSet/>
      <dgm:spPr/>
      <dgm:t>
        <a:bodyPr/>
        <a:lstStyle/>
        <a:p>
          <a:endParaRPr lang="en-US"/>
        </a:p>
      </dgm:t>
    </dgm:pt>
    <dgm:pt modelId="{75658E69-799D-7443-AB38-B24CC89C979F}" type="pres">
      <dgm:prSet presAssocID="{DD3ABF37-E65B-42FD-A122-F3F5C2080AF4}" presName="linear" presStyleCnt="0">
        <dgm:presLayoutVars>
          <dgm:dir/>
          <dgm:animLvl val="lvl"/>
          <dgm:resizeHandles val="exact"/>
        </dgm:presLayoutVars>
      </dgm:prSet>
      <dgm:spPr/>
    </dgm:pt>
    <dgm:pt modelId="{BD4BA82F-18B8-7A40-A476-769C2AA46F38}" type="pres">
      <dgm:prSet presAssocID="{C5C58258-5CA1-46A6-A408-C6A86F130848}" presName="parentLin" presStyleCnt="0"/>
      <dgm:spPr/>
    </dgm:pt>
    <dgm:pt modelId="{96626363-B358-EF4D-8BB3-020E3E8E4F9D}" type="pres">
      <dgm:prSet presAssocID="{C5C58258-5CA1-46A6-A408-C6A86F130848}" presName="parentLeftMargin" presStyleLbl="node1" presStyleIdx="0" presStyleCnt="3"/>
      <dgm:spPr/>
    </dgm:pt>
    <dgm:pt modelId="{D7202BF3-AE02-B34A-9C18-4EFCEEE229C6}" type="pres">
      <dgm:prSet presAssocID="{C5C58258-5CA1-46A6-A408-C6A86F130848}" presName="parentText" presStyleLbl="node1" presStyleIdx="0" presStyleCnt="3">
        <dgm:presLayoutVars>
          <dgm:chMax val="0"/>
          <dgm:bulletEnabled val="1"/>
        </dgm:presLayoutVars>
      </dgm:prSet>
      <dgm:spPr/>
    </dgm:pt>
    <dgm:pt modelId="{3AC6DA82-ADFE-9141-A404-A22FBB200857}" type="pres">
      <dgm:prSet presAssocID="{C5C58258-5CA1-46A6-A408-C6A86F130848}" presName="negativeSpace" presStyleCnt="0"/>
      <dgm:spPr/>
    </dgm:pt>
    <dgm:pt modelId="{7C79587B-F201-9345-AB81-6B252F188C90}" type="pres">
      <dgm:prSet presAssocID="{C5C58258-5CA1-46A6-A408-C6A86F130848}" presName="childText" presStyleLbl="conFgAcc1" presStyleIdx="0" presStyleCnt="3">
        <dgm:presLayoutVars>
          <dgm:bulletEnabled val="1"/>
        </dgm:presLayoutVars>
      </dgm:prSet>
      <dgm:spPr/>
    </dgm:pt>
    <dgm:pt modelId="{9C72C336-F27F-664B-9CF3-D84A01750B5D}" type="pres">
      <dgm:prSet presAssocID="{6F46985F-46ED-4D9F-8BC1-0608898406BF}" presName="spaceBetweenRectangles" presStyleCnt="0"/>
      <dgm:spPr/>
    </dgm:pt>
    <dgm:pt modelId="{EAAD02A5-EE0D-CA46-9073-7C7BF1A00CAD}" type="pres">
      <dgm:prSet presAssocID="{C327EA6B-C4C6-4C37-B0DA-ABFF9EAB5F14}" presName="parentLin" presStyleCnt="0"/>
      <dgm:spPr/>
    </dgm:pt>
    <dgm:pt modelId="{25276927-0B81-AD42-AB46-AC8B829321A6}" type="pres">
      <dgm:prSet presAssocID="{C327EA6B-C4C6-4C37-B0DA-ABFF9EAB5F14}" presName="parentLeftMargin" presStyleLbl="node1" presStyleIdx="0" presStyleCnt="3"/>
      <dgm:spPr/>
    </dgm:pt>
    <dgm:pt modelId="{9C2D8EB6-B6CA-4E45-A77D-141FF824AD60}" type="pres">
      <dgm:prSet presAssocID="{C327EA6B-C4C6-4C37-B0DA-ABFF9EAB5F14}" presName="parentText" presStyleLbl="node1" presStyleIdx="1" presStyleCnt="3">
        <dgm:presLayoutVars>
          <dgm:chMax val="0"/>
          <dgm:bulletEnabled val="1"/>
        </dgm:presLayoutVars>
      </dgm:prSet>
      <dgm:spPr/>
    </dgm:pt>
    <dgm:pt modelId="{303082BF-6505-6D4D-A181-72733205DF68}" type="pres">
      <dgm:prSet presAssocID="{C327EA6B-C4C6-4C37-B0DA-ABFF9EAB5F14}" presName="negativeSpace" presStyleCnt="0"/>
      <dgm:spPr/>
    </dgm:pt>
    <dgm:pt modelId="{4885143D-8A6F-D04D-B2E2-A67B1DEF8358}" type="pres">
      <dgm:prSet presAssocID="{C327EA6B-C4C6-4C37-B0DA-ABFF9EAB5F14}" presName="childText" presStyleLbl="conFgAcc1" presStyleIdx="1" presStyleCnt="3">
        <dgm:presLayoutVars>
          <dgm:bulletEnabled val="1"/>
        </dgm:presLayoutVars>
      </dgm:prSet>
      <dgm:spPr/>
    </dgm:pt>
    <dgm:pt modelId="{C4B06F36-F1A7-1C46-B714-AD6B34DBB2E6}" type="pres">
      <dgm:prSet presAssocID="{33706919-3E2C-41A1-8915-547F9B085E92}" presName="spaceBetweenRectangles" presStyleCnt="0"/>
      <dgm:spPr/>
    </dgm:pt>
    <dgm:pt modelId="{C04B43A4-067F-AE4C-ADB5-F7F14DDC8E0F}" type="pres">
      <dgm:prSet presAssocID="{A48CF7CE-2596-46A2-AC9D-68A98F1E00A4}" presName="parentLin" presStyleCnt="0"/>
      <dgm:spPr/>
    </dgm:pt>
    <dgm:pt modelId="{7761EEE8-3078-124D-8205-80233236C2BC}" type="pres">
      <dgm:prSet presAssocID="{A48CF7CE-2596-46A2-AC9D-68A98F1E00A4}" presName="parentLeftMargin" presStyleLbl="node1" presStyleIdx="1" presStyleCnt="3"/>
      <dgm:spPr/>
    </dgm:pt>
    <dgm:pt modelId="{00E5F146-03D3-764A-A092-A9829B17FC32}" type="pres">
      <dgm:prSet presAssocID="{A48CF7CE-2596-46A2-AC9D-68A98F1E00A4}" presName="parentText" presStyleLbl="node1" presStyleIdx="2" presStyleCnt="3">
        <dgm:presLayoutVars>
          <dgm:chMax val="0"/>
          <dgm:bulletEnabled val="1"/>
        </dgm:presLayoutVars>
      </dgm:prSet>
      <dgm:spPr/>
    </dgm:pt>
    <dgm:pt modelId="{3F6C02E0-284A-F34F-A872-CE616E6EC94B}" type="pres">
      <dgm:prSet presAssocID="{A48CF7CE-2596-46A2-AC9D-68A98F1E00A4}" presName="negativeSpace" presStyleCnt="0"/>
      <dgm:spPr/>
    </dgm:pt>
    <dgm:pt modelId="{84D65AC3-938A-4B4B-B145-E67A16161DD2}" type="pres">
      <dgm:prSet presAssocID="{A48CF7CE-2596-46A2-AC9D-68A98F1E00A4}" presName="childText" presStyleLbl="conFgAcc1" presStyleIdx="2" presStyleCnt="3">
        <dgm:presLayoutVars>
          <dgm:bulletEnabled val="1"/>
        </dgm:presLayoutVars>
      </dgm:prSet>
      <dgm:spPr/>
    </dgm:pt>
  </dgm:ptLst>
  <dgm:cxnLst>
    <dgm:cxn modelId="{0C81E914-A3C0-AE4A-94CA-18DFB479F470}" srcId="{A48CF7CE-2596-46A2-AC9D-68A98F1E00A4}" destId="{B40A7782-5711-464E-91DF-AC765057FC0C}" srcOrd="1" destOrd="0" parTransId="{064B0603-293C-2E44-9BC5-D4C9CDAFD0AA}" sibTransId="{944FC1FC-D08C-8A44-AA4C-5C82EF54F2DD}"/>
    <dgm:cxn modelId="{93F21D16-EA22-8D42-BA7B-71C0D23BB9C6}" type="presOf" srcId="{C9A32E61-5808-4339-99D9-222F76BCE813}" destId="{7C79587B-F201-9345-AB81-6B252F188C90}" srcOrd="0" destOrd="0" presId="urn:microsoft.com/office/officeart/2005/8/layout/list1"/>
    <dgm:cxn modelId="{02EF5917-70A3-4A75-873E-F4F009586801}" srcId="{D0B17672-59C7-4BC1-875D-810AAECF8872}" destId="{8204DEB5-A880-4736-A421-418546DFE490}" srcOrd="0" destOrd="0" parTransId="{C0565CA1-9C87-4DB9-B63F-9543386DF86C}" sibTransId="{CAD0C329-37FB-4A25-B4AC-4984514B4FB8}"/>
    <dgm:cxn modelId="{CFB23E18-4DA8-6F4E-9569-CB62B385361D}" type="presOf" srcId="{D0B17672-59C7-4BC1-875D-810AAECF8872}" destId="{4885143D-8A6F-D04D-B2E2-A67B1DEF8358}" srcOrd="0" destOrd="0" presId="urn:microsoft.com/office/officeart/2005/8/layout/list1"/>
    <dgm:cxn modelId="{3D881224-3C9F-DD40-AC1E-6CD9FD376C13}" type="presOf" srcId="{A10B3126-422A-4A3E-BFD6-577E41BBF458}" destId="{4885143D-8A6F-D04D-B2E2-A67B1DEF8358}" srcOrd="0" destOrd="6" presId="urn:microsoft.com/office/officeart/2005/8/layout/list1"/>
    <dgm:cxn modelId="{591C1D24-30E9-734D-83FC-ABEDA5A5FADA}" type="presOf" srcId="{C327EA6B-C4C6-4C37-B0DA-ABFF9EAB5F14}" destId="{9C2D8EB6-B6CA-4E45-A77D-141FF824AD60}" srcOrd="1" destOrd="0" presId="urn:microsoft.com/office/officeart/2005/8/layout/list1"/>
    <dgm:cxn modelId="{5B46D528-2376-428B-AD99-C486DEC2CDFA}" srcId="{DD3ABF37-E65B-42FD-A122-F3F5C2080AF4}" destId="{C5C58258-5CA1-46A6-A408-C6A86F130848}" srcOrd="0" destOrd="0" parTransId="{35811E97-4739-4970-A82F-D2246802156E}" sibTransId="{6F46985F-46ED-4D9F-8BC1-0608898406BF}"/>
    <dgm:cxn modelId="{916A382C-7E59-0D4A-AAEE-68F184372607}" type="presOf" srcId="{7DB5D96B-7F57-9B49-80A3-FBFA629411FF}" destId="{84D65AC3-938A-4B4B-B145-E67A16161DD2}" srcOrd="0" destOrd="0" presId="urn:microsoft.com/office/officeart/2005/8/layout/list1"/>
    <dgm:cxn modelId="{8C3CCB3D-80AB-4197-BEEC-8AA68E1100D3}" srcId="{C327EA6B-C4C6-4C37-B0DA-ABFF9EAB5F14}" destId="{A10B3126-422A-4A3E-BFD6-577E41BBF458}" srcOrd="1" destOrd="0" parTransId="{C874FADE-6D17-4FF0-B7FB-04BDA989C8D5}" sibTransId="{E901D821-CA84-4C66-97B0-6943FDC4DA19}"/>
    <dgm:cxn modelId="{72C2B83E-D228-194A-884B-9FEAA64DE33A}" type="presOf" srcId="{C5C58258-5CA1-46A6-A408-C6A86F130848}" destId="{96626363-B358-EF4D-8BB3-020E3E8E4F9D}" srcOrd="0" destOrd="0" presId="urn:microsoft.com/office/officeart/2005/8/layout/list1"/>
    <dgm:cxn modelId="{84DDEE5E-3132-5147-A743-01392D85DD87}" type="presOf" srcId="{C5C58258-5CA1-46A6-A408-C6A86F130848}" destId="{D7202BF3-AE02-B34A-9C18-4EFCEEE229C6}" srcOrd="1" destOrd="0" presId="urn:microsoft.com/office/officeart/2005/8/layout/list1"/>
    <dgm:cxn modelId="{395F2846-1933-2643-9C1A-509BE6DDE4E6}" srcId="{A48CF7CE-2596-46A2-AC9D-68A98F1E00A4}" destId="{7DB5D96B-7F57-9B49-80A3-FBFA629411FF}" srcOrd="0" destOrd="0" parTransId="{25CEDB02-3956-CD4A-A58F-17A59D2E15DC}" sibTransId="{5A20B6B9-F989-594D-B8C0-F60C033B7171}"/>
    <dgm:cxn modelId="{F20DF058-E7BE-4B4D-8A9D-4A794740F965}" type="presOf" srcId="{9660EF62-FC16-477B-9373-D307FD0522AF}" destId="{4885143D-8A6F-D04D-B2E2-A67B1DEF8358}" srcOrd="0" destOrd="4" presId="urn:microsoft.com/office/officeart/2005/8/layout/list1"/>
    <dgm:cxn modelId="{8FEA485A-E693-4EC9-B035-3ED3CF05225F}" srcId="{C5C58258-5CA1-46A6-A408-C6A86F130848}" destId="{C9A32E61-5808-4339-99D9-222F76BCE813}" srcOrd="0" destOrd="0" parTransId="{D1C9ED40-F9DD-4C14-B7A7-B2DA21F92E79}" sibTransId="{5C692ABB-8462-4077-8D64-655E65DEC123}"/>
    <dgm:cxn modelId="{B9B59E80-7A7C-4C8B-8B4A-7A98AE9399FF}" srcId="{D0B17672-59C7-4BC1-875D-810AAECF8872}" destId="{CEC90A82-064F-4084-829A-8C88202E449E}" srcOrd="4" destOrd="0" parTransId="{4AA7A183-43BC-4CD5-94D3-F8D8031C8963}" sibTransId="{A8A9808F-BFE5-4EEA-8548-F22C6FEEDDAA}"/>
    <dgm:cxn modelId="{22549882-EEE2-48D7-B9BC-D1AFD4218671}" srcId="{DD3ABF37-E65B-42FD-A122-F3F5C2080AF4}" destId="{A48CF7CE-2596-46A2-AC9D-68A98F1E00A4}" srcOrd="2" destOrd="0" parTransId="{A3679930-7B9F-424E-A190-3F7177856C24}" sibTransId="{63FB8FAC-E0CE-4171-9172-149BB7DD33EE}"/>
    <dgm:cxn modelId="{67AFBC88-F44D-0543-930D-24BFC26F62E8}" type="presOf" srcId="{8204DEB5-A880-4736-A421-418546DFE490}" destId="{4885143D-8A6F-D04D-B2E2-A67B1DEF8358}" srcOrd="0" destOrd="1" presId="urn:microsoft.com/office/officeart/2005/8/layout/list1"/>
    <dgm:cxn modelId="{AC2F9194-3316-564C-B73C-493C6DA38139}" type="presOf" srcId="{455FC9E3-5400-4873-964C-AADAD5A01E5B}" destId="{4885143D-8A6F-D04D-B2E2-A67B1DEF8358}" srcOrd="0" destOrd="3" presId="urn:microsoft.com/office/officeart/2005/8/layout/list1"/>
    <dgm:cxn modelId="{F4E33AA7-5E3A-404F-87C0-92A8A0D8B0DB}" srcId="{DD3ABF37-E65B-42FD-A122-F3F5C2080AF4}" destId="{C327EA6B-C4C6-4C37-B0DA-ABFF9EAB5F14}" srcOrd="1" destOrd="0" parTransId="{FB588790-C9E4-46DE-862C-51773BC43DFE}" sibTransId="{33706919-3E2C-41A1-8915-547F9B085E92}"/>
    <dgm:cxn modelId="{EF76F2B0-1E7A-954B-BE3C-A1AA74146F0C}" type="presOf" srcId="{B40A7782-5711-464E-91DF-AC765057FC0C}" destId="{84D65AC3-938A-4B4B-B145-E67A16161DD2}" srcOrd="0" destOrd="1" presId="urn:microsoft.com/office/officeart/2005/8/layout/list1"/>
    <dgm:cxn modelId="{3D2643C2-6E44-F247-870D-8DBC1A89005E}" type="presOf" srcId="{DD3ABF37-E65B-42FD-A122-F3F5C2080AF4}" destId="{75658E69-799D-7443-AB38-B24CC89C979F}" srcOrd="0" destOrd="0" presId="urn:microsoft.com/office/officeart/2005/8/layout/list1"/>
    <dgm:cxn modelId="{A90C78C5-0000-4B00-904D-D41AA185AAFD}" srcId="{D0B17672-59C7-4BC1-875D-810AAECF8872}" destId="{D59B5ABC-1473-4653-8D85-9EA583BDDD8E}" srcOrd="1" destOrd="0" parTransId="{870D2A5D-0C84-46ED-A530-120CF8F3553E}" sibTransId="{042F7AB2-0FF4-41A4-AF33-0995C39923EF}"/>
    <dgm:cxn modelId="{8851D1C7-4996-46FF-A149-2285F519A3E0}" srcId="{D0B17672-59C7-4BC1-875D-810AAECF8872}" destId="{455FC9E3-5400-4873-964C-AADAD5A01E5B}" srcOrd="2" destOrd="0" parTransId="{269D9606-420C-4B0B-95B7-155B49CFEF7D}" sibTransId="{03D99065-5D8D-40A9-9BB5-8BE592268B89}"/>
    <dgm:cxn modelId="{C056F8CA-7166-4F23-B830-F8BA5B8C9C20}" srcId="{D0B17672-59C7-4BC1-875D-810AAECF8872}" destId="{9660EF62-FC16-477B-9373-D307FD0522AF}" srcOrd="3" destOrd="0" parTransId="{B5A29039-ECE9-4EE0-829E-0EDA547A7C4C}" sibTransId="{9CD98E59-0558-4BF1-A5F2-FEC0F08C9F14}"/>
    <dgm:cxn modelId="{D36542E0-8DB2-DA42-BFB5-878862029526}" type="presOf" srcId="{C327EA6B-C4C6-4C37-B0DA-ABFF9EAB5F14}" destId="{25276927-0B81-AD42-AB46-AC8B829321A6}" srcOrd="0" destOrd="0" presId="urn:microsoft.com/office/officeart/2005/8/layout/list1"/>
    <dgm:cxn modelId="{C24C2DE8-C897-6241-B673-E9C537809B7E}" type="presOf" srcId="{A48CF7CE-2596-46A2-AC9D-68A98F1E00A4}" destId="{7761EEE8-3078-124D-8205-80233236C2BC}" srcOrd="0" destOrd="0" presId="urn:microsoft.com/office/officeart/2005/8/layout/list1"/>
    <dgm:cxn modelId="{2C1BC8F2-E2CD-6049-85D9-05C31636F4A3}" type="presOf" srcId="{CEC90A82-064F-4084-829A-8C88202E449E}" destId="{4885143D-8A6F-D04D-B2E2-A67B1DEF8358}" srcOrd="0" destOrd="5" presId="urn:microsoft.com/office/officeart/2005/8/layout/list1"/>
    <dgm:cxn modelId="{56114CF6-F961-449C-A61C-A288D0A6A25E}" srcId="{C327EA6B-C4C6-4C37-B0DA-ABFF9EAB5F14}" destId="{D0B17672-59C7-4BC1-875D-810AAECF8872}" srcOrd="0" destOrd="0" parTransId="{38A05A62-ED2B-43AA-82F3-CF77BC9A2921}" sibTransId="{0F40E066-F383-4DE6-8E4C-089795EF069A}"/>
    <dgm:cxn modelId="{0CEC2EFA-4136-0E4A-BE5C-4EE7EC99AC96}" type="presOf" srcId="{A48CF7CE-2596-46A2-AC9D-68A98F1E00A4}" destId="{00E5F146-03D3-764A-A092-A9829B17FC32}" srcOrd="1" destOrd="0" presId="urn:microsoft.com/office/officeart/2005/8/layout/list1"/>
    <dgm:cxn modelId="{6457DBFB-8133-634A-9D11-5C17761FCF81}" type="presOf" srcId="{D59B5ABC-1473-4653-8D85-9EA583BDDD8E}" destId="{4885143D-8A6F-D04D-B2E2-A67B1DEF8358}" srcOrd="0" destOrd="2" presId="urn:microsoft.com/office/officeart/2005/8/layout/list1"/>
    <dgm:cxn modelId="{054A13B8-E409-C24B-96F5-8996EF919258}" type="presParOf" srcId="{75658E69-799D-7443-AB38-B24CC89C979F}" destId="{BD4BA82F-18B8-7A40-A476-769C2AA46F38}" srcOrd="0" destOrd="0" presId="urn:microsoft.com/office/officeart/2005/8/layout/list1"/>
    <dgm:cxn modelId="{C1A66988-DA8F-3344-A002-7A9724CF515D}" type="presParOf" srcId="{BD4BA82F-18B8-7A40-A476-769C2AA46F38}" destId="{96626363-B358-EF4D-8BB3-020E3E8E4F9D}" srcOrd="0" destOrd="0" presId="urn:microsoft.com/office/officeart/2005/8/layout/list1"/>
    <dgm:cxn modelId="{B4589D77-D43D-4F4B-9D06-DCFE8F5541FA}" type="presParOf" srcId="{BD4BA82F-18B8-7A40-A476-769C2AA46F38}" destId="{D7202BF3-AE02-B34A-9C18-4EFCEEE229C6}" srcOrd="1" destOrd="0" presId="urn:microsoft.com/office/officeart/2005/8/layout/list1"/>
    <dgm:cxn modelId="{ADCC814B-2215-F440-A1DA-E113A93C3F74}" type="presParOf" srcId="{75658E69-799D-7443-AB38-B24CC89C979F}" destId="{3AC6DA82-ADFE-9141-A404-A22FBB200857}" srcOrd="1" destOrd="0" presId="urn:microsoft.com/office/officeart/2005/8/layout/list1"/>
    <dgm:cxn modelId="{B88FF1EA-C846-0345-B73D-A958225FB8B3}" type="presParOf" srcId="{75658E69-799D-7443-AB38-B24CC89C979F}" destId="{7C79587B-F201-9345-AB81-6B252F188C90}" srcOrd="2" destOrd="0" presId="urn:microsoft.com/office/officeart/2005/8/layout/list1"/>
    <dgm:cxn modelId="{82554BAD-EA02-7E47-AB6A-0146AB9DBA23}" type="presParOf" srcId="{75658E69-799D-7443-AB38-B24CC89C979F}" destId="{9C72C336-F27F-664B-9CF3-D84A01750B5D}" srcOrd="3" destOrd="0" presId="urn:microsoft.com/office/officeart/2005/8/layout/list1"/>
    <dgm:cxn modelId="{B49B0552-5D61-0544-A887-2FBC04ACE401}" type="presParOf" srcId="{75658E69-799D-7443-AB38-B24CC89C979F}" destId="{EAAD02A5-EE0D-CA46-9073-7C7BF1A00CAD}" srcOrd="4" destOrd="0" presId="urn:microsoft.com/office/officeart/2005/8/layout/list1"/>
    <dgm:cxn modelId="{BCEB4610-0D5B-034E-9093-D79868FE83F9}" type="presParOf" srcId="{EAAD02A5-EE0D-CA46-9073-7C7BF1A00CAD}" destId="{25276927-0B81-AD42-AB46-AC8B829321A6}" srcOrd="0" destOrd="0" presId="urn:microsoft.com/office/officeart/2005/8/layout/list1"/>
    <dgm:cxn modelId="{58198220-041F-1946-A289-E3BAC587506C}" type="presParOf" srcId="{EAAD02A5-EE0D-CA46-9073-7C7BF1A00CAD}" destId="{9C2D8EB6-B6CA-4E45-A77D-141FF824AD60}" srcOrd="1" destOrd="0" presId="urn:microsoft.com/office/officeart/2005/8/layout/list1"/>
    <dgm:cxn modelId="{A4EE4D4F-06B5-0848-95F9-72EB06D2743F}" type="presParOf" srcId="{75658E69-799D-7443-AB38-B24CC89C979F}" destId="{303082BF-6505-6D4D-A181-72733205DF68}" srcOrd="5" destOrd="0" presId="urn:microsoft.com/office/officeart/2005/8/layout/list1"/>
    <dgm:cxn modelId="{C58CC59F-9CDB-954E-8A36-52A2D0AEDFB2}" type="presParOf" srcId="{75658E69-799D-7443-AB38-B24CC89C979F}" destId="{4885143D-8A6F-D04D-B2E2-A67B1DEF8358}" srcOrd="6" destOrd="0" presId="urn:microsoft.com/office/officeart/2005/8/layout/list1"/>
    <dgm:cxn modelId="{209D5D27-A58A-E248-BCA2-6565CDF4A70B}" type="presParOf" srcId="{75658E69-799D-7443-AB38-B24CC89C979F}" destId="{C4B06F36-F1A7-1C46-B714-AD6B34DBB2E6}" srcOrd="7" destOrd="0" presId="urn:microsoft.com/office/officeart/2005/8/layout/list1"/>
    <dgm:cxn modelId="{D8DC9308-FDA3-A042-A99C-00E7B3B4C772}" type="presParOf" srcId="{75658E69-799D-7443-AB38-B24CC89C979F}" destId="{C04B43A4-067F-AE4C-ADB5-F7F14DDC8E0F}" srcOrd="8" destOrd="0" presId="urn:microsoft.com/office/officeart/2005/8/layout/list1"/>
    <dgm:cxn modelId="{4BEA2285-72C9-ED4F-B406-321686C26196}" type="presParOf" srcId="{C04B43A4-067F-AE4C-ADB5-F7F14DDC8E0F}" destId="{7761EEE8-3078-124D-8205-80233236C2BC}" srcOrd="0" destOrd="0" presId="urn:microsoft.com/office/officeart/2005/8/layout/list1"/>
    <dgm:cxn modelId="{F3850BAF-0DE1-D54D-AD8B-C2A3E283CFDF}" type="presParOf" srcId="{C04B43A4-067F-AE4C-ADB5-F7F14DDC8E0F}" destId="{00E5F146-03D3-764A-A092-A9829B17FC32}" srcOrd="1" destOrd="0" presId="urn:microsoft.com/office/officeart/2005/8/layout/list1"/>
    <dgm:cxn modelId="{90326E78-F002-7C49-AF54-18D82E918CD4}" type="presParOf" srcId="{75658E69-799D-7443-AB38-B24CC89C979F}" destId="{3F6C02E0-284A-F34F-A872-CE616E6EC94B}" srcOrd="9" destOrd="0" presId="urn:microsoft.com/office/officeart/2005/8/layout/list1"/>
    <dgm:cxn modelId="{33AA1E00-F8B7-E741-95D0-D7F35543098B}" type="presParOf" srcId="{75658E69-799D-7443-AB38-B24CC89C979F}" destId="{84D65AC3-938A-4B4B-B145-E67A16161DD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690D6F-60CA-4DCC-A971-EB445573155C}"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682E987-4B0D-44FC-BA48-2CA306139B90}">
      <dgm:prSet custT="1"/>
      <dgm:spPr/>
      <dgm:t>
        <a:bodyPr/>
        <a:lstStyle/>
        <a:p>
          <a:pPr>
            <a:defRPr cap="all"/>
          </a:pPr>
          <a:r>
            <a:rPr lang="en-US" sz="1800" dirty="0"/>
            <a:t>Gather feedback on research design</a:t>
          </a:r>
        </a:p>
        <a:p>
          <a:pPr>
            <a:defRPr cap="all"/>
          </a:pPr>
          <a:r>
            <a:rPr lang="en-US" sz="1800" dirty="0"/>
            <a:t>(Summer 2024)</a:t>
          </a:r>
        </a:p>
      </dgm:t>
    </dgm:pt>
    <dgm:pt modelId="{034F30D4-9CAC-4737-86A7-2973C8C11322}" type="parTrans" cxnId="{8447CE9F-A97C-4579-A502-F5E21926122C}">
      <dgm:prSet/>
      <dgm:spPr/>
      <dgm:t>
        <a:bodyPr/>
        <a:lstStyle/>
        <a:p>
          <a:endParaRPr lang="en-US"/>
        </a:p>
      </dgm:t>
    </dgm:pt>
    <dgm:pt modelId="{921C8653-0470-4153-B7DF-C69112E77621}" type="sibTrans" cxnId="{8447CE9F-A97C-4579-A502-F5E21926122C}">
      <dgm:prSet/>
      <dgm:spPr/>
      <dgm:t>
        <a:bodyPr/>
        <a:lstStyle/>
        <a:p>
          <a:endParaRPr lang="en-US"/>
        </a:p>
      </dgm:t>
    </dgm:pt>
    <dgm:pt modelId="{A1F66656-832B-427F-892E-72C913332143}">
      <dgm:prSet/>
      <dgm:spPr/>
      <dgm:t>
        <a:bodyPr/>
        <a:lstStyle/>
        <a:p>
          <a:pPr>
            <a:defRPr cap="all"/>
          </a:pPr>
          <a:r>
            <a:rPr lang="en-US" dirty="0"/>
            <a:t>Register our study on OSF</a:t>
          </a:r>
        </a:p>
        <a:p>
          <a:pPr>
            <a:defRPr cap="all"/>
          </a:pPr>
          <a:r>
            <a:rPr lang="en-US" dirty="0"/>
            <a:t>(Summer 2024)</a:t>
          </a:r>
        </a:p>
      </dgm:t>
    </dgm:pt>
    <dgm:pt modelId="{91DF4BF6-927C-4310-B717-AB322E36E33E}" type="parTrans" cxnId="{CC0841F8-19DD-4406-AAF9-3B20898317AF}">
      <dgm:prSet/>
      <dgm:spPr/>
      <dgm:t>
        <a:bodyPr/>
        <a:lstStyle/>
        <a:p>
          <a:endParaRPr lang="en-US"/>
        </a:p>
      </dgm:t>
    </dgm:pt>
    <dgm:pt modelId="{E83CE628-778F-48B3-8775-3BBEEAB3D4AD}" type="sibTrans" cxnId="{CC0841F8-19DD-4406-AAF9-3B20898317AF}">
      <dgm:prSet/>
      <dgm:spPr/>
      <dgm:t>
        <a:bodyPr/>
        <a:lstStyle/>
        <a:p>
          <a:endParaRPr lang="en-US"/>
        </a:p>
      </dgm:t>
    </dgm:pt>
    <dgm:pt modelId="{7CFF8FA0-2E6B-4156-94C6-D6A3816C380B}">
      <dgm:prSet/>
      <dgm:spPr/>
      <dgm:t>
        <a:bodyPr/>
        <a:lstStyle/>
        <a:p>
          <a:pPr>
            <a:defRPr cap="all"/>
          </a:pPr>
          <a:r>
            <a:rPr lang="en-US"/>
            <a:t>Collect &amp; Analyze data (2024-2025)</a:t>
          </a:r>
        </a:p>
      </dgm:t>
    </dgm:pt>
    <dgm:pt modelId="{8F2D21D6-DB24-4435-8881-BBE02D523B65}" type="parTrans" cxnId="{13E2BF3C-FBC5-48A5-AE32-AF51E48FFCC6}">
      <dgm:prSet/>
      <dgm:spPr/>
      <dgm:t>
        <a:bodyPr/>
        <a:lstStyle/>
        <a:p>
          <a:endParaRPr lang="en-US"/>
        </a:p>
      </dgm:t>
    </dgm:pt>
    <dgm:pt modelId="{A3F2D9FA-43A8-4AB4-881B-C749ECF7DA7A}" type="sibTrans" cxnId="{13E2BF3C-FBC5-48A5-AE32-AF51E48FFCC6}">
      <dgm:prSet/>
      <dgm:spPr/>
      <dgm:t>
        <a:bodyPr/>
        <a:lstStyle/>
        <a:p>
          <a:endParaRPr lang="en-US"/>
        </a:p>
      </dgm:t>
    </dgm:pt>
    <dgm:pt modelId="{55DE526A-FC93-409B-842F-B68E52C259CB}" type="pres">
      <dgm:prSet presAssocID="{07690D6F-60CA-4DCC-A971-EB445573155C}" presName="root" presStyleCnt="0">
        <dgm:presLayoutVars>
          <dgm:dir/>
          <dgm:resizeHandles val="exact"/>
        </dgm:presLayoutVars>
      </dgm:prSet>
      <dgm:spPr/>
    </dgm:pt>
    <dgm:pt modelId="{E1942793-71B5-43B5-BD57-060A8DE701B2}" type="pres">
      <dgm:prSet presAssocID="{B682E987-4B0D-44FC-BA48-2CA306139B90}" presName="compNode" presStyleCnt="0"/>
      <dgm:spPr/>
    </dgm:pt>
    <dgm:pt modelId="{0DE4844A-BECD-4231-9AE9-5DBD34136CA5}" type="pres">
      <dgm:prSet presAssocID="{B682E987-4B0D-44FC-BA48-2CA306139B90}" presName="iconBgRect" presStyleLbl="bgShp" presStyleIdx="0" presStyleCnt="3"/>
      <dgm:spPr/>
    </dgm:pt>
    <dgm:pt modelId="{1DA4CDF4-2CF8-46B2-9456-B2A76655133D}" type="pres">
      <dgm:prSet presAssocID="{B682E987-4B0D-44FC-BA48-2CA306139B9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FA29FAB1-592C-4A9F-8039-179B2C21D00F}" type="pres">
      <dgm:prSet presAssocID="{B682E987-4B0D-44FC-BA48-2CA306139B90}" presName="spaceRect" presStyleCnt="0"/>
      <dgm:spPr/>
    </dgm:pt>
    <dgm:pt modelId="{C984BD19-1136-4D6E-AC77-BC8BED08951A}" type="pres">
      <dgm:prSet presAssocID="{B682E987-4B0D-44FC-BA48-2CA306139B90}" presName="textRect" presStyleLbl="revTx" presStyleIdx="0" presStyleCnt="3">
        <dgm:presLayoutVars>
          <dgm:chMax val="1"/>
          <dgm:chPref val="1"/>
        </dgm:presLayoutVars>
      </dgm:prSet>
      <dgm:spPr/>
    </dgm:pt>
    <dgm:pt modelId="{96334D9B-57D5-4C6E-A3D2-EDBFDA1B8EBB}" type="pres">
      <dgm:prSet presAssocID="{921C8653-0470-4153-B7DF-C69112E77621}" presName="sibTrans" presStyleCnt="0"/>
      <dgm:spPr/>
    </dgm:pt>
    <dgm:pt modelId="{BDDE75E4-4151-43CE-B699-F26FCF23EA4A}" type="pres">
      <dgm:prSet presAssocID="{A1F66656-832B-427F-892E-72C913332143}" presName="compNode" presStyleCnt="0"/>
      <dgm:spPr/>
    </dgm:pt>
    <dgm:pt modelId="{1E621B91-D9C4-4F9F-BB59-69424D6E7563}" type="pres">
      <dgm:prSet presAssocID="{A1F66656-832B-427F-892E-72C913332143}" presName="iconBgRect" presStyleLbl="bgShp" presStyleIdx="1" presStyleCnt="3"/>
      <dgm:spPr/>
    </dgm:pt>
    <dgm:pt modelId="{AA5ABC0C-438D-46BB-941D-2A0D7B106C1F}" type="pres">
      <dgm:prSet presAssocID="{A1F66656-832B-427F-892E-72C91333214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B795F183-B511-4C0F-8969-0FD71FD072FE}" type="pres">
      <dgm:prSet presAssocID="{A1F66656-832B-427F-892E-72C913332143}" presName="spaceRect" presStyleCnt="0"/>
      <dgm:spPr/>
    </dgm:pt>
    <dgm:pt modelId="{2E1754C4-A7C5-4140-B0C2-D8C2BFD32276}" type="pres">
      <dgm:prSet presAssocID="{A1F66656-832B-427F-892E-72C913332143}" presName="textRect" presStyleLbl="revTx" presStyleIdx="1" presStyleCnt="3">
        <dgm:presLayoutVars>
          <dgm:chMax val="1"/>
          <dgm:chPref val="1"/>
        </dgm:presLayoutVars>
      </dgm:prSet>
      <dgm:spPr/>
    </dgm:pt>
    <dgm:pt modelId="{8D615752-227A-4C40-BF2F-57A37E36C8C3}" type="pres">
      <dgm:prSet presAssocID="{E83CE628-778F-48B3-8775-3BBEEAB3D4AD}" presName="sibTrans" presStyleCnt="0"/>
      <dgm:spPr/>
    </dgm:pt>
    <dgm:pt modelId="{6C878E74-BE07-443B-A8CA-B8DAB8A3C663}" type="pres">
      <dgm:prSet presAssocID="{7CFF8FA0-2E6B-4156-94C6-D6A3816C380B}" presName="compNode" presStyleCnt="0"/>
      <dgm:spPr/>
    </dgm:pt>
    <dgm:pt modelId="{FDFD2D19-EA72-4283-9153-1DD8CAC2E2D5}" type="pres">
      <dgm:prSet presAssocID="{7CFF8FA0-2E6B-4156-94C6-D6A3816C380B}" presName="iconBgRect" presStyleLbl="bgShp" presStyleIdx="2" presStyleCnt="3"/>
      <dgm:spPr/>
    </dgm:pt>
    <dgm:pt modelId="{46F11B92-5B89-4A90-86E9-5443CF8E7BF7}" type="pres">
      <dgm:prSet presAssocID="{7CFF8FA0-2E6B-4156-94C6-D6A3816C380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atistics"/>
        </a:ext>
      </dgm:extLst>
    </dgm:pt>
    <dgm:pt modelId="{29222F23-6B57-434C-B6A7-71F0422B6082}" type="pres">
      <dgm:prSet presAssocID="{7CFF8FA0-2E6B-4156-94C6-D6A3816C380B}" presName="spaceRect" presStyleCnt="0"/>
      <dgm:spPr/>
    </dgm:pt>
    <dgm:pt modelId="{0C2C12C8-DE64-44FA-A59F-A8182EAE0641}" type="pres">
      <dgm:prSet presAssocID="{7CFF8FA0-2E6B-4156-94C6-D6A3816C380B}" presName="textRect" presStyleLbl="revTx" presStyleIdx="2" presStyleCnt="3">
        <dgm:presLayoutVars>
          <dgm:chMax val="1"/>
          <dgm:chPref val="1"/>
        </dgm:presLayoutVars>
      </dgm:prSet>
      <dgm:spPr/>
    </dgm:pt>
  </dgm:ptLst>
  <dgm:cxnLst>
    <dgm:cxn modelId="{018C4B0A-963E-4C27-AA6D-6109A67052EA}" type="presOf" srcId="{B682E987-4B0D-44FC-BA48-2CA306139B90}" destId="{C984BD19-1136-4D6E-AC77-BC8BED08951A}" srcOrd="0" destOrd="0" presId="urn:microsoft.com/office/officeart/2018/5/layout/IconCircleLabelList"/>
    <dgm:cxn modelId="{13E2BF3C-FBC5-48A5-AE32-AF51E48FFCC6}" srcId="{07690D6F-60CA-4DCC-A971-EB445573155C}" destId="{7CFF8FA0-2E6B-4156-94C6-D6A3816C380B}" srcOrd="2" destOrd="0" parTransId="{8F2D21D6-DB24-4435-8881-BBE02D523B65}" sibTransId="{A3F2D9FA-43A8-4AB4-881B-C749ECF7DA7A}"/>
    <dgm:cxn modelId="{3A9CA768-5960-483A-A227-62E36ABE23D4}" type="presOf" srcId="{7CFF8FA0-2E6B-4156-94C6-D6A3816C380B}" destId="{0C2C12C8-DE64-44FA-A59F-A8182EAE0641}" srcOrd="0" destOrd="0" presId="urn:microsoft.com/office/officeart/2018/5/layout/IconCircleLabelList"/>
    <dgm:cxn modelId="{8447CE9F-A97C-4579-A502-F5E21926122C}" srcId="{07690D6F-60CA-4DCC-A971-EB445573155C}" destId="{B682E987-4B0D-44FC-BA48-2CA306139B90}" srcOrd="0" destOrd="0" parTransId="{034F30D4-9CAC-4737-86A7-2973C8C11322}" sibTransId="{921C8653-0470-4153-B7DF-C69112E77621}"/>
    <dgm:cxn modelId="{2A8AD6C6-FD39-4760-BDF6-36403923CD84}" type="presOf" srcId="{A1F66656-832B-427F-892E-72C913332143}" destId="{2E1754C4-A7C5-4140-B0C2-D8C2BFD32276}" srcOrd="0" destOrd="0" presId="urn:microsoft.com/office/officeart/2018/5/layout/IconCircleLabelList"/>
    <dgm:cxn modelId="{26A596F2-9E81-4867-86EF-641E6A3D2F04}" type="presOf" srcId="{07690D6F-60CA-4DCC-A971-EB445573155C}" destId="{55DE526A-FC93-409B-842F-B68E52C259CB}" srcOrd="0" destOrd="0" presId="urn:microsoft.com/office/officeart/2018/5/layout/IconCircleLabelList"/>
    <dgm:cxn modelId="{CC0841F8-19DD-4406-AAF9-3B20898317AF}" srcId="{07690D6F-60CA-4DCC-A971-EB445573155C}" destId="{A1F66656-832B-427F-892E-72C913332143}" srcOrd="1" destOrd="0" parTransId="{91DF4BF6-927C-4310-B717-AB322E36E33E}" sibTransId="{E83CE628-778F-48B3-8775-3BBEEAB3D4AD}"/>
    <dgm:cxn modelId="{A914BED2-6DDC-41B3-9F94-702BEABAF688}" type="presParOf" srcId="{55DE526A-FC93-409B-842F-B68E52C259CB}" destId="{E1942793-71B5-43B5-BD57-060A8DE701B2}" srcOrd="0" destOrd="0" presId="urn:microsoft.com/office/officeart/2018/5/layout/IconCircleLabelList"/>
    <dgm:cxn modelId="{2E6EB606-D1FA-4383-816D-2F5F6673ABD8}" type="presParOf" srcId="{E1942793-71B5-43B5-BD57-060A8DE701B2}" destId="{0DE4844A-BECD-4231-9AE9-5DBD34136CA5}" srcOrd="0" destOrd="0" presId="urn:microsoft.com/office/officeart/2018/5/layout/IconCircleLabelList"/>
    <dgm:cxn modelId="{CFEE8B71-DCFC-4232-A8FD-184133F6BAC7}" type="presParOf" srcId="{E1942793-71B5-43B5-BD57-060A8DE701B2}" destId="{1DA4CDF4-2CF8-46B2-9456-B2A76655133D}" srcOrd="1" destOrd="0" presId="urn:microsoft.com/office/officeart/2018/5/layout/IconCircleLabelList"/>
    <dgm:cxn modelId="{7D42B07D-9568-4D0C-97DB-14B2FDB8EACB}" type="presParOf" srcId="{E1942793-71B5-43B5-BD57-060A8DE701B2}" destId="{FA29FAB1-592C-4A9F-8039-179B2C21D00F}" srcOrd="2" destOrd="0" presId="urn:microsoft.com/office/officeart/2018/5/layout/IconCircleLabelList"/>
    <dgm:cxn modelId="{177FF322-CF29-40A9-B7C7-C42D5B50FBDB}" type="presParOf" srcId="{E1942793-71B5-43B5-BD57-060A8DE701B2}" destId="{C984BD19-1136-4D6E-AC77-BC8BED08951A}" srcOrd="3" destOrd="0" presId="urn:microsoft.com/office/officeart/2018/5/layout/IconCircleLabelList"/>
    <dgm:cxn modelId="{91907849-DA16-412F-9C1D-42D2A21D1EF5}" type="presParOf" srcId="{55DE526A-FC93-409B-842F-B68E52C259CB}" destId="{96334D9B-57D5-4C6E-A3D2-EDBFDA1B8EBB}" srcOrd="1" destOrd="0" presId="urn:microsoft.com/office/officeart/2018/5/layout/IconCircleLabelList"/>
    <dgm:cxn modelId="{39C71E5E-0F89-4C7A-9189-A49363297D36}" type="presParOf" srcId="{55DE526A-FC93-409B-842F-B68E52C259CB}" destId="{BDDE75E4-4151-43CE-B699-F26FCF23EA4A}" srcOrd="2" destOrd="0" presId="urn:microsoft.com/office/officeart/2018/5/layout/IconCircleLabelList"/>
    <dgm:cxn modelId="{DD8388BF-473A-445E-B187-CEA81B745665}" type="presParOf" srcId="{BDDE75E4-4151-43CE-B699-F26FCF23EA4A}" destId="{1E621B91-D9C4-4F9F-BB59-69424D6E7563}" srcOrd="0" destOrd="0" presId="urn:microsoft.com/office/officeart/2018/5/layout/IconCircleLabelList"/>
    <dgm:cxn modelId="{EAA3CF31-C69D-4F80-AD24-788D113D1A1F}" type="presParOf" srcId="{BDDE75E4-4151-43CE-B699-F26FCF23EA4A}" destId="{AA5ABC0C-438D-46BB-941D-2A0D7B106C1F}" srcOrd="1" destOrd="0" presId="urn:microsoft.com/office/officeart/2018/5/layout/IconCircleLabelList"/>
    <dgm:cxn modelId="{907377E1-4F88-4E9F-9657-88D3258AFCE6}" type="presParOf" srcId="{BDDE75E4-4151-43CE-B699-F26FCF23EA4A}" destId="{B795F183-B511-4C0F-8969-0FD71FD072FE}" srcOrd="2" destOrd="0" presId="urn:microsoft.com/office/officeart/2018/5/layout/IconCircleLabelList"/>
    <dgm:cxn modelId="{7F7324D0-EF7D-422D-8C51-804C9491F878}" type="presParOf" srcId="{BDDE75E4-4151-43CE-B699-F26FCF23EA4A}" destId="{2E1754C4-A7C5-4140-B0C2-D8C2BFD32276}" srcOrd="3" destOrd="0" presId="urn:microsoft.com/office/officeart/2018/5/layout/IconCircleLabelList"/>
    <dgm:cxn modelId="{9F047495-E3F1-43FD-BFFA-05E3E160D735}" type="presParOf" srcId="{55DE526A-FC93-409B-842F-B68E52C259CB}" destId="{8D615752-227A-4C40-BF2F-57A37E36C8C3}" srcOrd="3" destOrd="0" presId="urn:microsoft.com/office/officeart/2018/5/layout/IconCircleLabelList"/>
    <dgm:cxn modelId="{E69A80AC-B71B-49D5-B2AF-47430B1AA805}" type="presParOf" srcId="{55DE526A-FC93-409B-842F-B68E52C259CB}" destId="{6C878E74-BE07-443B-A8CA-B8DAB8A3C663}" srcOrd="4" destOrd="0" presId="urn:microsoft.com/office/officeart/2018/5/layout/IconCircleLabelList"/>
    <dgm:cxn modelId="{E29FE7C9-AEB4-4A45-8C6B-4712DD17E7A0}" type="presParOf" srcId="{6C878E74-BE07-443B-A8CA-B8DAB8A3C663}" destId="{FDFD2D19-EA72-4283-9153-1DD8CAC2E2D5}" srcOrd="0" destOrd="0" presId="urn:microsoft.com/office/officeart/2018/5/layout/IconCircleLabelList"/>
    <dgm:cxn modelId="{3CDD2CB8-2746-464D-95BC-1D300F5ED433}" type="presParOf" srcId="{6C878E74-BE07-443B-A8CA-B8DAB8A3C663}" destId="{46F11B92-5B89-4A90-86E9-5443CF8E7BF7}" srcOrd="1" destOrd="0" presId="urn:microsoft.com/office/officeart/2018/5/layout/IconCircleLabelList"/>
    <dgm:cxn modelId="{AE989F86-C563-44E8-9F5F-139879A9EFB8}" type="presParOf" srcId="{6C878E74-BE07-443B-A8CA-B8DAB8A3C663}" destId="{29222F23-6B57-434C-B6A7-71F0422B6082}" srcOrd="2" destOrd="0" presId="urn:microsoft.com/office/officeart/2018/5/layout/IconCircleLabelList"/>
    <dgm:cxn modelId="{0C6A810D-B7A6-42D7-A901-A8B94EDC59B5}" type="presParOf" srcId="{6C878E74-BE07-443B-A8CA-B8DAB8A3C663}" destId="{0C2C12C8-DE64-44FA-A59F-A8182EAE064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626137-8972-4822-BF5A-0AAD8038B3AB}">
      <dsp:nvSpPr>
        <dsp:cNvPr id="0" name=""/>
        <dsp:cNvSpPr/>
      </dsp:nvSpPr>
      <dsp:spPr>
        <a:xfrm>
          <a:off x="0" y="0"/>
          <a:ext cx="40073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0695CF-FA9D-488E-9CD6-BCFEEFCC9407}">
      <dsp:nvSpPr>
        <dsp:cNvPr id="0" name=""/>
        <dsp:cNvSpPr/>
      </dsp:nvSpPr>
      <dsp:spPr>
        <a:xfrm>
          <a:off x="0" y="0"/>
          <a:ext cx="4007312" cy="1280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LibGuides are one way we provide resources for teaching and research</a:t>
          </a:r>
        </a:p>
      </dsp:txBody>
      <dsp:txXfrm>
        <a:off x="0" y="0"/>
        <a:ext cx="4007312" cy="1280401"/>
      </dsp:txXfrm>
    </dsp:sp>
    <dsp:sp modelId="{7EF15DB9-4E83-4A89-B2F5-61C882957018}">
      <dsp:nvSpPr>
        <dsp:cNvPr id="0" name=""/>
        <dsp:cNvSpPr/>
      </dsp:nvSpPr>
      <dsp:spPr>
        <a:xfrm>
          <a:off x="0" y="1280401"/>
          <a:ext cx="40073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54F759-9771-408A-AC77-DCE4E81C980D}">
      <dsp:nvSpPr>
        <dsp:cNvPr id="0" name=""/>
        <dsp:cNvSpPr/>
      </dsp:nvSpPr>
      <dsp:spPr>
        <a:xfrm>
          <a:off x="0" y="1280401"/>
          <a:ext cx="4007312" cy="1280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err="1"/>
            <a:t>LibGuides</a:t>
          </a:r>
          <a:r>
            <a:rPr lang="en-US" sz="2700" kern="1200" dirty="0"/>
            <a:t> have become ubiquitous in academic libraries</a:t>
          </a:r>
        </a:p>
      </dsp:txBody>
      <dsp:txXfrm>
        <a:off x="0" y="1280401"/>
        <a:ext cx="4007312" cy="1280401"/>
      </dsp:txXfrm>
    </dsp:sp>
    <dsp:sp modelId="{4CF3BB28-E462-4642-A626-EAD7D23D4457}">
      <dsp:nvSpPr>
        <dsp:cNvPr id="0" name=""/>
        <dsp:cNvSpPr/>
      </dsp:nvSpPr>
      <dsp:spPr>
        <a:xfrm>
          <a:off x="0" y="2560802"/>
          <a:ext cx="40073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27A09D-2180-4EF0-B587-332A51142AFC}">
      <dsp:nvSpPr>
        <dsp:cNvPr id="0" name=""/>
        <dsp:cNvSpPr/>
      </dsp:nvSpPr>
      <dsp:spPr>
        <a:xfrm>
          <a:off x="0" y="2560802"/>
          <a:ext cx="4007312" cy="1280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As engineering librarians, we are interested in engineering guides</a:t>
          </a:r>
        </a:p>
      </dsp:txBody>
      <dsp:txXfrm>
        <a:off x="0" y="2560802"/>
        <a:ext cx="4007312" cy="1280401"/>
      </dsp:txXfrm>
    </dsp:sp>
    <dsp:sp modelId="{02D55EE7-FBC3-4E39-B492-B233A29A3152}">
      <dsp:nvSpPr>
        <dsp:cNvPr id="0" name=""/>
        <dsp:cNvSpPr/>
      </dsp:nvSpPr>
      <dsp:spPr>
        <a:xfrm>
          <a:off x="0" y="3841204"/>
          <a:ext cx="40073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EB8EC5-B36A-4C6F-98CF-926129FBBB5D}">
      <dsp:nvSpPr>
        <dsp:cNvPr id="0" name=""/>
        <dsp:cNvSpPr/>
      </dsp:nvSpPr>
      <dsp:spPr>
        <a:xfrm>
          <a:off x="0" y="3841204"/>
          <a:ext cx="4007312" cy="1280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Looking at current trends in guides to make sure we’re keeping up</a:t>
          </a:r>
        </a:p>
      </dsp:txBody>
      <dsp:txXfrm>
        <a:off x="0" y="3841204"/>
        <a:ext cx="4007312" cy="1280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D932B-AFA5-43B7-B17C-EC54EAB952E0}">
      <dsp:nvSpPr>
        <dsp:cNvPr id="0" name=""/>
        <dsp:cNvSpPr/>
      </dsp:nvSpPr>
      <dsp:spPr>
        <a:xfrm>
          <a:off x="0" y="0"/>
          <a:ext cx="3205849" cy="112675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Inherited LibGuides when we started our positions</a:t>
          </a:r>
        </a:p>
      </dsp:txBody>
      <dsp:txXfrm>
        <a:off x="33001" y="33001"/>
        <a:ext cx="1894785" cy="1060751"/>
      </dsp:txXfrm>
    </dsp:sp>
    <dsp:sp modelId="{2AA9583D-B812-436B-8342-961B63B4A65E}">
      <dsp:nvSpPr>
        <dsp:cNvPr id="0" name=""/>
        <dsp:cNvSpPr/>
      </dsp:nvSpPr>
      <dsp:spPr>
        <a:xfrm>
          <a:off x="268489" y="1331617"/>
          <a:ext cx="3205849" cy="1126753"/>
        </a:xfrm>
        <a:prstGeom prst="roundRect">
          <a:avLst>
            <a:gd name="adj" fmla="val 10000"/>
          </a:avLst>
        </a:prstGeom>
        <a:solidFill>
          <a:schemeClr val="accent2">
            <a:hueOff val="493863"/>
            <a:satOff val="-11964"/>
            <a:lumOff val="-31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LibGuides need to be updated, but how to do so systematically?</a:t>
          </a:r>
        </a:p>
      </dsp:txBody>
      <dsp:txXfrm>
        <a:off x="301490" y="1364618"/>
        <a:ext cx="2138968" cy="1060751"/>
      </dsp:txXfrm>
    </dsp:sp>
    <dsp:sp modelId="{D739994B-A5CB-40C3-B8AF-134613DA19E9}">
      <dsp:nvSpPr>
        <dsp:cNvPr id="0" name=""/>
        <dsp:cNvSpPr/>
      </dsp:nvSpPr>
      <dsp:spPr>
        <a:xfrm>
          <a:off x="532972" y="2663235"/>
          <a:ext cx="3205849" cy="1126753"/>
        </a:xfrm>
        <a:prstGeom prst="roundRect">
          <a:avLst>
            <a:gd name="adj" fmla="val 10000"/>
          </a:avLst>
        </a:prstGeom>
        <a:solidFill>
          <a:schemeClr val="accent2">
            <a:hueOff val="987725"/>
            <a:satOff val="-23928"/>
            <a:lumOff val="-6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What content is most often found on engineering LibGuides?</a:t>
          </a:r>
        </a:p>
      </dsp:txBody>
      <dsp:txXfrm>
        <a:off x="565973" y="2696236"/>
        <a:ext cx="2142975" cy="1060751"/>
      </dsp:txXfrm>
    </dsp:sp>
    <dsp:sp modelId="{3374FC13-04DE-4374-996B-4F8532D36B9A}">
      <dsp:nvSpPr>
        <dsp:cNvPr id="0" name=""/>
        <dsp:cNvSpPr/>
      </dsp:nvSpPr>
      <dsp:spPr>
        <a:xfrm>
          <a:off x="801462" y="3994852"/>
          <a:ext cx="3205849" cy="1126753"/>
        </a:xfrm>
        <a:prstGeom prst="roundRect">
          <a:avLst>
            <a:gd name="adj" fmla="val 10000"/>
          </a:avLst>
        </a:prstGeom>
        <a:solidFill>
          <a:schemeClr val="accent2">
            <a:hueOff val="1481588"/>
            <a:satOff val="-35892"/>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Is the information user centered or learner centered?</a:t>
          </a:r>
        </a:p>
      </dsp:txBody>
      <dsp:txXfrm>
        <a:off x="834463" y="4027853"/>
        <a:ext cx="2138968" cy="1060751"/>
      </dsp:txXfrm>
    </dsp:sp>
    <dsp:sp modelId="{9E4FF7CA-AB36-4719-9B7C-C5503554FAAD}">
      <dsp:nvSpPr>
        <dsp:cNvPr id="0" name=""/>
        <dsp:cNvSpPr/>
      </dsp:nvSpPr>
      <dsp:spPr>
        <a:xfrm>
          <a:off x="2473459" y="862990"/>
          <a:ext cx="732389" cy="732389"/>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2638247" y="862990"/>
        <a:ext cx="402813" cy="551123"/>
      </dsp:txXfrm>
    </dsp:sp>
    <dsp:sp modelId="{2A6DC531-88CA-4274-A4E2-B67B6BEE4244}">
      <dsp:nvSpPr>
        <dsp:cNvPr id="0" name=""/>
        <dsp:cNvSpPr/>
      </dsp:nvSpPr>
      <dsp:spPr>
        <a:xfrm>
          <a:off x="2741949" y="2194608"/>
          <a:ext cx="732389" cy="732389"/>
        </a:xfrm>
        <a:prstGeom prst="downArrow">
          <a:avLst>
            <a:gd name="adj1" fmla="val 55000"/>
            <a:gd name="adj2" fmla="val 45000"/>
          </a:avLst>
        </a:prstGeom>
        <a:solidFill>
          <a:schemeClr val="accent2">
            <a:tint val="40000"/>
            <a:alpha val="90000"/>
            <a:hueOff val="916394"/>
            <a:satOff val="-20919"/>
            <a:lumOff val="-1719"/>
            <a:alphaOff val="0"/>
          </a:schemeClr>
        </a:solidFill>
        <a:ln w="12700" cap="flat" cmpd="sng" algn="ctr">
          <a:solidFill>
            <a:schemeClr val="accent2">
              <a:tint val="40000"/>
              <a:alpha val="90000"/>
              <a:hueOff val="916394"/>
              <a:satOff val="-20919"/>
              <a:lumOff val="-171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2906737" y="2194608"/>
        <a:ext cx="402813" cy="551123"/>
      </dsp:txXfrm>
    </dsp:sp>
    <dsp:sp modelId="{2E174C29-20BD-43CF-997A-A0F7465278AB}">
      <dsp:nvSpPr>
        <dsp:cNvPr id="0" name=""/>
        <dsp:cNvSpPr/>
      </dsp:nvSpPr>
      <dsp:spPr>
        <a:xfrm>
          <a:off x="3006432" y="3526225"/>
          <a:ext cx="732389" cy="732389"/>
        </a:xfrm>
        <a:prstGeom prst="downArrow">
          <a:avLst>
            <a:gd name="adj1" fmla="val 55000"/>
            <a:gd name="adj2" fmla="val 45000"/>
          </a:avLst>
        </a:prstGeom>
        <a:solidFill>
          <a:schemeClr val="accent2">
            <a:tint val="40000"/>
            <a:alpha val="90000"/>
            <a:hueOff val="1832789"/>
            <a:satOff val="-41838"/>
            <a:lumOff val="-3439"/>
            <a:alphaOff val="0"/>
          </a:schemeClr>
        </a:solidFill>
        <a:ln w="12700" cap="flat" cmpd="sng" algn="ctr">
          <a:solidFill>
            <a:schemeClr val="accent2">
              <a:tint val="40000"/>
              <a:alpha val="90000"/>
              <a:hueOff val="1832789"/>
              <a:satOff val="-41838"/>
              <a:lumOff val="-343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3171220" y="3526225"/>
        <a:ext cx="402813" cy="5511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9587B-F201-9345-AB81-6B252F188C90}">
      <dsp:nvSpPr>
        <dsp:cNvPr id="0" name=""/>
        <dsp:cNvSpPr/>
      </dsp:nvSpPr>
      <dsp:spPr>
        <a:xfrm>
          <a:off x="0" y="246719"/>
          <a:ext cx="3907962" cy="7308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3301" tIns="333248" rIns="303301" bIns="128016" numCol="1" spcCol="1270" anchor="t" anchorCtr="0">
          <a:noAutofit/>
        </a:bodyPr>
        <a:lstStyle/>
        <a:p>
          <a:pPr marL="171450" lvl="1" indent="-171450" algn="l" defTabSz="800100">
            <a:lnSpc>
              <a:spcPct val="100000"/>
            </a:lnSpc>
            <a:spcBef>
              <a:spcPct val="0"/>
            </a:spcBef>
            <a:spcAft>
              <a:spcPct val="15000"/>
            </a:spcAft>
            <a:buChar char="•"/>
          </a:pPr>
          <a:r>
            <a:rPr lang="en-US" sz="1800" kern="1200" dirty="0"/>
            <a:t>Multiple pages, tabs, etc.</a:t>
          </a:r>
        </a:p>
      </dsp:txBody>
      <dsp:txXfrm>
        <a:off x="0" y="246719"/>
        <a:ext cx="3907962" cy="730800"/>
      </dsp:txXfrm>
    </dsp:sp>
    <dsp:sp modelId="{D7202BF3-AE02-B34A-9C18-4EFCEEE229C6}">
      <dsp:nvSpPr>
        <dsp:cNvPr id="0" name=""/>
        <dsp:cNvSpPr/>
      </dsp:nvSpPr>
      <dsp:spPr>
        <a:xfrm>
          <a:off x="195398" y="10559"/>
          <a:ext cx="2735573"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3398" tIns="0" rIns="103398" bIns="0" numCol="1" spcCol="1270" anchor="ctr" anchorCtr="0">
          <a:noAutofit/>
        </a:bodyPr>
        <a:lstStyle/>
        <a:p>
          <a:pPr marL="0" lvl="0" indent="0" algn="l" defTabSz="889000">
            <a:lnSpc>
              <a:spcPct val="90000"/>
            </a:lnSpc>
            <a:spcBef>
              <a:spcPct val="0"/>
            </a:spcBef>
            <a:spcAft>
              <a:spcPct val="35000"/>
            </a:spcAft>
            <a:buNone/>
          </a:pPr>
          <a:r>
            <a:rPr lang="en-US" sz="2000" kern="1200" dirty="0"/>
            <a:t>Layout</a:t>
          </a:r>
        </a:p>
      </dsp:txBody>
      <dsp:txXfrm>
        <a:off x="218455" y="33616"/>
        <a:ext cx="2689459" cy="426206"/>
      </dsp:txXfrm>
    </dsp:sp>
    <dsp:sp modelId="{4885143D-8A6F-D04D-B2E2-A67B1DEF8358}">
      <dsp:nvSpPr>
        <dsp:cNvPr id="0" name=""/>
        <dsp:cNvSpPr/>
      </dsp:nvSpPr>
      <dsp:spPr>
        <a:xfrm>
          <a:off x="0" y="1300079"/>
          <a:ext cx="3907962" cy="26208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3301" tIns="333248" rIns="303301" bIns="128016" numCol="1" spcCol="1270" anchor="t" anchorCtr="0">
          <a:noAutofit/>
        </a:bodyPr>
        <a:lstStyle/>
        <a:p>
          <a:pPr marL="171450" lvl="1" indent="-171450" algn="l" defTabSz="800100">
            <a:lnSpc>
              <a:spcPct val="100000"/>
            </a:lnSpc>
            <a:spcBef>
              <a:spcPct val="0"/>
            </a:spcBef>
            <a:spcAft>
              <a:spcPct val="15000"/>
            </a:spcAft>
            <a:buChar char="•"/>
          </a:pPr>
          <a:r>
            <a:rPr lang="en-US" sz="1800" kern="1200" dirty="0"/>
            <a:t>Type </a:t>
          </a:r>
        </a:p>
        <a:p>
          <a:pPr marL="342900" lvl="2" indent="-171450" algn="l" defTabSz="800100">
            <a:lnSpc>
              <a:spcPct val="90000"/>
            </a:lnSpc>
            <a:spcBef>
              <a:spcPct val="0"/>
            </a:spcBef>
            <a:spcAft>
              <a:spcPct val="15000"/>
            </a:spcAft>
            <a:buChar char="•"/>
          </a:pPr>
          <a:r>
            <a:rPr lang="en-US" sz="1800" kern="1200" dirty="0"/>
            <a:t>Resources: books, articles, databases, </a:t>
          </a:r>
        </a:p>
        <a:p>
          <a:pPr marL="342900" lvl="2" indent="-171450" algn="l" defTabSz="800100">
            <a:lnSpc>
              <a:spcPct val="90000"/>
            </a:lnSpc>
            <a:spcBef>
              <a:spcPct val="0"/>
            </a:spcBef>
            <a:spcAft>
              <a:spcPct val="15000"/>
            </a:spcAft>
            <a:buChar char="•"/>
          </a:pPr>
          <a:r>
            <a:rPr lang="en-US" sz="1800" kern="1200" dirty="0"/>
            <a:t>Publishing, </a:t>
          </a:r>
        </a:p>
        <a:p>
          <a:pPr marL="342900" lvl="2" indent="-171450" algn="l" defTabSz="800100">
            <a:lnSpc>
              <a:spcPct val="90000"/>
            </a:lnSpc>
            <a:spcBef>
              <a:spcPct val="0"/>
            </a:spcBef>
            <a:spcAft>
              <a:spcPct val="15000"/>
            </a:spcAft>
            <a:buChar char="•"/>
          </a:pPr>
          <a:r>
            <a:rPr lang="en-US" sz="1800" kern="1200" dirty="0"/>
            <a:t>Tools, </a:t>
          </a:r>
        </a:p>
        <a:p>
          <a:pPr marL="342900" lvl="2" indent="-171450" algn="l" defTabSz="800100">
            <a:lnSpc>
              <a:spcPct val="90000"/>
            </a:lnSpc>
            <a:spcBef>
              <a:spcPct val="0"/>
            </a:spcBef>
            <a:spcAft>
              <a:spcPct val="15000"/>
            </a:spcAft>
            <a:buChar char="•"/>
          </a:pPr>
          <a:r>
            <a:rPr lang="en-US" sz="1800" kern="1200" dirty="0"/>
            <a:t>Citation management</a:t>
          </a:r>
        </a:p>
        <a:p>
          <a:pPr marL="342900" lvl="2" indent="-171450" algn="l" defTabSz="800100">
            <a:lnSpc>
              <a:spcPct val="90000"/>
            </a:lnSpc>
            <a:spcBef>
              <a:spcPct val="0"/>
            </a:spcBef>
            <a:spcAft>
              <a:spcPct val="15000"/>
            </a:spcAft>
            <a:buChar char="•"/>
          </a:pPr>
          <a:r>
            <a:rPr lang="en-US" sz="1800" kern="1200" dirty="0"/>
            <a:t>Etc.</a:t>
          </a:r>
        </a:p>
        <a:p>
          <a:pPr marL="171450" lvl="1" indent="-171450" algn="l" defTabSz="800100">
            <a:lnSpc>
              <a:spcPct val="100000"/>
            </a:lnSpc>
            <a:spcBef>
              <a:spcPct val="0"/>
            </a:spcBef>
            <a:spcAft>
              <a:spcPct val="15000"/>
            </a:spcAft>
            <a:buChar char="•"/>
          </a:pPr>
          <a:r>
            <a:rPr lang="en-US" sz="1800" kern="1200" dirty="0"/>
            <a:t>Librarian profile</a:t>
          </a:r>
        </a:p>
      </dsp:txBody>
      <dsp:txXfrm>
        <a:off x="0" y="1300079"/>
        <a:ext cx="3907962" cy="2620800"/>
      </dsp:txXfrm>
    </dsp:sp>
    <dsp:sp modelId="{9C2D8EB6-B6CA-4E45-A77D-141FF824AD60}">
      <dsp:nvSpPr>
        <dsp:cNvPr id="0" name=""/>
        <dsp:cNvSpPr/>
      </dsp:nvSpPr>
      <dsp:spPr>
        <a:xfrm>
          <a:off x="195398" y="1063919"/>
          <a:ext cx="2735573" cy="47232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3398" tIns="0" rIns="103398" bIns="0" numCol="1" spcCol="1270" anchor="ctr" anchorCtr="0">
          <a:noAutofit/>
        </a:bodyPr>
        <a:lstStyle/>
        <a:p>
          <a:pPr marL="0" lvl="0" indent="0" algn="l" defTabSz="889000">
            <a:lnSpc>
              <a:spcPct val="90000"/>
            </a:lnSpc>
            <a:spcBef>
              <a:spcPct val="0"/>
            </a:spcBef>
            <a:spcAft>
              <a:spcPct val="35000"/>
            </a:spcAft>
            <a:buNone/>
          </a:pPr>
          <a:r>
            <a:rPr lang="en-US" sz="2000" kern="1200" dirty="0"/>
            <a:t>Content</a:t>
          </a:r>
        </a:p>
      </dsp:txBody>
      <dsp:txXfrm>
        <a:off x="218455" y="1086976"/>
        <a:ext cx="2689459" cy="426206"/>
      </dsp:txXfrm>
    </dsp:sp>
    <dsp:sp modelId="{84D65AC3-938A-4B4B-B145-E67A16161DD2}">
      <dsp:nvSpPr>
        <dsp:cNvPr id="0" name=""/>
        <dsp:cNvSpPr/>
      </dsp:nvSpPr>
      <dsp:spPr>
        <a:xfrm>
          <a:off x="0" y="4243439"/>
          <a:ext cx="3907962" cy="1537199"/>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3301" tIns="333248" rIns="303301" bIns="128016" numCol="1" spcCol="1270" anchor="t" anchorCtr="0">
          <a:noAutofit/>
        </a:bodyPr>
        <a:lstStyle/>
        <a:p>
          <a:pPr marL="171450" lvl="1" indent="-171450" algn="l" defTabSz="800100">
            <a:lnSpc>
              <a:spcPct val="100000"/>
            </a:lnSpc>
            <a:spcBef>
              <a:spcPct val="0"/>
            </a:spcBef>
            <a:spcAft>
              <a:spcPct val="15000"/>
            </a:spcAft>
            <a:buChar char="•"/>
          </a:pPr>
          <a:r>
            <a:rPr lang="en-US" sz="1800" kern="1200" dirty="0"/>
            <a:t>Learner (Instructional content/tutorial)</a:t>
          </a:r>
        </a:p>
        <a:p>
          <a:pPr marL="171450" lvl="1" indent="-171450" algn="l" defTabSz="800100">
            <a:lnSpc>
              <a:spcPct val="100000"/>
            </a:lnSpc>
            <a:spcBef>
              <a:spcPct val="0"/>
            </a:spcBef>
            <a:spcAft>
              <a:spcPct val="15000"/>
            </a:spcAft>
            <a:buChar char="•"/>
          </a:pPr>
          <a:r>
            <a:rPr lang="en-US" sz="1800" kern="1200" dirty="0"/>
            <a:t>User centered (resource lists/description)</a:t>
          </a:r>
        </a:p>
      </dsp:txBody>
      <dsp:txXfrm>
        <a:off x="0" y="4243439"/>
        <a:ext cx="3907962" cy="1537199"/>
      </dsp:txXfrm>
    </dsp:sp>
    <dsp:sp modelId="{00E5F146-03D3-764A-A092-A9829B17FC32}">
      <dsp:nvSpPr>
        <dsp:cNvPr id="0" name=""/>
        <dsp:cNvSpPr/>
      </dsp:nvSpPr>
      <dsp:spPr>
        <a:xfrm>
          <a:off x="195398" y="4007279"/>
          <a:ext cx="2735573" cy="4723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3398" tIns="0" rIns="103398" bIns="0" numCol="1" spcCol="1270" anchor="ctr" anchorCtr="0">
          <a:noAutofit/>
        </a:bodyPr>
        <a:lstStyle/>
        <a:p>
          <a:pPr marL="0" lvl="0" indent="0" algn="l" defTabSz="889000">
            <a:lnSpc>
              <a:spcPct val="90000"/>
            </a:lnSpc>
            <a:spcBef>
              <a:spcPct val="0"/>
            </a:spcBef>
            <a:spcAft>
              <a:spcPct val="35000"/>
            </a:spcAft>
            <a:buNone/>
          </a:pPr>
          <a:r>
            <a:rPr lang="en-US" sz="2000" kern="1200" dirty="0"/>
            <a:t>Pedagogy</a:t>
          </a:r>
        </a:p>
      </dsp:txBody>
      <dsp:txXfrm>
        <a:off x="218455" y="4030336"/>
        <a:ext cx="2689459"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4844A-BECD-4231-9AE9-5DBD34136CA5}">
      <dsp:nvSpPr>
        <dsp:cNvPr id="0" name=""/>
        <dsp:cNvSpPr/>
      </dsp:nvSpPr>
      <dsp:spPr>
        <a:xfrm>
          <a:off x="470474" y="252286"/>
          <a:ext cx="1372500" cy="13725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A4CDF4-2CF8-46B2-9456-B2A76655133D}">
      <dsp:nvSpPr>
        <dsp:cNvPr id="0" name=""/>
        <dsp:cNvSpPr/>
      </dsp:nvSpPr>
      <dsp:spPr>
        <a:xfrm>
          <a:off x="762974" y="544786"/>
          <a:ext cx="787500" cy="7875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984BD19-1136-4D6E-AC77-BC8BED08951A}">
      <dsp:nvSpPr>
        <dsp:cNvPr id="0" name=""/>
        <dsp:cNvSpPr/>
      </dsp:nvSpPr>
      <dsp:spPr>
        <a:xfrm>
          <a:off x="31724" y="2052286"/>
          <a:ext cx="2250000" cy="1033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dirty="0"/>
            <a:t>Gather feedback on research design</a:t>
          </a:r>
        </a:p>
        <a:p>
          <a:pPr marL="0" lvl="0" indent="0" algn="ctr" defTabSz="800100">
            <a:lnSpc>
              <a:spcPct val="90000"/>
            </a:lnSpc>
            <a:spcBef>
              <a:spcPct val="0"/>
            </a:spcBef>
            <a:spcAft>
              <a:spcPct val="35000"/>
            </a:spcAft>
            <a:buNone/>
            <a:defRPr cap="all"/>
          </a:pPr>
          <a:r>
            <a:rPr lang="en-US" sz="1800" kern="1200" dirty="0"/>
            <a:t>(Summer 2024)</a:t>
          </a:r>
        </a:p>
      </dsp:txBody>
      <dsp:txXfrm>
        <a:off x="31724" y="2052286"/>
        <a:ext cx="2250000" cy="1033593"/>
      </dsp:txXfrm>
    </dsp:sp>
    <dsp:sp modelId="{1E621B91-D9C4-4F9F-BB59-69424D6E7563}">
      <dsp:nvSpPr>
        <dsp:cNvPr id="0" name=""/>
        <dsp:cNvSpPr/>
      </dsp:nvSpPr>
      <dsp:spPr>
        <a:xfrm>
          <a:off x="3114224" y="252286"/>
          <a:ext cx="1372500" cy="13725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5ABC0C-438D-46BB-941D-2A0D7B106C1F}">
      <dsp:nvSpPr>
        <dsp:cNvPr id="0" name=""/>
        <dsp:cNvSpPr/>
      </dsp:nvSpPr>
      <dsp:spPr>
        <a:xfrm>
          <a:off x="3406725" y="544786"/>
          <a:ext cx="787500" cy="7875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E1754C4-A7C5-4140-B0C2-D8C2BFD32276}">
      <dsp:nvSpPr>
        <dsp:cNvPr id="0" name=""/>
        <dsp:cNvSpPr/>
      </dsp:nvSpPr>
      <dsp:spPr>
        <a:xfrm>
          <a:off x="2675474" y="2052286"/>
          <a:ext cx="2250000" cy="1033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dirty="0"/>
            <a:t>Register our study on OSF</a:t>
          </a:r>
        </a:p>
        <a:p>
          <a:pPr marL="0" lvl="0" indent="0" algn="ctr" defTabSz="800100">
            <a:lnSpc>
              <a:spcPct val="90000"/>
            </a:lnSpc>
            <a:spcBef>
              <a:spcPct val="0"/>
            </a:spcBef>
            <a:spcAft>
              <a:spcPct val="35000"/>
            </a:spcAft>
            <a:buNone/>
            <a:defRPr cap="all"/>
          </a:pPr>
          <a:r>
            <a:rPr lang="en-US" sz="1800" kern="1200" dirty="0"/>
            <a:t>(Summer 2024)</a:t>
          </a:r>
        </a:p>
      </dsp:txBody>
      <dsp:txXfrm>
        <a:off x="2675474" y="2052286"/>
        <a:ext cx="2250000" cy="1033593"/>
      </dsp:txXfrm>
    </dsp:sp>
    <dsp:sp modelId="{FDFD2D19-EA72-4283-9153-1DD8CAC2E2D5}">
      <dsp:nvSpPr>
        <dsp:cNvPr id="0" name=""/>
        <dsp:cNvSpPr/>
      </dsp:nvSpPr>
      <dsp:spPr>
        <a:xfrm>
          <a:off x="5757975" y="252286"/>
          <a:ext cx="1372500" cy="13725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F11B92-5B89-4A90-86E9-5443CF8E7BF7}">
      <dsp:nvSpPr>
        <dsp:cNvPr id="0" name=""/>
        <dsp:cNvSpPr/>
      </dsp:nvSpPr>
      <dsp:spPr>
        <a:xfrm>
          <a:off x="6050475" y="544786"/>
          <a:ext cx="787500" cy="7875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2C12C8-DE64-44FA-A59F-A8182EAE0641}">
      <dsp:nvSpPr>
        <dsp:cNvPr id="0" name=""/>
        <dsp:cNvSpPr/>
      </dsp:nvSpPr>
      <dsp:spPr>
        <a:xfrm>
          <a:off x="5319225" y="2052286"/>
          <a:ext cx="2250000" cy="1033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kern="1200"/>
            <a:t>Collect &amp; Analyze data (2024-2025)</a:t>
          </a:r>
        </a:p>
      </dsp:txBody>
      <dsp:txXfrm>
        <a:off x="5319225" y="2052286"/>
        <a:ext cx="2250000" cy="103359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E861C-486B-4E18-A0E9-A790238A915C}" type="datetimeFigureOut">
              <a:rPr lang="en-US" smtClean="0"/>
              <a:t>6/4/2024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11066-0135-4CAA-8AD4-89A97190AC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11066-0135-4CAA-8AD4-89A97190AC00}"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were able to find 14 content analyses of research guides for our literature review.  1 of them was from 2004 and looked at research guides (web sites) while the others all looked exclusively at </a:t>
            </a:r>
            <a:r>
              <a:rPr lang="en-US" dirty="0" err="1"/>
              <a:t>Springshre</a:t>
            </a:r>
            <a:r>
              <a:rPr lang="en-US" dirty="0"/>
              <a:t> </a:t>
            </a:r>
            <a:r>
              <a:rPr lang="en-US" dirty="0" err="1"/>
              <a:t>libguides</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set did an analysis of systematic review frequency by intuition on Scopus</a:t>
            </a:r>
          </a:p>
          <a:p>
            <a:endParaRPr lang="en-US" dirty="0"/>
          </a:p>
        </p:txBody>
      </p:sp>
      <p:sp>
        <p:nvSpPr>
          <p:cNvPr id="4" name="Slide Number Placeholder 3"/>
          <p:cNvSpPr>
            <a:spLocks noGrp="1"/>
          </p:cNvSpPr>
          <p:nvPr>
            <p:ph type="sldNum" sz="quarter" idx="5"/>
          </p:nvPr>
        </p:nvSpPr>
        <p:spPr/>
        <p:txBody>
          <a:bodyPr/>
          <a:lstStyle/>
          <a:p>
            <a:fld id="{DF811066-0135-4CAA-8AD4-89A97190AC00}" type="slidenum">
              <a:rPr lang="en-US" smtClean="0"/>
              <a:t>7</a:t>
            </a:fld>
            <a:endParaRPr lang="en-US"/>
          </a:p>
        </p:txBody>
      </p:sp>
    </p:spTree>
    <p:extLst>
      <p:ext uri="{BB962C8B-B14F-4D97-AF65-F5344CB8AC3E}">
        <p14:creationId xmlns:p14="http://schemas.microsoft.com/office/powerpoint/2010/main" val="3341381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these analyses were taken on for similar reasons as to why we’re doing it.  </a:t>
            </a:r>
          </a:p>
          <a:p>
            <a:r>
              <a:rPr lang="en-US" dirty="0"/>
              <a:t>-Esp. in the case of non-discipline focused studies like systematic review or special collections to see if a research guide even exists</a:t>
            </a:r>
          </a:p>
          <a:p>
            <a:r>
              <a:rPr lang="en-US" dirty="0"/>
              <a:t>-To see what kind of content is present on these pages and look for trends and outliers</a:t>
            </a:r>
          </a:p>
          <a:p>
            <a:r>
              <a:rPr lang="en-US" dirty="0"/>
              <a:t>-to guide the overhaul or creation of new guides in their </a:t>
            </a:r>
            <a:r>
              <a:rPr lang="en-US" dirty="0" err="1"/>
              <a:t>diciplines</a:t>
            </a:r>
            <a:r>
              <a:rPr lang="en-US" dirty="0"/>
              <a:t> and as a tool for other librarians in </a:t>
            </a:r>
            <a:r>
              <a:rPr lang="en-US"/>
              <a:t>the discipline to look at</a:t>
            </a:r>
          </a:p>
          <a:p>
            <a:endParaRPr lang="en-US" dirty="0"/>
          </a:p>
        </p:txBody>
      </p:sp>
      <p:sp>
        <p:nvSpPr>
          <p:cNvPr id="4" name="Slide Number Placeholder 3"/>
          <p:cNvSpPr>
            <a:spLocks noGrp="1"/>
          </p:cNvSpPr>
          <p:nvPr>
            <p:ph type="sldNum" sz="quarter" idx="5"/>
          </p:nvPr>
        </p:nvSpPr>
        <p:spPr/>
        <p:txBody>
          <a:bodyPr/>
          <a:lstStyle/>
          <a:p>
            <a:fld id="{DF811066-0135-4CAA-8AD4-89A97190AC00}" type="slidenum">
              <a:rPr lang="en-US" smtClean="0"/>
              <a:t>8</a:t>
            </a:fld>
            <a:endParaRPr lang="en-US"/>
          </a:p>
        </p:txBody>
      </p:sp>
    </p:spTree>
    <p:extLst>
      <p:ext uri="{BB962C8B-B14F-4D97-AF65-F5344CB8AC3E}">
        <p14:creationId xmlns:p14="http://schemas.microsoft.com/office/powerpoint/2010/main" val="3453849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the R1 institutions and cross-referenced them with US News and World Report – about 150 when finished </a:t>
            </a:r>
            <a:r>
              <a:rPr lang="en-US"/>
              <a:t>with that</a:t>
            </a:r>
            <a:endParaRPr lang="en-US" dirty="0"/>
          </a:p>
        </p:txBody>
      </p:sp>
      <p:sp>
        <p:nvSpPr>
          <p:cNvPr id="4" name="Slide Number Placeholder 3"/>
          <p:cNvSpPr>
            <a:spLocks noGrp="1"/>
          </p:cNvSpPr>
          <p:nvPr>
            <p:ph type="sldNum" sz="quarter" idx="5"/>
          </p:nvPr>
        </p:nvSpPr>
        <p:spPr/>
        <p:txBody>
          <a:bodyPr/>
          <a:lstStyle/>
          <a:p>
            <a:fld id="{DF811066-0135-4CAA-8AD4-89A97190AC00}" type="slidenum">
              <a:rPr lang="en-US" smtClean="0"/>
              <a:t>9</a:t>
            </a:fld>
            <a:endParaRPr lang="en-US"/>
          </a:p>
        </p:txBody>
      </p:sp>
    </p:spTree>
    <p:extLst>
      <p:ext uri="{BB962C8B-B14F-4D97-AF65-F5344CB8AC3E}">
        <p14:creationId xmlns:p14="http://schemas.microsoft.com/office/powerpoint/2010/main" val="968056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D3B3C7E-BC2D-4436-8B03-AC421FA66787}"/>
              </a:ext>
            </a:extLst>
          </p:cNvPr>
          <p:cNvSpPr/>
          <p:nvPr/>
        </p:nvSpPr>
        <p:spPr>
          <a:xfrm>
            <a:off x="160920" y="157606"/>
            <a:ext cx="11870161" cy="6542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66887E-4265-46F7-9DE0-605FFFC90761}"/>
              </a:ext>
            </a:extLst>
          </p:cNvPr>
          <p:cNvSpPr>
            <a:spLocks noGrp="1"/>
          </p:cNvSpPr>
          <p:nvPr>
            <p:ph type="ctrTitle" hasCustomPrompt="1"/>
          </p:nvPr>
        </p:nvSpPr>
        <p:spPr>
          <a:xfrm>
            <a:off x="2035130" y="1066800"/>
            <a:ext cx="8112369" cy="2073119"/>
          </a:xfrm>
        </p:spPr>
        <p:txBody>
          <a:bodyPr anchor="b">
            <a:normAutofit/>
          </a:bodyPr>
          <a:lstStyle>
            <a:lvl1pPr algn="ctr">
              <a:lnSpc>
                <a:spcPct val="110000"/>
              </a:lnSpc>
              <a:defRPr sz="2800" cap="all" spc="390" baseline="0"/>
            </a:lvl1pPr>
          </a:lstStyle>
          <a:p>
            <a:r>
              <a:rPr lang="en-US" dirty="0"/>
              <a:t>CLICK TO EDIT MASTER TITLE STYLE</a:t>
            </a:r>
          </a:p>
        </p:txBody>
      </p:sp>
      <p:sp>
        <p:nvSpPr>
          <p:cNvPr id="3" name="Subtitle 2">
            <a:extLst>
              <a:ext uri="{FF2B5EF4-FFF2-40B4-BE49-F238E27FC236}">
                <a16:creationId xmlns:a16="http://schemas.microsoft.com/office/drawing/2014/main" id="{7EDB1A74-54F5-45CA-8922-87FFD57515D4}"/>
              </a:ext>
            </a:extLst>
          </p:cNvPr>
          <p:cNvSpPr>
            <a:spLocks noGrp="1"/>
          </p:cNvSpPr>
          <p:nvPr>
            <p:ph type="subTitle" idx="1"/>
          </p:nvPr>
        </p:nvSpPr>
        <p:spPr>
          <a:xfrm>
            <a:off x="2175804" y="4876802"/>
            <a:ext cx="7821637" cy="1028697"/>
          </a:xfrm>
        </p:spPr>
        <p:txBody>
          <a:bodyPr>
            <a:normAutofit/>
          </a:bodyPr>
          <a:lstStyle>
            <a:lvl1pPr marL="0" indent="0" algn="ctr">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0B6BE6EF-9D0F-4ABF-B92C-E967FE3F16CF}"/>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4E4AB150-954C-4F02-89AC-DA7163D75C39}"/>
              </a:ext>
            </a:extLst>
          </p:cNvPr>
          <p:cNvSpPr>
            <a:spLocks noGrp="1"/>
          </p:cNvSpPr>
          <p:nvPr>
            <p:ph type="ftr" sz="quarter" idx="11"/>
          </p:nvPr>
        </p:nvSpPr>
        <p:spPr>
          <a:xfrm>
            <a:off x="7279965" y="6245352"/>
            <a:ext cx="4114800" cy="365125"/>
          </a:xfrm>
        </p:spPr>
        <p:txBody>
          <a:bodyPr/>
          <a:lstStyle/>
          <a:p>
            <a:endParaRPr lang="en-US"/>
          </a:p>
        </p:txBody>
      </p:sp>
      <p:sp>
        <p:nvSpPr>
          <p:cNvPr id="6" name="Slide Number Placeholder 5">
            <a:extLst>
              <a:ext uri="{FF2B5EF4-FFF2-40B4-BE49-F238E27FC236}">
                <a16:creationId xmlns:a16="http://schemas.microsoft.com/office/drawing/2014/main" id="{E8E16270-CBD7-4ACC-BFC5-9CADE7226688}"/>
              </a:ext>
            </a:extLst>
          </p:cNvPr>
          <p:cNvSpPr>
            <a:spLocks noGrp="1"/>
          </p:cNvSpPr>
          <p:nvPr>
            <p:ph type="sldNum" sz="quarter" idx="12"/>
          </p:nvPr>
        </p:nvSpPr>
        <p:spPr/>
        <p:txBody>
          <a:bodyPr/>
          <a:lstStyle/>
          <a:p>
            <a:fld id="{19590046-DA73-4BBF-84B5-C08E6F75191A}" type="slidenum">
              <a:rPr lang="en-US" smtClean="0"/>
              <a:t>‹#›</a:t>
            </a:fld>
            <a:endParaRPr lang="en-US"/>
          </a:p>
        </p:txBody>
      </p:sp>
      <p:grpSp>
        <p:nvGrpSpPr>
          <p:cNvPr id="7" name="Group 6">
            <a:extLst>
              <a:ext uri="{FF2B5EF4-FFF2-40B4-BE49-F238E27FC236}">
                <a16:creationId xmlns:a16="http://schemas.microsoft.com/office/drawing/2014/main" id="{79B5D0C1-066E-4C02-A6B8-59FAE4A19724}"/>
              </a:ext>
            </a:extLst>
          </p:cNvPr>
          <p:cNvGrpSpPr/>
          <p:nvPr/>
        </p:nvGrpSpPr>
        <p:grpSpPr>
          <a:xfrm>
            <a:off x="5662258" y="4240546"/>
            <a:ext cx="867485" cy="115439"/>
            <a:chOff x="8910933" y="1861308"/>
            <a:chExt cx="867485" cy="115439"/>
          </a:xfrm>
        </p:grpSpPr>
        <p:sp>
          <p:nvSpPr>
            <p:cNvPr id="8" name="Rectangle 7">
              <a:extLst>
                <a:ext uri="{FF2B5EF4-FFF2-40B4-BE49-F238E27FC236}">
                  <a16:creationId xmlns:a16="http://schemas.microsoft.com/office/drawing/2014/main" id="{D4386904-AFDC-449E-8D1B-906B305EBDA7}"/>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70778F2-11E8-428C-8324-479CA9D6FE92}"/>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A0BE89E-CB2D-48BA-A8D2-533FAAAA725F}"/>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63003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B1126-542A-43AD-8078-EE35651654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A5F98B-5F32-4561-BFBC-9F6E5DA0A347}"/>
              </a:ext>
            </a:extLst>
          </p:cNvPr>
          <p:cNvSpPr>
            <a:spLocks noGrp="1"/>
          </p:cNvSpPr>
          <p:nvPr>
            <p:ph type="body" orient="vert" idx="1"/>
          </p:nvPr>
        </p:nvSpPr>
        <p:spPr>
          <a:xfrm>
            <a:off x="1028700" y="2161903"/>
            <a:ext cx="10134600" cy="3743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3D0DD-B04E-4E48-8EE1-51E46131A9A2}"/>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0481352D-F9C0-4442-9601-A09A7655E6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C0801-9C45-40AE-AB33-5742CDA4DAC7}"/>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501095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946561-59BF-4566-AD2C-9B05C4771DF4}"/>
              </a:ext>
            </a:extLst>
          </p:cNvPr>
          <p:cNvSpPr>
            <a:spLocks noGrp="1"/>
          </p:cNvSpPr>
          <p:nvPr>
            <p:ph type="title" orient="vert"/>
          </p:nvPr>
        </p:nvSpPr>
        <p:spPr>
          <a:xfrm>
            <a:off x="9196250" y="723899"/>
            <a:ext cx="2271849" cy="54102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1DF7870-6CBD-47E2-854C-68141BAA101D}"/>
              </a:ext>
            </a:extLst>
          </p:cNvPr>
          <p:cNvSpPr>
            <a:spLocks noGrp="1"/>
          </p:cNvSpPr>
          <p:nvPr>
            <p:ph type="body" orient="vert" idx="1"/>
          </p:nvPr>
        </p:nvSpPr>
        <p:spPr>
          <a:xfrm>
            <a:off x="723900" y="723899"/>
            <a:ext cx="8302534" cy="5410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712FAF3-C106-49CB-A845-1FC7F731399D}"/>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E34D5CCC-00E8-48FA-91A6-921E7B6440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7E1751-E7AA-406D-A977-1ACEF1FBD134}"/>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933143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2DC87-4B97-4A7C-BC4C-6E772456161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4B59FD9-57FD-4ABA-9FCD-7954052534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BD40E-B0AA-47B8-900F-488A8AEC1BC2}"/>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865E623C-1E35-4485-A5B4-A71969BE7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5C6BB9-EF4F-465E-985B-34521F68C583}"/>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70050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87F5577-D71B-4279-B07A-62F703E5D1DC}"/>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F648367D-C35C-4023-BEBE-F834D033B0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FCF8A-B8C6-496A-98A5-BBB52DB70F16}"/>
              </a:ext>
            </a:extLst>
          </p:cNvPr>
          <p:cNvSpPr>
            <a:spLocks noGrp="1"/>
          </p:cNvSpPr>
          <p:nvPr>
            <p:ph type="sldNum" sz="quarter" idx="12"/>
          </p:nvPr>
        </p:nvSpPr>
        <p:spPr/>
        <p:txBody>
          <a:bodyPr/>
          <a:lstStyle/>
          <a:p>
            <a:fld id="{19590046-DA73-4BBF-84B5-C08E6F75191A}" type="slidenum">
              <a:rPr lang="en-US" smtClean="0"/>
              <a:t>‹#›</a:t>
            </a:fld>
            <a:endParaRPr lang="en-US"/>
          </a:p>
        </p:txBody>
      </p:sp>
      <p:sp>
        <p:nvSpPr>
          <p:cNvPr id="11" name="Rectangle 5">
            <a:extLst>
              <a:ext uri="{FF2B5EF4-FFF2-40B4-BE49-F238E27FC236}">
                <a16:creationId xmlns:a16="http://schemas.microsoft.com/office/drawing/2014/main" id="{CDE45C10-227D-42DF-A888-EEFD3784FA8E}"/>
              </a:ext>
              <a:ext uri="{C183D7F6-B498-43B3-948B-1728B52AA6E4}">
                <adec:decorative xmlns:adec="http://schemas.microsoft.com/office/drawing/2017/decorative" val="1"/>
              </a:ext>
            </a:extLst>
          </p:cNvPr>
          <p:cNvSpPr/>
          <p:nvPr/>
        </p:nvSpPr>
        <p:spPr>
          <a:xfrm>
            <a:off x="723900" y="750338"/>
            <a:ext cx="4580642" cy="54946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DA214944-8898-48BC-AE6F-065DA7BBB8E8}"/>
              </a:ext>
              <a:ext uri="{C183D7F6-B498-43B3-948B-1728B52AA6E4}">
                <adec:decorative xmlns:adec="http://schemas.microsoft.com/office/drawing/2017/decorative" val="1"/>
              </a:ext>
            </a:extLst>
          </p:cNvPr>
          <p:cNvGrpSpPr/>
          <p:nvPr/>
        </p:nvGrpSpPr>
        <p:grpSpPr>
          <a:xfrm>
            <a:off x="2580478" y="4714704"/>
            <a:ext cx="867485" cy="115439"/>
            <a:chOff x="8910933" y="1861308"/>
            <a:chExt cx="867485" cy="115439"/>
          </a:xfrm>
        </p:grpSpPr>
        <p:sp>
          <p:nvSpPr>
            <p:cNvPr id="8" name="Rectangle 7">
              <a:extLst>
                <a:ext uri="{FF2B5EF4-FFF2-40B4-BE49-F238E27FC236}">
                  <a16:creationId xmlns:a16="http://schemas.microsoft.com/office/drawing/2014/main" id="{B94B3AAB-30C4-441D-B481-D253F8325953}"/>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DCB6176-5585-40BC-BC9C-CA625F989F1B}"/>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7C4F1D9-97D8-43DD-A319-C56367F97FCE}"/>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D25E64ED-B373-4866-B5A2-E805D3168BBB}"/>
              </a:ext>
            </a:extLst>
          </p:cNvPr>
          <p:cNvSpPr>
            <a:spLocks noGrp="1"/>
          </p:cNvSpPr>
          <p:nvPr>
            <p:ph type="title"/>
          </p:nvPr>
        </p:nvSpPr>
        <p:spPr>
          <a:xfrm>
            <a:off x="1151291" y="1274475"/>
            <a:ext cx="3761832" cy="2823913"/>
          </a:xfrm>
        </p:spPr>
        <p:txBody>
          <a:bodyPr anchor="b">
            <a:normAutofit/>
          </a:bodyPr>
          <a:lstStyle>
            <a:lvl1pPr algn="ctr">
              <a:defRPr sz="3200" cap="all" spc="600" baseline="0"/>
            </a:lvl1pPr>
          </a:lstStyle>
          <a:p>
            <a:r>
              <a:rPr lang="en-US" dirty="0"/>
              <a:t>Click to edit Master title style</a:t>
            </a:r>
          </a:p>
        </p:txBody>
      </p:sp>
      <p:sp>
        <p:nvSpPr>
          <p:cNvPr id="3" name="Text Placeholder 2">
            <a:extLst>
              <a:ext uri="{FF2B5EF4-FFF2-40B4-BE49-F238E27FC236}">
                <a16:creationId xmlns:a16="http://schemas.microsoft.com/office/drawing/2014/main" id="{AB6D6168-DDAE-41B2-A0D5-42185A2D028C}"/>
              </a:ext>
            </a:extLst>
          </p:cNvPr>
          <p:cNvSpPr>
            <a:spLocks noGrp="1"/>
          </p:cNvSpPr>
          <p:nvPr>
            <p:ph type="body" idx="1"/>
          </p:nvPr>
        </p:nvSpPr>
        <p:spPr>
          <a:xfrm>
            <a:off x="6556756" y="2730304"/>
            <a:ext cx="4383030" cy="1397390"/>
          </a:xfrm>
        </p:spPr>
        <p:txBody>
          <a:bodyPr anchor="ctr">
            <a:normAutofit/>
          </a:bodyPr>
          <a:lstStyle>
            <a:lvl1pPr marL="0" indent="0" algn="ctr">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970259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25EB-71EE-41B3-89D2-47A0C7C359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662F7D-C4AD-4BD4-AAC8-F0223EE4A38B}"/>
              </a:ext>
            </a:extLst>
          </p:cNvPr>
          <p:cNvSpPr>
            <a:spLocks noGrp="1"/>
          </p:cNvSpPr>
          <p:nvPr>
            <p:ph sz="half" idx="1"/>
          </p:nvPr>
        </p:nvSpPr>
        <p:spPr>
          <a:xfrm>
            <a:off x="1037305" y="2155369"/>
            <a:ext cx="4953000" cy="39983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D0FB088-28C6-4667-8DF2-0DE32AE3EC30}"/>
              </a:ext>
            </a:extLst>
          </p:cNvPr>
          <p:cNvSpPr>
            <a:spLocks noGrp="1"/>
          </p:cNvSpPr>
          <p:nvPr>
            <p:ph sz="half" idx="2"/>
          </p:nvPr>
        </p:nvSpPr>
        <p:spPr>
          <a:xfrm>
            <a:off x="6172200" y="2155369"/>
            <a:ext cx="4953000" cy="39983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36095F-AE34-4E94-B722-E3A1205AEEDC}"/>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6" name="Footer Placeholder 5">
            <a:extLst>
              <a:ext uri="{FF2B5EF4-FFF2-40B4-BE49-F238E27FC236}">
                <a16:creationId xmlns:a16="http://schemas.microsoft.com/office/drawing/2014/main" id="{6E06A8E6-BD94-48EA-8F35-DA0DF910A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478AEF-56B8-49F5-81E8-663B1FFA073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918522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F873F-001F-4254-97F3-05329E6A7B67}"/>
              </a:ext>
            </a:extLst>
          </p:cNvPr>
          <p:cNvSpPr>
            <a:spLocks noGrp="1"/>
          </p:cNvSpPr>
          <p:nvPr>
            <p:ph type="title"/>
          </p:nvPr>
        </p:nvSpPr>
        <p:spPr>
          <a:xfrm>
            <a:off x="1028700" y="555171"/>
            <a:ext cx="10134600" cy="1135517"/>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4A37B575-060F-4296-A28A-93DA109F96F5}"/>
              </a:ext>
            </a:extLst>
          </p:cNvPr>
          <p:cNvSpPr>
            <a:spLocks noGrp="1"/>
          </p:cNvSpPr>
          <p:nvPr>
            <p:ph type="body" idx="1"/>
          </p:nvPr>
        </p:nvSpPr>
        <p:spPr>
          <a:xfrm>
            <a:off x="1037306" y="1801620"/>
            <a:ext cx="4849036"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A581A51-F4D1-4A02-9918-C416F820B646}"/>
              </a:ext>
            </a:extLst>
          </p:cNvPr>
          <p:cNvSpPr>
            <a:spLocks noGrp="1"/>
          </p:cNvSpPr>
          <p:nvPr>
            <p:ph sz="half" idx="2"/>
          </p:nvPr>
        </p:nvSpPr>
        <p:spPr>
          <a:xfrm>
            <a:off x="1037306" y="2619103"/>
            <a:ext cx="4849036"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2916D0-3DFE-455D-9888-3FDEFD3DE0CD}"/>
              </a:ext>
            </a:extLst>
          </p:cNvPr>
          <p:cNvSpPr>
            <a:spLocks noGrp="1"/>
          </p:cNvSpPr>
          <p:nvPr>
            <p:ph type="body" sz="quarter" idx="3"/>
          </p:nvPr>
        </p:nvSpPr>
        <p:spPr>
          <a:xfrm>
            <a:off x="6250108" y="1801620"/>
            <a:ext cx="4904585"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093D763-0643-4A48-8007-93391C59F6D5}"/>
              </a:ext>
            </a:extLst>
          </p:cNvPr>
          <p:cNvSpPr>
            <a:spLocks noGrp="1"/>
          </p:cNvSpPr>
          <p:nvPr>
            <p:ph sz="quarter" idx="4"/>
          </p:nvPr>
        </p:nvSpPr>
        <p:spPr>
          <a:xfrm>
            <a:off x="6250108" y="2619103"/>
            <a:ext cx="4904585"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A2D07B-3A5D-41C2-83B8-BD1AD6522CAD}"/>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8" name="Footer Placeholder 7">
            <a:extLst>
              <a:ext uri="{FF2B5EF4-FFF2-40B4-BE49-F238E27FC236}">
                <a16:creationId xmlns:a16="http://schemas.microsoft.com/office/drawing/2014/main" id="{0E2C1367-FE5A-4CDD-B85B-724FFFE5B5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92F244-23EB-4E1A-B74F-77F23F87978D}"/>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264518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76C0A-BEF4-4DE4-A9D2-C60298FC7F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67C0AC-3C98-4D68-AE72-CFFA1638CC02}"/>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4" name="Footer Placeholder 3">
            <a:extLst>
              <a:ext uri="{FF2B5EF4-FFF2-40B4-BE49-F238E27FC236}">
                <a16:creationId xmlns:a16="http://schemas.microsoft.com/office/drawing/2014/main" id="{FEA7722A-E2E4-45D2-8A20-4853ED6837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6B9201-B20B-4412-B745-F2F6A91487E8}"/>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903579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C4889A-9ABE-4409-BAD8-F84C36C1FA09}"/>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3" name="Footer Placeholder 2">
            <a:extLst>
              <a:ext uri="{FF2B5EF4-FFF2-40B4-BE49-F238E27FC236}">
                <a16:creationId xmlns:a16="http://schemas.microsoft.com/office/drawing/2014/main" id="{7DDA5A70-FE21-4CB6-A67B-1DC798E9E3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84AD11-7FD2-432C-A6AB-395BE9275C1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404368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397CF-9CDD-4E78-8F35-A2FFE7867419}"/>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7194BFE-7A85-4123-B0F7-4DB1C141CE60}"/>
              </a:ext>
            </a:extLst>
          </p:cNvPr>
          <p:cNvSpPr>
            <a:spLocks noGrp="1"/>
          </p:cNvSpPr>
          <p:nvPr>
            <p:ph idx="1"/>
          </p:nvPr>
        </p:nvSpPr>
        <p:spPr>
          <a:xfrm>
            <a:off x="5183188" y="1066800"/>
            <a:ext cx="6172200" cy="48386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641EFD6D-1929-4A73-A860-22A36FF5C17D}"/>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399A5-94A1-4452-AFF0-918BDA8B14F9}"/>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6" name="Footer Placeholder 5">
            <a:extLst>
              <a:ext uri="{FF2B5EF4-FFF2-40B4-BE49-F238E27FC236}">
                <a16:creationId xmlns:a16="http://schemas.microsoft.com/office/drawing/2014/main" id="{489589D8-DD83-406C-A77A-176D23993B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E46024-82ED-40EF-8846-F6CC44BC53DE}"/>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73486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D12FA-83A4-42AF-98D7-312C4C5A7128}"/>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6CF1DC8-2932-4C6E-BFBB-8BA1C9598425}"/>
              </a:ext>
            </a:extLst>
          </p:cNvPr>
          <p:cNvSpPr>
            <a:spLocks noGrp="1"/>
          </p:cNvSpPr>
          <p:nvPr>
            <p:ph type="pic" idx="1"/>
          </p:nvPr>
        </p:nvSpPr>
        <p:spPr>
          <a:xfrm>
            <a:off x="5183188" y="1066800"/>
            <a:ext cx="5942012" cy="48387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D6E0000-EF01-46A5-8A71-25FB7EA3F94A}"/>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1AD40B-9246-4532-9F73-5BA9061C3ABA}"/>
              </a:ext>
            </a:extLst>
          </p:cNvPr>
          <p:cNvSpPr>
            <a:spLocks noGrp="1"/>
          </p:cNvSpPr>
          <p:nvPr>
            <p:ph type="dt" sz="half" idx="10"/>
          </p:nvPr>
        </p:nvSpPr>
        <p:spPr/>
        <p:txBody>
          <a:bodyPr/>
          <a:lstStyle/>
          <a:p>
            <a:fld id="{C485584D-7D79-4248-9986-4CA35242F944}" type="datetimeFigureOut">
              <a:rPr lang="en-US" smtClean="0"/>
              <a:t>6/4/2024</a:t>
            </a:fld>
            <a:endParaRPr lang="en-US"/>
          </a:p>
        </p:txBody>
      </p:sp>
      <p:sp>
        <p:nvSpPr>
          <p:cNvPr id="6" name="Footer Placeholder 5">
            <a:extLst>
              <a:ext uri="{FF2B5EF4-FFF2-40B4-BE49-F238E27FC236}">
                <a16:creationId xmlns:a16="http://schemas.microsoft.com/office/drawing/2014/main" id="{8BE6B9A0-5B1C-4F7B-828A-EF74E51478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2E99FB-C932-4165-A612-8B302D8F7229}"/>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506177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CE7638-D991-46E7-BF2C-67D1AC829628}"/>
              </a:ext>
            </a:extLst>
          </p:cNvPr>
          <p:cNvSpPr>
            <a:spLocks noGrp="1"/>
          </p:cNvSpPr>
          <p:nvPr>
            <p:ph type="title"/>
          </p:nvPr>
        </p:nvSpPr>
        <p:spPr>
          <a:xfrm>
            <a:off x="1028700" y="723900"/>
            <a:ext cx="10134600" cy="1288489"/>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CA7C6B9C-4923-4DAB-9748-D5CD289EB978}"/>
              </a:ext>
            </a:extLst>
          </p:cNvPr>
          <p:cNvSpPr>
            <a:spLocks noGrp="1"/>
          </p:cNvSpPr>
          <p:nvPr>
            <p:ph type="body" idx="1"/>
          </p:nvPr>
        </p:nvSpPr>
        <p:spPr>
          <a:xfrm>
            <a:off x="1028700" y="2161903"/>
            <a:ext cx="10134600" cy="396934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E7578CF6-4B33-40E4-B881-5F4C568378E1}"/>
              </a:ext>
            </a:extLst>
          </p:cNvPr>
          <p:cNvSpPr>
            <a:spLocks noGrp="1"/>
          </p:cNvSpPr>
          <p:nvPr>
            <p:ph type="sldNum" sz="quarter" idx="4"/>
          </p:nvPr>
        </p:nvSpPr>
        <p:spPr>
          <a:xfrm>
            <a:off x="11394765" y="6245032"/>
            <a:ext cx="524491" cy="365125"/>
          </a:xfrm>
          <a:prstGeom prst="rect">
            <a:avLst/>
          </a:prstGeom>
        </p:spPr>
        <p:txBody>
          <a:bodyPr vert="horz" lIns="91440" tIns="45720" rIns="91440" bIns="45720" rtlCol="0" anchor="ctr"/>
          <a:lstStyle>
            <a:lvl1pPr algn="r">
              <a:defRPr sz="1050">
                <a:solidFill>
                  <a:schemeClr val="tx2"/>
                </a:solidFill>
              </a:defRPr>
            </a:lvl1pPr>
          </a:lstStyle>
          <a:p>
            <a:fld id="{19590046-DA73-4BBF-84B5-C08E6F75191A}" type="slidenum">
              <a:rPr lang="en-US" smtClean="0"/>
              <a:t>‹#›</a:t>
            </a:fld>
            <a:endParaRPr lang="en-US"/>
          </a:p>
        </p:txBody>
      </p:sp>
      <p:sp>
        <p:nvSpPr>
          <p:cNvPr id="4" name="Date Placeholder 3">
            <a:extLst>
              <a:ext uri="{FF2B5EF4-FFF2-40B4-BE49-F238E27FC236}">
                <a16:creationId xmlns:a16="http://schemas.microsoft.com/office/drawing/2014/main" id="{25AE857E-F564-4539-9984-10435B6140AC}"/>
              </a:ext>
            </a:extLst>
          </p:cNvPr>
          <p:cNvSpPr>
            <a:spLocks noGrp="1"/>
          </p:cNvSpPr>
          <p:nvPr>
            <p:ph type="dt" sz="half" idx="2"/>
          </p:nvPr>
        </p:nvSpPr>
        <p:spPr>
          <a:xfrm>
            <a:off x="354841" y="6245032"/>
            <a:ext cx="2659380" cy="365125"/>
          </a:xfrm>
          <a:prstGeom prst="rect">
            <a:avLst/>
          </a:prstGeom>
        </p:spPr>
        <p:txBody>
          <a:bodyPr vert="horz" lIns="91440" tIns="45720" rIns="91440" bIns="45720" rtlCol="0" anchor="ctr"/>
          <a:lstStyle>
            <a:lvl1pPr algn="l">
              <a:defRPr sz="1050">
                <a:solidFill>
                  <a:schemeClr val="tx2"/>
                </a:solidFill>
              </a:defRPr>
            </a:lvl1pPr>
          </a:lstStyle>
          <a:p>
            <a:fld id="{C485584D-7D79-4248-9986-4CA35242F944}" type="datetimeFigureOut">
              <a:rPr lang="en-US" smtClean="0"/>
              <a:t>6/4/2024</a:t>
            </a:fld>
            <a:endParaRPr lang="en-US"/>
          </a:p>
        </p:txBody>
      </p:sp>
      <p:sp>
        <p:nvSpPr>
          <p:cNvPr id="5" name="Footer Placeholder 4">
            <a:extLst>
              <a:ext uri="{FF2B5EF4-FFF2-40B4-BE49-F238E27FC236}">
                <a16:creationId xmlns:a16="http://schemas.microsoft.com/office/drawing/2014/main" id="{7D1EABEF-B998-4B11-A878-8F492F8E3983}"/>
              </a:ext>
            </a:extLst>
          </p:cNvPr>
          <p:cNvSpPr>
            <a:spLocks noGrp="1"/>
          </p:cNvSpPr>
          <p:nvPr>
            <p:ph type="ftr" sz="quarter" idx="3"/>
          </p:nvPr>
        </p:nvSpPr>
        <p:spPr>
          <a:xfrm>
            <a:off x="7279964" y="6245033"/>
            <a:ext cx="4112222" cy="365125"/>
          </a:xfrm>
          <a:prstGeom prst="rect">
            <a:avLst/>
          </a:prstGeom>
        </p:spPr>
        <p:txBody>
          <a:bodyPr vert="horz" lIns="91440" tIns="45720" rIns="91440" bIns="45720" rtlCol="0" anchor="ctr"/>
          <a:lstStyle>
            <a:lvl1pPr algn="r">
              <a:defRPr sz="1050">
                <a:solidFill>
                  <a:schemeClr val="tx2"/>
                </a:solidFill>
              </a:defRPr>
            </a:lvl1pPr>
          </a:lstStyle>
          <a:p>
            <a:endParaRPr lang="en-US"/>
          </a:p>
        </p:txBody>
      </p:sp>
      <p:sp>
        <p:nvSpPr>
          <p:cNvPr id="16" name="Freeform: Shape 15">
            <a:extLst>
              <a:ext uri="{FF2B5EF4-FFF2-40B4-BE49-F238E27FC236}">
                <a16:creationId xmlns:a16="http://schemas.microsoft.com/office/drawing/2014/main" id="{9EB54D17-3792-403D-9127-495845021D2B}"/>
              </a:ext>
            </a:extLst>
          </p:cNvPr>
          <p:cNvSpPr/>
          <p:nvPr/>
        </p:nvSpPr>
        <p:spPr>
          <a:xfrm>
            <a:off x="0" y="0"/>
            <a:ext cx="12192000" cy="6858000"/>
          </a:xfrm>
          <a:custGeom>
            <a:avLst/>
            <a:gdLst>
              <a:gd name="connsiteX0" fmla="*/ 160920 w 12192000"/>
              <a:gd name="connsiteY0" fmla="*/ 157606 h 6858000"/>
              <a:gd name="connsiteX1" fmla="*/ 160920 w 12192000"/>
              <a:gd name="connsiteY1" fmla="*/ 6700394 h 6858000"/>
              <a:gd name="connsiteX2" fmla="*/ 12031081 w 12192000"/>
              <a:gd name="connsiteY2" fmla="*/ 6700394 h 6858000"/>
              <a:gd name="connsiteX3" fmla="*/ 12031081 w 12192000"/>
              <a:gd name="connsiteY3" fmla="*/ 15760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144715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89" r:id="rId6"/>
    <p:sldLayoutId id="2147483685" r:id="rId7"/>
    <p:sldLayoutId id="2147483686" r:id="rId8"/>
    <p:sldLayoutId id="2147483687" r:id="rId9"/>
    <p:sldLayoutId id="2147483688" r:id="rId10"/>
    <p:sldLayoutId id="2147483690" r:id="rId11"/>
  </p:sldLayoutIdLst>
  <p:txStyles>
    <p:titleStyle>
      <a:lvl1pPr algn="l" defTabSz="914400" rtl="0" eaLnBrk="1" latinLnBrk="0" hangingPunct="1">
        <a:lnSpc>
          <a:spcPct val="110000"/>
        </a:lnSpc>
        <a:spcBef>
          <a:spcPct val="0"/>
        </a:spcBef>
        <a:buNone/>
        <a:defRPr sz="3200" kern="1200" cap="none" baseline="0">
          <a:solidFill>
            <a:schemeClr val="tx2"/>
          </a:solidFill>
          <a:latin typeface="+mj-lt"/>
          <a:ea typeface="+mj-ea"/>
          <a:cs typeface="+mj-cs"/>
        </a:defRPr>
      </a:lvl1pPr>
    </p:titleStyle>
    <p:bodyStyle>
      <a:lvl1pPr marL="0" indent="0" algn="l" defTabSz="914400" rtl="0" eaLnBrk="1" latinLnBrk="0" hangingPunct="1">
        <a:lnSpc>
          <a:spcPct val="110000"/>
        </a:lnSpc>
        <a:spcBef>
          <a:spcPts val="1000"/>
        </a:spcBef>
        <a:buFontTx/>
        <a:buNone/>
        <a:defRPr sz="2000" kern="1200">
          <a:solidFill>
            <a:schemeClr val="tx2"/>
          </a:solidFill>
          <a:latin typeface="+mn-lt"/>
          <a:ea typeface="+mn-ea"/>
          <a:cs typeface="+mn-cs"/>
        </a:defRPr>
      </a:lvl1pPr>
      <a:lvl2pPr marL="274320" indent="-228600" algn="l" defTabSz="914400" rtl="0" eaLnBrk="1" latinLnBrk="0" hangingPunct="1">
        <a:lnSpc>
          <a:spcPct val="110000"/>
        </a:lnSpc>
        <a:spcBef>
          <a:spcPts val="500"/>
        </a:spcBef>
        <a:buSzPct val="85000"/>
        <a:buFont typeface="Arial" panose="020B0604020202020204" pitchFamily="34" charset="0"/>
        <a:buChar char="•"/>
        <a:defRPr sz="1800" kern="1200">
          <a:solidFill>
            <a:schemeClr val="tx2"/>
          </a:solidFill>
          <a:latin typeface="+mn-lt"/>
          <a:ea typeface="+mn-ea"/>
          <a:cs typeface="+mn-cs"/>
        </a:defRPr>
      </a:lvl2pPr>
      <a:lvl3pPr marL="274320" indent="0" algn="l" defTabSz="914400" rtl="0" eaLnBrk="1" latinLnBrk="0" hangingPunct="1">
        <a:lnSpc>
          <a:spcPct val="110000"/>
        </a:lnSpc>
        <a:spcBef>
          <a:spcPts val="500"/>
        </a:spcBef>
        <a:buFontTx/>
        <a:buNone/>
        <a:defRPr sz="1600" kern="1200">
          <a:solidFill>
            <a:schemeClr val="tx2"/>
          </a:solidFill>
          <a:latin typeface="+mn-lt"/>
          <a:ea typeface="+mn-ea"/>
          <a:cs typeface="+mn-cs"/>
        </a:defRPr>
      </a:lvl3pPr>
      <a:lvl4pPr marL="548640" indent="-228600" algn="l" defTabSz="914400" rtl="0" eaLnBrk="1" latinLnBrk="0" hangingPunct="1">
        <a:lnSpc>
          <a:spcPct val="110000"/>
        </a:lnSpc>
        <a:spcBef>
          <a:spcPts val="500"/>
        </a:spcBef>
        <a:buFont typeface="Arial" panose="020B0604020202020204" pitchFamily="34" charset="0"/>
        <a:buChar char="•"/>
        <a:defRPr sz="1400" kern="1200">
          <a:solidFill>
            <a:schemeClr val="tx2"/>
          </a:solidFill>
          <a:latin typeface="+mn-lt"/>
          <a:ea typeface="+mn-ea"/>
          <a:cs typeface="+mn-cs"/>
        </a:defRPr>
      </a:lvl4pPr>
      <a:lvl5pPr marL="548640" indent="0" algn="l" defTabSz="914400" rtl="0" eaLnBrk="1" latinLnBrk="0" hangingPunct="1">
        <a:lnSpc>
          <a:spcPct val="110000"/>
        </a:lnSpc>
        <a:spcBef>
          <a:spcPts val="500"/>
        </a:spcBef>
        <a:buFontTx/>
        <a:buNone/>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DD8EACB7-D372-470B-B76E-A829D0031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5">
            <a:extLst>
              <a:ext uri="{FF2B5EF4-FFF2-40B4-BE49-F238E27FC236}">
                <a16:creationId xmlns:a16="http://schemas.microsoft.com/office/drawing/2014/main" id="{C7EA4B13-46D3-41EE-95DA-7B2100DE9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43525" y="1028700"/>
            <a:ext cx="302895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5627193" y="1398850"/>
            <a:ext cx="2461614" cy="2030150"/>
          </a:xfrm>
        </p:spPr>
        <p:txBody>
          <a:bodyPr>
            <a:normAutofit/>
          </a:bodyPr>
          <a:lstStyle/>
          <a:p>
            <a:pPr>
              <a:lnSpc>
                <a:spcPct val="100000"/>
              </a:lnSpc>
            </a:pPr>
            <a:r>
              <a:rPr lang="en-US" sz="1900" b="0" i="0" dirty="0">
                <a:effectLst/>
                <a:latin typeface="arial" panose="020B0604020202020204" pitchFamily="34" charset="0"/>
              </a:rPr>
              <a:t>A Content Analysis to Inform Engineering LibGuide Overhaul</a:t>
            </a:r>
            <a:endParaRPr lang="en-US" sz="1900" dirty="0"/>
          </a:p>
        </p:txBody>
      </p:sp>
      <p:sp>
        <p:nvSpPr>
          <p:cNvPr id="3" name="Subtitle 2"/>
          <p:cNvSpPr>
            <a:spLocks noGrp="1"/>
          </p:cNvSpPr>
          <p:nvPr>
            <p:ph type="subTitle" idx="1"/>
          </p:nvPr>
        </p:nvSpPr>
        <p:spPr>
          <a:xfrm>
            <a:off x="5677152" y="3712101"/>
            <a:ext cx="2361696" cy="732541"/>
          </a:xfrm>
        </p:spPr>
        <p:txBody>
          <a:bodyPr>
            <a:normAutofit/>
          </a:bodyPr>
          <a:lstStyle/>
          <a:p>
            <a:r>
              <a:rPr lang="en-US" dirty="0"/>
              <a:t>Leah DiCiesare and Sarah Weiss</a:t>
            </a:r>
          </a:p>
        </p:txBody>
      </p:sp>
      <p:pic>
        <p:nvPicPr>
          <p:cNvPr id="19" name="Picture 3" descr="A low polygon pattern of orange and yellow&#10;&#10;Description automatically generated">
            <a:extLst>
              <a:ext uri="{FF2B5EF4-FFF2-40B4-BE49-F238E27FC236}">
                <a16:creationId xmlns:a16="http://schemas.microsoft.com/office/drawing/2014/main" id="{AF329B79-F06A-8AC9-196C-4F878DB1BA07}"/>
              </a:ext>
            </a:extLst>
          </p:cNvPr>
          <p:cNvPicPr>
            <a:picLocks noChangeAspect="1"/>
          </p:cNvPicPr>
          <p:nvPr/>
        </p:nvPicPr>
        <p:blipFill rotWithShape="1">
          <a:blip r:embed="rId3"/>
          <a:srcRect l="7504" r="47996" b="-1"/>
          <a:stretch/>
        </p:blipFill>
        <p:spPr>
          <a:xfrm>
            <a:off x="20" y="10"/>
            <a:ext cx="4571980" cy="6857989"/>
          </a:xfrm>
          <a:prstGeom prst="rect">
            <a:avLst/>
          </a:prstGeom>
        </p:spPr>
      </p:pic>
      <p:grpSp>
        <p:nvGrpSpPr>
          <p:cNvPr id="20" name="Group 12">
            <a:extLst>
              <a:ext uri="{FF2B5EF4-FFF2-40B4-BE49-F238E27FC236}">
                <a16:creationId xmlns:a16="http://schemas.microsoft.com/office/drawing/2014/main" id="{DCEEEBE1-DC7B-4168-90C6-DB88876E30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532663" y="4550150"/>
            <a:ext cx="650611" cy="115439"/>
            <a:chOff x="8910933" y="1861308"/>
            <a:chExt cx="867485" cy="115439"/>
          </a:xfrm>
        </p:grpSpPr>
        <p:sp>
          <p:nvSpPr>
            <p:cNvPr id="14" name="Rectangle 13">
              <a:extLst>
                <a:ext uri="{FF2B5EF4-FFF2-40B4-BE49-F238E27FC236}">
                  <a16:creationId xmlns:a16="http://schemas.microsoft.com/office/drawing/2014/main" id="{43418E74-781F-419C-8C63-91C14AF8D8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14">
              <a:extLst>
                <a:ext uri="{FF2B5EF4-FFF2-40B4-BE49-F238E27FC236}">
                  <a16:creationId xmlns:a16="http://schemas.microsoft.com/office/drawing/2014/main" id="{9B0F0D1C-98D5-4C46-961A-0E36168C317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3E9C99B-47BB-461B-AEDE-0B227C5B258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51A01047-632B-4F57-9CDB-AA680D5BBB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5">
            <a:extLst>
              <a:ext uri="{FF2B5EF4-FFF2-40B4-BE49-F238E27FC236}">
                <a16:creationId xmlns:a16="http://schemas.microsoft.com/office/drawing/2014/main" id="{6D7753FE-7408-46D8-999A-0B0C34EA8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1525" y="1028700"/>
            <a:ext cx="302895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0BC7C52B-7B03-5128-519B-7E922728E725}"/>
              </a:ext>
            </a:extLst>
          </p:cNvPr>
          <p:cNvSpPr>
            <a:spLocks noGrp="1"/>
          </p:cNvSpPr>
          <p:nvPr>
            <p:ph type="title"/>
          </p:nvPr>
        </p:nvSpPr>
        <p:spPr>
          <a:xfrm>
            <a:off x="1068705" y="1653540"/>
            <a:ext cx="2434589" cy="2608006"/>
          </a:xfrm>
        </p:spPr>
        <p:txBody>
          <a:bodyPr anchor="ctr">
            <a:normAutofit/>
          </a:bodyPr>
          <a:lstStyle/>
          <a:p>
            <a:pPr algn="ctr"/>
            <a:r>
              <a:rPr lang="en-US" dirty="0"/>
              <a:t>Our Study: Variables</a:t>
            </a:r>
            <a:endParaRPr lang="en-US"/>
          </a:p>
        </p:txBody>
      </p:sp>
      <p:grpSp>
        <p:nvGrpSpPr>
          <p:cNvPr id="36" name="Group 35">
            <a:extLst>
              <a:ext uri="{FF2B5EF4-FFF2-40B4-BE49-F238E27FC236}">
                <a16:creationId xmlns:a16="http://schemas.microsoft.com/office/drawing/2014/main" id="{E30DE9CB-4267-487A-915E-5665607E9F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960663" y="4550150"/>
            <a:ext cx="650611" cy="115439"/>
            <a:chOff x="8910933" y="1861308"/>
            <a:chExt cx="867485" cy="115439"/>
          </a:xfrm>
        </p:grpSpPr>
        <p:sp>
          <p:nvSpPr>
            <p:cNvPr id="28" name="Rectangle 27">
              <a:extLst>
                <a:ext uri="{FF2B5EF4-FFF2-40B4-BE49-F238E27FC236}">
                  <a16:creationId xmlns:a16="http://schemas.microsoft.com/office/drawing/2014/main" id="{E237361B-A61F-4EEA-8554-10DEFF0AB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37" name="Straight Connector 36">
              <a:extLst>
                <a:ext uri="{FF2B5EF4-FFF2-40B4-BE49-F238E27FC236}">
                  <a16:creationId xmlns:a16="http://schemas.microsoft.com/office/drawing/2014/main" id="{BBBC8A6A-A883-4F9C-82BA-607223F36C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234343E-05EC-4327-BA72-FD68FF0491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graphicFrame>
        <p:nvGraphicFramePr>
          <p:cNvPr id="6" name="Content Placeholder 2">
            <a:extLst>
              <a:ext uri="{FF2B5EF4-FFF2-40B4-BE49-F238E27FC236}">
                <a16:creationId xmlns:a16="http://schemas.microsoft.com/office/drawing/2014/main" id="{D4A3860D-778D-16D4-8397-559C115A3DF0}"/>
              </a:ext>
            </a:extLst>
          </p:cNvPr>
          <p:cNvGraphicFramePr>
            <a:graphicFrameLocks noGrp="1"/>
          </p:cNvGraphicFramePr>
          <p:nvPr>
            <p:ph idx="1"/>
          </p:nvPr>
        </p:nvGraphicFramePr>
        <p:xfrm>
          <a:off x="4464512" y="685800"/>
          <a:ext cx="3907962" cy="5791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7120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7B22176A-41DB-4D9A-9B6F-F2296F1ED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74A8DF5-445E-49C5-B10A-8DF5FEFBC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4E38D9-EFB8-40B5-B42B-514FBF180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690" y="157606"/>
            <a:ext cx="8902620"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3A65A4-F866-836D-1D5C-0684EE1CACEC}"/>
              </a:ext>
            </a:extLst>
          </p:cNvPr>
          <p:cNvSpPr>
            <a:spLocks noGrp="1"/>
          </p:cNvSpPr>
          <p:nvPr>
            <p:ph type="title"/>
          </p:nvPr>
        </p:nvSpPr>
        <p:spPr>
          <a:xfrm>
            <a:off x="771525" y="963919"/>
            <a:ext cx="7600950" cy="1036994"/>
          </a:xfrm>
        </p:spPr>
        <p:txBody>
          <a:bodyPr anchor="b">
            <a:normAutofit/>
          </a:bodyPr>
          <a:lstStyle/>
          <a:p>
            <a:pPr algn="ctr"/>
            <a:r>
              <a:rPr lang="en-US"/>
              <a:t>Next Steps</a:t>
            </a:r>
          </a:p>
        </p:txBody>
      </p:sp>
      <p:grpSp>
        <p:nvGrpSpPr>
          <p:cNvPr id="10" name="Group 9">
            <a:extLst>
              <a:ext uri="{FF2B5EF4-FFF2-40B4-BE49-F238E27FC236}">
                <a16:creationId xmlns:a16="http://schemas.microsoft.com/office/drawing/2014/main" id="{D87FFE71-34DC-4C53-AE0F-6B141D081D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46662" y="2169459"/>
            <a:ext cx="650611" cy="115439"/>
            <a:chOff x="8910933" y="1861308"/>
            <a:chExt cx="867485" cy="115439"/>
          </a:xfrm>
        </p:grpSpPr>
        <p:sp>
          <p:nvSpPr>
            <p:cNvPr id="16" name="Rectangle 15">
              <a:extLst>
                <a:ext uri="{FF2B5EF4-FFF2-40B4-BE49-F238E27FC236}">
                  <a16:creationId xmlns:a16="http://schemas.microsoft.com/office/drawing/2014/main" id="{37DF92F1-0E20-46AC-BB8F-F66926B40C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17" name="Straight Connector 16">
              <a:extLst>
                <a:ext uri="{FF2B5EF4-FFF2-40B4-BE49-F238E27FC236}">
                  <a16:creationId xmlns:a16="http://schemas.microsoft.com/office/drawing/2014/main" id="{FFA14CB4-8459-4D23-B4FF-8F9868E3FC9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0C763F-37C4-4E00-AEB2-8867F4AA257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graphicFrame>
        <p:nvGraphicFramePr>
          <p:cNvPr id="12" name="Content Placeholder 2">
            <a:extLst>
              <a:ext uri="{FF2B5EF4-FFF2-40B4-BE49-F238E27FC236}">
                <a16:creationId xmlns:a16="http://schemas.microsoft.com/office/drawing/2014/main" id="{F988A256-B860-DB76-883D-27BF816309D1}"/>
              </a:ext>
            </a:extLst>
          </p:cNvPr>
          <p:cNvGraphicFramePr>
            <a:graphicFrameLocks noGrp="1"/>
          </p:cNvGraphicFramePr>
          <p:nvPr>
            <p:ph idx="1"/>
            <p:extLst>
              <p:ext uri="{D42A27DB-BD31-4B8C-83A1-F6EECF244321}">
                <p14:modId xmlns:p14="http://schemas.microsoft.com/office/powerpoint/2010/main" val="4250275219"/>
              </p:ext>
            </p:extLst>
          </p:nvPr>
        </p:nvGraphicFramePr>
        <p:xfrm>
          <a:off x="771525" y="2749258"/>
          <a:ext cx="7600950" cy="3338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6292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7C52B-7B03-5128-519B-7E922728E725}"/>
              </a:ext>
            </a:extLst>
          </p:cNvPr>
          <p:cNvSpPr>
            <a:spLocks noGrp="1"/>
          </p:cNvSpPr>
          <p:nvPr>
            <p:ph type="title"/>
          </p:nvPr>
        </p:nvSpPr>
        <p:spPr>
          <a:xfrm>
            <a:off x="1028700" y="723901"/>
            <a:ext cx="10134600" cy="647700"/>
          </a:xfrm>
        </p:spPr>
        <p:txBody>
          <a:bodyPr/>
          <a:lstStyle/>
          <a:p>
            <a:r>
              <a:rPr lang="en-US" dirty="0"/>
              <a:t>References</a:t>
            </a:r>
          </a:p>
        </p:txBody>
      </p:sp>
      <p:sp>
        <p:nvSpPr>
          <p:cNvPr id="3" name="Content Placeholder 2">
            <a:extLst>
              <a:ext uri="{FF2B5EF4-FFF2-40B4-BE49-F238E27FC236}">
                <a16:creationId xmlns:a16="http://schemas.microsoft.com/office/drawing/2014/main" id="{3B727C54-892D-63AB-5361-3A3F70AC35A6}"/>
              </a:ext>
            </a:extLst>
          </p:cNvPr>
          <p:cNvSpPr>
            <a:spLocks noGrp="1"/>
          </p:cNvSpPr>
          <p:nvPr>
            <p:ph idx="1"/>
          </p:nvPr>
        </p:nvSpPr>
        <p:spPr>
          <a:xfrm>
            <a:off x="609600" y="1600200"/>
            <a:ext cx="7924800" cy="4531045"/>
          </a:xfrm>
        </p:spPr>
        <p:txBody>
          <a:bodyPr/>
          <a:lstStyle/>
          <a:p>
            <a:pPr marL="293688" indent="-282575"/>
            <a:r>
              <a:rPr lang="en-US" sz="1800" kern="100" dirty="0">
                <a:effectLst/>
                <a:ea typeface="Aptos" panose="020B0004020202020204" pitchFamily="34" charset="0"/>
                <a:cs typeface="Arial" panose="020B0604020202020204" pitchFamily="34" charset="0"/>
              </a:rPr>
              <a:t>Armann-Keown, V., &amp; Patterson, L. (2020). Content analysis in library and information research: An analysis of trends. </a:t>
            </a:r>
            <a:r>
              <a:rPr lang="en-US" sz="1800" i="1" kern="100" dirty="0">
                <a:effectLst/>
                <a:ea typeface="Aptos" panose="020B0004020202020204" pitchFamily="34" charset="0"/>
                <a:cs typeface="Arial" panose="020B0604020202020204" pitchFamily="34" charset="0"/>
              </a:rPr>
              <a:t>Library &amp; Information Science Research</a:t>
            </a:r>
            <a:r>
              <a:rPr lang="en-US" sz="1800" kern="100" dirty="0">
                <a:effectLst/>
                <a:ea typeface="Aptos" panose="020B0004020202020204" pitchFamily="34" charset="0"/>
                <a:cs typeface="Arial" panose="020B0604020202020204" pitchFamily="34" charset="0"/>
              </a:rPr>
              <a:t>, </a:t>
            </a:r>
            <a:r>
              <a:rPr lang="en-US" sz="1800" i="1" kern="100" dirty="0">
                <a:effectLst/>
                <a:ea typeface="Aptos" panose="020B0004020202020204" pitchFamily="34" charset="0"/>
                <a:cs typeface="Arial" panose="020B0604020202020204" pitchFamily="34" charset="0"/>
              </a:rPr>
              <a:t>42</a:t>
            </a:r>
            <a:r>
              <a:rPr lang="en-US" sz="1800" kern="100" dirty="0">
                <a:effectLst/>
                <a:ea typeface="Aptos" panose="020B0004020202020204" pitchFamily="34" charset="0"/>
                <a:cs typeface="Arial" panose="020B0604020202020204" pitchFamily="34" charset="0"/>
              </a:rPr>
              <a:t>(4), 101048. https://</a:t>
            </a:r>
            <a:r>
              <a:rPr lang="en-US" sz="1800" kern="100" dirty="0" err="1">
                <a:effectLst/>
                <a:ea typeface="Aptos" panose="020B0004020202020204" pitchFamily="34" charset="0"/>
                <a:cs typeface="Arial" panose="020B0604020202020204" pitchFamily="34" charset="0"/>
              </a:rPr>
              <a:t>doi.org</a:t>
            </a:r>
            <a:r>
              <a:rPr lang="en-US" sz="1800" kern="100" dirty="0">
                <a:effectLst/>
                <a:ea typeface="Aptos" panose="020B0004020202020204" pitchFamily="34" charset="0"/>
                <a:cs typeface="Arial" panose="020B0604020202020204" pitchFamily="34" charset="0"/>
              </a:rPr>
              <a:t>/10.1016/j.lisr.2020.101048</a:t>
            </a:r>
          </a:p>
          <a:p>
            <a:pPr marL="293688" indent="-282575"/>
            <a:r>
              <a:rPr lang="en-US" sz="1800" kern="100" dirty="0" err="1">
                <a:effectLst/>
                <a:ea typeface="Aptos" panose="020B0004020202020204" pitchFamily="34" charset="0"/>
                <a:cs typeface="Arial" panose="020B0604020202020204" pitchFamily="34" charset="0"/>
              </a:rPr>
              <a:t>Krippendorff</a:t>
            </a:r>
            <a:r>
              <a:rPr lang="en-US" sz="1800" kern="100" dirty="0">
                <a:effectLst/>
                <a:ea typeface="Aptos" panose="020B0004020202020204" pitchFamily="34" charset="0"/>
                <a:cs typeface="Arial" panose="020B0604020202020204" pitchFamily="34" charset="0"/>
              </a:rPr>
              <a:t>, K. (2019). </a:t>
            </a:r>
            <a:r>
              <a:rPr lang="en-US" sz="1800" i="1" kern="100" dirty="0">
                <a:effectLst/>
                <a:ea typeface="Aptos" panose="020B0004020202020204" pitchFamily="34" charset="0"/>
                <a:cs typeface="Arial" panose="020B0604020202020204" pitchFamily="34" charset="0"/>
              </a:rPr>
              <a:t>Content Analysis: An </a:t>
            </a:r>
            <a:r>
              <a:rPr lang="en-US" sz="1800" i="1" kern="100" dirty="0" err="1">
                <a:effectLst/>
                <a:ea typeface="Aptos" panose="020B0004020202020204" pitchFamily="34" charset="0"/>
                <a:cs typeface="Arial" panose="020B0604020202020204" pitchFamily="34" charset="0"/>
              </a:rPr>
              <a:t>Introductinon</a:t>
            </a:r>
            <a:r>
              <a:rPr lang="en-US" sz="1800" i="1" kern="100" dirty="0">
                <a:effectLst/>
                <a:ea typeface="Aptos" panose="020B0004020202020204" pitchFamily="34" charset="0"/>
                <a:cs typeface="Arial" panose="020B0604020202020204" pitchFamily="34" charset="0"/>
              </a:rPr>
              <a:t> to Its Methodology</a:t>
            </a:r>
            <a:r>
              <a:rPr lang="en-US" sz="1800" kern="100" dirty="0">
                <a:effectLst/>
                <a:ea typeface="Aptos" panose="020B0004020202020204" pitchFamily="34" charset="0"/>
                <a:cs typeface="Arial" panose="020B0604020202020204" pitchFamily="34" charset="0"/>
              </a:rPr>
              <a:t> (4th ed.). Sage.</a:t>
            </a:r>
          </a:p>
          <a:p>
            <a:pPr marL="293688" indent="-282575"/>
            <a:r>
              <a:rPr lang="en-US" sz="1800" kern="100" dirty="0">
                <a:effectLst/>
                <a:ea typeface="Aptos" panose="020B0004020202020204" pitchFamily="34" charset="0"/>
                <a:cs typeface="Arial" panose="020B0604020202020204" pitchFamily="34" charset="0"/>
              </a:rPr>
              <a:t>Osorio, N. L. (2014). </a:t>
            </a:r>
            <a:r>
              <a:rPr lang="en-US" sz="1800" i="1" kern="100" dirty="0">
                <a:effectLst/>
                <a:ea typeface="Aptos" panose="020B0004020202020204" pitchFamily="34" charset="0"/>
                <a:cs typeface="Arial" panose="020B0604020202020204" pitchFamily="34" charset="0"/>
              </a:rPr>
              <a:t>Content Analysis of Engineering </a:t>
            </a:r>
            <a:r>
              <a:rPr lang="en-US" sz="1800" i="1" kern="100" dirty="0" err="1">
                <a:effectLst/>
                <a:ea typeface="Aptos" panose="020B0004020202020204" pitchFamily="34" charset="0"/>
                <a:cs typeface="Arial" panose="020B0604020202020204" pitchFamily="34" charset="0"/>
              </a:rPr>
              <a:t>LibGuides</a:t>
            </a:r>
            <a:r>
              <a:rPr lang="en-US" sz="1800" kern="100" dirty="0">
                <a:effectLst/>
                <a:ea typeface="Aptos" panose="020B0004020202020204" pitchFamily="34" charset="0"/>
                <a:cs typeface="Arial" panose="020B0604020202020204" pitchFamily="34" charset="0"/>
              </a:rPr>
              <a:t>. 24.318.1-24.318.23. https://</a:t>
            </a:r>
            <a:r>
              <a:rPr lang="en-US" sz="1800" kern="100" dirty="0" err="1">
                <a:effectLst/>
                <a:ea typeface="Aptos" panose="020B0004020202020204" pitchFamily="34" charset="0"/>
                <a:cs typeface="Arial" panose="020B0604020202020204" pitchFamily="34" charset="0"/>
              </a:rPr>
              <a:t>peer.asee.org</a:t>
            </a:r>
            <a:r>
              <a:rPr lang="en-US" sz="1800" kern="100" dirty="0">
                <a:effectLst/>
                <a:ea typeface="Aptos" panose="020B0004020202020204" pitchFamily="34" charset="0"/>
                <a:cs typeface="Arial" panose="020B0604020202020204" pitchFamily="34" charset="0"/>
              </a:rPr>
              <a:t>/content-analysis-of-engineering-</a:t>
            </a:r>
            <a:r>
              <a:rPr lang="en-US" sz="1800" kern="100" dirty="0" err="1">
                <a:effectLst/>
                <a:ea typeface="Aptos" panose="020B0004020202020204" pitchFamily="34" charset="0"/>
                <a:cs typeface="Arial" panose="020B0604020202020204" pitchFamily="34" charset="0"/>
              </a:rPr>
              <a:t>libguides</a:t>
            </a:r>
            <a:endParaRPr lang="en-US" sz="1800" kern="100" dirty="0">
              <a:effectLst/>
              <a:ea typeface="Aptos" panose="020B0004020202020204" pitchFamily="34" charset="0"/>
              <a:cs typeface="Arial" panose="020B0604020202020204" pitchFamily="34" charset="0"/>
            </a:endParaRPr>
          </a:p>
          <a:p>
            <a:pPr marL="293688" indent="-282575"/>
            <a:endParaRPr lang="en-US" sz="1800" kern="100" dirty="0">
              <a:effectLst/>
              <a:ea typeface="Aptos" panose="020B0004020202020204" pitchFamily="34" charset="0"/>
              <a:cs typeface="Arial" panose="020B0604020202020204" pitchFamily="34" charset="0"/>
            </a:endParaRPr>
          </a:p>
          <a:p>
            <a:pPr marL="293688" indent="-282575"/>
            <a:endParaRPr lang="en-US" dirty="0"/>
          </a:p>
        </p:txBody>
      </p:sp>
    </p:spTree>
    <p:extLst>
      <p:ext uri="{BB962C8B-B14F-4D97-AF65-F5344CB8AC3E}">
        <p14:creationId xmlns:p14="http://schemas.microsoft.com/office/powerpoint/2010/main" val="1575728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7C52B-7B03-5128-519B-7E922728E725}"/>
              </a:ext>
            </a:extLst>
          </p:cNvPr>
          <p:cNvSpPr>
            <a:spLocks noGrp="1"/>
          </p:cNvSpPr>
          <p:nvPr>
            <p:ph type="title"/>
          </p:nvPr>
        </p:nvSpPr>
        <p:spPr>
          <a:xfrm>
            <a:off x="1028700" y="723901"/>
            <a:ext cx="10134600" cy="647700"/>
          </a:xfrm>
        </p:spPr>
        <p:txBody>
          <a:bodyPr/>
          <a:lstStyle/>
          <a:p>
            <a:r>
              <a:rPr lang="en-US" dirty="0"/>
              <a:t>References: LibGuide Content Analyses</a:t>
            </a:r>
          </a:p>
        </p:txBody>
      </p:sp>
      <p:sp>
        <p:nvSpPr>
          <p:cNvPr id="3" name="Content Placeholder 2">
            <a:extLst>
              <a:ext uri="{FF2B5EF4-FFF2-40B4-BE49-F238E27FC236}">
                <a16:creationId xmlns:a16="http://schemas.microsoft.com/office/drawing/2014/main" id="{3B727C54-892D-63AB-5361-3A3F70AC35A6}"/>
              </a:ext>
            </a:extLst>
          </p:cNvPr>
          <p:cNvSpPr>
            <a:spLocks noGrp="1"/>
          </p:cNvSpPr>
          <p:nvPr>
            <p:ph idx="1"/>
          </p:nvPr>
        </p:nvSpPr>
        <p:spPr>
          <a:xfrm>
            <a:off x="609600" y="1600200"/>
            <a:ext cx="7924800" cy="4531045"/>
          </a:xfrm>
        </p:spPr>
        <p:txBody>
          <a:bodyPr>
            <a:noAutofit/>
          </a:bodyPr>
          <a:lstStyle/>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Chen, H. M. (2019). Information visualization skills for academic librarians: A content analysis of publications and online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in the digital humanities. </a:t>
            </a:r>
            <a:r>
              <a:rPr lang="en-US" sz="1400" i="1" kern="100" dirty="0">
                <a:effectLst/>
                <a:ea typeface="Aptos" panose="020B0004020202020204" pitchFamily="34" charset="0"/>
                <a:cs typeface="Arial" panose="020B0604020202020204" pitchFamily="34" charset="0"/>
              </a:rPr>
              <a:t>Library Hi Tech</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37</a:t>
            </a:r>
            <a:r>
              <a:rPr lang="en-US" sz="1400" kern="100" dirty="0">
                <a:effectLst/>
                <a:ea typeface="Aptos" panose="020B0004020202020204" pitchFamily="34" charset="0"/>
                <a:cs typeface="Arial" panose="020B0604020202020204" pitchFamily="34" charset="0"/>
              </a:rPr>
              <a:t>(3), 591–603.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/10.1108/LHT-01-2018-0012</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Dougherty, K. (2013a). Getting to the Core of Geology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Science &amp; Technology Libraries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32</a:t>
            </a:r>
            <a:r>
              <a:rPr lang="en-US" sz="1400" kern="100" dirty="0">
                <a:effectLst/>
                <a:ea typeface="Aptos" panose="020B0004020202020204" pitchFamily="34" charset="0"/>
                <a:cs typeface="Arial" panose="020B0604020202020204" pitchFamily="34" charset="0"/>
              </a:rPr>
              <a:t>(2), 145–159.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/10.1080/0194262X.2013.777233</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Dougherty, K. (2013b). The Direction of Geography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Journal of Map &amp; Geography Libraries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9</a:t>
            </a:r>
            <a:r>
              <a:rPr lang="en-US" sz="1400" kern="100" dirty="0">
                <a:effectLst/>
                <a:ea typeface="Aptos" panose="020B0004020202020204" pitchFamily="34" charset="0"/>
                <a:cs typeface="Arial" panose="020B0604020202020204" pitchFamily="34" charset="0"/>
              </a:rPr>
              <a:t>(3), 259–275.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/10.1080/15420353.2013.779355</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Dyk, G. van. (2015). Finding Religion: An Analysis of Theology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Theological Librarianship</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8</a:t>
            </a:r>
            <a:r>
              <a:rPr lang="en-US" sz="1400" kern="100" dirty="0">
                <a:effectLst/>
                <a:ea typeface="Aptos" panose="020B0004020202020204" pitchFamily="34" charset="0"/>
                <a:cs typeface="Arial" panose="020B0604020202020204" pitchFamily="34" charset="0"/>
              </a:rPr>
              <a:t>(2), Article 2.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/10.31046/tl.v8i2.384</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Horton, J. J. (2017). An Analysis of Academic Library 3D Printing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Internet Reference Services Quarterly</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22</a:t>
            </a:r>
            <a:r>
              <a:rPr lang="en-US" sz="1400" kern="100" dirty="0">
                <a:effectLst/>
                <a:ea typeface="Aptos" panose="020B0004020202020204" pitchFamily="34" charset="0"/>
                <a:cs typeface="Arial" panose="020B0604020202020204" pitchFamily="34" charset="0"/>
              </a:rPr>
              <a:t>(2–3), 123–131.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/10.1080/10875301.2017.1375059</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Insua, G. M. (2018). Framing first-year writing course guides: A content analysis. </a:t>
            </a:r>
            <a:r>
              <a:rPr lang="en-US" sz="1400" i="1" kern="100" dirty="0">
                <a:effectLst/>
                <a:ea typeface="Aptos" panose="020B0004020202020204" pitchFamily="34" charset="0"/>
                <a:cs typeface="Arial" panose="020B0604020202020204" pitchFamily="34" charset="0"/>
              </a:rPr>
              <a:t>Reference Services Review</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46</a:t>
            </a:r>
            <a:r>
              <a:rPr lang="en-US" sz="1400" kern="100" dirty="0">
                <a:effectLst/>
                <a:ea typeface="Aptos" panose="020B0004020202020204" pitchFamily="34" charset="0"/>
                <a:cs typeface="Arial" panose="020B0604020202020204" pitchFamily="34" charset="0"/>
              </a:rPr>
              <a:t>(4), 500–512.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/10.1108/RSR-01-2018-0001</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Jackson, R., &amp; </a:t>
            </a:r>
            <a:r>
              <a:rPr lang="en-US" sz="1400" kern="100" dirty="0" err="1">
                <a:effectLst/>
                <a:ea typeface="Aptos" panose="020B0004020202020204" pitchFamily="34" charset="0"/>
                <a:cs typeface="Arial" panose="020B0604020202020204" pitchFamily="34" charset="0"/>
              </a:rPr>
              <a:t>Pellack</a:t>
            </a:r>
            <a:r>
              <a:rPr lang="en-US" sz="1400" kern="100" dirty="0">
                <a:effectLst/>
                <a:ea typeface="Aptos" panose="020B0004020202020204" pitchFamily="34" charset="0"/>
                <a:cs typeface="Arial" panose="020B0604020202020204" pitchFamily="34" charset="0"/>
              </a:rPr>
              <a:t>, L. J. (2004). Internet Subject Guides in Academic Libraries: An Analysis of Contents, Practices, and Opinions. </a:t>
            </a:r>
            <a:r>
              <a:rPr lang="en-US" sz="1400" i="1" kern="100" dirty="0">
                <a:effectLst/>
                <a:ea typeface="Aptos" panose="020B0004020202020204" pitchFamily="34" charset="0"/>
                <a:cs typeface="Arial" panose="020B0604020202020204" pitchFamily="34" charset="0"/>
              </a:rPr>
              <a:t>Reference &amp; User Services Quarterly</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43</a:t>
            </a:r>
            <a:r>
              <a:rPr lang="en-US" sz="1400" kern="100" dirty="0">
                <a:effectLst/>
                <a:ea typeface="Aptos" panose="020B0004020202020204" pitchFamily="34" charset="0"/>
                <a:cs typeface="Arial" panose="020B0604020202020204" pitchFamily="34" charset="0"/>
              </a:rPr>
              <a:t>(4), 319–327.</a:t>
            </a:r>
          </a:p>
        </p:txBody>
      </p:sp>
    </p:spTree>
    <p:extLst>
      <p:ext uri="{BB962C8B-B14F-4D97-AF65-F5344CB8AC3E}">
        <p14:creationId xmlns:p14="http://schemas.microsoft.com/office/powerpoint/2010/main" val="1463574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7C52B-7B03-5128-519B-7E922728E725}"/>
              </a:ext>
            </a:extLst>
          </p:cNvPr>
          <p:cNvSpPr>
            <a:spLocks noGrp="1"/>
          </p:cNvSpPr>
          <p:nvPr>
            <p:ph type="title"/>
          </p:nvPr>
        </p:nvSpPr>
        <p:spPr>
          <a:xfrm>
            <a:off x="1028700" y="723901"/>
            <a:ext cx="10134600" cy="647700"/>
          </a:xfrm>
        </p:spPr>
        <p:txBody>
          <a:bodyPr/>
          <a:lstStyle/>
          <a:p>
            <a:r>
              <a:rPr lang="en-US" dirty="0"/>
              <a:t>References: LibGuide Content Analyses</a:t>
            </a:r>
          </a:p>
        </p:txBody>
      </p:sp>
      <p:sp>
        <p:nvSpPr>
          <p:cNvPr id="3" name="Content Placeholder 2">
            <a:extLst>
              <a:ext uri="{FF2B5EF4-FFF2-40B4-BE49-F238E27FC236}">
                <a16:creationId xmlns:a16="http://schemas.microsoft.com/office/drawing/2014/main" id="{3B727C54-892D-63AB-5361-3A3F70AC35A6}"/>
              </a:ext>
            </a:extLst>
          </p:cNvPr>
          <p:cNvSpPr>
            <a:spLocks noGrp="1"/>
          </p:cNvSpPr>
          <p:nvPr>
            <p:ph idx="1"/>
          </p:nvPr>
        </p:nvSpPr>
        <p:spPr>
          <a:xfrm>
            <a:off x="609600" y="1600200"/>
            <a:ext cx="7924800" cy="4531045"/>
          </a:xfrm>
        </p:spPr>
        <p:txBody>
          <a:bodyPr>
            <a:noAutofit/>
          </a:bodyPr>
          <a:lstStyle/>
          <a:p>
            <a:pPr marL="236538"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Johnson, C. V., &amp; Johnson, S. Y. (2017). An Analysis of Physician Assistant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 Tool for Collection Development. </a:t>
            </a:r>
            <a:r>
              <a:rPr lang="en-US" sz="1400" i="1" kern="100" dirty="0">
                <a:effectLst/>
                <a:ea typeface="Aptos" panose="020B0004020202020204" pitchFamily="34" charset="0"/>
                <a:cs typeface="Arial" panose="020B0604020202020204" pitchFamily="34" charset="0"/>
              </a:rPr>
              <a:t>Medical Reference Services Quarterly</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36</a:t>
            </a:r>
            <a:r>
              <a:rPr lang="en-US" sz="1400" kern="100" dirty="0">
                <a:effectLst/>
                <a:ea typeface="Aptos" panose="020B0004020202020204" pitchFamily="34" charset="0"/>
                <a:cs typeface="Arial" panose="020B0604020202020204" pitchFamily="34" charset="0"/>
              </a:rPr>
              <a:t>(4), 323–333.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/10.1080/02763869.2017.1369241</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Lee, J., K. Alix Hayden, </a:t>
            </a:r>
            <a:r>
              <a:rPr lang="en-US" sz="1400" kern="100" dirty="0" err="1">
                <a:effectLst/>
                <a:ea typeface="Aptos" panose="020B0004020202020204" pitchFamily="34" charset="0"/>
                <a:cs typeface="Arial" panose="020B0604020202020204" pitchFamily="34" charset="0"/>
              </a:rPr>
              <a:t>Ganshorn</a:t>
            </a:r>
            <a:r>
              <a:rPr lang="en-US" sz="1400" kern="100" dirty="0">
                <a:effectLst/>
                <a:ea typeface="Aptos" panose="020B0004020202020204" pitchFamily="34" charset="0"/>
                <a:cs typeface="Arial" panose="020B0604020202020204" pitchFamily="34" charset="0"/>
              </a:rPr>
              <a:t>, H., &amp; </a:t>
            </a:r>
            <a:r>
              <a:rPr lang="en-US" sz="1400" kern="100" dirty="0" err="1">
                <a:effectLst/>
                <a:ea typeface="Aptos" panose="020B0004020202020204" pitchFamily="34" charset="0"/>
                <a:cs typeface="Arial" panose="020B0604020202020204" pitchFamily="34" charset="0"/>
              </a:rPr>
              <a:t>Pethrick</a:t>
            </a:r>
            <a:r>
              <a:rPr lang="en-US" sz="1400" kern="100" dirty="0">
                <a:effectLst/>
                <a:ea typeface="Aptos" panose="020B0004020202020204" pitchFamily="34" charset="0"/>
                <a:cs typeface="Arial" panose="020B0604020202020204" pitchFamily="34" charset="0"/>
              </a:rPr>
              <a:t>, H. (2021). A Content Analysis of Systematic Review Online Library Guides. </a:t>
            </a:r>
            <a:r>
              <a:rPr lang="en-US" sz="1400" i="1" kern="100" dirty="0">
                <a:effectLst/>
                <a:ea typeface="Aptos" panose="020B0004020202020204" pitchFamily="34" charset="0"/>
                <a:cs typeface="Arial" panose="020B0604020202020204" pitchFamily="34" charset="0"/>
              </a:rPr>
              <a:t>Evidence Based Library and Information Practice</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16</a:t>
            </a:r>
            <a:r>
              <a:rPr lang="en-US" sz="1400" kern="100" dirty="0">
                <a:effectLst/>
                <a:ea typeface="Aptos" panose="020B0004020202020204" pitchFamily="34" charset="0"/>
                <a:cs typeface="Arial" panose="020B0604020202020204" pitchFamily="34" charset="0"/>
              </a:rPr>
              <a:t>(1), 60–77.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/10.18438/eblip29819</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Osorio, N. L. (2014). </a:t>
            </a:r>
            <a:r>
              <a:rPr lang="en-US" sz="1400" i="1" kern="100" dirty="0">
                <a:effectLst/>
                <a:ea typeface="Aptos" panose="020B0004020202020204" pitchFamily="34" charset="0"/>
                <a:cs typeface="Arial" panose="020B0604020202020204" pitchFamily="34" charset="0"/>
              </a:rPr>
              <a:t>Content Analysis of Engineering </a:t>
            </a:r>
            <a:r>
              <a:rPr lang="en-US" sz="1400" i="1"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24.318.1-24.318.23. https://</a:t>
            </a:r>
            <a:r>
              <a:rPr lang="en-US" sz="1400" kern="100" dirty="0" err="1">
                <a:effectLst/>
                <a:ea typeface="Aptos" panose="020B0004020202020204" pitchFamily="34" charset="0"/>
                <a:cs typeface="Arial" panose="020B0604020202020204" pitchFamily="34" charset="0"/>
              </a:rPr>
              <a:t>peer.asee.org</a:t>
            </a:r>
            <a:r>
              <a:rPr lang="en-US" sz="1400" kern="100" dirty="0">
                <a:effectLst/>
                <a:ea typeface="Aptos" panose="020B0004020202020204" pitchFamily="34" charset="0"/>
                <a:cs typeface="Arial" panose="020B0604020202020204" pitchFamily="34" charset="0"/>
              </a:rPr>
              <a:t>/content-analysis-of-engineering-</a:t>
            </a:r>
            <a:r>
              <a:rPr lang="en-US" sz="1400" kern="100" dirty="0" err="1">
                <a:effectLst/>
                <a:ea typeface="Aptos" panose="020B0004020202020204" pitchFamily="34" charset="0"/>
                <a:cs typeface="Arial" panose="020B0604020202020204" pitchFamily="34" charset="0"/>
              </a:rPr>
              <a:t>libguides</a:t>
            </a:r>
            <a:endParaRPr lang="en-US" sz="1400" kern="100" dirty="0">
              <a:effectLst/>
              <a:ea typeface="Aptos" panose="020B0004020202020204" pitchFamily="34" charset="0"/>
              <a:cs typeface="Arial" panose="020B0604020202020204" pitchFamily="34" charset="0"/>
            </a:endParaRPr>
          </a:p>
          <a:p>
            <a:pPr marL="236538" marR="0" indent="-225425">
              <a:lnSpc>
                <a:spcPct val="107000"/>
              </a:lnSpc>
              <a:spcBef>
                <a:spcPts val="0"/>
              </a:spcBef>
              <a:spcAft>
                <a:spcPts val="800"/>
              </a:spcAft>
            </a:pPr>
            <a:r>
              <a:rPr lang="en-US" sz="1400" kern="100" dirty="0" err="1">
                <a:effectLst/>
                <a:ea typeface="Aptos" panose="020B0004020202020204" pitchFamily="34" charset="0"/>
                <a:cs typeface="Arial" panose="020B0604020202020204" pitchFamily="34" charset="0"/>
              </a:rPr>
              <a:t>Pendell</a:t>
            </a:r>
            <a:r>
              <a:rPr lang="en-US" sz="1400" kern="100" dirty="0">
                <a:effectLst/>
                <a:ea typeface="Aptos" panose="020B0004020202020204" pitchFamily="34" charset="0"/>
                <a:cs typeface="Arial" panose="020B0604020202020204" pitchFamily="34" charset="0"/>
              </a:rPr>
              <a:t>, K., &amp; Armstrong, A. (2014). Psychology guides and information literacy: The current landscape and a proposed framework for standards-based development. </a:t>
            </a:r>
            <a:r>
              <a:rPr lang="en-US" sz="1400" i="1" kern="100" dirty="0">
                <a:effectLst/>
                <a:ea typeface="Aptos" panose="020B0004020202020204" pitchFamily="34" charset="0"/>
                <a:cs typeface="Arial" panose="020B0604020202020204" pitchFamily="34" charset="0"/>
              </a:rPr>
              <a:t>Reference Services Review</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42</a:t>
            </a:r>
            <a:r>
              <a:rPr lang="en-US" sz="1400" kern="100" dirty="0">
                <a:effectLst/>
                <a:ea typeface="Aptos" panose="020B0004020202020204" pitchFamily="34" charset="0"/>
                <a:cs typeface="Arial" panose="020B0604020202020204" pitchFamily="34" charset="0"/>
              </a:rPr>
              <a:t>(2), 293–304.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/10.1108/RSR-10-2013-0052</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Reese, J. S., &amp; McCain, C. (2017). Special Collections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An Analysis of Uses and Accessibility. </a:t>
            </a:r>
            <a:r>
              <a:rPr lang="en-US" sz="1400" i="1" kern="100" dirty="0">
                <a:effectLst/>
                <a:ea typeface="Aptos" panose="020B0004020202020204" pitchFamily="34" charset="0"/>
                <a:cs typeface="Arial" panose="020B0604020202020204" pitchFamily="34" charset="0"/>
              </a:rPr>
              <a:t>Practical Academic Librarianship: The International Journal of the SLA Academic Division</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7</a:t>
            </a:r>
            <a:r>
              <a:rPr lang="en-US" sz="1400" kern="100" dirty="0">
                <a:effectLst/>
                <a:ea typeface="Aptos" panose="020B0004020202020204" pitchFamily="34" charset="0"/>
                <a:cs typeface="Arial" panose="020B0604020202020204" pitchFamily="34" charset="0"/>
              </a:rPr>
              <a:t>(1), Article 1.</a:t>
            </a:r>
          </a:p>
          <a:p>
            <a:pPr marL="236538" marR="0" indent="-225425">
              <a:lnSpc>
                <a:spcPct val="107000"/>
              </a:lnSpc>
              <a:spcBef>
                <a:spcPts val="0"/>
              </a:spcBef>
              <a:spcAft>
                <a:spcPts val="800"/>
              </a:spcAft>
            </a:pPr>
            <a:r>
              <a:rPr lang="en-US" sz="1400" kern="100" dirty="0" err="1">
                <a:effectLst/>
                <a:ea typeface="Aptos" panose="020B0004020202020204" pitchFamily="34" charset="0"/>
                <a:cs typeface="Arial" panose="020B0604020202020204" pitchFamily="34" charset="0"/>
              </a:rPr>
              <a:t>Stankus</a:t>
            </a:r>
            <a:r>
              <a:rPr lang="en-US" sz="1400" kern="100" dirty="0">
                <a:effectLst/>
                <a:ea typeface="Aptos" panose="020B0004020202020204" pitchFamily="34" charset="0"/>
                <a:cs typeface="Arial" panose="020B0604020202020204" pitchFamily="34" charset="0"/>
              </a:rPr>
              <a:t>, T., &amp; Parker, M. A. (2012). The Anatomy of Nursing </a:t>
            </a:r>
            <a:r>
              <a:rPr lang="en-US" sz="1400" kern="100" dirty="0" err="1">
                <a:effectLst/>
                <a:ea typeface="Aptos" panose="020B0004020202020204" pitchFamily="34" charset="0"/>
                <a:cs typeface="Arial" panose="020B0604020202020204" pitchFamily="34" charset="0"/>
              </a:rPr>
              <a:t>LibGuides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Science &amp; Technology Libraries</a:t>
            </a:r>
            <a:r>
              <a:rPr lang="en-US" sz="1400" kern="100" dirty="0">
                <a:effectLst/>
                <a:ea typeface="Aptos" panose="020B0004020202020204" pitchFamily="34" charset="0"/>
                <a:cs typeface="Arial" panose="020B0604020202020204" pitchFamily="34" charset="0"/>
              </a:rPr>
              <a:t>, </a:t>
            </a:r>
            <a:r>
              <a:rPr lang="en-US" sz="1400" i="1" kern="100" dirty="0">
                <a:effectLst/>
                <a:ea typeface="Aptos" panose="020B0004020202020204" pitchFamily="34" charset="0"/>
                <a:cs typeface="Arial" panose="020B0604020202020204" pitchFamily="34" charset="0"/>
              </a:rPr>
              <a:t>31</a:t>
            </a:r>
            <a:r>
              <a:rPr lang="en-US" sz="1400" kern="100" dirty="0">
                <a:effectLst/>
                <a:ea typeface="Aptos" panose="020B0004020202020204" pitchFamily="34" charset="0"/>
                <a:cs typeface="Arial" panose="020B0604020202020204" pitchFamily="34" charset="0"/>
              </a:rPr>
              <a:t>(2), 242–255. https://</a:t>
            </a:r>
            <a:r>
              <a:rPr lang="en-US" sz="1400" kern="100" dirty="0" err="1">
                <a:effectLst/>
                <a:ea typeface="Aptos" panose="020B0004020202020204" pitchFamily="34" charset="0"/>
                <a:cs typeface="Arial" panose="020B0604020202020204" pitchFamily="34" charset="0"/>
              </a:rPr>
              <a:t>doi.org</a:t>
            </a:r>
            <a:r>
              <a:rPr lang="en-US" sz="1400" kern="100" dirty="0">
                <a:effectLst/>
                <a:ea typeface="Aptos" panose="020B0004020202020204" pitchFamily="34" charset="0"/>
                <a:cs typeface="Arial" panose="020B0604020202020204" pitchFamily="34" charset="0"/>
              </a:rPr>
              <a:t>/10.1080/0194262X.2012.678222</a:t>
            </a:r>
          </a:p>
          <a:p>
            <a:pPr marL="236538" marR="0" indent="-225425">
              <a:lnSpc>
                <a:spcPct val="107000"/>
              </a:lnSpc>
              <a:spcBef>
                <a:spcPts val="0"/>
              </a:spcBef>
              <a:spcAft>
                <a:spcPts val="800"/>
              </a:spcAft>
            </a:pPr>
            <a:r>
              <a:rPr lang="en-US" sz="1400" kern="100" dirty="0">
                <a:effectLst/>
                <a:ea typeface="Aptos" panose="020B0004020202020204" pitchFamily="34" charset="0"/>
                <a:cs typeface="Arial" panose="020B0604020202020204" pitchFamily="34" charset="0"/>
              </a:rPr>
              <a:t> </a:t>
            </a:r>
          </a:p>
        </p:txBody>
      </p:sp>
    </p:spTree>
    <p:extLst>
      <p:ext uri="{BB962C8B-B14F-4D97-AF65-F5344CB8AC3E}">
        <p14:creationId xmlns:p14="http://schemas.microsoft.com/office/powerpoint/2010/main" val="941170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CC4CA-7871-3B38-528A-1875498AA515}"/>
              </a:ext>
            </a:extLst>
          </p:cNvPr>
          <p:cNvSpPr>
            <a:spLocks noGrp="1"/>
          </p:cNvSpPr>
          <p:nvPr>
            <p:ph type="title"/>
          </p:nvPr>
        </p:nvSpPr>
        <p:spPr>
          <a:xfrm>
            <a:off x="1028700" y="723901"/>
            <a:ext cx="10134600" cy="647700"/>
          </a:xfrm>
        </p:spPr>
        <p:txBody>
          <a:bodyPr/>
          <a:lstStyle/>
          <a:p>
            <a:r>
              <a:rPr lang="en-US" dirty="0"/>
              <a:t>Introductions</a:t>
            </a:r>
          </a:p>
        </p:txBody>
      </p:sp>
      <p:pic>
        <p:nvPicPr>
          <p:cNvPr id="5" name="Content Placeholder 4" descr="A person wearing glasses and smiling&#10;&#10;Description automatically generated">
            <a:extLst>
              <a:ext uri="{FF2B5EF4-FFF2-40B4-BE49-F238E27FC236}">
                <a16:creationId xmlns:a16="http://schemas.microsoft.com/office/drawing/2014/main" id="{78E29ECD-6EA4-8E2A-D2C0-EB64661323D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0200" y="1968101"/>
            <a:ext cx="2393950" cy="2393950"/>
          </a:xfrm>
          <a:prstGeom prst="ellipse">
            <a:avLst/>
          </a:prstGeom>
          <a:ln>
            <a:noFill/>
          </a:ln>
          <a:effectLst>
            <a:softEdge rad="112500"/>
          </a:effectLst>
        </p:spPr>
      </p:pic>
      <p:pic>
        <p:nvPicPr>
          <p:cNvPr id="1026" name="Picture 2" descr="Leah DiCiesare">
            <a:extLst>
              <a:ext uri="{FF2B5EF4-FFF2-40B4-BE49-F238E27FC236}">
                <a16:creationId xmlns:a16="http://schemas.microsoft.com/office/drawing/2014/main" id="{F9BEA5D8-51FB-473E-6A13-D128EDAA2C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968101"/>
            <a:ext cx="2393950" cy="239395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351463D-B95C-6D75-4038-70F7E207F90F}"/>
              </a:ext>
            </a:extLst>
          </p:cNvPr>
          <p:cNvSpPr txBox="1"/>
          <p:nvPr/>
        </p:nvSpPr>
        <p:spPr>
          <a:xfrm>
            <a:off x="394160" y="4510723"/>
            <a:ext cx="4044029" cy="1477328"/>
          </a:xfrm>
          <a:prstGeom prst="rect">
            <a:avLst/>
          </a:prstGeom>
          <a:noFill/>
        </p:spPr>
        <p:txBody>
          <a:bodyPr wrap="square" rtlCol="0">
            <a:spAutoFit/>
          </a:bodyPr>
          <a:lstStyle/>
          <a:p>
            <a:pPr algn="ctr"/>
            <a:r>
              <a:rPr lang="en-US" dirty="0"/>
              <a:t>Leah DiCiesare</a:t>
            </a:r>
          </a:p>
          <a:p>
            <a:pPr algn="ctr"/>
            <a:r>
              <a:rPr lang="en-US" dirty="0"/>
              <a:t>STEM and Open Science Librarian</a:t>
            </a:r>
          </a:p>
          <a:p>
            <a:pPr algn="ctr"/>
            <a:r>
              <a:rPr lang="en-US" dirty="0"/>
              <a:t>Engineering Liaison to: </a:t>
            </a:r>
            <a:br>
              <a:rPr lang="en-US" dirty="0"/>
            </a:br>
            <a:r>
              <a:rPr lang="en-US" b="1" dirty="0"/>
              <a:t>・ </a:t>
            </a:r>
            <a:r>
              <a:rPr lang="en-US" dirty="0"/>
              <a:t>Biomolecular </a:t>
            </a:r>
            <a:r>
              <a:rPr lang="en-US" b="1" dirty="0"/>
              <a:t>・ </a:t>
            </a:r>
            <a:r>
              <a:rPr lang="en-US" dirty="0"/>
              <a:t>Bioengineering</a:t>
            </a:r>
          </a:p>
          <a:p>
            <a:pPr algn="ctr"/>
            <a:r>
              <a:rPr lang="en-US" dirty="0"/>
              <a:t> </a:t>
            </a:r>
            <a:r>
              <a:rPr lang="en-US" b="1" dirty="0"/>
              <a:t>・ </a:t>
            </a:r>
            <a:r>
              <a:rPr lang="en-US" dirty="0"/>
              <a:t>Materials Science </a:t>
            </a:r>
            <a:r>
              <a:rPr lang="en-US" b="1" dirty="0"/>
              <a:t>・ </a:t>
            </a:r>
            <a:r>
              <a:rPr lang="en-US" dirty="0"/>
              <a:t>Fire Protection</a:t>
            </a:r>
          </a:p>
        </p:txBody>
      </p:sp>
      <p:sp>
        <p:nvSpPr>
          <p:cNvPr id="7" name="TextBox 6">
            <a:extLst>
              <a:ext uri="{FF2B5EF4-FFF2-40B4-BE49-F238E27FC236}">
                <a16:creationId xmlns:a16="http://schemas.microsoft.com/office/drawing/2014/main" id="{191CFC1C-E56E-F36F-7C10-4165EF4521FE}"/>
              </a:ext>
            </a:extLst>
          </p:cNvPr>
          <p:cNvSpPr txBox="1"/>
          <p:nvPr/>
        </p:nvSpPr>
        <p:spPr>
          <a:xfrm>
            <a:off x="4572000" y="4504037"/>
            <a:ext cx="4044029" cy="1477328"/>
          </a:xfrm>
          <a:prstGeom prst="rect">
            <a:avLst/>
          </a:prstGeom>
          <a:noFill/>
        </p:spPr>
        <p:txBody>
          <a:bodyPr wrap="square" rtlCol="0">
            <a:spAutoFit/>
          </a:bodyPr>
          <a:lstStyle/>
          <a:p>
            <a:pPr algn="ctr"/>
            <a:r>
              <a:rPr lang="en-US" dirty="0"/>
              <a:t>Sarah Weiss</a:t>
            </a:r>
          </a:p>
          <a:p>
            <a:pPr algn="ctr"/>
            <a:r>
              <a:rPr lang="en-US" dirty="0"/>
              <a:t>STEM and Open Science Librarian</a:t>
            </a:r>
          </a:p>
          <a:p>
            <a:pPr algn="ctr"/>
            <a:r>
              <a:rPr lang="en-US" dirty="0"/>
              <a:t>Engineering Liaison to: </a:t>
            </a:r>
          </a:p>
          <a:p>
            <a:pPr algn="ctr"/>
            <a:r>
              <a:rPr lang="en-US" b="1" dirty="0"/>
              <a:t>・</a:t>
            </a:r>
            <a:r>
              <a:rPr lang="en-US" dirty="0"/>
              <a:t>Aerospace </a:t>
            </a:r>
            <a:r>
              <a:rPr lang="en-US" b="1" dirty="0"/>
              <a:t>・</a:t>
            </a:r>
            <a:r>
              <a:rPr lang="en-US" dirty="0"/>
              <a:t>Civil &amp; Environmental</a:t>
            </a:r>
          </a:p>
          <a:p>
            <a:pPr algn="ctr"/>
            <a:r>
              <a:rPr lang="en-US" b="1" dirty="0"/>
              <a:t>・</a:t>
            </a:r>
            <a:r>
              <a:rPr lang="en-US" dirty="0"/>
              <a:t>Mechanical </a:t>
            </a:r>
            <a:r>
              <a:rPr lang="en-US" b="1" dirty="0"/>
              <a:t>・</a:t>
            </a:r>
            <a:r>
              <a:rPr lang="en-US" dirty="0"/>
              <a:t>Electrical &amp; Computer</a:t>
            </a:r>
          </a:p>
        </p:txBody>
      </p:sp>
    </p:spTree>
    <p:extLst>
      <p:ext uri="{BB962C8B-B14F-4D97-AF65-F5344CB8AC3E}">
        <p14:creationId xmlns:p14="http://schemas.microsoft.com/office/powerpoint/2010/main" val="884035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AC9656C-AED6-412E-9226-B7F196400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BC820D-D527-47CE-ABB0-DA0BB5B043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DD315B-AEF9-490C-9438-C80F80405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0" y="159026"/>
            <a:ext cx="8918277"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4935C2-580D-A5FF-B8DD-F70F91F400D3}"/>
              </a:ext>
            </a:extLst>
          </p:cNvPr>
          <p:cNvSpPr>
            <a:spLocks noGrp="1"/>
          </p:cNvSpPr>
          <p:nvPr>
            <p:ph type="title"/>
          </p:nvPr>
        </p:nvSpPr>
        <p:spPr>
          <a:xfrm>
            <a:off x="771525" y="1028700"/>
            <a:ext cx="3028950" cy="4800600"/>
          </a:xfrm>
        </p:spPr>
        <p:txBody>
          <a:bodyPr anchor="ctr">
            <a:normAutofit/>
          </a:bodyPr>
          <a:lstStyle/>
          <a:p>
            <a:pPr algn="ctr"/>
            <a:r>
              <a:rPr lang="en-US" dirty="0"/>
              <a:t>Why do we care about engineering </a:t>
            </a:r>
            <a:r>
              <a:rPr lang="en-US" dirty="0" err="1"/>
              <a:t>LibGuides</a:t>
            </a:r>
            <a:r>
              <a:rPr lang="en-US" dirty="0"/>
              <a:t>?</a:t>
            </a:r>
            <a:endParaRPr lang="en-US"/>
          </a:p>
        </p:txBody>
      </p:sp>
      <p:graphicFrame>
        <p:nvGraphicFramePr>
          <p:cNvPr id="5" name="Content Placeholder 2">
            <a:extLst>
              <a:ext uri="{FF2B5EF4-FFF2-40B4-BE49-F238E27FC236}">
                <a16:creationId xmlns:a16="http://schemas.microsoft.com/office/drawing/2014/main" id="{5F93E77E-C459-F3A0-52BF-841D476C7F77}"/>
              </a:ext>
            </a:extLst>
          </p:cNvPr>
          <p:cNvGraphicFramePr>
            <a:graphicFrameLocks noGrp="1"/>
          </p:cNvGraphicFramePr>
          <p:nvPr>
            <p:ph idx="1"/>
            <p:extLst>
              <p:ext uri="{D42A27DB-BD31-4B8C-83A1-F6EECF244321}">
                <p14:modId xmlns:p14="http://schemas.microsoft.com/office/powerpoint/2010/main" val="1912171735"/>
              </p:ext>
            </p:extLst>
          </p:nvPr>
        </p:nvGraphicFramePr>
        <p:xfrm>
          <a:off x="4571999" y="868197"/>
          <a:ext cx="4007312" cy="51216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779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AC9656C-AED6-412E-9226-B7F196400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5BC820D-D527-47CE-ABB0-DA0BB5B043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DD315B-AEF9-490C-9438-C80F804057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0" y="159026"/>
            <a:ext cx="8918277"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159B80-25FA-FEFA-5205-934C0C9C5B08}"/>
              </a:ext>
            </a:extLst>
          </p:cNvPr>
          <p:cNvSpPr>
            <a:spLocks noGrp="1"/>
          </p:cNvSpPr>
          <p:nvPr>
            <p:ph type="title"/>
          </p:nvPr>
        </p:nvSpPr>
        <p:spPr>
          <a:xfrm>
            <a:off x="771525" y="1028700"/>
            <a:ext cx="3028950" cy="4800600"/>
          </a:xfrm>
        </p:spPr>
        <p:txBody>
          <a:bodyPr anchor="ctr">
            <a:normAutofit/>
          </a:bodyPr>
          <a:lstStyle/>
          <a:p>
            <a:pPr algn="ctr"/>
            <a:r>
              <a:rPr lang="en-US" dirty="0"/>
              <a:t>Context for Study</a:t>
            </a:r>
            <a:endParaRPr lang="en-US"/>
          </a:p>
        </p:txBody>
      </p:sp>
      <p:graphicFrame>
        <p:nvGraphicFramePr>
          <p:cNvPr id="5" name="Content Placeholder 2">
            <a:extLst>
              <a:ext uri="{FF2B5EF4-FFF2-40B4-BE49-F238E27FC236}">
                <a16:creationId xmlns:a16="http://schemas.microsoft.com/office/drawing/2014/main" id="{326E6FB4-C3BA-7E8B-A533-18A5E8C8C2EF}"/>
              </a:ext>
            </a:extLst>
          </p:cNvPr>
          <p:cNvGraphicFramePr>
            <a:graphicFrameLocks noGrp="1"/>
          </p:cNvGraphicFramePr>
          <p:nvPr>
            <p:ph idx="1"/>
            <p:extLst>
              <p:ext uri="{D42A27DB-BD31-4B8C-83A1-F6EECF244321}">
                <p14:modId xmlns:p14="http://schemas.microsoft.com/office/powerpoint/2010/main" val="1105110577"/>
              </p:ext>
            </p:extLst>
          </p:nvPr>
        </p:nvGraphicFramePr>
        <p:xfrm>
          <a:off x="4571999" y="868197"/>
          <a:ext cx="4007312" cy="51216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985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B4854C3-58CC-4A2C-B4CA-926819F0C2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5">
            <a:extLst>
              <a:ext uri="{FF2B5EF4-FFF2-40B4-BE49-F238E27FC236}">
                <a16:creationId xmlns:a16="http://schemas.microsoft.com/office/drawing/2014/main" id="{FA7B9933-15AE-4ACB-B091-21C9F3853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1525" y="1028700"/>
            <a:ext cx="302895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DE57BB50-0A5D-4AD7-87AB-5904B788B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960663" y="4550150"/>
            <a:ext cx="650611" cy="115439"/>
            <a:chOff x="8910933" y="1861308"/>
            <a:chExt cx="867485" cy="115439"/>
          </a:xfrm>
        </p:grpSpPr>
        <p:sp>
          <p:nvSpPr>
            <p:cNvPr id="41" name="Rectangle 12">
              <a:extLst>
                <a:ext uri="{FF2B5EF4-FFF2-40B4-BE49-F238E27FC236}">
                  <a16:creationId xmlns:a16="http://schemas.microsoft.com/office/drawing/2014/main" id="{1CD5E7CE-8430-4ED8-87F2-AF5C660CF2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D4A1AC28-5B9C-4D41-95E9-675EDF3F4BF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446F29-8D76-46EF-B0AF-41066F65AA7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1F3C21C-055A-8A1F-FBF4-F9C8EAEB9721}"/>
              </a:ext>
            </a:extLst>
          </p:cNvPr>
          <p:cNvSpPr>
            <a:spLocks noGrp="1"/>
          </p:cNvSpPr>
          <p:nvPr>
            <p:ph type="title"/>
          </p:nvPr>
        </p:nvSpPr>
        <p:spPr>
          <a:xfrm>
            <a:off x="1058517" y="1351429"/>
            <a:ext cx="2527024" cy="2871320"/>
          </a:xfrm>
        </p:spPr>
        <p:txBody>
          <a:bodyPr anchor="ctr">
            <a:normAutofit/>
          </a:bodyPr>
          <a:lstStyle/>
          <a:p>
            <a:pPr algn="ctr"/>
            <a:r>
              <a:rPr lang="en-US"/>
              <a:t>Context for Study cnt.</a:t>
            </a:r>
          </a:p>
        </p:txBody>
      </p:sp>
      <p:sp>
        <p:nvSpPr>
          <p:cNvPr id="3" name="Content Placeholder 2">
            <a:extLst>
              <a:ext uri="{FF2B5EF4-FFF2-40B4-BE49-F238E27FC236}">
                <a16:creationId xmlns:a16="http://schemas.microsoft.com/office/drawing/2014/main" id="{C99E94D5-46C9-CB2D-19DE-032BC1DE1091}"/>
              </a:ext>
            </a:extLst>
          </p:cNvPr>
          <p:cNvSpPr>
            <a:spLocks noGrp="1"/>
          </p:cNvSpPr>
          <p:nvPr>
            <p:ph idx="1"/>
          </p:nvPr>
        </p:nvSpPr>
        <p:spPr>
          <a:xfrm>
            <a:off x="4792368" y="723900"/>
            <a:ext cx="3551532" cy="5410200"/>
          </a:xfrm>
        </p:spPr>
        <p:txBody>
          <a:bodyPr anchor="ctr">
            <a:normAutofit/>
          </a:bodyPr>
          <a:lstStyle/>
          <a:p>
            <a:pPr marL="342900" indent="-342900" algn="ctr">
              <a:buFont typeface="Arial" panose="020B0604020202020204" pitchFamily="34" charset="0"/>
              <a:buChar char="•"/>
            </a:pPr>
            <a:r>
              <a:rPr lang="en-US" dirty="0"/>
              <a:t>Only one study of engineering </a:t>
            </a:r>
            <a:r>
              <a:rPr lang="en-US" dirty="0" err="1"/>
              <a:t>LibGuides</a:t>
            </a:r>
            <a:r>
              <a:rPr lang="en-US" dirty="0"/>
              <a:t> specifically (Osorio, 2014)</a:t>
            </a:r>
          </a:p>
          <a:p>
            <a:pPr marL="617220" lvl="1" indent="-342900" algn="ctr"/>
            <a:r>
              <a:rPr lang="en-US" dirty="0"/>
              <a:t>10+ years old</a:t>
            </a:r>
          </a:p>
          <a:p>
            <a:pPr marL="617220" lvl="1" indent="-342900" algn="ctr"/>
            <a:r>
              <a:rPr lang="en-US" dirty="0"/>
              <a:t>Very content focused</a:t>
            </a:r>
          </a:p>
          <a:p>
            <a:pPr marL="617220" lvl="1" indent="-342900" algn="ctr"/>
            <a:r>
              <a:rPr lang="en-US" dirty="0"/>
              <a:t>Only looks at Mechanical and Electrical Engineering guides</a:t>
            </a:r>
          </a:p>
        </p:txBody>
      </p:sp>
    </p:spTree>
    <p:extLst>
      <p:ext uri="{BB962C8B-B14F-4D97-AF65-F5344CB8AC3E}">
        <p14:creationId xmlns:p14="http://schemas.microsoft.com/office/powerpoint/2010/main" val="3196659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58E38A4-F699-490C-8D1F-E8AD332D9B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9C6AAB-48AC-41A3-95C2-6BF83715DF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15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6EE861B-7D2F-4B7C-A6E3-5937E81B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810" y="159026"/>
            <a:ext cx="5485380" cy="654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9EB224-65DC-8E01-9D49-9D9E3ACD41DC}"/>
              </a:ext>
            </a:extLst>
          </p:cNvPr>
          <p:cNvSpPr>
            <a:spLocks noGrp="1"/>
          </p:cNvSpPr>
          <p:nvPr>
            <p:ph type="title"/>
          </p:nvPr>
        </p:nvSpPr>
        <p:spPr>
          <a:xfrm>
            <a:off x="808069" y="723901"/>
            <a:ext cx="4098861" cy="1288884"/>
          </a:xfrm>
        </p:spPr>
        <p:txBody>
          <a:bodyPr anchor="b">
            <a:normAutofit/>
          </a:bodyPr>
          <a:lstStyle/>
          <a:p>
            <a:pPr algn="ctr"/>
            <a:r>
              <a:rPr lang="en-US"/>
              <a:t>Content Analysis Introduction</a:t>
            </a:r>
          </a:p>
        </p:txBody>
      </p:sp>
      <p:sp>
        <p:nvSpPr>
          <p:cNvPr id="3" name="Content Placeholder 2">
            <a:extLst>
              <a:ext uri="{FF2B5EF4-FFF2-40B4-BE49-F238E27FC236}">
                <a16:creationId xmlns:a16="http://schemas.microsoft.com/office/drawing/2014/main" id="{2097C547-390C-CA54-BBF2-9DE62B38D039}"/>
              </a:ext>
            </a:extLst>
          </p:cNvPr>
          <p:cNvSpPr>
            <a:spLocks noGrp="1"/>
          </p:cNvSpPr>
          <p:nvPr>
            <p:ph idx="1"/>
          </p:nvPr>
        </p:nvSpPr>
        <p:spPr>
          <a:xfrm>
            <a:off x="808069" y="2732545"/>
            <a:ext cx="4098862" cy="3232826"/>
          </a:xfrm>
        </p:spPr>
        <p:txBody>
          <a:bodyPr anchor="t">
            <a:normAutofit/>
          </a:bodyPr>
          <a:lstStyle/>
          <a:p>
            <a:pPr marL="342900" indent="-342900" algn="ctr">
              <a:lnSpc>
                <a:spcPct val="100000"/>
              </a:lnSpc>
              <a:buFont typeface="Arial" panose="020B0604020202020204" pitchFamily="34" charset="0"/>
              <a:buChar char="•"/>
            </a:pPr>
            <a:r>
              <a:rPr lang="en-US" sz="1400"/>
              <a:t>A research technique for making inferences from texts to the contexts of their use (Krippendorff, 2019)</a:t>
            </a:r>
          </a:p>
          <a:p>
            <a:pPr marL="342900" indent="-342900" algn="ctr">
              <a:lnSpc>
                <a:spcPct val="100000"/>
              </a:lnSpc>
              <a:buFont typeface="Arial" panose="020B0604020202020204" pitchFamily="34" charset="0"/>
              <a:buChar char="•"/>
            </a:pPr>
            <a:r>
              <a:rPr lang="en-US" sz="1400" kern="100">
                <a:effectLst/>
                <a:ea typeface="Aptos" panose="020B0004020202020204" pitchFamily="34" charset="0"/>
                <a:cs typeface="Arial" panose="020B0604020202020204" pitchFamily="34" charset="0"/>
              </a:rPr>
              <a:t>Content Analysis has been used in Library and Information Science research since at least the early 1990s, being used especially as new data sources such as web pages and research guides became available (Armann-Keown &amp; Patterson, 2020)</a:t>
            </a:r>
          </a:p>
          <a:p>
            <a:pPr marL="342900" indent="-342900" algn="ctr">
              <a:lnSpc>
                <a:spcPct val="100000"/>
              </a:lnSpc>
              <a:buFont typeface="Arial" panose="020B0604020202020204" pitchFamily="34" charset="0"/>
              <a:buChar char="•"/>
            </a:pPr>
            <a:r>
              <a:rPr lang="en-US" sz="1400" kern="100">
                <a:ea typeface="Aptos" panose="020B0004020202020204" pitchFamily="34" charset="0"/>
                <a:cs typeface="Arial" panose="020B0604020202020204" pitchFamily="34" charset="0"/>
              </a:rPr>
              <a:t>Allows us to analyze unstructured data and their meanings, symbolic qualities, and expressive contents they have</a:t>
            </a:r>
            <a:endParaRPr lang="en-US" sz="1400" kern="100">
              <a:effectLst/>
              <a:ea typeface="Aptos" panose="020B0004020202020204" pitchFamily="34" charset="0"/>
              <a:cs typeface="Arial" panose="020B0604020202020204" pitchFamily="34" charset="0"/>
            </a:endParaRPr>
          </a:p>
          <a:p>
            <a:pPr marL="342900" indent="-342900" algn="ctr">
              <a:lnSpc>
                <a:spcPct val="100000"/>
              </a:lnSpc>
              <a:buFont typeface="Arial" panose="020B0604020202020204" pitchFamily="34" charset="0"/>
              <a:buChar char="•"/>
            </a:pPr>
            <a:endParaRPr lang="en-US" sz="1400"/>
          </a:p>
          <a:p>
            <a:pPr marL="342900" indent="-342900" algn="ctr">
              <a:lnSpc>
                <a:spcPct val="100000"/>
              </a:lnSpc>
              <a:buFont typeface="Arial" panose="020B0604020202020204" pitchFamily="34" charset="0"/>
              <a:buChar char="•"/>
            </a:pPr>
            <a:endParaRPr lang="en-US" sz="1400"/>
          </a:p>
          <a:p>
            <a:pPr marL="342900" indent="-342900" algn="ctr">
              <a:lnSpc>
                <a:spcPct val="100000"/>
              </a:lnSpc>
              <a:buFont typeface="Arial" panose="020B0604020202020204" pitchFamily="34" charset="0"/>
              <a:buChar char="•"/>
            </a:pPr>
            <a:endParaRPr lang="en-US" sz="1400"/>
          </a:p>
        </p:txBody>
      </p:sp>
      <p:pic>
        <p:nvPicPr>
          <p:cNvPr id="5" name="Picture 4" descr="Magnifying glass showing decling performance">
            <a:extLst>
              <a:ext uri="{FF2B5EF4-FFF2-40B4-BE49-F238E27FC236}">
                <a16:creationId xmlns:a16="http://schemas.microsoft.com/office/drawing/2014/main" id="{1934A400-1914-1A41-7347-141EE799E533}"/>
              </a:ext>
            </a:extLst>
          </p:cNvPr>
          <p:cNvPicPr>
            <a:picLocks noChangeAspect="1"/>
          </p:cNvPicPr>
          <p:nvPr/>
        </p:nvPicPr>
        <p:blipFill rotWithShape="1">
          <a:blip r:embed="rId2">
            <a:alphaModFix/>
          </a:blip>
          <a:srcRect l="18031" r="48594" b="-1"/>
          <a:stretch/>
        </p:blipFill>
        <p:spPr>
          <a:xfrm>
            <a:off x="5715000" y="10"/>
            <a:ext cx="3429000" cy="6857990"/>
          </a:xfrm>
          <a:prstGeom prst="rect">
            <a:avLst/>
          </a:prstGeom>
        </p:spPr>
      </p:pic>
      <p:grpSp>
        <p:nvGrpSpPr>
          <p:cNvPr id="15" name="Group 14">
            <a:extLst>
              <a:ext uri="{FF2B5EF4-FFF2-40B4-BE49-F238E27FC236}">
                <a16:creationId xmlns:a16="http://schemas.microsoft.com/office/drawing/2014/main" id="{073091F1-AA5A-47C6-9502-D5870A72D5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532163" y="2320171"/>
            <a:ext cx="650611" cy="115439"/>
            <a:chOff x="8910933" y="1861308"/>
            <a:chExt cx="867485" cy="115439"/>
          </a:xfrm>
        </p:grpSpPr>
        <p:sp>
          <p:nvSpPr>
            <p:cNvPr id="6" name="Rectangle 5">
              <a:extLst>
                <a:ext uri="{FF2B5EF4-FFF2-40B4-BE49-F238E27FC236}">
                  <a16:creationId xmlns:a16="http://schemas.microsoft.com/office/drawing/2014/main" id="{8085C4F7-6E91-4DF6-BB01-A46132BC3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17" name="Straight Connector 16">
              <a:extLst>
                <a:ext uri="{FF2B5EF4-FFF2-40B4-BE49-F238E27FC236}">
                  <a16:creationId xmlns:a16="http://schemas.microsoft.com/office/drawing/2014/main" id="{25476588-B9AD-4662-A085-8E4D91493B3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CDB34B3-D348-476E-BE7F-1139370F43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04122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41736-A3AC-A8DE-F558-15664FC196C4}"/>
              </a:ext>
            </a:extLst>
          </p:cNvPr>
          <p:cNvSpPr>
            <a:spLocks noGrp="1"/>
          </p:cNvSpPr>
          <p:nvPr>
            <p:ph type="title"/>
          </p:nvPr>
        </p:nvSpPr>
        <p:spPr>
          <a:xfrm>
            <a:off x="1028700" y="723901"/>
            <a:ext cx="10134600" cy="571500"/>
          </a:xfrm>
        </p:spPr>
        <p:txBody>
          <a:bodyPr>
            <a:normAutofit fontScale="90000"/>
          </a:bodyPr>
          <a:lstStyle/>
          <a:p>
            <a:r>
              <a:rPr lang="en-US" dirty="0"/>
              <a:t>LibGuide Content Analyses: Sample Sets</a:t>
            </a:r>
          </a:p>
        </p:txBody>
      </p:sp>
      <p:sp>
        <p:nvSpPr>
          <p:cNvPr id="3" name="Content Placeholder 2">
            <a:extLst>
              <a:ext uri="{FF2B5EF4-FFF2-40B4-BE49-F238E27FC236}">
                <a16:creationId xmlns:a16="http://schemas.microsoft.com/office/drawing/2014/main" id="{87893C52-EB90-31EE-15A5-F0000CF3F2BE}"/>
              </a:ext>
            </a:extLst>
          </p:cNvPr>
          <p:cNvSpPr>
            <a:spLocks noGrp="1"/>
          </p:cNvSpPr>
          <p:nvPr>
            <p:ph idx="1"/>
          </p:nvPr>
        </p:nvSpPr>
        <p:spPr>
          <a:xfrm>
            <a:off x="1028700" y="2161903"/>
            <a:ext cx="7505700" cy="3969342"/>
          </a:xfrm>
        </p:spPr>
        <p:txBody>
          <a:bodyPr/>
          <a:lstStyle/>
          <a:p>
            <a:pPr marL="342900" indent="-342900">
              <a:buFont typeface="Arial" panose="020B0604020202020204" pitchFamily="34" charset="0"/>
              <a:buChar char="•"/>
            </a:pPr>
            <a:r>
              <a:rPr lang="en-US" dirty="0"/>
              <a:t>Sample size ranged from 10-100 guides/institutions analyzed</a:t>
            </a:r>
          </a:p>
          <a:p>
            <a:pPr marL="342900" indent="-342900">
              <a:buFont typeface="Arial" panose="020B0604020202020204" pitchFamily="34" charset="0"/>
              <a:buChar char="•"/>
            </a:pPr>
            <a:r>
              <a:rPr lang="en-US" dirty="0"/>
              <a:t>Sample set often chosen by looking at ranking, accreditation, consortia or </a:t>
            </a:r>
            <a:r>
              <a:rPr lang="en-US" dirty="0" err="1"/>
              <a:t>SpringShare</a:t>
            </a:r>
            <a:r>
              <a:rPr lang="en-US" dirty="0"/>
              <a:t> community</a:t>
            </a:r>
          </a:p>
          <a:p>
            <a:pPr marL="342900" indent="-342900">
              <a:buFont typeface="Arial" panose="020B0604020202020204" pitchFamily="34" charset="0"/>
              <a:buChar char="•"/>
            </a:pPr>
            <a:r>
              <a:rPr lang="en-US" dirty="0"/>
              <a:t>Sample sets were narrowed often by whether the institution used </a:t>
            </a:r>
            <a:r>
              <a:rPr lang="en-US" dirty="0" err="1"/>
              <a:t>LibGuides</a:t>
            </a:r>
            <a:r>
              <a:rPr lang="en-US" dirty="0"/>
              <a:t> for their research guides and if the guides existed</a:t>
            </a:r>
          </a:p>
        </p:txBody>
      </p:sp>
    </p:spTree>
    <p:extLst>
      <p:ext uri="{BB962C8B-B14F-4D97-AF65-F5344CB8AC3E}">
        <p14:creationId xmlns:p14="http://schemas.microsoft.com/office/powerpoint/2010/main" val="1315671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41736-A3AC-A8DE-F558-15664FC196C4}"/>
              </a:ext>
            </a:extLst>
          </p:cNvPr>
          <p:cNvSpPr>
            <a:spLocks noGrp="1"/>
          </p:cNvSpPr>
          <p:nvPr>
            <p:ph type="title"/>
          </p:nvPr>
        </p:nvSpPr>
        <p:spPr>
          <a:xfrm>
            <a:off x="1028700" y="723901"/>
            <a:ext cx="10134600" cy="571500"/>
          </a:xfrm>
        </p:spPr>
        <p:txBody>
          <a:bodyPr>
            <a:normAutofit fontScale="90000"/>
          </a:bodyPr>
          <a:lstStyle/>
          <a:p>
            <a:r>
              <a:rPr lang="en-US" dirty="0"/>
              <a:t>LibGuide Content Analyses: Methods &amp; Variables</a:t>
            </a:r>
          </a:p>
        </p:txBody>
      </p:sp>
      <p:sp>
        <p:nvSpPr>
          <p:cNvPr id="3" name="Content Placeholder 2">
            <a:extLst>
              <a:ext uri="{FF2B5EF4-FFF2-40B4-BE49-F238E27FC236}">
                <a16:creationId xmlns:a16="http://schemas.microsoft.com/office/drawing/2014/main" id="{87893C52-EB90-31EE-15A5-F0000CF3F2BE}"/>
              </a:ext>
            </a:extLst>
          </p:cNvPr>
          <p:cNvSpPr>
            <a:spLocks noGrp="1"/>
          </p:cNvSpPr>
          <p:nvPr>
            <p:ph idx="1"/>
          </p:nvPr>
        </p:nvSpPr>
        <p:spPr>
          <a:xfrm>
            <a:off x="1028700" y="2161903"/>
            <a:ext cx="7505700" cy="3969342"/>
          </a:xfrm>
        </p:spPr>
        <p:txBody>
          <a:bodyPr/>
          <a:lstStyle/>
          <a:p>
            <a:pPr marL="342900" indent="-342900">
              <a:buFont typeface="Arial" panose="020B0604020202020204" pitchFamily="34" charset="0"/>
              <a:buChar char="•"/>
            </a:pPr>
            <a:r>
              <a:rPr lang="en-US" dirty="0"/>
              <a:t>A manual process</a:t>
            </a:r>
          </a:p>
          <a:p>
            <a:pPr marL="617220" lvl="1" indent="-342900"/>
            <a:r>
              <a:rPr lang="en-US" dirty="0"/>
              <a:t>Data collected in a matrix either manually or using survey software (</a:t>
            </a:r>
            <a:r>
              <a:rPr lang="en-US" dirty="0" err="1"/>
              <a:t>ie</a:t>
            </a:r>
            <a:r>
              <a:rPr lang="en-US" dirty="0"/>
              <a:t>. Qualtrics) or with qualitative analysis tools (</a:t>
            </a:r>
            <a:r>
              <a:rPr lang="en-US" dirty="0" err="1"/>
              <a:t>ie</a:t>
            </a:r>
            <a:r>
              <a:rPr lang="en-US" dirty="0"/>
              <a:t>. </a:t>
            </a:r>
            <a:r>
              <a:rPr lang="en-US" dirty="0" err="1"/>
              <a:t>Nvivo</a:t>
            </a:r>
            <a:r>
              <a:rPr lang="en-US" dirty="0"/>
              <a:t>)</a:t>
            </a:r>
          </a:p>
          <a:p>
            <a:pPr marL="342900" indent="-342900">
              <a:buFont typeface="Arial" panose="020B0604020202020204" pitchFamily="34" charset="0"/>
              <a:buChar char="•"/>
            </a:pPr>
            <a:r>
              <a:rPr lang="en-US" dirty="0"/>
              <a:t>Most focused on analyzing content with a secondary focus on layout</a:t>
            </a:r>
          </a:p>
          <a:p>
            <a:pPr marL="342900" indent="-342900">
              <a:buFont typeface="Arial" panose="020B0604020202020204" pitchFamily="34" charset="0"/>
              <a:buChar char="•"/>
            </a:pPr>
            <a:r>
              <a:rPr lang="en-US" dirty="0"/>
              <a:t>A few looked at the pedogeological modality (user centered vs. learner centered)</a:t>
            </a:r>
          </a:p>
        </p:txBody>
      </p:sp>
    </p:spTree>
    <p:extLst>
      <p:ext uri="{BB962C8B-B14F-4D97-AF65-F5344CB8AC3E}">
        <p14:creationId xmlns:p14="http://schemas.microsoft.com/office/powerpoint/2010/main" val="2959214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51A01047-632B-4F57-9CDB-AA680D5BBB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5">
            <a:extLst>
              <a:ext uri="{FF2B5EF4-FFF2-40B4-BE49-F238E27FC236}">
                <a16:creationId xmlns:a16="http://schemas.microsoft.com/office/drawing/2014/main" id="{6D7753FE-7408-46D8-999A-0B0C34EA8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1525" y="1028700"/>
            <a:ext cx="302895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a:extLst>
              <a:ext uri="{FF2B5EF4-FFF2-40B4-BE49-F238E27FC236}">
                <a16:creationId xmlns:a16="http://schemas.microsoft.com/office/drawing/2014/main" id="{0BC7C52B-7B03-5128-519B-7E922728E725}"/>
              </a:ext>
            </a:extLst>
          </p:cNvPr>
          <p:cNvSpPr>
            <a:spLocks noGrp="1"/>
          </p:cNvSpPr>
          <p:nvPr>
            <p:ph type="title"/>
          </p:nvPr>
        </p:nvSpPr>
        <p:spPr>
          <a:xfrm>
            <a:off x="1068705" y="1653540"/>
            <a:ext cx="2434589" cy="2608006"/>
          </a:xfrm>
        </p:spPr>
        <p:txBody>
          <a:bodyPr anchor="ctr">
            <a:normAutofit/>
          </a:bodyPr>
          <a:lstStyle/>
          <a:p>
            <a:pPr algn="ctr"/>
            <a:r>
              <a:rPr lang="en-US" dirty="0"/>
              <a:t>Our Study: Sample Set &amp; Data Collection</a:t>
            </a:r>
          </a:p>
        </p:txBody>
      </p:sp>
      <p:grpSp>
        <p:nvGrpSpPr>
          <p:cNvPr id="36" name="Group 35">
            <a:extLst>
              <a:ext uri="{FF2B5EF4-FFF2-40B4-BE49-F238E27FC236}">
                <a16:creationId xmlns:a16="http://schemas.microsoft.com/office/drawing/2014/main" id="{E30DE9CB-4267-487A-915E-5665607E9F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960663" y="4550150"/>
            <a:ext cx="650611" cy="115439"/>
            <a:chOff x="8910933" y="1861308"/>
            <a:chExt cx="867485" cy="115439"/>
          </a:xfrm>
        </p:grpSpPr>
        <p:sp>
          <p:nvSpPr>
            <p:cNvPr id="28" name="Rectangle 27">
              <a:extLst>
                <a:ext uri="{FF2B5EF4-FFF2-40B4-BE49-F238E27FC236}">
                  <a16:creationId xmlns:a16="http://schemas.microsoft.com/office/drawing/2014/main" id="{E237361B-A61F-4EEA-8554-10DEFF0AB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37" name="Straight Connector 36">
              <a:extLst>
                <a:ext uri="{FF2B5EF4-FFF2-40B4-BE49-F238E27FC236}">
                  <a16:creationId xmlns:a16="http://schemas.microsoft.com/office/drawing/2014/main" id="{BBBC8A6A-A883-4F9C-82BA-607223F36C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234343E-05EC-4327-BA72-FD68FF0491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8" name="Content Placeholder 7">
            <a:extLst>
              <a:ext uri="{FF2B5EF4-FFF2-40B4-BE49-F238E27FC236}">
                <a16:creationId xmlns:a16="http://schemas.microsoft.com/office/drawing/2014/main" id="{BB18F865-37DA-9319-5001-21650DDC6898}"/>
              </a:ext>
            </a:extLst>
          </p:cNvPr>
          <p:cNvSpPr>
            <a:spLocks noGrp="1"/>
          </p:cNvSpPr>
          <p:nvPr>
            <p:ph idx="1"/>
          </p:nvPr>
        </p:nvSpPr>
        <p:spPr>
          <a:xfrm>
            <a:off x="4572000" y="1028700"/>
            <a:ext cx="4114800" cy="5102545"/>
          </a:xfrm>
        </p:spPr>
        <p:txBody>
          <a:bodyPr/>
          <a:lstStyle/>
          <a:p>
            <a:pPr>
              <a:lnSpc>
                <a:spcPct val="107000"/>
              </a:lnSpc>
              <a:spcBef>
                <a:spcPts val="0"/>
              </a:spcBef>
            </a:pPr>
            <a:r>
              <a:rPr lang="en-US" sz="2400" kern="100" dirty="0">
                <a:effectLst/>
                <a:ea typeface="Aptos" panose="020B0004020202020204" pitchFamily="34" charset="0"/>
                <a:cs typeface="Arial" panose="020B0604020202020204" pitchFamily="34" charset="0"/>
              </a:rPr>
              <a:t>Sample Set</a:t>
            </a:r>
          </a:p>
          <a:p>
            <a:pPr marL="342900" indent="-342900">
              <a:lnSpc>
                <a:spcPct val="107000"/>
              </a:lnSpc>
              <a:spcBef>
                <a:spcPts val="0"/>
              </a:spcBef>
              <a:buFont typeface="Arial" panose="020B0604020202020204" pitchFamily="34" charset="0"/>
              <a:buChar char="•"/>
            </a:pPr>
            <a:r>
              <a:rPr lang="en-US" kern="100" dirty="0">
                <a:effectLst/>
                <a:ea typeface="Aptos" panose="020B0004020202020204" pitchFamily="34" charset="0"/>
                <a:cs typeface="Arial" panose="020B0604020202020204" pitchFamily="34" charset="0"/>
              </a:rPr>
              <a:t>US News &amp; World Report </a:t>
            </a:r>
            <a:r>
              <a:rPr lang="en-US" b="1" dirty="0"/>
              <a:t>2023-2024 Best Engineering Schools</a:t>
            </a:r>
            <a:endParaRPr lang="en-US" kern="100" dirty="0">
              <a:effectLst/>
              <a:ea typeface="Aptos" panose="020B0004020202020204" pitchFamily="34" charset="0"/>
              <a:cs typeface="Arial" panose="020B0604020202020204" pitchFamily="34" charset="0"/>
            </a:endParaRPr>
          </a:p>
          <a:p>
            <a:pPr marL="742950" marR="0" lvl="1" indent="-285750">
              <a:lnSpc>
                <a:spcPct val="107000"/>
              </a:lnSpc>
              <a:spcBef>
                <a:spcPts val="0"/>
              </a:spcBef>
              <a:spcAft>
                <a:spcPts val="0"/>
              </a:spcAft>
              <a:buFont typeface="Courier New" panose="02070309020205020404" pitchFamily="49" charset="0"/>
              <a:buChar char="o"/>
            </a:pPr>
            <a:r>
              <a:rPr lang="en-US" sz="2000" kern="100" dirty="0">
                <a:effectLst/>
                <a:ea typeface="Aptos" panose="020B0004020202020204" pitchFamily="34" charset="0"/>
                <a:cs typeface="Arial" panose="020B0604020202020204" pitchFamily="34" charset="0"/>
              </a:rPr>
              <a:t>Top 20 R1 schools</a:t>
            </a:r>
          </a:p>
          <a:p>
            <a:pPr marL="742950" marR="0" lvl="1" indent="-285750">
              <a:lnSpc>
                <a:spcPct val="107000"/>
              </a:lnSpc>
              <a:spcBef>
                <a:spcPts val="0"/>
              </a:spcBef>
              <a:spcAft>
                <a:spcPts val="0"/>
              </a:spcAft>
              <a:buFont typeface="Courier New" panose="02070309020205020404" pitchFamily="49" charset="0"/>
              <a:buChar char="o"/>
            </a:pPr>
            <a:r>
              <a:rPr lang="en-US" sz="2000" kern="100" dirty="0">
                <a:effectLst/>
                <a:ea typeface="Aptos" panose="020B0004020202020204" pitchFamily="34" charset="0"/>
                <a:cs typeface="Arial" panose="020B0604020202020204" pitchFamily="34" charset="0"/>
              </a:rPr>
              <a:t>Random sample of 30 of the rest </a:t>
            </a:r>
            <a:r>
              <a:rPr lang="en-US" sz="2000" kern="100">
                <a:effectLst/>
                <a:ea typeface="Aptos" panose="020B0004020202020204" pitchFamily="34" charset="0"/>
                <a:cs typeface="Arial" panose="020B0604020202020204" pitchFamily="34" charset="0"/>
              </a:rPr>
              <a:t>of R1 schools</a:t>
            </a:r>
            <a:endParaRPr lang="en-US" sz="2000" kern="100" dirty="0">
              <a:effectLst/>
              <a:ea typeface="Aptos" panose="020B0004020202020204" pitchFamily="34" charset="0"/>
              <a:cs typeface="Arial" panose="020B0604020202020204" pitchFamily="34" charset="0"/>
            </a:endParaRPr>
          </a:p>
          <a:p>
            <a:pPr marL="457200" marR="0" lvl="1" indent="0">
              <a:lnSpc>
                <a:spcPct val="107000"/>
              </a:lnSpc>
              <a:spcBef>
                <a:spcPts val="0"/>
              </a:spcBef>
              <a:spcAft>
                <a:spcPts val="0"/>
              </a:spcAft>
              <a:buNone/>
            </a:pPr>
            <a:endParaRPr lang="en-US" sz="2000" kern="100" dirty="0">
              <a:ea typeface="Aptos" panose="020B0004020202020204" pitchFamily="34" charset="0"/>
              <a:cs typeface="Arial" panose="020B0604020202020204" pitchFamily="34" charset="0"/>
            </a:endParaRPr>
          </a:p>
          <a:p>
            <a:pPr marL="11113">
              <a:lnSpc>
                <a:spcPct val="107000"/>
              </a:lnSpc>
              <a:spcBef>
                <a:spcPts val="0"/>
              </a:spcBef>
            </a:pPr>
            <a:r>
              <a:rPr lang="en-US" sz="2400" kern="100" dirty="0">
                <a:effectLst/>
                <a:ea typeface="Aptos" panose="020B0004020202020204" pitchFamily="34" charset="0"/>
                <a:cs typeface="Arial" panose="020B0604020202020204" pitchFamily="34" charset="0"/>
              </a:rPr>
              <a:t>Data Collection</a:t>
            </a:r>
          </a:p>
          <a:p>
            <a:pPr marL="354013" indent="-342900">
              <a:lnSpc>
                <a:spcPct val="107000"/>
              </a:lnSpc>
              <a:spcBef>
                <a:spcPts val="0"/>
              </a:spcBef>
              <a:buFont typeface="Arial" panose="020B0604020202020204" pitchFamily="34" charset="0"/>
              <a:buChar char="•"/>
            </a:pPr>
            <a:r>
              <a:rPr lang="en-US" sz="2000" kern="100" dirty="0">
                <a:ea typeface="Aptos" panose="020B0004020202020204" pitchFamily="34" charset="0"/>
                <a:cs typeface="Arial" panose="020B0604020202020204" pitchFamily="34" charset="0"/>
              </a:rPr>
              <a:t>Locate </a:t>
            </a:r>
            <a:r>
              <a:rPr lang="en-US" sz="2000" kern="100" dirty="0" err="1">
                <a:ea typeface="Aptos" panose="020B0004020202020204" pitchFamily="34" charset="0"/>
                <a:cs typeface="Arial" panose="020B0604020202020204" pitchFamily="34" charset="0"/>
              </a:rPr>
              <a:t>LibGuides</a:t>
            </a:r>
            <a:r>
              <a:rPr lang="en-US" sz="2000" kern="100" dirty="0">
                <a:ea typeface="Aptos" panose="020B0004020202020204" pitchFamily="34" charset="0"/>
                <a:cs typeface="Arial" panose="020B0604020202020204" pitchFamily="34" charset="0"/>
              </a:rPr>
              <a:t> through institutional library websites</a:t>
            </a:r>
            <a:endParaRPr lang="en-US" sz="2000" kern="100" dirty="0">
              <a:effectLst/>
              <a:ea typeface="Aptos" panose="020B0004020202020204" pitchFamily="34" charset="0"/>
              <a:cs typeface="Arial" panose="020B0604020202020204" pitchFamily="34" charset="0"/>
            </a:endParaRPr>
          </a:p>
          <a:p>
            <a:pPr marL="354013" indent="-342900">
              <a:lnSpc>
                <a:spcPct val="107000"/>
              </a:lnSpc>
              <a:spcBef>
                <a:spcPts val="0"/>
              </a:spcBef>
              <a:buFont typeface="Arial" panose="020B0604020202020204" pitchFamily="34" charset="0"/>
              <a:buChar char="•"/>
            </a:pPr>
            <a:r>
              <a:rPr lang="en-US" kern="100" dirty="0">
                <a:ea typeface="Aptos" panose="020B0004020202020204" pitchFamily="34" charset="0"/>
                <a:cs typeface="Arial" panose="020B0604020202020204" pitchFamily="34" charset="0"/>
              </a:rPr>
              <a:t>Save PDF copies and import to </a:t>
            </a:r>
            <a:r>
              <a:rPr lang="en-US" kern="100" dirty="0" err="1">
                <a:effectLst/>
                <a:ea typeface="Aptos" panose="020B0004020202020204" pitchFamily="34" charset="0"/>
                <a:cs typeface="Arial" panose="020B0604020202020204" pitchFamily="34" charset="0"/>
              </a:rPr>
              <a:t>Nvivo</a:t>
            </a:r>
            <a:r>
              <a:rPr lang="en-US" kern="100" dirty="0">
                <a:effectLst/>
                <a:ea typeface="Aptos" panose="020B0004020202020204" pitchFamily="34" charset="0"/>
                <a:cs typeface="Arial" panose="020B0604020202020204" pitchFamily="34" charset="0"/>
              </a:rPr>
              <a:t> for analysis</a:t>
            </a:r>
          </a:p>
          <a:p>
            <a:endParaRPr lang="en-US" dirty="0"/>
          </a:p>
        </p:txBody>
      </p:sp>
    </p:spTree>
    <p:extLst>
      <p:ext uri="{BB962C8B-B14F-4D97-AF65-F5344CB8AC3E}">
        <p14:creationId xmlns:p14="http://schemas.microsoft.com/office/powerpoint/2010/main" val="1707982174"/>
      </p:ext>
    </p:extLst>
  </p:cSld>
  <p:clrMapOvr>
    <a:masterClrMapping/>
  </p:clrMapOvr>
</p:sld>
</file>

<file path=ppt/theme/theme1.xml><?xml version="1.0" encoding="utf-8"?>
<a:theme xmlns:a="http://schemas.openxmlformats.org/drawingml/2006/main" name="AdornVTI">
  <a:themeElements>
    <a:clrScheme name="AnalogousFromLightSeedRightStep">
      <a:dk1>
        <a:srgbClr val="000000"/>
      </a:dk1>
      <a:lt1>
        <a:srgbClr val="FFFFFF"/>
      </a:lt1>
      <a:dk2>
        <a:srgbClr val="36371F"/>
      </a:dk2>
      <a:lt2>
        <a:srgbClr val="E2E8E8"/>
      </a:lt2>
      <a:accent1>
        <a:srgbClr val="EE736E"/>
      </a:accent1>
      <a:accent2>
        <a:srgbClr val="E98D3F"/>
      </a:accent2>
      <a:accent3>
        <a:srgbClr val="B2A446"/>
      </a:accent3>
      <a:accent4>
        <a:srgbClr val="8EB03A"/>
      </a:accent4>
      <a:accent5>
        <a:srgbClr val="5DB837"/>
      </a:accent5>
      <a:accent6>
        <a:srgbClr val="2EBA3F"/>
      </a:accent6>
      <a:hlink>
        <a:srgbClr val="578D8F"/>
      </a:hlink>
      <a:folHlink>
        <a:srgbClr val="7F7F7F"/>
      </a:folHlink>
    </a:clrScheme>
    <a:fontScheme name="Bembo">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dornVTI" id="{497E3FA9-5A27-4D12-9D04-917BEF3D1303}" vid="{34192A01-61CA-4566-9818-841C607496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1279</Words>
  <Application>Microsoft Office PowerPoint</Application>
  <PresentationFormat>On-screen Show (4:3)</PresentationFormat>
  <Paragraphs>101</Paragraphs>
  <Slides>14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arial</vt:lpstr>
      <vt:lpstr>Bembo</vt:lpstr>
      <vt:lpstr>Calibri</vt:lpstr>
      <vt:lpstr>Courier New</vt:lpstr>
      <vt:lpstr>AdornVTI</vt:lpstr>
      <vt:lpstr>A Content Analysis to Inform Engineering LibGuide Overhaul</vt:lpstr>
      <vt:lpstr>Introductions</vt:lpstr>
      <vt:lpstr>Why do we care about engineering LibGuides?</vt:lpstr>
      <vt:lpstr>Context for Study</vt:lpstr>
      <vt:lpstr>Context for Study cnt.</vt:lpstr>
      <vt:lpstr>Content Analysis Introduction</vt:lpstr>
      <vt:lpstr>LibGuide Content Analyses: Sample Sets</vt:lpstr>
      <vt:lpstr>LibGuide Content Analyses: Methods &amp; Variables</vt:lpstr>
      <vt:lpstr>Our Study: Sample Set &amp; Data Collection</vt:lpstr>
      <vt:lpstr>Our Study: Variables</vt:lpstr>
      <vt:lpstr>Next Steps</vt:lpstr>
      <vt:lpstr>References</vt:lpstr>
      <vt:lpstr>References: LibGuide Content Analyses</vt:lpstr>
      <vt:lpstr>References: LibGuide Content Analyses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2012-08-24T00:53:15Z</dcterms:created>
  <dcterms:modified xsi:type="dcterms:W3CDTF">2024-06-04T18:11:45Z</dcterms:modified>
</cp:coreProperties>
</file>