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66" r:id="rId1"/>
  </p:sldMasterIdLst>
  <p:sldIdLst>
    <p:sldId id="271" r:id="rId2"/>
    <p:sldId id="256" r:id="rId3"/>
    <p:sldId id="257" r:id="rId4"/>
    <p:sldId id="269" r:id="rId5"/>
    <p:sldId id="259" r:id="rId6"/>
    <p:sldId id="260" r:id="rId7"/>
    <p:sldId id="264" r:id="rId8"/>
    <p:sldId id="270" r:id="rId9"/>
    <p:sldId id="261" r:id="rId10"/>
    <p:sldId id="265" r:id="rId11"/>
    <p:sldId id="267" r:id="rId12"/>
    <p:sldId id="268" r:id="rId13"/>
    <p:sldId id="266" r:id="rId14"/>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0030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9507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5431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11206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23355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38332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50172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10609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79656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7153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99692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78190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56283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00992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19284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1/25/2017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8664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1/25/2017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14597180"/>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 id="2147483981" r:id="rId15"/>
    <p:sldLayoutId id="214748398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hdl.handle.net/1903/17457" TargetMode="External"/><Relationship Id="rId2" Type="http://schemas.openxmlformats.org/officeDocument/2006/relationships/hyperlink" Target="http://drum.lib.umd.edu/handle/1903/17456" TargetMode="External"/><Relationship Id="rId1" Type="http://schemas.openxmlformats.org/officeDocument/2006/relationships/slideLayout" Target="../slideLayouts/slideLayout1.xml"/><Relationship Id="rId4" Type="http://schemas.openxmlformats.org/officeDocument/2006/relationships/hyperlink" Target="http://drum.lib.umd.edu/handle/1903/1805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690336"/>
            <a:ext cx="6096000" cy="1477328"/>
          </a:xfrm>
          <a:prstGeom prst="rect">
            <a:avLst/>
          </a:prstGeom>
        </p:spPr>
        <p:txBody>
          <a:bodyPr>
            <a:spAutoFit/>
          </a:bodyPr>
          <a:lstStyle/>
          <a:p>
            <a:r>
              <a:rPr lang="en-US" dirty="0">
                <a:latin typeface="Calibri" panose="020F0502020204030204" pitchFamily="34" charset="0"/>
                <a:ea typeface="Arial Unicode MS" panose="020B0604020202020204" pitchFamily="34" charset="-128"/>
                <a:cs typeface="Times New Roman" panose="02020603050405020304" pitchFamily="18" charset="0"/>
              </a:rPr>
              <a:t>Conference presentation, “So, you developed the framework for liaison work.  What’s next?” The 2016 Libraries Assessment Conference, Arlington, VA, October 31–November 2, 2016. Submitted written article of the presentation for the conference proceedings</a:t>
            </a:r>
            <a:endParaRPr lang="en-US" dirty="0"/>
          </a:p>
        </p:txBody>
      </p:sp>
    </p:spTree>
    <p:extLst>
      <p:ext uri="{BB962C8B-B14F-4D97-AF65-F5344CB8AC3E}">
        <p14:creationId xmlns:p14="http://schemas.microsoft.com/office/powerpoint/2010/main" val="139820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UMD Annual reviews are:</a:t>
            </a:r>
            <a:endParaRPr lang="en-US" dirty="0"/>
          </a:p>
        </p:txBody>
      </p:sp>
      <p:sp>
        <p:nvSpPr>
          <p:cNvPr id="3" name="Content Placeholder 2"/>
          <p:cNvSpPr>
            <a:spLocks noGrp="1"/>
          </p:cNvSpPr>
          <p:nvPr>
            <p:ph idx="1"/>
          </p:nvPr>
        </p:nvSpPr>
        <p:spPr/>
        <p:txBody>
          <a:bodyPr>
            <a:normAutofit/>
          </a:bodyPr>
          <a:lstStyle/>
          <a:p>
            <a:r>
              <a:rPr lang="en-US" dirty="0" smtClean="0"/>
              <a:t>A</a:t>
            </a:r>
            <a:r>
              <a:rPr lang="en-US" b="1" dirty="0" smtClean="0"/>
              <a:t> developmental tool</a:t>
            </a:r>
            <a:r>
              <a:rPr lang="en-US" dirty="0" smtClean="0"/>
              <a:t>: </a:t>
            </a:r>
            <a:r>
              <a:rPr lang="en-US" sz="1500" dirty="0" smtClean="0"/>
              <a:t>a conversation between a librarian and supervisor/s</a:t>
            </a:r>
          </a:p>
          <a:p>
            <a:r>
              <a:rPr lang="en-US" dirty="0" smtClean="0"/>
              <a:t>An </a:t>
            </a:r>
            <a:r>
              <a:rPr lang="en-US" b="1" dirty="0" smtClean="0"/>
              <a:t>indicator of engagement</a:t>
            </a:r>
          </a:p>
          <a:p>
            <a:r>
              <a:rPr lang="en-US" b="1" dirty="0" smtClean="0"/>
              <a:t>Benchmarking that show support for institutional goals</a:t>
            </a:r>
            <a:r>
              <a:rPr lang="en-US" dirty="0" smtClean="0"/>
              <a:t>, in </a:t>
            </a:r>
            <a:r>
              <a:rPr lang="en-US" dirty="0"/>
              <a:t>line </a:t>
            </a:r>
            <a:r>
              <a:rPr lang="en-US" dirty="0" smtClean="0"/>
              <a:t>with: </a:t>
            </a:r>
            <a:endParaRPr lang="en-US" dirty="0"/>
          </a:p>
          <a:p>
            <a:pPr lvl="1"/>
            <a:r>
              <a:rPr lang="en-US" sz="1500" dirty="0"/>
              <a:t>Research &amp; Learning and the Libraries strategic goals</a:t>
            </a:r>
          </a:p>
          <a:p>
            <a:pPr lvl="1"/>
            <a:r>
              <a:rPr lang="en-US" sz="1500" dirty="0"/>
              <a:t>Promotion and tenure review policies and processes</a:t>
            </a:r>
            <a:endParaRPr lang="en-US" sz="1500" dirty="0" smtClean="0"/>
          </a:p>
          <a:p>
            <a:r>
              <a:rPr lang="en-US" dirty="0" smtClean="0"/>
              <a:t>A </a:t>
            </a:r>
            <a:r>
              <a:rPr lang="en-US" b="1" dirty="0"/>
              <a:t>reflection </a:t>
            </a:r>
            <a:r>
              <a:rPr lang="en-US" b="1" dirty="0" smtClean="0"/>
              <a:t>on </a:t>
            </a:r>
            <a:r>
              <a:rPr lang="en-US" b="1" dirty="0"/>
              <a:t>the individual and the organization</a:t>
            </a:r>
            <a:endParaRPr lang="en-US" b="1" dirty="0" smtClean="0"/>
          </a:p>
          <a:p>
            <a:pPr lvl="1"/>
            <a:r>
              <a:rPr lang="en-US" sz="1500" dirty="0" smtClean="0"/>
              <a:t>Show individual impact on the University strategic goals</a:t>
            </a:r>
          </a:p>
          <a:p>
            <a:pPr lvl="1"/>
            <a:r>
              <a:rPr lang="en-US" sz="1500" dirty="0" smtClean="0"/>
              <a:t>Show collective (Libraries’) impact on the University strategic goals</a:t>
            </a:r>
          </a:p>
          <a:p>
            <a:r>
              <a:rPr lang="en-US" b="1" dirty="0" smtClean="0"/>
              <a:t>Perpetual work in progress</a:t>
            </a:r>
            <a:r>
              <a:rPr lang="en-US" dirty="0" smtClean="0"/>
              <a:t>:  </a:t>
            </a:r>
            <a:r>
              <a:rPr lang="en-US" sz="1500" dirty="0" smtClean="0"/>
              <a:t>shifts with changes in our environment, strategic priorities and overall growth. </a:t>
            </a:r>
            <a:endParaRPr lang="en-US" sz="1500" dirty="0"/>
          </a:p>
        </p:txBody>
      </p:sp>
    </p:spTree>
    <p:extLst>
      <p:ext uri="{BB962C8B-B14F-4D97-AF65-F5344CB8AC3E}">
        <p14:creationId xmlns:p14="http://schemas.microsoft.com/office/powerpoint/2010/main" val="169505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3795" y="609600"/>
            <a:ext cx="10353761" cy="1150189"/>
          </a:xfrm>
        </p:spPr>
        <p:txBody>
          <a:bodyPr>
            <a:normAutofit/>
          </a:bodyPr>
          <a:lstStyle/>
          <a:p>
            <a:pPr algn="ctr"/>
            <a:r>
              <a:rPr lang="en-US" sz="2800" dirty="0" smtClean="0"/>
              <a:t>Side by side comparison from goal setting and end of year templates (</a:t>
            </a:r>
            <a:r>
              <a:rPr lang="en-US" sz="2800" dirty="0"/>
              <a:t>excerpts), </a:t>
            </a:r>
            <a:r>
              <a:rPr lang="en-US" sz="2000" dirty="0"/>
              <a:t>http://drum.lib.umd.edu/handle/1903/18056</a:t>
            </a:r>
          </a:p>
        </p:txBody>
      </p:sp>
      <p:sp>
        <p:nvSpPr>
          <p:cNvPr id="3" name="Content Placeholder 2"/>
          <p:cNvSpPr>
            <a:spLocks noGrp="1"/>
          </p:cNvSpPr>
          <p:nvPr>
            <p:ph sz="half" idx="1"/>
          </p:nvPr>
        </p:nvSpPr>
        <p:spPr>
          <a:xfrm>
            <a:off x="1474515" y="1759788"/>
            <a:ext cx="4638902" cy="4397171"/>
          </a:xfrm>
        </p:spPr>
        <p:txBody>
          <a:bodyPr>
            <a:normAutofit fontScale="55000" lnSpcReduction="20000"/>
          </a:bodyPr>
          <a:lstStyle/>
          <a:p>
            <a:pPr marL="0" indent="0">
              <a:buNone/>
            </a:pPr>
            <a:r>
              <a:rPr lang="en-US" sz="2200" b="1" dirty="0">
                <a:effectLst/>
              </a:rPr>
              <a:t>LIBRARIANSHIP</a:t>
            </a:r>
            <a:r>
              <a:rPr lang="en-US" sz="2200" dirty="0">
                <a:effectLst/>
              </a:rPr>
              <a:t> </a:t>
            </a:r>
          </a:p>
          <a:p>
            <a:pPr marL="0" indent="0">
              <a:buNone/>
            </a:pPr>
            <a:r>
              <a:rPr lang="en-US" sz="2200" b="1" u="sng" dirty="0">
                <a:effectLst/>
              </a:rPr>
              <a:t>Category:  Collection </a:t>
            </a:r>
            <a:r>
              <a:rPr lang="en-US" sz="2200" b="1" u="sng" dirty="0" smtClean="0">
                <a:effectLst/>
              </a:rPr>
              <a:t>Development</a:t>
            </a:r>
            <a:endParaRPr lang="en-US" sz="2200" dirty="0">
              <a:effectLst/>
            </a:endParaRPr>
          </a:p>
          <a:p>
            <a:pPr marL="0" indent="0">
              <a:buNone/>
            </a:pPr>
            <a:r>
              <a:rPr lang="en-US" sz="2200" dirty="0">
                <a:effectLst/>
              </a:rPr>
              <a:t>Objectives: </a:t>
            </a:r>
          </a:p>
          <a:p>
            <a:pPr lvl="0"/>
            <a:r>
              <a:rPr lang="en-US" sz="2200" dirty="0">
                <a:effectLst/>
              </a:rPr>
              <a:t>Insert objective here</a:t>
            </a:r>
          </a:p>
          <a:p>
            <a:pPr lvl="1"/>
            <a:r>
              <a:rPr lang="en-US" sz="2200" dirty="0">
                <a:effectLst/>
              </a:rPr>
              <a:t>Specific activity undertaken to meet objective </a:t>
            </a:r>
          </a:p>
          <a:p>
            <a:pPr lvl="1"/>
            <a:r>
              <a:rPr lang="en-US" sz="2200" dirty="0">
                <a:effectLst/>
              </a:rPr>
              <a:t>Add additional undertaken activities  as needed</a:t>
            </a:r>
          </a:p>
          <a:p>
            <a:pPr lvl="0"/>
            <a:r>
              <a:rPr lang="en-US" sz="2200" dirty="0">
                <a:effectLst/>
              </a:rPr>
              <a:t>Insert objective here</a:t>
            </a:r>
          </a:p>
          <a:p>
            <a:pPr lvl="1"/>
            <a:r>
              <a:rPr lang="en-US" sz="2200" dirty="0">
                <a:effectLst/>
              </a:rPr>
              <a:t>Specific activity undertaken to meet objective </a:t>
            </a:r>
          </a:p>
          <a:p>
            <a:pPr lvl="1"/>
            <a:r>
              <a:rPr lang="en-US" sz="2200" dirty="0">
                <a:effectLst/>
              </a:rPr>
              <a:t>Add additional undertaken activities as needed</a:t>
            </a:r>
          </a:p>
          <a:p>
            <a:pPr marL="0" indent="0">
              <a:buNone/>
            </a:pPr>
            <a:endParaRPr lang="en-US" sz="2200" dirty="0" smtClean="0">
              <a:effectLst/>
            </a:endParaRPr>
          </a:p>
          <a:p>
            <a:pPr marL="0" indent="0">
              <a:buNone/>
            </a:pPr>
            <a:r>
              <a:rPr lang="en-US" sz="2200" i="1" dirty="0" smtClean="0">
                <a:effectLst/>
              </a:rPr>
              <a:t>(</a:t>
            </a:r>
            <a:r>
              <a:rPr lang="en-US" sz="2200" i="1" dirty="0">
                <a:effectLst/>
              </a:rPr>
              <a:t>Add additional objectives as needed</a:t>
            </a:r>
            <a:r>
              <a:rPr lang="en-US" sz="2200" dirty="0">
                <a:effectLst/>
              </a:rPr>
              <a:t>)</a:t>
            </a:r>
          </a:p>
          <a:p>
            <a:endParaRPr lang="en-US" dirty="0"/>
          </a:p>
        </p:txBody>
      </p:sp>
      <p:sp>
        <p:nvSpPr>
          <p:cNvPr id="5" name="Content Placeholder 4"/>
          <p:cNvSpPr>
            <a:spLocks noGrp="1"/>
          </p:cNvSpPr>
          <p:nvPr>
            <p:ph sz="half" idx="2"/>
          </p:nvPr>
        </p:nvSpPr>
        <p:spPr>
          <a:xfrm>
            <a:off x="6485352" y="1759788"/>
            <a:ext cx="4705161" cy="4397171"/>
          </a:xfrm>
        </p:spPr>
        <p:txBody>
          <a:bodyPr>
            <a:normAutofit fontScale="55000" lnSpcReduction="20000"/>
          </a:bodyPr>
          <a:lstStyle/>
          <a:p>
            <a:pPr marL="0" indent="0">
              <a:buNone/>
            </a:pPr>
            <a:r>
              <a:rPr lang="en-US" sz="2200" b="1" dirty="0">
                <a:effectLst/>
              </a:rPr>
              <a:t>LIBRARIANSHIP</a:t>
            </a:r>
            <a:r>
              <a:rPr lang="en-US" sz="2200" dirty="0">
                <a:effectLst/>
              </a:rPr>
              <a:t> </a:t>
            </a:r>
          </a:p>
          <a:p>
            <a:pPr marL="0" indent="0">
              <a:buNone/>
            </a:pPr>
            <a:r>
              <a:rPr lang="en-US" sz="2200" b="1" u="sng" dirty="0">
                <a:effectLst/>
              </a:rPr>
              <a:t>Category:  Collection </a:t>
            </a:r>
            <a:r>
              <a:rPr lang="en-US" sz="2200" b="1" u="sng" dirty="0" smtClean="0">
                <a:effectLst/>
              </a:rPr>
              <a:t>Development</a:t>
            </a:r>
            <a:r>
              <a:rPr lang="en-US" dirty="0">
                <a:effectLst/>
              </a:rPr>
              <a:t> </a:t>
            </a:r>
            <a:endParaRPr lang="en-US" sz="1600" dirty="0">
              <a:effectLst/>
            </a:endParaRPr>
          </a:p>
          <a:p>
            <a:pPr marL="0" indent="0">
              <a:buNone/>
            </a:pPr>
            <a:r>
              <a:rPr lang="en-US" sz="2200" dirty="0">
                <a:effectLst/>
              </a:rPr>
              <a:t>Objectives: </a:t>
            </a:r>
          </a:p>
          <a:p>
            <a:pPr lvl="0"/>
            <a:r>
              <a:rPr lang="en-US" sz="2200" dirty="0">
                <a:effectLst/>
              </a:rPr>
              <a:t>Insert objective here</a:t>
            </a:r>
          </a:p>
          <a:p>
            <a:pPr lvl="1"/>
            <a:r>
              <a:rPr lang="en-US" sz="2200" dirty="0">
                <a:effectLst/>
              </a:rPr>
              <a:t>Specific activity undertaken to meet objective </a:t>
            </a:r>
          </a:p>
          <a:p>
            <a:pPr lvl="1"/>
            <a:r>
              <a:rPr lang="en-US" sz="2200" dirty="0">
                <a:effectLst/>
              </a:rPr>
              <a:t>Add additional undertaken activities  as needed</a:t>
            </a:r>
          </a:p>
          <a:p>
            <a:pPr lvl="2"/>
            <a:r>
              <a:rPr lang="en-US" sz="2200" dirty="0">
                <a:effectLst/>
              </a:rPr>
              <a:t>In your assessment was this </a:t>
            </a:r>
            <a:r>
              <a:rPr lang="en-US" sz="2200" dirty="0" smtClean="0">
                <a:effectLst/>
              </a:rPr>
              <a:t>objective </a:t>
            </a:r>
            <a:r>
              <a:rPr lang="en-US" sz="2200" dirty="0">
                <a:effectLst/>
              </a:rPr>
              <a:t>met?  If not what prevented it?  </a:t>
            </a:r>
          </a:p>
          <a:p>
            <a:pPr lvl="2"/>
            <a:r>
              <a:rPr lang="en-US" sz="2200" dirty="0">
                <a:effectLst/>
              </a:rPr>
              <a:t>Any other comments? </a:t>
            </a:r>
          </a:p>
          <a:p>
            <a:pPr lvl="0"/>
            <a:r>
              <a:rPr lang="en-US" sz="2200" dirty="0">
                <a:effectLst/>
              </a:rPr>
              <a:t>Insert objective here</a:t>
            </a:r>
          </a:p>
          <a:p>
            <a:pPr lvl="1"/>
            <a:r>
              <a:rPr lang="en-US" sz="2200" dirty="0">
                <a:effectLst/>
              </a:rPr>
              <a:t>Specific activity undertaken to meet objective </a:t>
            </a:r>
          </a:p>
          <a:p>
            <a:pPr lvl="1"/>
            <a:r>
              <a:rPr lang="en-US" sz="2200" dirty="0">
                <a:effectLst/>
              </a:rPr>
              <a:t>Add additional undertaken activities as needed</a:t>
            </a:r>
          </a:p>
          <a:p>
            <a:pPr lvl="2"/>
            <a:r>
              <a:rPr lang="en-US" sz="2200" dirty="0">
                <a:effectLst/>
              </a:rPr>
              <a:t>In your assessment was this </a:t>
            </a:r>
            <a:r>
              <a:rPr lang="en-US" sz="2200" dirty="0" smtClean="0">
                <a:effectLst/>
              </a:rPr>
              <a:t>objective </a:t>
            </a:r>
            <a:r>
              <a:rPr lang="en-US" sz="2200" dirty="0">
                <a:effectLst/>
              </a:rPr>
              <a:t>met?  If not what prevented it?  </a:t>
            </a:r>
          </a:p>
          <a:p>
            <a:pPr lvl="2"/>
            <a:r>
              <a:rPr lang="en-US" sz="2200" dirty="0">
                <a:effectLst/>
              </a:rPr>
              <a:t>Any other comments</a:t>
            </a:r>
            <a:r>
              <a:rPr lang="en-US" sz="2200" dirty="0" smtClean="0">
                <a:effectLst/>
              </a:rPr>
              <a:t>?</a:t>
            </a:r>
            <a:endParaRPr lang="en-US" sz="2200" dirty="0">
              <a:effectLst/>
            </a:endParaRPr>
          </a:p>
          <a:p>
            <a:pPr marL="0" indent="0">
              <a:buNone/>
            </a:pPr>
            <a:r>
              <a:rPr lang="en-US" sz="2200" i="1" dirty="0" smtClean="0">
                <a:effectLst/>
              </a:rPr>
              <a:t>(</a:t>
            </a:r>
            <a:r>
              <a:rPr lang="en-US" sz="2200" i="1" dirty="0">
                <a:effectLst/>
              </a:rPr>
              <a:t>Add additional objectives as needed, especially if added after the Goal Setting document was completed)</a:t>
            </a:r>
            <a:endParaRPr lang="en-US" sz="2200" dirty="0">
              <a:effectLst/>
            </a:endParaRPr>
          </a:p>
          <a:p>
            <a:endParaRPr lang="en-US" dirty="0"/>
          </a:p>
        </p:txBody>
      </p:sp>
    </p:spTree>
    <p:extLst>
      <p:ext uri="{BB962C8B-B14F-4D97-AF65-F5344CB8AC3E}">
        <p14:creationId xmlns:p14="http://schemas.microsoft.com/office/powerpoint/2010/main" val="455015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1"/>
            <a:ext cx="10353761" cy="925901"/>
          </a:xfrm>
        </p:spPr>
        <p:txBody>
          <a:bodyPr>
            <a:normAutofit/>
          </a:bodyPr>
          <a:lstStyle/>
          <a:p>
            <a:pPr algn="ctr"/>
            <a:r>
              <a:rPr lang="en-US" sz="3200" dirty="0" smtClean="0"/>
              <a:t>Example (</a:t>
            </a:r>
            <a:r>
              <a:rPr lang="en-US" sz="2400" dirty="0" smtClean="0"/>
              <a:t>excerpt</a:t>
            </a:r>
            <a:r>
              <a:rPr lang="en-US" sz="3200" dirty="0" smtClean="0"/>
              <a:t>), </a:t>
            </a:r>
            <a:r>
              <a:rPr lang="en-US" sz="2000" dirty="0"/>
              <a:t>http://drum.lib.umd.edu/handle/1903/18056</a:t>
            </a:r>
          </a:p>
        </p:txBody>
      </p:sp>
      <p:sp>
        <p:nvSpPr>
          <p:cNvPr id="3" name="Content Placeholder 2"/>
          <p:cNvSpPr>
            <a:spLocks noGrp="1"/>
          </p:cNvSpPr>
          <p:nvPr>
            <p:ph idx="1"/>
          </p:nvPr>
        </p:nvSpPr>
        <p:spPr>
          <a:xfrm>
            <a:off x="913795" y="1535502"/>
            <a:ext cx="10353762" cy="4632384"/>
          </a:xfrm>
        </p:spPr>
        <p:txBody>
          <a:bodyPr>
            <a:normAutofit fontScale="85000" lnSpcReduction="20000"/>
          </a:bodyPr>
          <a:lstStyle/>
          <a:p>
            <a:pPr marL="0" indent="0">
              <a:buNone/>
            </a:pPr>
            <a:r>
              <a:rPr lang="en-US" b="1" dirty="0">
                <a:effectLst/>
              </a:rPr>
              <a:t>LIBRARIANSHIP</a:t>
            </a:r>
            <a:r>
              <a:rPr lang="en-US" dirty="0">
                <a:effectLst/>
              </a:rPr>
              <a:t>  </a:t>
            </a:r>
            <a:endParaRPr lang="en-US" sz="1600" dirty="0">
              <a:effectLst/>
            </a:endParaRPr>
          </a:p>
          <a:p>
            <a:pPr marL="0" indent="0">
              <a:buNone/>
            </a:pPr>
            <a:r>
              <a:rPr lang="en-US" b="1" u="sng" dirty="0">
                <a:effectLst/>
              </a:rPr>
              <a:t>Category:  Collection Development</a:t>
            </a:r>
            <a:endParaRPr lang="en-US" sz="1600" dirty="0">
              <a:effectLst/>
            </a:endParaRPr>
          </a:p>
          <a:p>
            <a:pPr marL="0" indent="0">
              <a:buNone/>
            </a:pPr>
            <a:r>
              <a:rPr lang="en-US" dirty="0" smtClean="0">
                <a:effectLst/>
              </a:rPr>
              <a:t>Objectives</a:t>
            </a:r>
            <a:r>
              <a:rPr lang="en-US" dirty="0">
                <a:effectLst/>
              </a:rPr>
              <a:t>: </a:t>
            </a:r>
            <a:endParaRPr lang="en-US" sz="1600" dirty="0">
              <a:effectLst/>
            </a:endParaRPr>
          </a:p>
          <a:p>
            <a:pPr marL="0" lvl="0" indent="0">
              <a:buNone/>
            </a:pPr>
            <a:r>
              <a:rPr lang="en-US" dirty="0" smtClean="0">
                <a:effectLst/>
              </a:rPr>
              <a:t>1.  Manage </a:t>
            </a:r>
            <a:r>
              <a:rPr lang="en-US" dirty="0">
                <a:effectLst/>
              </a:rPr>
              <a:t>collections in assigned subject areas </a:t>
            </a:r>
            <a:endParaRPr lang="en-US" sz="1600" dirty="0">
              <a:effectLst/>
            </a:endParaRPr>
          </a:p>
          <a:p>
            <a:pPr lvl="1"/>
            <a:r>
              <a:rPr lang="en-US" dirty="0">
                <a:effectLst/>
              </a:rPr>
              <a:t>Met with collegiate faculty in academic units to discuss future needs and changes in the curriculum</a:t>
            </a:r>
            <a:endParaRPr lang="en-US" sz="1400" dirty="0">
              <a:effectLst/>
            </a:endParaRPr>
          </a:p>
          <a:p>
            <a:pPr lvl="1"/>
            <a:r>
              <a:rPr lang="en-US" dirty="0">
                <a:effectLst/>
              </a:rPr>
              <a:t>Revised collection development policy in [subject area] in view of changes in the curriculum </a:t>
            </a:r>
            <a:endParaRPr lang="en-US" sz="1400" dirty="0">
              <a:effectLst/>
            </a:endParaRPr>
          </a:p>
          <a:p>
            <a:pPr lvl="1"/>
            <a:r>
              <a:rPr lang="en-US" dirty="0" smtClean="0">
                <a:effectLst/>
              </a:rPr>
              <a:t>Deselected </a:t>
            </a:r>
            <a:r>
              <a:rPr lang="en-US" dirty="0">
                <a:effectLst/>
              </a:rPr>
              <a:t>materials according to set criteria</a:t>
            </a:r>
            <a:endParaRPr lang="en-US" sz="1400" dirty="0">
              <a:effectLst/>
            </a:endParaRPr>
          </a:p>
          <a:p>
            <a:pPr lvl="2"/>
            <a:r>
              <a:rPr lang="en-US" dirty="0" smtClean="0">
                <a:effectLst/>
              </a:rPr>
              <a:t>My decisions were made  </a:t>
            </a:r>
            <a:r>
              <a:rPr lang="en-US" dirty="0">
                <a:effectLst/>
              </a:rPr>
              <a:t>in consultations with faculty, students and library </a:t>
            </a:r>
            <a:r>
              <a:rPr lang="en-US" dirty="0" smtClean="0">
                <a:effectLst/>
              </a:rPr>
              <a:t>colleagues, </a:t>
            </a:r>
            <a:r>
              <a:rPr lang="en-US" dirty="0">
                <a:effectLst/>
              </a:rPr>
              <a:t>and were based on Libraries </a:t>
            </a:r>
            <a:r>
              <a:rPr lang="en-US" dirty="0" smtClean="0">
                <a:effectLst/>
              </a:rPr>
              <a:t>policies.  Worked through some difference of opinions.  In the end everyone was in agreement.  Faculty felt included.  Thus </a:t>
            </a:r>
            <a:r>
              <a:rPr lang="en-US" dirty="0">
                <a:effectLst/>
              </a:rPr>
              <a:t>this effort was successful.</a:t>
            </a:r>
            <a:endParaRPr lang="en-US" sz="1200" dirty="0">
              <a:effectLst/>
            </a:endParaRPr>
          </a:p>
          <a:p>
            <a:pPr marL="0" lvl="0" indent="0">
              <a:buNone/>
            </a:pPr>
            <a:r>
              <a:rPr lang="en-US" dirty="0" smtClean="0">
                <a:effectLst/>
              </a:rPr>
              <a:t>2.  Manage </a:t>
            </a:r>
            <a:r>
              <a:rPr lang="en-US" dirty="0">
                <a:effectLst/>
              </a:rPr>
              <a:t>gift funds</a:t>
            </a:r>
            <a:endParaRPr lang="en-US" sz="1600" dirty="0">
              <a:effectLst/>
            </a:endParaRPr>
          </a:p>
          <a:p>
            <a:pPr lvl="1"/>
            <a:r>
              <a:rPr lang="en-US" dirty="0">
                <a:effectLst/>
              </a:rPr>
              <a:t>Met with development Office</a:t>
            </a:r>
            <a:endParaRPr lang="en-US" sz="1400" dirty="0">
              <a:effectLst/>
            </a:endParaRPr>
          </a:p>
          <a:p>
            <a:pPr lvl="1"/>
            <a:r>
              <a:rPr lang="en-US" dirty="0">
                <a:effectLst/>
              </a:rPr>
              <a:t>Provided a list of purchased materials to the </a:t>
            </a:r>
            <a:r>
              <a:rPr lang="en-US" dirty="0" smtClean="0">
                <a:effectLst/>
              </a:rPr>
              <a:t>donor of </a:t>
            </a:r>
            <a:r>
              <a:rPr lang="en-US" dirty="0" err="1" smtClean="0">
                <a:effectLst/>
              </a:rPr>
              <a:t>xxxx</a:t>
            </a:r>
            <a:r>
              <a:rPr lang="en-US" dirty="0" smtClean="0">
                <a:effectLst/>
              </a:rPr>
              <a:t> fund</a:t>
            </a:r>
            <a:endParaRPr lang="en-US" sz="1400" dirty="0">
              <a:effectLst/>
            </a:endParaRPr>
          </a:p>
          <a:p>
            <a:pPr lvl="2"/>
            <a:r>
              <a:rPr lang="en-US" dirty="0" smtClean="0">
                <a:effectLst/>
              </a:rPr>
              <a:t>The donor expressed satisfaction </a:t>
            </a:r>
            <a:r>
              <a:rPr lang="en-US" dirty="0">
                <a:effectLst/>
              </a:rPr>
              <a:t>with my use of the funds</a:t>
            </a:r>
            <a:endParaRPr lang="en-US" sz="1200" dirty="0">
              <a:effectLst/>
            </a:endParaRPr>
          </a:p>
          <a:p>
            <a:pPr marL="0" lvl="0" indent="0">
              <a:buNone/>
            </a:pPr>
            <a:r>
              <a:rPr lang="en-US" dirty="0" smtClean="0">
                <a:effectLst/>
              </a:rPr>
              <a:t>3.  Professional </a:t>
            </a:r>
            <a:r>
              <a:rPr lang="en-US" dirty="0">
                <a:effectLst/>
              </a:rPr>
              <a:t>development</a:t>
            </a:r>
            <a:endParaRPr lang="en-US" sz="1600" dirty="0">
              <a:effectLst/>
            </a:endParaRPr>
          </a:p>
          <a:p>
            <a:pPr lvl="1"/>
            <a:r>
              <a:rPr lang="en-US" dirty="0">
                <a:effectLst/>
              </a:rPr>
              <a:t>Attended ACRL webinar on On-demand Acquisitions on September 15, 2014.</a:t>
            </a:r>
            <a:endParaRPr lang="en-US" sz="1400" dirty="0">
              <a:effectLst/>
            </a:endParaRPr>
          </a:p>
          <a:p>
            <a:endParaRPr lang="en-US" dirty="0"/>
          </a:p>
        </p:txBody>
      </p:sp>
    </p:spTree>
    <p:extLst>
      <p:ext uri="{BB962C8B-B14F-4D97-AF65-F5344CB8AC3E}">
        <p14:creationId xmlns:p14="http://schemas.microsoft.com/office/powerpoint/2010/main" val="29042393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rmAutofit fontScale="90000"/>
          </a:bodyPr>
          <a:lstStyle/>
          <a:p>
            <a:r>
              <a:rPr lang="en-US" dirty="0" smtClean="0"/>
              <a:t>Thank you</a:t>
            </a:r>
            <a:br>
              <a:rPr lang="en-US" dirty="0" smtClean="0"/>
            </a:br>
            <a:r>
              <a:rPr lang="en-US" dirty="0"/>
              <a:t/>
            </a:r>
            <a:br>
              <a:rPr lang="en-US" dirty="0"/>
            </a:br>
            <a:r>
              <a:rPr lang="en-US" dirty="0" smtClean="0"/>
              <a:t> </a:t>
            </a:r>
            <a:endParaRPr lang="en-US" dirty="0"/>
          </a:p>
        </p:txBody>
      </p:sp>
      <p:sp>
        <p:nvSpPr>
          <p:cNvPr id="3" name="Subtitle 2"/>
          <p:cNvSpPr>
            <a:spLocks noGrp="1"/>
          </p:cNvSpPr>
          <p:nvPr>
            <p:ph type="subTitle" idx="1"/>
          </p:nvPr>
        </p:nvSpPr>
        <p:spPr>
          <a:xfrm>
            <a:off x="2589213" y="4641669"/>
            <a:ext cx="8915399" cy="1261994"/>
          </a:xfrm>
        </p:spPr>
        <p:txBody>
          <a:bodyPr/>
          <a:lstStyle/>
          <a:p>
            <a:r>
              <a:rPr lang="en-US" dirty="0" smtClean="0">
                <a:solidFill>
                  <a:schemeClr val="tx1"/>
                </a:solidFill>
              </a:rPr>
              <a:t>Liaison Task Force Report</a:t>
            </a:r>
            <a:r>
              <a:rPr lang="en-US" dirty="0" smtClean="0"/>
              <a:t>      		 </a:t>
            </a:r>
            <a:r>
              <a:rPr lang="en-US" dirty="0" smtClean="0">
                <a:solidFill>
                  <a:schemeClr val="tx1"/>
                </a:solidFill>
                <a:hlinkClick r:id="rId2"/>
              </a:rPr>
              <a:t>http</a:t>
            </a:r>
            <a:r>
              <a:rPr lang="en-US" dirty="0">
                <a:solidFill>
                  <a:schemeClr val="tx1"/>
                </a:solidFill>
                <a:hlinkClick r:id="rId2"/>
              </a:rPr>
              <a:t>://</a:t>
            </a:r>
            <a:r>
              <a:rPr lang="en-US" dirty="0" smtClean="0">
                <a:solidFill>
                  <a:schemeClr val="tx1"/>
                </a:solidFill>
                <a:hlinkClick r:id="rId2"/>
              </a:rPr>
              <a:t>drum.lib.umd.edu/handle/1903/17456</a:t>
            </a:r>
            <a:endParaRPr lang="en-US" dirty="0" smtClean="0">
              <a:solidFill>
                <a:schemeClr val="tx1"/>
              </a:solidFill>
            </a:endParaRPr>
          </a:p>
          <a:p>
            <a:r>
              <a:rPr lang="en-US" dirty="0" smtClean="0">
                <a:solidFill>
                  <a:schemeClr val="tx1"/>
                </a:solidFill>
              </a:rPr>
              <a:t>Core Competences 			</a:t>
            </a:r>
            <a:r>
              <a:rPr lang="en-US" dirty="0" smtClean="0"/>
              <a:t> </a:t>
            </a:r>
            <a:r>
              <a:rPr lang="en-US" dirty="0">
                <a:hlinkClick r:id="rId3"/>
              </a:rPr>
              <a:t>http://</a:t>
            </a:r>
            <a:r>
              <a:rPr lang="en-US" dirty="0" smtClean="0">
                <a:hlinkClick r:id="rId3"/>
              </a:rPr>
              <a:t>hdl.handle.net/1903/17457</a:t>
            </a:r>
            <a:r>
              <a:rPr lang="en-US" dirty="0" smtClean="0"/>
              <a:t> </a:t>
            </a:r>
          </a:p>
          <a:p>
            <a:r>
              <a:rPr lang="en-US" dirty="0" smtClean="0">
                <a:solidFill>
                  <a:schemeClr val="tx1"/>
                </a:solidFill>
              </a:rPr>
              <a:t>Annual report documents (4)</a:t>
            </a:r>
            <a:r>
              <a:rPr lang="en-US" dirty="0" smtClean="0"/>
              <a:t>	 </a:t>
            </a:r>
            <a:r>
              <a:rPr lang="en-US" dirty="0" smtClean="0">
                <a:hlinkClick r:id="rId4"/>
              </a:rPr>
              <a:t>http://drum.lib.umd.edu/handle/1903/18056</a:t>
            </a:r>
            <a:r>
              <a:rPr lang="en-US" dirty="0" smtClean="0"/>
              <a:t>   </a:t>
            </a:r>
            <a:endParaRPr lang="en-US" dirty="0"/>
          </a:p>
        </p:txBody>
      </p:sp>
    </p:spTree>
    <p:extLst>
      <p:ext uri="{BB962C8B-B14F-4D97-AF65-F5344CB8AC3E}">
        <p14:creationId xmlns:p14="http://schemas.microsoft.com/office/powerpoint/2010/main" val="31664948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t>So, you developed the framework for Liaison work.  What’s next? </a:t>
            </a:r>
            <a:endParaRPr lang="en-US" dirty="0"/>
          </a:p>
        </p:txBody>
      </p:sp>
      <p:sp>
        <p:nvSpPr>
          <p:cNvPr id="3" name="Subtitle 2"/>
          <p:cNvSpPr>
            <a:spLocks noGrp="1"/>
          </p:cNvSpPr>
          <p:nvPr>
            <p:ph type="subTitle" idx="1"/>
          </p:nvPr>
        </p:nvSpPr>
        <p:spPr/>
        <p:txBody>
          <a:bodyPr>
            <a:normAutofit/>
          </a:bodyPr>
          <a:lstStyle/>
          <a:p>
            <a:endParaRPr lang="en-US" sz="1200" dirty="0"/>
          </a:p>
          <a:p>
            <a:pPr algn="r">
              <a:lnSpc>
                <a:spcPct val="100000"/>
              </a:lnSpc>
            </a:pPr>
            <a:r>
              <a:rPr lang="en-US" sz="1200" dirty="0" smtClean="0"/>
              <a:t>Yelena Luckert, Director for Research and Learning</a:t>
            </a:r>
          </a:p>
          <a:p>
            <a:pPr algn="r">
              <a:lnSpc>
                <a:spcPct val="100000"/>
              </a:lnSpc>
            </a:pPr>
            <a:r>
              <a:rPr lang="en-US" sz="1200" dirty="0" smtClean="0"/>
              <a:t>University of Maryland Libraries</a:t>
            </a:r>
            <a:endParaRPr lang="en-US" sz="1200" dirty="0"/>
          </a:p>
        </p:txBody>
      </p:sp>
    </p:spTree>
    <p:extLst>
      <p:ext uri="{BB962C8B-B14F-4D97-AF65-F5344CB8AC3E}">
        <p14:creationId xmlns:p14="http://schemas.microsoft.com/office/powerpoint/2010/main" val="214492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lgn="ctr" rtl="0">
              <a:lnSpc>
                <a:spcPct val="90000"/>
              </a:lnSpc>
              <a:spcBef>
                <a:spcPct val="0"/>
              </a:spcBef>
            </a:pPr>
            <a:r>
              <a:rPr lang="en-US" sz="3200" dirty="0">
                <a:solidFill>
                  <a:schemeClr val="tx1"/>
                </a:solidFill>
              </a:rPr>
              <a:t>Liaison Services Task Force (LSTF), October 2012-June </a:t>
            </a:r>
            <a:r>
              <a:rPr lang="en-US" sz="3200" dirty="0" smtClean="0">
                <a:solidFill>
                  <a:schemeClr val="tx1"/>
                </a:solidFill>
              </a:rPr>
              <a:t>2013</a:t>
            </a:r>
            <a:br>
              <a:rPr lang="en-US" sz="3200" dirty="0" smtClean="0">
                <a:solidFill>
                  <a:schemeClr val="tx1"/>
                </a:solidFill>
              </a:rPr>
            </a:br>
            <a:r>
              <a:rPr lang="en-US" sz="2700" dirty="0">
                <a:solidFill>
                  <a:schemeClr val="tx1"/>
                </a:solidFill>
              </a:rPr>
              <a:t>http://drum.lib.umd.edu/handle/1903/17456</a:t>
            </a:r>
          </a:p>
        </p:txBody>
      </p:sp>
      <p:sp>
        <p:nvSpPr>
          <p:cNvPr id="3" name="Content Placeholder 2"/>
          <p:cNvSpPr>
            <a:spLocks noGrp="1"/>
          </p:cNvSpPr>
          <p:nvPr>
            <p:ph idx="1"/>
          </p:nvPr>
        </p:nvSpPr>
        <p:spPr/>
        <p:txBody>
          <a:bodyPr/>
          <a:lstStyle/>
          <a:p>
            <a:endParaRPr lang="en-US" dirty="0" smtClean="0"/>
          </a:p>
          <a:p>
            <a:pPr marL="457200" lvl="1" indent="0">
              <a:buNone/>
            </a:pPr>
            <a:r>
              <a:rPr lang="en-US" sz="2400" dirty="0" smtClean="0"/>
              <a:t>Developed framework for subject liaison librarianship at UMD</a:t>
            </a:r>
          </a:p>
          <a:p>
            <a:pPr lvl="2"/>
            <a:r>
              <a:rPr lang="en-US" sz="2400" dirty="0" smtClean="0"/>
              <a:t>Role of subject librarians </a:t>
            </a:r>
            <a:r>
              <a:rPr lang="en-US" sz="1400" dirty="0" smtClean="0"/>
              <a:t>at UMD</a:t>
            </a:r>
          </a:p>
          <a:p>
            <a:pPr lvl="2"/>
            <a:r>
              <a:rPr lang="en-US" sz="2400" dirty="0" smtClean="0"/>
              <a:t>CORE areas of responsibilities</a:t>
            </a:r>
            <a:r>
              <a:rPr lang="en-US" sz="1400" dirty="0" smtClean="0"/>
              <a:t>, both subject and skill based</a:t>
            </a:r>
          </a:p>
          <a:p>
            <a:pPr lvl="2"/>
            <a:r>
              <a:rPr lang="en-US" sz="2400" dirty="0" smtClean="0"/>
              <a:t>Best practices </a:t>
            </a:r>
            <a:r>
              <a:rPr lang="en-US" sz="1400" dirty="0" smtClean="0"/>
              <a:t>for each CORE area </a:t>
            </a:r>
          </a:p>
          <a:p>
            <a:pPr lvl="2"/>
            <a:r>
              <a:rPr lang="en-US" sz="2400" dirty="0" smtClean="0"/>
              <a:t>Recommendations </a:t>
            </a:r>
          </a:p>
          <a:p>
            <a:pPr marL="457200" lvl="1" indent="0">
              <a:buNone/>
            </a:pPr>
            <a:endParaRPr lang="en-US" dirty="0"/>
          </a:p>
        </p:txBody>
      </p:sp>
    </p:spTree>
    <p:extLst>
      <p:ext uri="{BB962C8B-B14F-4D97-AF65-F5344CB8AC3E}">
        <p14:creationId xmlns:p14="http://schemas.microsoft.com/office/powerpoint/2010/main" val="728127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LSTF Liaison Work core areas</a:t>
            </a:r>
            <a:endParaRPr lang="en-US" dirty="0"/>
          </a:p>
        </p:txBody>
      </p:sp>
      <p:sp>
        <p:nvSpPr>
          <p:cNvPr id="3" name="Content Placeholder 2"/>
          <p:cNvSpPr>
            <a:spLocks noGrp="1"/>
          </p:cNvSpPr>
          <p:nvPr>
            <p:ph idx="1"/>
          </p:nvPr>
        </p:nvSpPr>
        <p:spPr>
          <a:xfrm>
            <a:off x="2589212" y="1802674"/>
            <a:ext cx="8915400" cy="4108548"/>
          </a:xfrm>
        </p:spPr>
        <p:txBody>
          <a:bodyPr>
            <a:normAutofit/>
          </a:bodyPr>
          <a:lstStyle/>
          <a:p>
            <a:pPr lvl="1"/>
            <a:r>
              <a:rPr lang="en-US" sz="2400" dirty="0"/>
              <a:t>Collections</a:t>
            </a:r>
          </a:p>
          <a:p>
            <a:pPr lvl="1"/>
            <a:r>
              <a:rPr lang="en-US" sz="2400" dirty="0"/>
              <a:t>Reference </a:t>
            </a:r>
          </a:p>
          <a:p>
            <a:pPr lvl="1"/>
            <a:r>
              <a:rPr lang="en-US" sz="2400" dirty="0"/>
              <a:t>Instruction</a:t>
            </a:r>
          </a:p>
          <a:p>
            <a:pPr lvl="1"/>
            <a:r>
              <a:rPr lang="en-US" sz="2400" dirty="0"/>
              <a:t>Outreach</a:t>
            </a:r>
          </a:p>
          <a:p>
            <a:pPr lvl="1"/>
            <a:r>
              <a:rPr lang="en-US" sz="2400" dirty="0"/>
              <a:t>Scholarly Communication / Data </a:t>
            </a:r>
            <a:r>
              <a:rPr lang="en-US" sz="2400" dirty="0" smtClean="0"/>
              <a:t>Research</a:t>
            </a:r>
          </a:p>
          <a:p>
            <a:pPr marL="457200" lvl="1" indent="0">
              <a:buNone/>
            </a:pPr>
            <a:endParaRPr lang="en-US" sz="2400" dirty="0"/>
          </a:p>
          <a:p>
            <a:pPr marL="0" lvl="1" indent="0" algn="ctr">
              <a:spcBef>
                <a:spcPts val="1000"/>
              </a:spcBef>
              <a:buNone/>
            </a:pPr>
            <a:r>
              <a:rPr lang="en-US" dirty="0" smtClean="0"/>
              <a:t>Each </a:t>
            </a:r>
            <a:r>
              <a:rPr lang="en-US" dirty="0"/>
              <a:t>of above areas in LSTF provided examples of best </a:t>
            </a:r>
            <a:r>
              <a:rPr lang="en-US" dirty="0" smtClean="0"/>
              <a:t>practices</a:t>
            </a:r>
          </a:p>
          <a:p>
            <a:pPr marL="0" lvl="1" indent="0" algn="ctr">
              <a:spcBef>
                <a:spcPts val="1000"/>
              </a:spcBef>
              <a:buNone/>
            </a:pPr>
            <a:endParaRPr lang="en-US" dirty="0" smtClean="0"/>
          </a:p>
          <a:p>
            <a:pPr marL="0" lvl="1" indent="0" algn="ctr">
              <a:buNone/>
            </a:pPr>
            <a:r>
              <a:rPr lang="en-US" dirty="0"/>
              <a:t>http://drum.lib.umd.edu/handle/1903/17456</a:t>
            </a:r>
          </a:p>
        </p:txBody>
      </p:sp>
    </p:spTree>
    <p:extLst>
      <p:ext uri="{BB962C8B-B14F-4D97-AF65-F5344CB8AC3E}">
        <p14:creationId xmlns:p14="http://schemas.microsoft.com/office/powerpoint/2010/main" val="3693969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LSTF Recommendations:</a:t>
            </a:r>
            <a:br>
              <a:rPr lang="en-US" dirty="0" smtClean="0"/>
            </a:br>
            <a:r>
              <a:rPr lang="en-US" dirty="0" smtClean="0"/>
              <a:t>develop</a:t>
            </a:r>
            <a:endParaRPr lang="en-US" dirty="0"/>
          </a:p>
        </p:txBody>
      </p:sp>
      <p:sp>
        <p:nvSpPr>
          <p:cNvPr id="3" name="Content Placeholder 2"/>
          <p:cNvSpPr>
            <a:spLocks noGrp="1"/>
          </p:cNvSpPr>
          <p:nvPr>
            <p:ph idx="1"/>
          </p:nvPr>
        </p:nvSpPr>
        <p:spPr/>
        <p:txBody>
          <a:bodyPr>
            <a:normAutofit fontScale="92500" lnSpcReduction="20000"/>
          </a:bodyPr>
          <a:lstStyle/>
          <a:p>
            <a:pPr lvl="1"/>
            <a:r>
              <a:rPr lang="en-US" sz="2400" dirty="0" smtClean="0"/>
              <a:t>CORE Competencies for liaison librarians </a:t>
            </a:r>
            <a:r>
              <a:rPr lang="en-US" sz="1400" dirty="0" smtClean="0"/>
              <a:t>(both subject specific and soft skills)</a:t>
            </a:r>
          </a:p>
          <a:p>
            <a:pPr marL="457200" lvl="1" indent="0">
              <a:buNone/>
            </a:pPr>
            <a:endParaRPr lang="en-US" sz="1400" dirty="0" smtClean="0"/>
          </a:p>
          <a:p>
            <a:pPr lvl="1"/>
            <a:r>
              <a:rPr lang="en-US" sz="2400" dirty="0" smtClean="0"/>
              <a:t>Assessment methods to evaluate liaison work </a:t>
            </a:r>
            <a:r>
              <a:rPr lang="en-US" sz="1400" dirty="0" smtClean="0"/>
              <a:t>(annual reviews, not liaison program)</a:t>
            </a:r>
          </a:p>
          <a:p>
            <a:pPr marL="457200" lvl="1" indent="0">
              <a:buNone/>
            </a:pPr>
            <a:endParaRPr lang="en-US" sz="1400" dirty="0" smtClean="0"/>
          </a:p>
          <a:p>
            <a:pPr lvl="1"/>
            <a:r>
              <a:rPr lang="en-US" sz="2400" dirty="0" smtClean="0"/>
              <a:t>Marketing and promotional plan </a:t>
            </a:r>
            <a:r>
              <a:rPr lang="en-US" sz="1400" dirty="0" smtClean="0"/>
              <a:t>(to advertise liaison work and accomplishments on campus and within the Libraries)</a:t>
            </a:r>
          </a:p>
          <a:p>
            <a:pPr marL="457200" lvl="1" indent="0">
              <a:buNone/>
            </a:pPr>
            <a:endParaRPr lang="en-US" sz="1400" dirty="0" smtClean="0"/>
          </a:p>
          <a:p>
            <a:pPr lvl="1"/>
            <a:r>
              <a:rPr lang="en-US" sz="2400" dirty="0" smtClean="0"/>
              <a:t>Training program </a:t>
            </a:r>
          </a:p>
          <a:p>
            <a:pPr marL="457200" lvl="1" indent="0" algn="ctr">
              <a:buNone/>
            </a:pPr>
            <a:endParaRPr lang="en-US" dirty="0"/>
          </a:p>
          <a:p>
            <a:pPr marL="457200" lvl="1" indent="0" algn="ctr">
              <a:buNone/>
            </a:pPr>
            <a:r>
              <a:rPr lang="en-US" dirty="0"/>
              <a:t>http://drum.lib.umd.edu/handle/1903/17456</a:t>
            </a:r>
          </a:p>
        </p:txBody>
      </p:sp>
    </p:spTree>
    <p:extLst>
      <p:ext uri="{BB962C8B-B14F-4D97-AF65-F5344CB8AC3E}">
        <p14:creationId xmlns:p14="http://schemas.microsoft.com/office/powerpoint/2010/main" val="1320637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06693"/>
            <a:ext cx="8911687" cy="1280890"/>
          </a:xfrm>
        </p:spPr>
        <p:txBody>
          <a:bodyPr/>
          <a:lstStyle/>
          <a:p>
            <a:r>
              <a:rPr lang="en-US" dirty="0" smtClean="0"/>
              <a:t>To get ready for assessment</a:t>
            </a:r>
            <a:endParaRPr lang="en-US" dirty="0"/>
          </a:p>
        </p:txBody>
      </p:sp>
      <p:sp>
        <p:nvSpPr>
          <p:cNvPr id="3" name="Content Placeholder 2"/>
          <p:cNvSpPr>
            <a:spLocks noGrp="1"/>
          </p:cNvSpPr>
          <p:nvPr>
            <p:ph idx="1"/>
          </p:nvPr>
        </p:nvSpPr>
        <p:spPr>
          <a:xfrm>
            <a:off x="2589212" y="1654629"/>
            <a:ext cx="8915400" cy="4256593"/>
          </a:xfrm>
        </p:spPr>
        <p:txBody>
          <a:bodyPr>
            <a:normAutofit fontScale="92500"/>
          </a:bodyPr>
          <a:lstStyle/>
          <a:p>
            <a:pPr algn="ctr"/>
            <a:endParaRPr lang="en-US" dirty="0" smtClean="0"/>
          </a:p>
          <a:p>
            <a:r>
              <a:rPr lang="en-US" sz="2600" dirty="0" smtClean="0"/>
              <a:t>Re-define ourselves, work priorities and core responsibilities: </a:t>
            </a:r>
            <a:r>
              <a:rPr lang="en-US" sz="1500" dirty="0" smtClean="0"/>
              <a:t>for example, librarians no longer serve on a physical service desk</a:t>
            </a:r>
          </a:p>
          <a:p>
            <a:endParaRPr lang="en-US" sz="1600" dirty="0" smtClean="0"/>
          </a:p>
          <a:p>
            <a:r>
              <a:rPr lang="en-US" sz="2600" dirty="0" smtClean="0"/>
              <a:t>Re-organization:  </a:t>
            </a:r>
            <a:r>
              <a:rPr lang="en-US" sz="1500" dirty="0" smtClean="0"/>
              <a:t>Research and Learning Department was established to consolidate all liaisons</a:t>
            </a:r>
          </a:p>
          <a:p>
            <a:endParaRPr lang="en-US" sz="1500" dirty="0" smtClean="0"/>
          </a:p>
          <a:p>
            <a:r>
              <a:rPr lang="en-US" sz="2600" dirty="0" smtClean="0"/>
              <a:t>Define our mission, vision, goals and strategic priorities</a:t>
            </a:r>
            <a:endParaRPr lang="en-US" sz="1500" dirty="0" smtClean="0"/>
          </a:p>
          <a:p>
            <a:endParaRPr lang="en-US" sz="1500" dirty="0" smtClean="0"/>
          </a:p>
          <a:p>
            <a:r>
              <a:rPr lang="en-US" sz="2600" dirty="0" smtClean="0"/>
              <a:t>Develop CORE competencies:  </a:t>
            </a:r>
            <a:r>
              <a:rPr lang="en-US" sz="1500" dirty="0" smtClean="0"/>
              <a:t>Can’t </a:t>
            </a:r>
            <a:r>
              <a:rPr lang="en-US" sz="1500" dirty="0"/>
              <a:t>create assessment without </a:t>
            </a:r>
            <a:r>
              <a:rPr lang="en-US" sz="1500" dirty="0" smtClean="0"/>
              <a:t>baseline</a:t>
            </a:r>
            <a:endParaRPr lang="en-US" sz="2600" dirty="0" smtClean="0"/>
          </a:p>
          <a:p>
            <a:pPr marL="0" indent="0" algn="ctr">
              <a:buNone/>
            </a:pPr>
            <a:endParaRPr lang="en-US" dirty="0" smtClean="0"/>
          </a:p>
          <a:p>
            <a:pPr marL="0" indent="0" algn="ctr">
              <a:buNone/>
            </a:pPr>
            <a:endParaRPr lang="en-US" dirty="0" smtClean="0"/>
          </a:p>
        </p:txBody>
      </p:sp>
    </p:spTree>
    <p:extLst>
      <p:ext uri="{BB962C8B-B14F-4D97-AF65-F5344CB8AC3E}">
        <p14:creationId xmlns:p14="http://schemas.microsoft.com/office/powerpoint/2010/main" val="718485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Competencies</a:t>
            </a:r>
            <a:r>
              <a:rPr lang="en-US" dirty="0"/>
              <a:t/>
            </a:r>
            <a:br>
              <a:rPr lang="en-US" dirty="0"/>
            </a:br>
            <a:r>
              <a:rPr lang="en-US" sz="1800" dirty="0"/>
              <a:t>http://hdl.handle.net/1903/17457</a:t>
            </a:r>
          </a:p>
        </p:txBody>
      </p:sp>
      <p:sp>
        <p:nvSpPr>
          <p:cNvPr id="3" name="Content Placeholder 2"/>
          <p:cNvSpPr>
            <a:spLocks noGrp="1"/>
          </p:cNvSpPr>
          <p:nvPr>
            <p:ph idx="1"/>
          </p:nvPr>
        </p:nvSpPr>
        <p:spPr/>
        <p:txBody>
          <a:bodyPr>
            <a:normAutofit/>
          </a:bodyPr>
          <a:lstStyle/>
          <a:p>
            <a:pPr marL="0" indent="0">
              <a:buNone/>
            </a:pPr>
            <a:r>
              <a:rPr lang="en-US" sz="2400" dirty="0" smtClean="0"/>
              <a:t>a </a:t>
            </a:r>
            <a:r>
              <a:rPr lang="en-US" sz="2400" b="1" dirty="0" smtClean="0"/>
              <a:t>developmental tool </a:t>
            </a:r>
            <a:r>
              <a:rPr lang="en-US" sz="2400" dirty="0" smtClean="0"/>
              <a:t>designed to: </a:t>
            </a:r>
          </a:p>
          <a:p>
            <a:pPr lvl="1"/>
            <a:r>
              <a:rPr lang="en-US" sz="2400" dirty="0" smtClean="0"/>
              <a:t>Guide our work</a:t>
            </a:r>
          </a:p>
          <a:p>
            <a:pPr lvl="1"/>
            <a:r>
              <a:rPr lang="en-US" sz="2400" dirty="0"/>
              <a:t>B</a:t>
            </a:r>
            <a:r>
              <a:rPr lang="en-US" sz="2400" dirty="0" smtClean="0"/>
              <a:t>e </a:t>
            </a:r>
            <a:r>
              <a:rPr lang="en-US" sz="2400" dirty="0"/>
              <a:t>self-motivating</a:t>
            </a:r>
            <a:endParaRPr lang="en-US" sz="2400" dirty="0" smtClean="0"/>
          </a:p>
          <a:p>
            <a:pPr lvl="1"/>
            <a:r>
              <a:rPr lang="en-US" sz="2400" dirty="0" smtClean="0"/>
              <a:t>Inform annual assessments and outcomes</a:t>
            </a:r>
          </a:p>
          <a:p>
            <a:pPr lvl="1"/>
            <a:r>
              <a:rPr lang="en-US" sz="2400" dirty="0" smtClean="0"/>
              <a:t>Provide training framework for existing liaisons and new hires</a:t>
            </a:r>
          </a:p>
          <a:p>
            <a:pPr lvl="1"/>
            <a:endParaRPr lang="en-US" dirty="0"/>
          </a:p>
          <a:p>
            <a:pPr marL="0" indent="0">
              <a:buNone/>
            </a:pPr>
            <a:endParaRPr lang="en-US" dirty="0"/>
          </a:p>
        </p:txBody>
      </p:sp>
    </p:spTree>
    <p:extLst>
      <p:ext uri="{BB962C8B-B14F-4D97-AF65-F5344CB8AC3E}">
        <p14:creationId xmlns:p14="http://schemas.microsoft.com/office/powerpoint/2010/main" val="2332599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Buy in </a:t>
            </a:r>
            <a:endParaRPr lang="en-US" sz="4000" dirty="0"/>
          </a:p>
        </p:txBody>
      </p:sp>
      <p:sp>
        <p:nvSpPr>
          <p:cNvPr id="3" name="Content Placeholder 2"/>
          <p:cNvSpPr>
            <a:spLocks noGrp="1"/>
          </p:cNvSpPr>
          <p:nvPr>
            <p:ph idx="1"/>
          </p:nvPr>
        </p:nvSpPr>
        <p:spPr>
          <a:xfrm>
            <a:off x="2592925" y="1515291"/>
            <a:ext cx="8911687" cy="4763589"/>
          </a:xfrm>
        </p:spPr>
        <p:txBody>
          <a:bodyPr>
            <a:noAutofit/>
          </a:bodyPr>
          <a:lstStyle/>
          <a:p>
            <a:r>
              <a:rPr lang="en-US" sz="2000" dirty="0" smtClean="0"/>
              <a:t>Aimed </a:t>
            </a:r>
            <a:r>
              <a:rPr lang="en-US" sz="2000" dirty="0"/>
              <a:t>to achieve full participation in the process: </a:t>
            </a:r>
            <a:r>
              <a:rPr lang="en-US" sz="1600" dirty="0"/>
              <a:t>created multiple opportunities for people to speak up in private and in public forums.  </a:t>
            </a:r>
          </a:p>
          <a:p>
            <a:pPr lvl="1"/>
            <a:r>
              <a:rPr lang="en-US" sz="1800" dirty="0"/>
              <a:t>Newly hired library faculty: </a:t>
            </a:r>
            <a:r>
              <a:rPr lang="en-US" sz="1400" dirty="0"/>
              <a:t>it helps them with tenure review process.  Senior faculty recognized this need.</a:t>
            </a:r>
          </a:p>
          <a:p>
            <a:endParaRPr lang="en-US" sz="2000" dirty="0" smtClean="0"/>
          </a:p>
          <a:p>
            <a:r>
              <a:rPr lang="en-US" sz="2000" dirty="0" smtClean="0"/>
              <a:t>Layered the new liaison annual assessment over previous practices: </a:t>
            </a:r>
            <a:r>
              <a:rPr lang="en-US" sz="1600" dirty="0"/>
              <a:t>UMD Libraries had a strong prior culture of annual, merit and tenure reviews</a:t>
            </a:r>
            <a:r>
              <a:rPr lang="en-US" sz="1600" dirty="0" smtClean="0"/>
              <a:t>.</a:t>
            </a:r>
          </a:p>
          <a:p>
            <a:pPr marL="0" indent="0">
              <a:buNone/>
            </a:pPr>
            <a:endParaRPr lang="en-US" sz="1600" dirty="0" smtClean="0"/>
          </a:p>
          <a:p>
            <a:r>
              <a:rPr lang="en-US" sz="2000" dirty="0" smtClean="0"/>
              <a:t>Staggered implementation over two years</a:t>
            </a:r>
          </a:p>
          <a:p>
            <a:pPr marL="0" indent="0">
              <a:buNone/>
            </a:pPr>
            <a:endParaRPr lang="en-US" dirty="0"/>
          </a:p>
          <a:p>
            <a:r>
              <a:rPr lang="en-US" sz="2000" dirty="0" smtClean="0"/>
              <a:t>Developed many written easily accessible documents to assist the process,</a:t>
            </a:r>
            <a:r>
              <a:rPr lang="en-US" sz="2400" dirty="0" smtClean="0"/>
              <a:t> </a:t>
            </a:r>
            <a:r>
              <a:rPr lang="en-US" sz="1600" dirty="0" smtClean="0"/>
              <a:t>such as templates, </a:t>
            </a:r>
            <a:r>
              <a:rPr lang="en-US" sz="1600" dirty="0"/>
              <a:t>guidelines, </a:t>
            </a:r>
            <a:r>
              <a:rPr lang="en-US" sz="1600" dirty="0" smtClean="0"/>
              <a:t>drum.lib.umd.edu/handle/1903/18056</a:t>
            </a:r>
          </a:p>
          <a:p>
            <a:endParaRPr lang="en-US" dirty="0"/>
          </a:p>
          <a:p>
            <a:endParaRPr lang="en-US" dirty="0"/>
          </a:p>
        </p:txBody>
      </p:sp>
    </p:spTree>
    <p:extLst>
      <p:ext uri="{BB962C8B-B14F-4D97-AF65-F5344CB8AC3E}">
        <p14:creationId xmlns:p14="http://schemas.microsoft.com/office/powerpoint/2010/main" val="612463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review framework</a:t>
            </a:r>
            <a:endParaRPr lang="en-US" dirty="0"/>
          </a:p>
        </p:txBody>
      </p:sp>
      <p:sp>
        <p:nvSpPr>
          <p:cNvPr id="3" name="Content Placeholder 2"/>
          <p:cNvSpPr>
            <a:spLocks noGrp="1"/>
          </p:cNvSpPr>
          <p:nvPr>
            <p:ph idx="1"/>
          </p:nvPr>
        </p:nvSpPr>
        <p:spPr/>
        <p:txBody>
          <a:bodyPr>
            <a:normAutofit/>
          </a:bodyPr>
          <a:lstStyle/>
          <a:p>
            <a:r>
              <a:rPr lang="en-US" dirty="0" smtClean="0"/>
              <a:t>Based on 5 core areas of responsibility as defined in LSTF Final Report</a:t>
            </a:r>
          </a:p>
          <a:p>
            <a:r>
              <a:rPr lang="en-US" dirty="0" smtClean="0"/>
              <a:t>Meaningful, manageable, sustainable, motivational</a:t>
            </a:r>
          </a:p>
          <a:p>
            <a:r>
              <a:rPr lang="en-US" dirty="0" smtClean="0"/>
              <a:t>Actionable:  </a:t>
            </a:r>
          </a:p>
          <a:p>
            <a:pPr lvl="1"/>
            <a:r>
              <a:rPr lang="en-US" dirty="0"/>
              <a:t>D</a:t>
            </a:r>
            <a:r>
              <a:rPr lang="en-US" dirty="0" smtClean="0"/>
              <a:t>emonstrate impact </a:t>
            </a:r>
          </a:p>
          <a:p>
            <a:pPr lvl="1"/>
            <a:r>
              <a:rPr lang="en-US" dirty="0" smtClean="0"/>
              <a:t>Show individual growth (ok to fail)</a:t>
            </a:r>
          </a:p>
          <a:p>
            <a:pPr lvl="1"/>
            <a:r>
              <a:rPr lang="en-US" dirty="0" smtClean="0"/>
              <a:t>Point to the areas where improvements are needed and identify training </a:t>
            </a:r>
          </a:p>
          <a:p>
            <a:pPr lvl="1"/>
            <a:r>
              <a:rPr lang="en-US" dirty="0" smtClean="0"/>
              <a:t>Highlight  special achievements </a:t>
            </a:r>
            <a:endParaRPr lang="en-US" dirty="0"/>
          </a:p>
          <a:p>
            <a:r>
              <a:rPr lang="en-US" dirty="0" smtClean="0"/>
              <a:t>Twofold: Goal Setting and Annual Reporting </a:t>
            </a:r>
            <a:r>
              <a:rPr lang="en-US" sz="1400" dirty="0" smtClean="0"/>
              <a:t>(+ mid-year meeting for non-tenured)</a:t>
            </a:r>
          </a:p>
          <a:p>
            <a:endParaRPr lang="en-US" dirty="0" smtClean="0"/>
          </a:p>
          <a:p>
            <a:endParaRPr lang="en-US" dirty="0" smtClean="0"/>
          </a:p>
          <a:p>
            <a:pPr marL="0" indent="0">
              <a:buNone/>
            </a:pPr>
            <a:endParaRPr lang="en-US" dirty="0" smtClean="0"/>
          </a:p>
        </p:txBody>
      </p:sp>
    </p:spTree>
    <p:extLst>
      <p:ext uri="{BB962C8B-B14F-4D97-AF65-F5344CB8AC3E}">
        <p14:creationId xmlns:p14="http://schemas.microsoft.com/office/powerpoint/2010/main" val="6869370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859</TotalTime>
  <Words>602</Words>
  <Application>Microsoft Office PowerPoint</Application>
  <PresentationFormat>Widescreen</PresentationFormat>
  <Paragraphs>121</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 Unicode MS</vt:lpstr>
      <vt:lpstr>Arial</vt:lpstr>
      <vt:lpstr>Calibri</vt:lpstr>
      <vt:lpstr>Century Gothic</vt:lpstr>
      <vt:lpstr>Times New Roman</vt:lpstr>
      <vt:lpstr>Wingdings 3</vt:lpstr>
      <vt:lpstr>Wisp</vt:lpstr>
      <vt:lpstr>PowerPoint Presentation</vt:lpstr>
      <vt:lpstr>So, you developed the framework for Liaison work.  What’s next? </vt:lpstr>
      <vt:lpstr>Liaison Services Task Force (LSTF), October 2012-June 2013 http://drum.lib.umd.edu/handle/1903/17456</vt:lpstr>
      <vt:lpstr>LSTF Liaison Work core areas</vt:lpstr>
      <vt:lpstr>LSTF Recommendations: develop</vt:lpstr>
      <vt:lpstr>To get ready for assessment</vt:lpstr>
      <vt:lpstr>Core Competencies http://hdl.handle.net/1903/17457</vt:lpstr>
      <vt:lpstr>Buy in </vt:lpstr>
      <vt:lpstr>Annual review framework</vt:lpstr>
      <vt:lpstr>UMD Annual reviews are:</vt:lpstr>
      <vt:lpstr>Side by side comparison from goal setting and end of year templates (excerpts), http://drum.lib.umd.edu/handle/1903/18056</vt:lpstr>
      <vt:lpstr>Example (excerpt), http://drum.lib.umd.edu/handle/1903/18056</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Evaluating Liaison Work</dc:title>
  <dc:creator>Yelena Luckert</dc:creator>
  <cp:lastModifiedBy>Yelena Luckert</cp:lastModifiedBy>
  <cp:revision>46</cp:revision>
  <cp:lastPrinted>2016-05-03T15:25:07Z</cp:lastPrinted>
  <dcterms:created xsi:type="dcterms:W3CDTF">2016-04-14T14:49:03Z</dcterms:created>
  <dcterms:modified xsi:type="dcterms:W3CDTF">2017-01-25T16:14:39Z</dcterms:modified>
</cp:coreProperties>
</file>