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15"/>
  </p:notesMasterIdLst>
  <p:sldIdLst>
    <p:sldId id="256" r:id="rId6"/>
    <p:sldId id="257" r:id="rId7"/>
    <p:sldId id="258" r:id="rId8"/>
    <p:sldId id="259" r:id="rId9"/>
    <p:sldId id="260" r:id="rId10"/>
    <p:sldId id="261" r:id="rId11"/>
    <p:sldId id="262" r:id="rId12"/>
    <p:sldId id="263" r:id="rId13"/>
    <p:sldId id="264" r:id="rId14"/>
  </p:sldIdLst>
  <p:sldSz cx="18288000" cy="10287000"/>
  <p:notesSz cx="6858000" cy="9144000"/>
  <p:embeddedFontLst>
    <p:embeddedFont>
      <p:font typeface="Montserrat Semi-Bold" charset="1" panose="00000700000000000000"/>
      <p:regular r:id="rId18"/>
    </p:embeddedFont>
    <p:embeddedFont>
      <p:font typeface="Montserrat Medium" charset="1" panose="00000600000000000000"/>
      <p:regular r:id="rId19"/>
    </p:embeddedFont>
    <p:embeddedFont>
      <p:font typeface="Montserrat Bold" charset="1" panose="00000800000000000000"/>
      <p:regular r:id="rId21"/>
    </p:embeddedFont>
    <p:embeddedFont>
      <p:font typeface="Montserrat Ultra-Bold" charset="1" panose="00000900000000000000"/>
      <p:regular r:id="rId23"/>
    </p:embeddedFont>
    <p:embeddedFont>
      <p:font typeface="Canva Sans Bold" charset="1" panose="020B0803030501040103"/>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notesMasters/notesMaster1.xml" Type="http://schemas.openxmlformats.org/officeDocument/2006/relationships/notesMaster"/><Relationship Id="rId16" Target="theme/theme2.xml" Type="http://schemas.openxmlformats.org/officeDocument/2006/relationships/theme"/><Relationship Id="rId17" Target="notesSlides/notesSlide1.xml" Type="http://schemas.openxmlformats.org/officeDocument/2006/relationships/notesSlide"/><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notesSlides/notesSlide2.xml" Type="http://schemas.openxmlformats.org/officeDocument/2006/relationships/notesSlide"/><Relationship Id="rId21" Target="fonts/font21.fntdata" Type="http://schemas.openxmlformats.org/officeDocument/2006/relationships/font"/><Relationship Id="rId22" Target="notesSlides/notesSlide3.xml" Type="http://schemas.openxmlformats.org/officeDocument/2006/relationships/notesSlide"/><Relationship Id="rId23" Target="fonts/font23.fntdata" Type="http://schemas.openxmlformats.org/officeDocument/2006/relationships/font"/><Relationship Id="rId24" Target="notesSlides/notesSlide4.xml" Type="http://schemas.openxmlformats.org/officeDocument/2006/relationships/notesSlide"/><Relationship Id="rId25" Target="notesSlides/notesSlide5.xml" Type="http://schemas.openxmlformats.org/officeDocument/2006/relationships/notesSlide"/><Relationship Id="rId26" Target="notesSlides/notesSlide6.xml" Type="http://schemas.openxmlformats.org/officeDocument/2006/relationships/notesSlide"/><Relationship Id="rId27" Target="notesSlides/notesSlide7.xml" Type="http://schemas.openxmlformats.org/officeDocument/2006/relationships/notesSlide"/><Relationship Id="rId28" Target="fonts/font28.fntdata" Type="http://schemas.openxmlformats.org/officeDocument/2006/relationships/font"/><Relationship Id="rId29" Target="notesSlides/notesSlide8.xml" Type="http://schemas.openxmlformats.org/officeDocument/2006/relationships/notesSlide"/><Relationship Id="rId3" Target="viewProps.xml" Type="http://schemas.openxmlformats.org/officeDocument/2006/relationships/viewProps"/><Relationship Id="rId30" Target="notesSlides/notesSlide9.xml" Type="http://schemas.openxmlformats.org/officeDocument/2006/relationships/notesSlide"/><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My name is Ashley Brooker. I am an Archives Processing Specialist at the West Virginia &amp; Regional History Center. Today I am going to talk about using Google Lens for Photograph Identification.</a:t>
            </a:r>
          </a:p>
          <a:p>
            <a:r>
              <a:rPr lang="en-US"/>
              <a:t/>
            </a:r>
          </a:p>
          <a:p>
            <a:r>
              <a:rPr lang="en-US"/>
              <a:t>I recently finished digitizing a scrapbook of photographs that had no identification from a Governor’s trip to Russia. With the help of Google Lens I was able to identify major landmarks along his journey, including that he visited more than just Russia on that trip.</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Google Lens is easy to find and use.</a:t>
            </a:r>
          </a:p>
          <a:p>
            <a:r>
              <a:rPr lang="en-US"/>
              <a:t/>
            </a:r>
          </a:p>
          <a:p>
            <a:r>
              <a:rPr lang="en-US"/>
              <a:t>It can be found on any Google search bar. </a:t>
            </a:r>
          </a:p>
          <a:p>
            <a:r>
              <a:rPr lang="en-US"/>
              <a:t/>
            </a:r>
          </a:p>
          <a:p>
            <a:r>
              <a:rPr lang="en-US"/>
              <a:t>The icon is a multi-colored camera and is located at the end of the search bar by the search by voice icon. </a:t>
            </a:r>
          </a:p>
          <a:p>
            <a:r>
              <a:rPr lang="en-US"/>
              <a:t/>
            </a:r>
          </a:p>
          <a:p>
            <a:r>
              <a:rPr lang="en-US"/>
              <a:t>Google Lens can be useful for identifying places, people, and translation of text.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Once you click the icon you will get an upload box. </a:t>
            </a:r>
          </a:p>
          <a:p>
            <a:r>
              <a:rPr lang="en-US"/>
              <a:t/>
            </a:r>
          </a:p>
          <a:p>
            <a:r>
              <a:rPr lang="en-US"/>
              <a:t>Unfortunately, If your institution uses .tif files you will have to convert your photographs to .jpg or .png before you upload them. </a:t>
            </a:r>
          </a:p>
          <a:p>
            <a:r>
              <a:rPr lang="en-US"/>
              <a:t/>
            </a:r>
          </a:p>
          <a:p>
            <a:r>
              <a:rPr lang="en-US"/>
              <a:t>You may also need to make an image smaller if you scanned the photo at a high resolution.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what the results will look like once you upload an image. </a:t>
            </a:r>
          </a:p>
          <a:p>
            <a:r>
              <a:rPr lang="en-US"/>
              <a:t/>
            </a:r>
          </a:p>
          <a:p>
            <a:r>
              <a:rPr lang="en-US"/>
              <a:t>As you can see, Google Lens was able to identify this statue as the Monument of the Heroic Defenders of Leningrad. </a:t>
            </a:r>
          </a:p>
          <a:p>
            <a:r>
              <a:rPr lang="en-US"/>
              <a:t/>
            </a:r>
          </a:p>
          <a:p>
            <a:r>
              <a:rPr lang="en-US"/>
              <a:t>Now that we have identified this monument, a quick search of it can provide more information, such as the location, which is </a:t>
            </a:r>
          </a:p>
          <a:p>
            <a:r>
              <a:rPr lang="en-US"/>
              <a:t>Victory Square in Saint Petersburg, Russia.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you have a photograph with text, you can use Google Lens to identify what it might say. </a:t>
            </a:r>
          </a:p>
          <a:p>
            <a:r>
              <a:rPr lang="en-US"/>
              <a:t/>
            </a:r>
          </a:p>
          <a:p>
            <a:r>
              <a:rPr lang="en-US"/>
              <a:t>To do this, upload the image and  switch over to the text option that you can see at the bottom of the photograph. </a:t>
            </a:r>
          </a:p>
          <a:p>
            <a:r>
              <a:rPr lang="en-US"/>
              <a:t/>
            </a:r>
          </a:p>
          <a:p>
            <a:r>
              <a:rPr lang="en-US"/>
              <a:t>When the text is identified a light gray box appears around the text. It can be a bit hard to see on some photographs though. </a:t>
            </a:r>
          </a:p>
          <a:p>
            <a:r>
              <a:rPr lang="en-US"/>
              <a:t/>
            </a:r>
          </a:p>
          <a:p>
            <a:r>
              <a:rPr lang="en-US"/>
              <a:t>When you click on the box it will ask if you want to copy the text, listen, translate or search that part of the text. Because it splits each word up in its own box, you will have to highlight all of the text to get accurate results. </a:t>
            </a:r>
          </a:p>
          <a:p>
            <a:r>
              <a:rPr lang="en-US"/>
              <a:t/>
            </a:r>
          </a:p>
          <a:p>
            <a:r>
              <a:rPr lang="en-US"/>
              <a:t>But as you can see here, the bottom row of text is not highlighted. The text identification doesn't always identify all the text, which can cause problems for when trying to translate text.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you switch to the translate tab the text that was identified  is translated.</a:t>
            </a:r>
          </a:p>
          <a:p>
            <a:r>
              <a:rPr lang="en-US"/>
              <a:t/>
            </a:r>
          </a:p>
          <a:p>
            <a:r>
              <a:rPr lang="en-US"/>
              <a:t>It automatically translates the text over the original text. As you can see this text says, Presidium of the Supreme Council. </a:t>
            </a:r>
          </a:p>
          <a:p>
            <a:r>
              <a:rPr lang="en-US"/>
              <a:t/>
            </a:r>
          </a:p>
          <a:p>
            <a:r>
              <a:rPr lang="en-US"/>
              <a:t>This translation isn't always the most accurate.  So I suggest copying the text and using another translation programs to double check the translation. </a:t>
            </a:r>
          </a:p>
          <a:p>
            <a:r>
              <a:rPr lang="en-US"/>
              <a:t/>
            </a:r>
          </a:p>
          <a:p>
            <a:r>
              <a:rPr lang="en-US"/>
              <a:t>After double checking this translation with a separate service, we now know that this is a photograph of Governor Arch Moore standing with his daughter, Shelley, and an unidentified woman in front of the Presidium of the Supreme Soviet Council building. </a:t>
            </a:r>
          </a:p>
          <a:p>
            <a:r>
              <a:rPr lang="en-US"/>
              <a:t/>
            </a:r>
          </a:p>
          <a:p>
            <a:r>
              <a:rPr lang="en-US"/>
              <a:t>Now lets talk about some pros and cons of using this service.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 pros of using Google Lens is that you can identify some photographs in your collection that have no information, like the one pictured. </a:t>
            </a:r>
          </a:p>
          <a:p>
            <a:r>
              <a:rPr lang="en-US"/>
              <a:t/>
            </a:r>
          </a:p>
          <a:p>
            <a:r>
              <a:rPr lang="en-US"/>
              <a:t>Because of this you can provide richer metadata for your digital collections. </a:t>
            </a:r>
          </a:p>
          <a:p>
            <a:r>
              <a:rPr lang="en-US"/>
              <a:t/>
            </a:r>
          </a:p>
          <a:p>
            <a:r>
              <a:rPr lang="en-US"/>
              <a:t>Google Lens can also provide text translation for photographs, but it is limited.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But, as you can imagine, this service doesn't work for all photographs. </a:t>
            </a:r>
          </a:p>
          <a:p>
            <a:r>
              <a:rPr lang="en-US"/>
              <a:t/>
            </a:r>
          </a:p>
          <a:p>
            <a:r>
              <a:rPr lang="en-US"/>
              <a:t>Google Lens works best with photographs of unique landmarks. So photographs of fields, landscapes, streets, etc. most likely won't get any accurate results, such as the photos pictured here. </a:t>
            </a:r>
          </a:p>
          <a:p>
            <a:r>
              <a:rPr lang="en-US"/>
              <a:t/>
            </a:r>
          </a:p>
          <a:p>
            <a:r>
              <a:rPr lang="en-US"/>
              <a:t>Identification of people is spotty and usually only works for big name people, like presidents, senators, actors, and such. </a:t>
            </a:r>
          </a:p>
          <a:p>
            <a:r>
              <a:rPr lang="en-US"/>
              <a:t/>
            </a:r>
          </a:p>
          <a:p>
            <a:r>
              <a:rPr lang="en-US"/>
              <a:t>Text translation doesn't always work great. It frequently won't pick up all the text from the image, which causes errors in the translation. </a:t>
            </a:r>
          </a:p>
          <a:p>
            <a:r>
              <a:rPr lang="en-US"/>
              <a:t/>
            </a:r>
          </a:p>
          <a:p>
            <a:r>
              <a:rPr lang="en-US"/>
              <a:t>Google Lens won't accept .Tif files so you will have to take the time to convert files to .jpg or .png before uploading. Also there is a file size restrictions so some photos may need to be resized. </a:t>
            </a:r>
          </a:p>
          <a:p>
            <a:r>
              <a:rPr lang="en-US"/>
              <a:t/>
            </a:r>
          </a:p>
          <a:p>
            <a:r>
              <a:rPr lang="en-US"/>
              <a:t>And lastly, using Lens will add more time to your workload for each photograph. But you will get the benefit of potential richer metadata.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for taking the time to listen to my presentation and if you have any questions, feel free to email me. </a:t>
            </a:r>
          </a:p>
          <a:p>
            <a:r>
              <a:rPr lang="en-US"/>
              <a:t/>
            </a:r>
          </a:p>
          <a:p>
            <a:r>
              <a:rPr lang="en-US"/>
              <a:t>If you would like to know more about the West Virginia &amp; Regional History Center here is the link to it as well.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1.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3.xml" Type="http://schemas.openxmlformats.org/officeDocument/2006/relationships/notesSlide"/><Relationship Id="rId3" Target="../media/image5.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4.xml" Type="http://schemas.openxmlformats.org/officeDocument/2006/relationships/notesSlide"/><Relationship Id="rId3" Target="../media/image6.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7.jpe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8.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7.xml" Type="http://schemas.openxmlformats.org/officeDocument/2006/relationships/notesSlide"/><Relationship Id="rId3" Target="../media/image9.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8.xml" Type="http://schemas.openxmlformats.org/officeDocument/2006/relationships/notesSlide"/><Relationship Id="rId3" Target="../media/image10.jpeg" Type="http://schemas.openxmlformats.org/officeDocument/2006/relationships/image"/><Relationship Id="rId4" Target="../media/image11.jpeg" Type="http://schemas.openxmlformats.org/officeDocument/2006/relationships/image"/><Relationship Id="rId5" Target="../media/image12.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13.png" Type="http://schemas.openxmlformats.org/officeDocument/2006/relationships/image"/><Relationship Id="rId4" Target="../media/image14.svg" Type="http://schemas.openxmlformats.org/officeDocument/2006/relationships/image"/><Relationship Id="rId5" Target="https://wvrhc.lib.wvu.edu" TargetMode="External" Type="http://schemas.openxmlformats.org/officeDocument/2006/relationships/hyperlink"/></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TextBox 2" id="2"/>
          <p:cNvSpPr txBox="true"/>
          <p:nvPr/>
        </p:nvSpPr>
        <p:spPr>
          <a:xfrm rot="0">
            <a:off x="6417870" y="1540923"/>
            <a:ext cx="11041333" cy="6075833"/>
          </a:xfrm>
          <a:prstGeom prst="rect">
            <a:avLst/>
          </a:prstGeom>
        </p:spPr>
        <p:txBody>
          <a:bodyPr anchor="t" rtlCol="false" tIns="0" lIns="0" bIns="0" rIns="0">
            <a:spAutoFit/>
          </a:bodyPr>
          <a:lstStyle/>
          <a:p>
            <a:pPr algn="l">
              <a:lnSpc>
                <a:spcPts val="11965"/>
              </a:lnSpc>
            </a:pPr>
            <a:r>
              <a:rPr lang="en-US" sz="10588" spc="222" b="true">
                <a:solidFill>
                  <a:srgbClr val="FFFFFF"/>
                </a:solidFill>
                <a:latin typeface="Montserrat Semi-Bold"/>
                <a:ea typeface="Montserrat Semi-Bold"/>
                <a:cs typeface="Montserrat Semi-Bold"/>
                <a:sym typeface="Montserrat Semi-Bold"/>
              </a:rPr>
              <a:t>Using Google Lens for Photograph Identification  </a:t>
            </a:r>
          </a:p>
        </p:txBody>
      </p:sp>
      <p:sp>
        <p:nvSpPr>
          <p:cNvPr name="Freeform 3" id="3" descr="The Google Lens logo of a camera colored with blue, red, yellow, and green sections. "/>
          <p:cNvSpPr/>
          <p:nvPr/>
        </p:nvSpPr>
        <p:spPr>
          <a:xfrm flipH="false" flipV="false" rot="0">
            <a:off x="327314" y="1567978"/>
            <a:ext cx="5704186" cy="5704186"/>
          </a:xfrm>
          <a:custGeom>
            <a:avLst/>
            <a:gdLst/>
            <a:ahLst/>
            <a:cxnLst/>
            <a:rect r="r" b="b" t="t" l="l"/>
            <a:pathLst>
              <a:path h="5704186" w="5704186">
                <a:moveTo>
                  <a:pt x="0" y="0"/>
                </a:moveTo>
                <a:lnTo>
                  <a:pt x="5704185" y="0"/>
                </a:lnTo>
                <a:lnTo>
                  <a:pt x="5704185" y="5704185"/>
                </a:lnTo>
                <a:lnTo>
                  <a:pt x="0" y="5704185"/>
                </a:lnTo>
                <a:lnTo>
                  <a:pt x="0" y="0"/>
                </a:lnTo>
                <a:close/>
              </a:path>
            </a:pathLst>
          </a:custGeom>
          <a:blipFill>
            <a:blip r:embed="rId3"/>
            <a:stretch>
              <a:fillRect l="0" t="0" r="0" b="0"/>
            </a:stretch>
          </a:blipFill>
        </p:spPr>
      </p:sp>
      <p:sp>
        <p:nvSpPr>
          <p:cNvPr name="TextBox 4" id="4"/>
          <p:cNvSpPr txBox="true"/>
          <p:nvPr/>
        </p:nvSpPr>
        <p:spPr>
          <a:xfrm rot="0">
            <a:off x="13054182" y="8859788"/>
            <a:ext cx="4205118" cy="398512"/>
          </a:xfrm>
          <a:prstGeom prst="rect">
            <a:avLst/>
          </a:prstGeom>
        </p:spPr>
        <p:txBody>
          <a:bodyPr anchor="t" rtlCol="false" tIns="0" lIns="0" bIns="0" rIns="0">
            <a:spAutoFit/>
          </a:bodyPr>
          <a:lstStyle/>
          <a:p>
            <a:pPr algn="r">
              <a:lnSpc>
                <a:spcPts val="3234"/>
              </a:lnSpc>
            </a:pPr>
            <a:r>
              <a:rPr lang="en-US" b="true" sz="2310" spc="693">
                <a:solidFill>
                  <a:srgbClr val="E8E3D9"/>
                </a:solidFill>
                <a:latin typeface="Montserrat Medium"/>
                <a:ea typeface="Montserrat Medium"/>
                <a:cs typeface="Montserrat Medium"/>
                <a:sym typeface="Montserrat Medium"/>
              </a:rPr>
              <a:t>ASHLEY BROOKER</a:t>
            </a:r>
          </a:p>
        </p:txBody>
      </p:sp>
      <p:sp>
        <p:nvSpPr>
          <p:cNvPr name="TextBox 5" id="5"/>
          <p:cNvSpPr txBox="true"/>
          <p:nvPr/>
        </p:nvSpPr>
        <p:spPr>
          <a:xfrm rot="0">
            <a:off x="6417870" y="9210675"/>
            <a:ext cx="10841430" cy="398512"/>
          </a:xfrm>
          <a:prstGeom prst="rect">
            <a:avLst/>
          </a:prstGeom>
        </p:spPr>
        <p:txBody>
          <a:bodyPr anchor="t" rtlCol="false" tIns="0" lIns="0" bIns="0" rIns="0">
            <a:spAutoFit/>
          </a:bodyPr>
          <a:lstStyle/>
          <a:p>
            <a:pPr algn="r">
              <a:lnSpc>
                <a:spcPts val="3234"/>
              </a:lnSpc>
            </a:pPr>
            <a:r>
              <a:rPr lang="en-US" b="true" sz="2310" spc="693">
                <a:solidFill>
                  <a:srgbClr val="E8E3D9"/>
                </a:solidFill>
                <a:latin typeface="Montserrat Medium"/>
                <a:ea typeface="Montserrat Medium"/>
                <a:cs typeface="Montserrat Medium"/>
                <a:sym typeface="Montserrat Medium"/>
              </a:rPr>
              <a:t>WEST VIRGINIA &amp; REGIONAL HISTORY CENTER</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Freeform 2" id="2" descr="Google search page with the Google Lens logo at the end of the search bar circled in red. "/>
          <p:cNvSpPr/>
          <p:nvPr/>
        </p:nvSpPr>
        <p:spPr>
          <a:xfrm flipH="false" flipV="false" rot="0">
            <a:off x="0" y="2030775"/>
            <a:ext cx="18198712" cy="7833883"/>
          </a:xfrm>
          <a:custGeom>
            <a:avLst/>
            <a:gdLst/>
            <a:ahLst/>
            <a:cxnLst/>
            <a:rect r="r" b="b" t="t" l="l"/>
            <a:pathLst>
              <a:path h="7833883" w="18198712">
                <a:moveTo>
                  <a:pt x="0" y="0"/>
                </a:moveTo>
                <a:lnTo>
                  <a:pt x="18198712" y="0"/>
                </a:lnTo>
                <a:lnTo>
                  <a:pt x="18198712" y="7833882"/>
                </a:lnTo>
                <a:lnTo>
                  <a:pt x="0" y="7833882"/>
                </a:lnTo>
                <a:lnTo>
                  <a:pt x="0" y="0"/>
                </a:lnTo>
                <a:close/>
              </a:path>
            </a:pathLst>
          </a:custGeom>
          <a:blipFill>
            <a:blip r:embed="rId3"/>
            <a:stretch>
              <a:fillRect l="0" t="0" r="0" b="0"/>
            </a:stretch>
          </a:blipFill>
        </p:spPr>
      </p:sp>
      <p:sp>
        <p:nvSpPr>
          <p:cNvPr name="Freeform 3" id="3"/>
          <p:cNvSpPr/>
          <p:nvPr/>
        </p:nvSpPr>
        <p:spPr>
          <a:xfrm flipH="false" flipV="false" rot="0">
            <a:off x="13998584" y="5143500"/>
            <a:ext cx="2148499" cy="1631069"/>
          </a:xfrm>
          <a:custGeom>
            <a:avLst/>
            <a:gdLst/>
            <a:ahLst/>
            <a:cxnLst/>
            <a:rect r="r" b="b" t="t" l="l"/>
            <a:pathLst>
              <a:path h="1631069" w="2148499">
                <a:moveTo>
                  <a:pt x="0" y="0"/>
                </a:moveTo>
                <a:lnTo>
                  <a:pt x="2148499" y="0"/>
                </a:lnTo>
                <a:lnTo>
                  <a:pt x="2148499" y="1631069"/>
                </a:lnTo>
                <a:lnTo>
                  <a:pt x="0" y="163106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4538037" y="664679"/>
            <a:ext cx="9211926" cy="775666"/>
          </a:xfrm>
          <a:prstGeom prst="rect">
            <a:avLst/>
          </a:prstGeom>
        </p:spPr>
        <p:txBody>
          <a:bodyPr anchor="t" rtlCol="false" tIns="0" lIns="0" bIns="0" rIns="0">
            <a:spAutoFit/>
          </a:bodyPr>
          <a:lstStyle/>
          <a:p>
            <a:pPr algn="l">
              <a:lnSpc>
                <a:spcPts val="5962"/>
              </a:lnSpc>
            </a:pPr>
            <a:r>
              <a:rPr lang="en-US" sz="5420" b="true">
                <a:solidFill>
                  <a:srgbClr val="FFFFFF"/>
                </a:solidFill>
                <a:latin typeface="Montserrat Bold"/>
                <a:ea typeface="Montserrat Bold"/>
                <a:cs typeface="Montserrat Bold"/>
                <a:sym typeface="Montserrat Bold"/>
              </a:rPr>
              <a:t>How to Find Google Lens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Freeform 2" id="2" descr="Google Lens upload box below the Google logo. "/>
          <p:cNvSpPr/>
          <p:nvPr/>
        </p:nvSpPr>
        <p:spPr>
          <a:xfrm flipH="false" flipV="false" rot="0">
            <a:off x="2859215" y="1717665"/>
            <a:ext cx="12183199" cy="8393366"/>
          </a:xfrm>
          <a:custGeom>
            <a:avLst/>
            <a:gdLst/>
            <a:ahLst/>
            <a:cxnLst/>
            <a:rect r="r" b="b" t="t" l="l"/>
            <a:pathLst>
              <a:path h="8393366" w="12183199">
                <a:moveTo>
                  <a:pt x="0" y="0"/>
                </a:moveTo>
                <a:lnTo>
                  <a:pt x="12183199" y="0"/>
                </a:lnTo>
                <a:lnTo>
                  <a:pt x="12183199" y="8393366"/>
                </a:lnTo>
                <a:lnTo>
                  <a:pt x="0" y="8393366"/>
                </a:lnTo>
                <a:lnTo>
                  <a:pt x="0" y="0"/>
                </a:lnTo>
                <a:close/>
              </a:path>
            </a:pathLst>
          </a:custGeom>
          <a:blipFill>
            <a:blip r:embed="rId3"/>
            <a:stretch>
              <a:fillRect l="0" t="0" r="0" b="0"/>
            </a:stretch>
          </a:blipFill>
        </p:spPr>
      </p:sp>
      <p:sp>
        <p:nvSpPr>
          <p:cNvPr name="TextBox 3" id="3"/>
          <p:cNvSpPr txBox="true"/>
          <p:nvPr/>
        </p:nvSpPr>
        <p:spPr>
          <a:xfrm rot="0">
            <a:off x="5548068" y="457947"/>
            <a:ext cx="6805493" cy="773691"/>
          </a:xfrm>
          <a:prstGeom prst="rect">
            <a:avLst/>
          </a:prstGeom>
        </p:spPr>
        <p:txBody>
          <a:bodyPr anchor="t" rtlCol="false" tIns="0" lIns="0" bIns="0" rIns="0">
            <a:spAutoFit/>
          </a:bodyPr>
          <a:lstStyle/>
          <a:p>
            <a:pPr algn="ctr">
              <a:lnSpc>
                <a:spcPts val="5962"/>
              </a:lnSpc>
              <a:spcBef>
                <a:spcPct val="0"/>
              </a:spcBef>
            </a:pPr>
            <a:r>
              <a:rPr lang="en-US" b="true" sz="5420">
                <a:solidFill>
                  <a:srgbClr val="FFFFFF"/>
                </a:solidFill>
                <a:latin typeface="Montserrat Ultra-Bold"/>
                <a:ea typeface="Montserrat Ultra-Bold"/>
                <a:cs typeface="Montserrat Ultra-Bold"/>
                <a:sym typeface="Montserrat Ultra-Bold"/>
              </a:rPr>
              <a:t>Using </a:t>
            </a:r>
            <a:r>
              <a:rPr lang="en-US" b="true" sz="5420">
                <a:solidFill>
                  <a:srgbClr val="FFFFFF"/>
                </a:solidFill>
                <a:latin typeface="Montserrat Ultra-Bold"/>
                <a:ea typeface="Montserrat Ultra-Bold"/>
                <a:cs typeface="Montserrat Ultra-Bold"/>
                <a:sym typeface="Montserrat Ultra-Bold"/>
              </a:rPr>
              <a:t>Google Lens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Freeform 2" id="2" descr="Google Lens result page for an image of a statue. The image is displayed on the left with a select box around the statue. The right side has the results of the search. "/>
          <p:cNvSpPr/>
          <p:nvPr/>
        </p:nvSpPr>
        <p:spPr>
          <a:xfrm flipH="false" flipV="false" rot="0">
            <a:off x="0" y="1851660"/>
            <a:ext cx="18288000" cy="8435340"/>
          </a:xfrm>
          <a:custGeom>
            <a:avLst/>
            <a:gdLst/>
            <a:ahLst/>
            <a:cxnLst/>
            <a:rect r="r" b="b" t="t" l="l"/>
            <a:pathLst>
              <a:path h="8435340" w="18288000">
                <a:moveTo>
                  <a:pt x="0" y="0"/>
                </a:moveTo>
                <a:lnTo>
                  <a:pt x="18288000" y="0"/>
                </a:lnTo>
                <a:lnTo>
                  <a:pt x="18288000" y="8435340"/>
                </a:lnTo>
                <a:lnTo>
                  <a:pt x="0" y="8435340"/>
                </a:lnTo>
                <a:lnTo>
                  <a:pt x="0" y="0"/>
                </a:lnTo>
                <a:close/>
              </a:path>
            </a:pathLst>
          </a:custGeom>
          <a:blipFill>
            <a:blip r:embed="rId3"/>
            <a:stretch>
              <a:fillRect l="0" t="0" r="0" b="0"/>
            </a:stretch>
          </a:blipFill>
        </p:spPr>
      </p:sp>
      <p:sp>
        <p:nvSpPr>
          <p:cNvPr name="TextBox 3" id="3"/>
          <p:cNvSpPr txBox="true"/>
          <p:nvPr/>
        </p:nvSpPr>
        <p:spPr>
          <a:xfrm rot="0">
            <a:off x="5438105" y="481546"/>
            <a:ext cx="7411789" cy="773691"/>
          </a:xfrm>
          <a:prstGeom prst="rect">
            <a:avLst/>
          </a:prstGeom>
        </p:spPr>
        <p:txBody>
          <a:bodyPr anchor="t" rtlCol="false" tIns="0" lIns="0" bIns="0" rIns="0">
            <a:spAutoFit/>
          </a:bodyPr>
          <a:lstStyle/>
          <a:p>
            <a:pPr algn="ctr">
              <a:lnSpc>
                <a:spcPts val="5962"/>
              </a:lnSpc>
              <a:spcBef>
                <a:spcPct val="0"/>
              </a:spcBef>
            </a:pPr>
            <a:r>
              <a:rPr lang="en-US" b="true" sz="5420">
                <a:solidFill>
                  <a:srgbClr val="FFFFFF"/>
                </a:solidFill>
                <a:latin typeface="Montserrat Ultra-Bold"/>
                <a:ea typeface="Montserrat Ultra-Bold"/>
                <a:cs typeface="Montserrat Ultra-Bold"/>
                <a:sym typeface="Montserrat Ultra-Bold"/>
              </a:rPr>
              <a:t>Google Lens Results</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Freeform 2" id="2" descr="Google Lens results for photograph text search. The photograph is of three people standing in front of a sign. "/>
          <p:cNvSpPr/>
          <p:nvPr/>
        </p:nvSpPr>
        <p:spPr>
          <a:xfrm flipH="false" flipV="false" rot="0">
            <a:off x="0" y="1544724"/>
            <a:ext cx="18288000" cy="8742276"/>
          </a:xfrm>
          <a:custGeom>
            <a:avLst/>
            <a:gdLst/>
            <a:ahLst/>
            <a:cxnLst/>
            <a:rect r="r" b="b" t="t" l="l"/>
            <a:pathLst>
              <a:path h="8742276" w="18288000">
                <a:moveTo>
                  <a:pt x="0" y="0"/>
                </a:moveTo>
                <a:lnTo>
                  <a:pt x="18288000" y="0"/>
                </a:lnTo>
                <a:lnTo>
                  <a:pt x="18288000" y="8742276"/>
                </a:lnTo>
                <a:lnTo>
                  <a:pt x="0" y="8742276"/>
                </a:lnTo>
                <a:lnTo>
                  <a:pt x="0" y="0"/>
                </a:lnTo>
                <a:close/>
              </a:path>
            </a:pathLst>
          </a:custGeom>
          <a:blipFill>
            <a:blip r:embed="rId3"/>
            <a:stretch>
              <a:fillRect l="0" t="0" r="0" b="0"/>
            </a:stretch>
          </a:blipFill>
        </p:spPr>
      </p:sp>
      <p:sp>
        <p:nvSpPr>
          <p:cNvPr name="TextBox 3" id="3"/>
          <p:cNvSpPr txBox="true"/>
          <p:nvPr/>
        </p:nvSpPr>
        <p:spPr>
          <a:xfrm rot="0">
            <a:off x="5053310" y="405845"/>
            <a:ext cx="8181380" cy="773691"/>
          </a:xfrm>
          <a:prstGeom prst="rect">
            <a:avLst/>
          </a:prstGeom>
        </p:spPr>
        <p:txBody>
          <a:bodyPr anchor="t" rtlCol="false" tIns="0" lIns="0" bIns="0" rIns="0">
            <a:spAutoFit/>
          </a:bodyPr>
          <a:lstStyle/>
          <a:p>
            <a:pPr algn="ctr">
              <a:lnSpc>
                <a:spcPts val="5962"/>
              </a:lnSpc>
              <a:spcBef>
                <a:spcPct val="0"/>
              </a:spcBef>
            </a:pPr>
            <a:r>
              <a:rPr lang="en-US" b="true" sz="5420">
                <a:solidFill>
                  <a:srgbClr val="FFFFFF"/>
                </a:solidFill>
                <a:latin typeface="Montserrat Ultra-Bold"/>
                <a:ea typeface="Montserrat Ultra-Bold"/>
                <a:cs typeface="Montserrat Ultra-Bold"/>
                <a:sym typeface="Montserrat Ultra-Bold"/>
              </a:rPr>
              <a:t>Google Lens with Text</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3C2115"/>
        </a:solidFill>
      </p:bgPr>
    </p:bg>
    <p:spTree>
      <p:nvGrpSpPr>
        <p:cNvPr id="1" name=""/>
        <p:cNvGrpSpPr/>
        <p:nvPr/>
      </p:nvGrpSpPr>
      <p:grpSpPr>
        <a:xfrm>
          <a:off x="0" y="0"/>
          <a:ext cx="0" cy="0"/>
          <a:chOff x="0" y="0"/>
          <a:chExt cx="0" cy="0"/>
        </a:xfrm>
      </p:grpSpPr>
      <p:sp>
        <p:nvSpPr>
          <p:cNvPr name="Freeform 2" id="2" descr="Google Lens results for the translation of a photograph with text. Photograph features three people standing in front of a sign on a building. "/>
          <p:cNvSpPr/>
          <p:nvPr/>
        </p:nvSpPr>
        <p:spPr>
          <a:xfrm flipH="false" flipV="false" rot="0">
            <a:off x="0" y="1620320"/>
            <a:ext cx="18288000" cy="8764800"/>
          </a:xfrm>
          <a:custGeom>
            <a:avLst/>
            <a:gdLst/>
            <a:ahLst/>
            <a:cxnLst/>
            <a:rect r="r" b="b" t="t" l="l"/>
            <a:pathLst>
              <a:path h="8764800" w="18288000">
                <a:moveTo>
                  <a:pt x="0" y="0"/>
                </a:moveTo>
                <a:lnTo>
                  <a:pt x="18288000" y="0"/>
                </a:lnTo>
                <a:lnTo>
                  <a:pt x="18288000" y="8764800"/>
                </a:lnTo>
                <a:lnTo>
                  <a:pt x="0" y="8764800"/>
                </a:lnTo>
                <a:lnTo>
                  <a:pt x="0" y="0"/>
                </a:lnTo>
                <a:close/>
              </a:path>
            </a:pathLst>
          </a:custGeom>
          <a:blipFill>
            <a:blip r:embed="rId3"/>
            <a:stretch>
              <a:fillRect l="0" t="0" r="0" b="0"/>
            </a:stretch>
          </a:blipFill>
        </p:spPr>
      </p:sp>
      <p:sp>
        <p:nvSpPr>
          <p:cNvPr name="TextBox 3" id="3"/>
          <p:cNvSpPr txBox="true"/>
          <p:nvPr/>
        </p:nvSpPr>
        <p:spPr>
          <a:xfrm rot="0">
            <a:off x="3999086" y="420929"/>
            <a:ext cx="10289828" cy="773691"/>
          </a:xfrm>
          <a:prstGeom prst="rect">
            <a:avLst/>
          </a:prstGeom>
        </p:spPr>
        <p:txBody>
          <a:bodyPr anchor="t" rtlCol="false" tIns="0" lIns="0" bIns="0" rIns="0">
            <a:spAutoFit/>
          </a:bodyPr>
          <a:lstStyle/>
          <a:p>
            <a:pPr algn="ctr">
              <a:lnSpc>
                <a:spcPts val="5962"/>
              </a:lnSpc>
              <a:spcBef>
                <a:spcPct val="0"/>
              </a:spcBef>
            </a:pPr>
            <a:r>
              <a:rPr lang="en-US" b="true" sz="5420">
                <a:solidFill>
                  <a:srgbClr val="FFFFFF"/>
                </a:solidFill>
                <a:latin typeface="Montserrat Ultra-Bold"/>
                <a:ea typeface="Montserrat Ultra-Bold"/>
                <a:cs typeface="Montserrat Ultra-Bold"/>
                <a:sym typeface="Montserrat Ultra-Bold"/>
              </a:rPr>
              <a:t>Google Lens for Translation </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9532774" cy="10287000"/>
            <a:chOff x="0" y="0"/>
            <a:chExt cx="3224667" cy="3479800"/>
          </a:xfrm>
        </p:grpSpPr>
        <p:sp>
          <p:nvSpPr>
            <p:cNvPr name="Freeform 3" id="3"/>
            <p:cNvSpPr/>
            <p:nvPr/>
          </p:nvSpPr>
          <p:spPr>
            <a:xfrm flipH="false" flipV="false" rot="0">
              <a:off x="0" y="0"/>
              <a:ext cx="3224667" cy="3479800"/>
            </a:xfrm>
            <a:custGeom>
              <a:avLst/>
              <a:gdLst/>
              <a:ahLst/>
              <a:cxnLst/>
              <a:rect r="r" b="b" t="t" l="l"/>
              <a:pathLst>
                <a:path h="3479800" w="3224667">
                  <a:moveTo>
                    <a:pt x="0" y="0"/>
                  </a:moveTo>
                  <a:lnTo>
                    <a:pt x="3224667" y="0"/>
                  </a:lnTo>
                  <a:lnTo>
                    <a:pt x="3224667" y="3479800"/>
                  </a:lnTo>
                  <a:lnTo>
                    <a:pt x="0" y="3479800"/>
                  </a:lnTo>
                  <a:close/>
                </a:path>
              </a:pathLst>
            </a:custGeom>
            <a:solidFill>
              <a:srgbClr val="3C2115"/>
            </a:solidFill>
          </p:spPr>
        </p:sp>
      </p:grpSp>
      <p:sp>
        <p:nvSpPr>
          <p:cNvPr name="Freeform 4" id="4" descr="Photograph of the Sculptures of the Heroic Defenders of Leningrad at Victory Square in Saint Petersburg Russia. The statue features two groups of men in military uniforms. "/>
          <p:cNvSpPr/>
          <p:nvPr/>
        </p:nvSpPr>
        <p:spPr>
          <a:xfrm flipH="false" flipV="false" rot="0">
            <a:off x="253996" y="2115342"/>
            <a:ext cx="8890004" cy="6056316"/>
          </a:xfrm>
          <a:custGeom>
            <a:avLst/>
            <a:gdLst/>
            <a:ahLst/>
            <a:cxnLst/>
            <a:rect r="r" b="b" t="t" l="l"/>
            <a:pathLst>
              <a:path h="6056316" w="8890004">
                <a:moveTo>
                  <a:pt x="0" y="0"/>
                </a:moveTo>
                <a:lnTo>
                  <a:pt x="8890004" y="0"/>
                </a:lnTo>
                <a:lnTo>
                  <a:pt x="8890004" y="6056316"/>
                </a:lnTo>
                <a:lnTo>
                  <a:pt x="0" y="6056316"/>
                </a:lnTo>
                <a:lnTo>
                  <a:pt x="0" y="0"/>
                </a:lnTo>
                <a:close/>
              </a:path>
            </a:pathLst>
          </a:custGeom>
          <a:blipFill>
            <a:blip r:embed="rId3"/>
            <a:stretch>
              <a:fillRect l="0" t="0" r="0" b="0"/>
            </a:stretch>
          </a:blipFill>
        </p:spPr>
      </p:sp>
      <p:sp>
        <p:nvSpPr>
          <p:cNvPr name="TextBox 5" id="5"/>
          <p:cNvSpPr txBox="true"/>
          <p:nvPr/>
        </p:nvSpPr>
        <p:spPr>
          <a:xfrm rot="0">
            <a:off x="13013429" y="201617"/>
            <a:ext cx="2044268" cy="970632"/>
          </a:xfrm>
          <a:prstGeom prst="rect">
            <a:avLst/>
          </a:prstGeom>
        </p:spPr>
        <p:txBody>
          <a:bodyPr anchor="t" rtlCol="false" tIns="0" lIns="0" bIns="0" rIns="0">
            <a:spAutoFit/>
          </a:bodyPr>
          <a:lstStyle/>
          <a:p>
            <a:pPr algn="l">
              <a:lnSpc>
                <a:spcPts val="7618"/>
              </a:lnSpc>
            </a:pPr>
            <a:r>
              <a:rPr lang="en-US" sz="6348" b="true">
                <a:solidFill>
                  <a:srgbClr val="000000"/>
                </a:solidFill>
                <a:latin typeface="Montserrat Bold"/>
                <a:ea typeface="Montserrat Bold"/>
                <a:cs typeface="Montserrat Bold"/>
                <a:sym typeface="Montserrat Bold"/>
              </a:rPr>
              <a:t>Pros</a:t>
            </a:r>
          </a:p>
        </p:txBody>
      </p:sp>
      <p:sp>
        <p:nvSpPr>
          <p:cNvPr name="TextBox 6" id="6"/>
          <p:cNvSpPr txBox="true"/>
          <p:nvPr/>
        </p:nvSpPr>
        <p:spPr>
          <a:xfrm rot="0">
            <a:off x="10091212" y="1687524"/>
            <a:ext cx="7888702" cy="6835752"/>
          </a:xfrm>
          <a:prstGeom prst="rect">
            <a:avLst/>
          </a:prstGeom>
        </p:spPr>
        <p:txBody>
          <a:bodyPr anchor="t" rtlCol="false" tIns="0" lIns="0" bIns="0" rIns="0">
            <a:spAutoFit/>
          </a:bodyPr>
          <a:lstStyle/>
          <a:p>
            <a:pPr algn="l" marL="836804" indent="-418402" lvl="1">
              <a:lnSpc>
                <a:spcPts val="5426"/>
              </a:lnSpc>
              <a:buFont typeface="Arial"/>
              <a:buChar char="•"/>
            </a:pPr>
            <a:r>
              <a:rPr lang="en-US" b="true" sz="3875">
                <a:solidFill>
                  <a:srgbClr val="000000"/>
                </a:solidFill>
                <a:latin typeface="Canva Sans Bold"/>
                <a:ea typeface="Canva Sans Bold"/>
                <a:cs typeface="Canva Sans Bold"/>
                <a:sym typeface="Canva Sans Bold"/>
              </a:rPr>
              <a:t>Can identify photographs of places and people that were unidentified</a:t>
            </a:r>
          </a:p>
          <a:p>
            <a:pPr algn="l">
              <a:lnSpc>
                <a:spcPts val="5426"/>
              </a:lnSpc>
            </a:pPr>
          </a:p>
          <a:p>
            <a:pPr algn="l" marL="836804" indent="-418402" lvl="1">
              <a:lnSpc>
                <a:spcPts val="5426"/>
              </a:lnSpc>
              <a:buFont typeface="Arial"/>
              <a:buChar char="•"/>
            </a:pPr>
            <a:r>
              <a:rPr lang="en-US" b="true" sz="3875">
                <a:solidFill>
                  <a:srgbClr val="000000"/>
                </a:solidFill>
                <a:latin typeface="Canva Sans Bold"/>
                <a:ea typeface="Canva Sans Bold"/>
                <a:cs typeface="Canva Sans Bold"/>
                <a:sym typeface="Canva Sans Bold"/>
              </a:rPr>
              <a:t>Can provide richer metadata for photographs in your digital collections. </a:t>
            </a:r>
          </a:p>
          <a:p>
            <a:pPr algn="l">
              <a:lnSpc>
                <a:spcPts val="5426"/>
              </a:lnSpc>
            </a:pPr>
          </a:p>
          <a:p>
            <a:pPr algn="l" marL="836804" indent="-418402" lvl="1">
              <a:lnSpc>
                <a:spcPts val="5426"/>
              </a:lnSpc>
              <a:buFont typeface="Arial"/>
              <a:buChar char="•"/>
            </a:pPr>
            <a:r>
              <a:rPr lang="en-US" b="true" sz="3875">
                <a:solidFill>
                  <a:srgbClr val="000000"/>
                </a:solidFill>
                <a:latin typeface="Canva Sans Bold"/>
                <a:ea typeface="Canva Sans Bold"/>
                <a:cs typeface="Canva Sans Bold"/>
                <a:sym typeface="Canva Sans Bold"/>
              </a:rPr>
              <a:t>Can translate text on photographs</a:t>
            </a:r>
          </a:p>
        </p:txBody>
      </p:sp>
      <p:sp>
        <p:nvSpPr>
          <p:cNvPr name="AutoShape 7" id="7"/>
          <p:cNvSpPr/>
          <p:nvPr/>
        </p:nvSpPr>
        <p:spPr>
          <a:xfrm>
            <a:off x="9532774" y="1402751"/>
            <a:ext cx="8755226" cy="0"/>
          </a:xfrm>
          <a:prstGeom prst="line">
            <a:avLst/>
          </a:prstGeom>
          <a:ln cap="flat" w="38100">
            <a:solidFill>
              <a:srgbClr val="3C2115"/>
            </a:solidFill>
            <a:prstDash val="solid"/>
            <a:headEnd type="none" len="sm" w="sm"/>
            <a:tailEnd type="none" len="sm" w="sm"/>
          </a:ln>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937303" y="0"/>
            <a:ext cx="11350697" cy="10287000"/>
            <a:chOff x="0" y="0"/>
            <a:chExt cx="3839618" cy="3479800"/>
          </a:xfrm>
        </p:grpSpPr>
        <p:sp>
          <p:nvSpPr>
            <p:cNvPr name="Freeform 3" id="3"/>
            <p:cNvSpPr/>
            <p:nvPr/>
          </p:nvSpPr>
          <p:spPr>
            <a:xfrm flipH="false" flipV="false" rot="0">
              <a:off x="0" y="0"/>
              <a:ext cx="3839618" cy="3479800"/>
            </a:xfrm>
            <a:custGeom>
              <a:avLst/>
              <a:gdLst/>
              <a:ahLst/>
              <a:cxnLst/>
              <a:rect r="r" b="b" t="t" l="l"/>
              <a:pathLst>
                <a:path h="3479800" w="3839618">
                  <a:moveTo>
                    <a:pt x="0" y="0"/>
                  </a:moveTo>
                  <a:lnTo>
                    <a:pt x="3839618" y="0"/>
                  </a:lnTo>
                  <a:lnTo>
                    <a:pt x="3839618" y="3479800"/>
                  </a:lnTo>
                  <a:lnTo>
                    <a:pt x="0" y="3479800"/>
                  </a:lnTo>
                  <a:close/>
                </a:path>
              </a:pathLst>
            </a:custGeom>
            <a:solidFill>
              <a:srgbClr val="3C2115"/>
            </a:solidFill>
          </p:spPr>
        </p:sp>
      </p:grpSp>
      <p:sp>
        <p:nvSpPr>
          <p:cNvPr name="Freeform 4" id="4" descr="Photograph of a walkway over a lily colored pond and pavilion in Japan. "/>
          <p:cNvSpPr/>
          <p:nvPr/>
        </p:nvSpPr>
        <p:spPr>
          <a:xfrm flipH="false" flipV="false" rot="0">
            <a:off x="13686432" y="318453"/>
            <a:ext cx="4281247" cy="6145330"/>
          </a:xfrm>
          <a:custGeom>
            <a:avLst/>
            <a:gdLst/>
            <a:ahLst/>
            <a:cxnLst/>
            <a:rect r="r" b="b" t="t" l="l"/>
            <a:pathLst>
              <a:path h="6145330" w="4281247">
                <a:moveTo>
                  <a:pt x="0" y="0"/>
                </a:moveTo>
                <a:lnTo>
                  <a:pt x="4281246" y="0"/>
                </a:lnTo>
                <a:lnTo>
                  <a:pt x="4281246" y="6145330"/>
                </a:lnTo>
                <a:lnTo>
                  <a:pt x="0" y="6145330"/>
                </a:lnTo>
                <a:lnTo>
                  <a:pt x="0" y="0"/>
                </a:lnTo>
                <a:close/>
              </a:path>
            </a:pathLst>
          </a:custGeom>
          <a:blipFill>
            <a:blip r:embed="rId3"/>
            <a:stretch>
              <a:fillRect l="0" t="0" r="0" b="0"/>
            </a:stretch>
          </a:blipFill>
        </p:spPr>
      </p:sp>
      <p:sp>
        <p:nvSpPr>
          <p:cNvPr name="Freeform 5" id="5" descr="A photograph of a street lined with parked cars. "/>
          <p:cNvSpPr/>
          <p:nvPr/>
        </p:nvSpPr>
        <p:spPr>
          <a:xfrm flipH="false" flipV="false" rot="0">
            <a:off x="10233603" y="4177574"/>
            <a:ext cx="4003869" cy="5880836"/>
          </a:xfrm>
          <a:custGeom>
            <a:avLst/>
            <a:gdLst/>
            <a:ahLst/>
            <a:cxnLst/>
            <a:rect r="r" b="b" t="t" l="l"/>
            <a:pathLst>
              <a:path h="5880836" w="4003869">
                <a:moveTo>
                  <a:pt x="0" y="0"/>
                </a:moveTo>
                <a:lnTo>
                  <a:pt x="4003869" y="0"/>
                </a:lnTo>
                <a:lnTo>
                  <a:pt x="4003869" y="5880836"/>
                </a:lnTo>
                <a:lnTo>
                  <a:pt x="0" y="5880836"/>
                </a:lnTo>
                <a:lnTo>
                  <a:pt x="0" y="0"/>
                </a:lnTo>
                <a:close/>
              </a:path>
            </a:pathLst>
          </a:custGeom>
          <a:blipFill>
            <a:blip r:embed="rId4"/>
            <a:stretch>
              <a:fillRect l="0" t="0" r="0" b="0"/>
            </a:stretch>
          </a:blipFill>
        </p:spPr>
      </p:sp>
      <p:sp>
        <p:nvSpPr>
          <p:cNvPr name="Freeform 6" id="6" descr="Photograph of a unidentified white building. "/>
          <p:cNvSpPr/>
          <p:nvPr/>
        </p:nvSpPr>
        <p:spPr>
          <a:xfrm flipH="false" flipV="false" rot="0">
            <a:off x="7251578" y="318453"/>
            <a:ext cx="4010919" cy="5923819"/>
          </a:xfrm>
          <a:custGeom>
            <a:avLst/>
            <a:gdLst/>
            <a:ahLst/>
            <a:cxnLst/>
            <a:rect r="r" b="b" t="t" l="l"/>
            <a:pathLst>
              <a:path h="5923819" w="4010919">
                <a:moveTo>
                  <a:pt x="0" y="0"/>
                </a:moveTo>
                <a:lnTo>
                  <a:pt x="4010919" y="0"/>
                </a:lnTo>
                <a:lnTo>
                  <a:pt x="4010919" y="5923819"/>
                </a:lnTo>
                <a:lnTo>
                  <a:pt x="0" y="5923819"/>
                </a:lnTo>
                <a:lnTo>
                  <a:pt x="0" y="0"/>
                </a:lnTo>
                <a:close/>
              </a:path>
            </a:pathLst>
          </a:custGeom>
          <a:blipFill>
            <a:blip r:embed="rId5"/>
            <a:stretch>
              <a:fillRect l="0" t="0" r="0" b="0"/>
            </a:stretch>
          </a:blipFill>
        </p:spPr>
      </p:sp>
      <p:sp>
        <p:nvSpPr>
          <p:cNvPr name="TextBox 7" id="7"/>
          <p:cNvSpPr txBox="true"/>
          <p:nvPr/>
        </p:nvSpPr>
        <p:spPr>
          <a:xfrm rot="0">
            <a:off x="1595299" y="384061"/>
            <a:ext cx="3628100" cy="826736"/>
          </a:xfrm>
          <a:prstGeom prst="rect">
            <a:avLst/>
          </a:prstGeom>
        </p:spPr>
        <p:txBody>
          <a:bodyPr anchor="t" rtlCol="false" tIns="0" lIns="0" bIns="0" rIns="0">
            <a:spAutoFit/>
          </a:bodyPr>
          <a:lstStyle/>
          <a:p>
            <a:pPr algn="ctr">
              <a:lnSpc>
                <a:spcPts val="6359"/>
              </a:lnSpc>
            </a:pPr>
            <a:r>
              <a:rPr lang="en-US" sz="5781" b="true">
                <a:solidFill>
                  <a:srgbClr val="000000"/>
                </a:solidFill>
                <a:latin typeface="Montserrat Ultra-Bold"/>
                <a:ea typeface="Montserrat Ultra-Bold"/>
                <a:cs typeface="Montserrat Ultra-Bold"/>
                <a:sym typeface="Montserrat Ultra-Bold"/>
              </a:rPr>
              <a:t>Cons</a:t>
            </a:r>
          </a:p>
        </p:txBody>
      </p:sp>
      <p:sp>
        <p:nvSpPr>
          <p:cNvPr name="TextBox 8" id="8"/>
          <p:cNvSpPr txBox="true"/>
          <p:nvPr/>
        </p:nvSpPr>
        <p:spPr>
          <a:xfrm rot="0">
            <a:off x="4206594" y="2168600"/>
            <a:ext cx="9525" cy="773691"/>
          </a:xfrm>
          <a:prstGeom prst="rect">
            <a:avLst/>
          </a:prstGeom>
        </p:spPr>
        <p:txBody>
          <a:bodyPr anchor="t" rtlCol="false" tIns="0" lIns="0" bIns="0" rIns="0">
            <a:spAutoFit/>
          </a:bodyPr>
          <a:lstStyle/>
          <a:p>
            <a:pPr algn="ctr">
              <a:lnSpc>
                <a:spcPts val="5962"/>
              </a:lnSpc>
            </a:pPr>
          </a:p>
        </p:txBody>
      </p:sp>
      <p:sp>
        <p:nvSpPr>
          <p:cNvPr name="TextBox 9" id="9"/>
          <p:cNvSpPr txBox="true"/>
          <p:nvPr/>
        </p:nvSpPr>
        <p:spPr>
          <a:xfrm rot="0">
            <a:off x="280896" y="1661697"/>
            <a:ext cx="6256906" cy="8396712"/>
          </a:xfrm>
          <a:prstGeom prst="rect">
            <a:avLst/>
          </a:prstGeom>
        </p:spPr>
        <p:txBody>
          <a:bodyPr anchor="t" rtlCol="false" tIns="0" lIns="0" bIns="0" rIns="0">
            <a:spAutoFit/>
          </a:bodyPr>
          <a:lstStyle/>
          <a:p>
            <a:pPr algn="l" marL="603608" indent="-301804" lvl="1">
              <a:lnSpc>
                <a:spcPts val="3914"/>
              </a:lnSpc>
              <a:buFont typeface="Arial"/>
              <a:buChar char="•"/>
            </a:pPr>
            <a:r>
              <a:rPr lang="en-US" b="true" sz="2795" spc="-229">
                <a:solidFill>
                  <a:srgbClr val="000000"/>
                </a:solidFill>
                <a:latin typeface="Montserrat Bold"/>
                <a:ea typeface="Montserrat Bold"/>
                <a:cs typeface="Montserrat Bold"/>
                <a:sym typeface="Montserrat Bold"/>
              </a:rPr>
              <a:t>This works best with unique landmarks and locations. </a:t>
            </a:r>
          </a:p>
          <a:p>
            <a:pPr algn="l">
              <a:lnSpc>
                <a:spcPts val="3914"/>
              </a:lnSpc>
            </a:pPr>
          </a:p>
          <a:p>
            <a:pPr algn="l" marL="603608" indent="-301804" lvl="1">
              <a:lnSpc>
                <a:spcPts val="3914"/>
              </a:lnSpc>
              <a:buFont typeface="Arial"/>
              <a:buChar char="•"/>
            </a:pPr>
            <a:r>
              <a:rPr lang="en-US" b="true" sz="2795" spc="-229">
                <a:solidFill>
                  <a:srgbClr val="000000"/>
                </a:solidFill>
                <a:latin typeface="Montserrat Bold"/>
                <a:ea typeface="Montserrat Bold"/>
                <a:cs typeface="Montserrat Bold"/>
                <a:sym typeface="Montserrat Bold"/>
              </a:rPr>
              <a:t>Identification of people is spotty and usually only works for big name people, like Presidents </a:t>
            </a:r>
          </a:p>
          <a:p>
            <a:pPr algn="l">
              <a:lnSpc>
                <a:spcPts val="3914"/>
              </a:lnSpc>
            </a:pPr>
          </a:p>
          <a:p>
            <a:pPr algn="l" marL="603608" indent="-301804" lvl="1">
              <a:lnSpc>
                <a:spcPts val="3914"/>
              </a:lnSpc>
              <a:buFont typeface="Arial"/>
              <a:buChar char="•"/>
            </a:pPr>
            <a:r>
              <a:rPr lang="en-US" b="true" sz="2795" spc="-229">
                <a:solidFill>
                  <a:srgbClr val="000000"/>
                </a:solidFill>
                <a:latin typeface="Montserrat Bold"/>
                <a:ea typeface="Montserrat Bold"/>
                <a:cs typeface="Montserrat Bold"/>
                <a:sym typeface="Montserrat Bold"/>
              </a:rPr>
              <a:t>Text identification doesn't always work great</a:t>
            </a:r>
          </a:p>
          <a:p>
            <a:pPr algn="l">
              <a:lnSpc>
                <a:spcPts val="3914"/>
              </a:lnSpc>
            </a:pPr>
          </a:p>
          <a:p>
            <a:pPr algn="l" marL="603608" indent="-301804" lvl="1">
              <a:lnSpc>
                <a:spcPts val="3914"/>
              </a:lnSpc>
              <a:buFont typeface="Arial"/>
              <a:buChar char="•"/>
            </a:pPr>
            <a:r>
              <a:rPr lang="en-US" b="true" sz="2795" spc="-229">
                <a:solidFill>
                  <a:srgbClr val="000000"/>
                </a:solidFill>
                <a:latin typeface="Montserrat Bold"/>
                <a:ea typeface="Montserrat Bold"/>
                <a:cs typeface="Montserrat Bold"/>
                <a:sym typeface="Montserrat Bold"/>
              </a:rPr>
              <a:t>.Tif files don’t work so you will have to convert files to .jpg or .png</a:t>
            </a:r>
          </a:p>
          <a:p>
            <a:pPr algn="l">
              <a:lnSpc>
                <a:spcPts val="3914"/>
              </a:lnSpc>
            </a:pPr>
          </a:p>
          <a:p>
            <a:pPr algn="l" marL="603608" indent="-301804" lvl="1">
              <a:lnSpc>
                <a:spcPts val="3914"/>
              </a:lnSpc>
              <a:buFont typeface="Arial"/>
              <a:buChar char="•"/>
            </a:pPr>
            <a:r>
              <a:rPr lang="en-US" b="true" sz="2795" spc="-229">
                <a:solidFill>
                  <a:srgbClr val="000000"/>
                </a:solidFill>
                <a:latin typeface="Montserrat Bold"/>
                <a:ea typeface="Montserrat Bold"/>
                <a:cs typeface="Montserrat Bold"/>
                <a:sym typeface="Montserrat Bold"/>
              </a:rPr>
              <a:t>Using Lens will add more time to your workload but you can potentially get richer metadata in the end </a:t>
            </a:r>
          </a:p>
        </p:txBody>
      </p:sp>
      <p:sp>
        <p:nvSpPr>
          <p:cNvPr name="AutoShape 10" id="10"/>
          <p:cNvSpPr/>
          <p:nvPr/>
        </p:nvSpPr>
        <p:spPr>
          <a:xfrm flipV="true">
            <a:off x="0" y="1417835"/>
            <a:ext cx="6937303" cy="0"/>
          </a:xfrm>
          <a:prstGeom prst="line">
            <a:avLst/>
          </a:prstGeom>
          <a:ln cap="flat" w="38100">
            <a:solidFill>
              <a:srgbClr val="3C2115"/>
            </a:solidFill>
            <a:prstDash val="solid"/>
            <a:headEnd type="none" len="sm" w="sm"/>
            <a:tailEnd type="none" len="sm" w="sm"/>
          </a:ln>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72893" y="-423076"/>
            <a:ext cx="19733908" cy="10807755"/>
            <a:chOff x="0" y="0"/>
            <a:chExt cx="6675421" cy="3655957"/>
          </a:xfrm>
        </p:grpSpPr>
        <p:sp>
          <p:nvSpPr>
            <p:cNvPr name="Freeform 3" id="3"/>
            <p:cNvSpPr/>
            <p:nvPr/>
          </p:nvSpPr>
          <p:spPr>
            <a:xfrm flipH="false" flipV="false" rot="0">
              <a:off x="0" y="0"/>
              <a:ext cx="6675420" cy="3655957"/>
            </a:xfrm>
            <a:custGeom>
              <a:avLst/>
              <a:gdLst/>
              <a:ahLst/>
              <a:cxnLst/>
              <a:rect r="r" b="b" t="t" l="l"/>
              <a:pathLst>
                <a:path h="3655957" w="6675420">
                  <a:moveTo>
                    <a:pt x="0" y="0"/>
                  </a:moveTo>
                  <a:lnTo>
                    <a:pt x="6675420" y="0"/>
                  </a:lnTo>
                  <a:lnTo>
                    <a:pt x="6675420" y="3655957"/>
                  </a:lnTo>
                  <a:lnTo>
                    <a:pt x="0" y="3655957"/>
                  </a:lnTo>
                  <a:close/>
                </a:path>
              </a:pathLst>
            </a:custGeom>
            <a:solidFill>
              <a:srgbClr val="3C2115"/>
            </a:solidFill>
          </p:spPr>
        </p:sp>
      </p:grpSp>
      <p:sp>
        <p:nvSpPr>
          <p:cNvPr name="Freeform 4" id="4">
            <a:extLst>
              <a:ext uri="{C183D7F6-B498-43B3-948B-1728B52AA6E4}">
                <adec:decorative xmlns:adec="http://schemas.microsoft.com/office/drawing/2017/decorative" val="1"/>
              </a:ext>
            </a:extLst>
          </p:cNvPr>
          <p:cNvSpPr/>
          <p:nvPr/>
        </p:nvSpPr>
        <p:spPr>
          <a:xfrm flipH="false" flipV="false" rot="0">
            <a:off x="5143573" y="0"/>
            <a:ext cx="8000854" cy="2620280"/>
          </a:xfrm>
          <a:custGeom>
            <a:avLst/>
            <a:gdLst/>
            <a:ahLst/>
            <a:cxnLst/>
            <a:rect r="r" b="b" t="t" l="l"/>
            <a:pathLst>
              <a:path h="2620280" w="8000854">
                <a:moveTo>
                  <a:pt x="0" y="0"/>
                </a:moveTo>
                <a:lnTo>
                  <a:pt x="8000854" y="0"/>
                </a:lnTo>
                <a:lnTo>
                  <a:pt x="8000854" y="2620280"/>
                </a:lnTo>
                <a:lnTo>
                  <a:pt x="0" y="26202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5" id="5"/>
          <p:cNvSpPr txBox="true"/>
          <p:nvPr/>
        </p:nvSpPr>
        <p:spPr>
          <a:xfrm rot="0">
            <a:off x="4269060" y="3332480"/>
            <a:ext cx="9749879" cy="1811020"/>
          </a:xfrm>
          <a:prstGeom prst="rect">
            <a:avLst/>
          </a:prstGeom>
        </p:spPr>
        <p:txBody>
          <a:bodyPr anchor="t" rtlCol="false" tIns="0" lIns="0" bIns="0" rIns="0">
            <a:spAutoFit/>
          </a:bodyPr>
          <a:lstStyle/>
          <a:p>
            <a:pPr algn="ctr">
              <a:lnSpc>
                <a:spcPts val="7279"/>
              </a:lnSpc>
            </a:pPr>
            <a:r>
              <a:rPr lang="en-US" sz="5199" b="true">
                <a:solidFill>
                  <a:srgbClr val="FFFFFF"/>
                </a:solidFill>
                <a:latin typeface="Canva Sans Bold"/>
                <a:ea typeface="Canva Sans Bold"/>
                <a:cs typeface="Canva Sans Bold"/>
                <a:sym typeface="Canva Sans Bold"/>
              </a:rPr>
              <a:t>Ashley Brooker</a:t>
            </a:r>
          </a:p>
          <a:p>
            <a:pPr algn="ctr">
              <a:lnSpc>
                <a:spcPts val="7279"/>
              </a:lnSpc>
            </a:pPr>
            <a:r>
              <a:rPr lang="en-US" sz="5199" b="true">
                <a:solidFill>
                  <a:srgbClr val="FFFFFF"/>
                </a:solidFill>
                <a:latin typeface="Canva Sans Bold"/>
                <a:ea typeface="Canva Sans Bold"/>
                <a:cs typeface="Canva Sans Bold"/>
                <a:sym typeface="Canva Sans Bold"/>
              </a:rPr>
              <a:t>ashley.brooker@mail.wvu.edu</a:t>
            </a:r>
          </a:p>
        </p:txBody>
      </p:sp>
      <p:sp>
        <p:nvSpPr>
          <p:cNvPr name="TextBox 6" id="6"/>
          <p:cNvSpPr txBox="true"/>
          <p:nvPr/>
        </p:nvSpPr>
        <p:spPr>
          <a:xfrm rot="0">
            <a:off x="2801317" y="5999050"/>
            <a:ext cx="12685365" cy="1811020"/>
          </a:xfrm>
          <a:prstGeom prst="rect">
            <a:avLst/>
          </a:prstGeom>
        </p:spPr>
        <p:txBody>
          <a:bodyPr anchor="t" rtlCol="false" tIns="0" lIns="0" bIns="0" rIns="0">
            <a:spAutoFit/>
          </a:bodyPr>
          <a:lstStyle/>
          <a:p>
            <a:pPr algn="ctr">
              <a:lnSpc>
                <a:spcPts val="7279"/>
              </a:lnSpc>
            </a:pPr>
            <a:r>
              <a:rPr lang="en-US" sz="5199" b="true">
                <a:solidFill>
                  <a:srgbClr val="FFFFFF"/>
                </a:solidFill>
                <a:latin typeface="Canva Sans Bold"/>
                <a:ea typeface="Canva Sans Bold"/>
                <a:cs typeface="Canva Sans Bold"/>
                <a:sym typeface="Canva Sans Bold"/>
              </a:rPr>
              <a:t>West Virginia &amp; Regional History Center</a:t>
            </a:r>
          </a:p>
          <a:p>
            <a:pPr algn="ctr">
              <a:lnSpc>
                <a:spcPts val="7279"/>
              </a:lnSpc>
            </a:pPr>
            <a:r>
              <a:rPr lang="en-US" b="true" sz="5199" u="sng">
                <a:solidFill>
                  <a:srgbClr val="FFFFFF"/>
                </a:solidFill>
                <a:latin typeface="Canva Sans Bold"/>
                <a:ea typeface="Canva Sans Bold"/>
                <a:cs typeface="Canva Sans Bold"/>
                <a:sym typeface="Canva Sans Bold"/>
                <a:hlinkClick r:id="rId5" tooltip="https://wvrhc.lib.wvu.edu"/>
              </a:rPr>
              <a:t>https://wvrhc.lib.wvu.edu/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DAGOsXUo9VU</dc:identifier>
  <dcterms:modified xsi:type="dcterms:W3CDTF">2011-08-01T06:04:30Z</dcterms:modified>
  <cp:revision>1</cp:revision>
  <dc:title>Using Google Lens for photograph identification</dc:title>
</cp:coreProperties>
</file>