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5143500" cx="9144000"/>
  <p:notesSz cx="6858000" cy="9144000"/>
  <p:embeddedFontLst>
    <p:embeddedFont>
      <p:font typeface="Lora"/>
      <p:regular r:id="rId24"/>
      <p:bold r:id="rId25"/>
      <p:italic r:id="rId26"/>
      <p:boldItalic r:id="rId27"/>
    </p:embeddedFont>
    <p:embeddedFont>
      <p:font typeface="Quattrocento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Lora-regular.fntdata"/><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ora-italic.fntdata"/><Relationship Id="rId25" Type="http://schemas.openxmlformats.org/officeDocument/2006/relationships/font" Target="fonts/Lora-bold.fntdata"/><Relationship Id="rId28" Type="http://schemas.openxmlformats.org/officeDocument/2006/relationships/font" Target="fonts/QuattrocentoSans-regular.fntdata"/><Relationship Id="rId27" Type="http://schemas.openxmlformats.org/officeDocument/2006/relationships/font" Target="fonts/Lora-bold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QuattrocentoSans-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QuattrocentoSans-boldItalic.fntdata"/><Relationship Id="rId30" Type="http://schemas.openxmlformats.org/officeDocument/2006/relationships/font" Target="fonts/QuattrocentoSans-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Welcome to “Situating the Self: Teacher-Librarian Narratives Within and Beyond Institutional Spaces.” We’ll be discussing things like how our identities and experiences shape what we do and how we do it, and questioning the dominant narratives of library instruction to offer some paths forward in creating conditions better for teaching and learning, for us and our students. If you’d like to tweet from the session using the hashtag, we’re using #acrl2019teaching, and you can find our online handout with a reading list and tools for self-reflection at tinyurl.com/acrl2019teaching. With that, let’s do introductions.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5443d8075f_0_25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5443d8075f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5508dc7f16_1_10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5508dc7f16_1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5443d8075f_0_18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5443d8075f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Having discussed what it means to have support as a teacher, and different mechanisms for creating that, let’s put the question out there for everyone to reflect on. What factors have contributed to your feeling supported as a teacher? Take a moment for reflection and then write down your response.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5443d8075f_0_20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5443d8075f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Calibri"/>
                <a:ea typeface="Calibri"/>
                <a:cs typeface="Calibri"/>
                <a:sym typeface="Calibri"/>
              </a:rPr>
              <a:t>That brings us to our third and final theme, the workplace. At this point, please finish writing down any questions you have for the panelists and pass your index card to the end of the row to be gathered. The workplace question is fascinating to me, having started a new position this year and seeing so many differences in institutional cultures and the expectations and understandings that are maintained internally. So let’s talk about how our workplaces and workloads shape our teaching, and this will bring us to what we can do to say no to unreasonable requests, as well as how to develop more collaborative relationships at our colleges and universities.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5508dc7f16_1_12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5508dc7f16_1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5443d8075f_0_26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5443d8075f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5443d8075f_0_26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5443d8075f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That brings us to our third reflective question. Do we feel set up to fail, and set up to succeed? What does success look like?” Please take a moment and write down your answer.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Google Shape;269;g5508dc7f16_1_5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5508dc7f16_1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Eamon: Now that everyone has thought about that question, we’d like to you consider the themes among your reflections, and identify one action you can take to change or further develop your teaching practice. Take a moment to think on this, then please turn to a person next to you and share your thoughts with them. In a couple minutes we’ll group back up to hear what a few pairs came up with, and that will bring us to Q&amp;A. In the meantime, I’ll share a slide with a list of recommended readings on identity and instruction, and a link to our online handout with additional readings and tools for engaging in self-reflection.</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g35ed75ccf_01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35ed75ccf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latin typeface="Calibri"/>
                <a:ea typeface="Calibri"/>
                <a:cs typeface="Calibri"/>
                <a:sym typeface="Calibri"/>
              </a:rPr>
              <a:t>Attendee share-outs (5 minutes max), then transition to Q&amp;A (begin with notecards and then go to mic)</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5443d8075f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5443d8075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5443d8075f_0_13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5443d8075f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We wish to recognize and extend our gratitude to the indigenous peoples who for many years stewarded the territory we occupy, as well as acknowledge this nation’s legacy of settler colonialism and the subjugation and exploitation of people and natural resources that continues to this day. We are on the traditional homeland of the Lenape (Delaware), Shawnee, Wyandot Miami, Ottawa, Potawatomi, and other Great Lakes tribes, land which was ceded by 1100 chiefs and warriors signing the Treaty of Greenville in 1795. </a:t>
            </a:r>
            <a:endParaRPr>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a:solidFill>
                <a:schemeClr val="dk1"/>
              </a:solidFill>
              <a:latin typeface="Calibri"/>
              <a:ea typeface="Calibri"/>
              <a:cs typeface="Calibri"/>
              <a:sym typeface="Calibri"/>
            </a:endParaRPr>
          </a:p>
          <a:p>
            <a:pPr indent="0" lvl="0" marL="0" rtl="0" algn="l">
              <a:spcBef>
                <a:spcPts val="0"/>
              </a:spcBef>
              <a:spcAft>
                <a:spcPts val="0"/>
              </a:spcAft>
              <a:buNone/>
            </a:pPr>
            <a:r>
              <a:rPr lang="en">
                <a:solidFill>
                  <a:schemeClr val="dk1"/>
                </a:solidFill>
                <a:latin typeface="Calibri"/>
                <a:ea typeface="Calibri"/>
                <a:cs typeface="Calibri"/>
                <a:sym typeface="Calibri"/>
              </a:rPr>
              <a:t>The northeastern Ohio area is home to thousands of Native Americans, and it continues to be a site of struggle for the rights of indigenous peoples. Many of you may be familiar with the Cleveland Indians baseball team. The Committee of 500 Years of Dignity and Resistance is a grassroots organization formed to oppose the stereotyping of indigenous people. The Cleveland Indians no longer display the “Chief Wahoo” logo, but the name of the team remains unchanged. We encourage you to support the Committee of 500 Years by donating so they can continue their work of organizing against racism in sports and the media. You can learn more about the organization’s efforts and donate by visiting the website listed on this slide.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5443d8075f_0_1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5443d8075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Here are the learning outcomes for today’s panel. Using the three thematic areas of Experience, Identity, and Workplace, we will discuss a range of questions designed to uncover and trouble the ingrained narratives of teaching in academic libraries. We hope to prompt consideration of your identities, of how teaching practices are impacted by institutional power and authority, and also present some opportunities for self-reflection and ideas for changes to make going forward. </a:t>
            </a:r>
            <a:endParaRPr>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a:solidFill>
                <a:schemeClr val="dk1"/>
              </a:solidFill>
              <a:latin typeface="Calibri"/>
              <a:ea typeface="Calibri"/>
              <a:cs typeface="Calibri"/>
              <a:sym typeface="Calibri"/>
            </a:endParaRPr>
          </a:p>
          <a:p>
            <a:pPr indent="0" lvl="0" marL="0" rtl="0" algn="l">
              <a:spcBef>
                <a:spcPts val="0"/>
              </a:spcBef>
              <a:spcAft>
                <a:spcPts val="0"/>
              </a:spcAft>
              <a:buNone/>
            </a:pPr>
            <a:r>
              <a:rPr lang="en">
                <a:solidFill>
                  <a:schemeClr val="dk1"/>
                </a:solidFill>
                <a:latin typeface="Calibri"/>
                <a:ea typeface="Calibri"/>
                <a:cs typeface="Calibri"/>
                <a:sym typeface="Calibri"/>
              </a:rPr>
              <a:t>We aim to share useful experiences and ideas, which extends through the discussion to the Q&amp;A at the end. Index cards were placed on your chairs and will be passed around, and we encourage you to write down any questions you have on the card. Later in the program you can pass them to a volunteer coming around the room, and I’ll select a few to discuss. You also have the option of asking a question at the mic. We request that you ask questions, as opposed to making comments, or presenting comments thinly veiled as questions. This is to respect the expertise of the panelists as well as the time and learning opportunities of everyone in the room. Thank you in advance for doing so.</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5443d8075f_0_2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5443d8075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Calibri"/>
                <a:ea typeface="Calibri"/>
                <a:cs typeface="Calibri"/>
                <a:sym typeface="Calibri"/>
              </a:rPr>
              <a:t>Let’s jump in to discussing identity, the first of our three themes. Our personal identities influence all aspects of our work, but the identities we bring to the workplace aren’t necessarily the ones we bring to other parts of our lives. There’s often lip service to bringing our whole selves to work, for example, when in reality that may not be ideal or possible for all sorts of reasons. Especially in an instructional setting, how we’re perceived and present ourselves both shapes and is shaped by power dynamics between librarian, students, and instructor. Let’s bring up question 1, and open it to discussion.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5443d8075f_0_5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5443d8075f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5443d8075f_0_5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5443d8075f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Let’s quickly pause to think on these questions. Please take a moment to reflect and then write your answer down. You’ll refer back to it later in the session. If you’re a new instruction librarian, what is/was the biggest surprise you’ve encountered? If you’re a more experienced teacher, do you still encounter new surprises?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443d8075f_0_9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443d8075f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alibri"/>
                <a:ea typeface="Calibri"/>
                <a:cs typeface="Calibri"/>
                <a:sym typeface="Calibri"/>
              </a:rPr>
              <a:t>Our next theme is experience, and how our prior experiences teaching or otherwise contribute to our work as teaching librarians. When we were formulating these themes and questions, one observation that came up was how there seem to be few mid-to late-career instruction librarians in the field. Which brings up questions of whether library instruction invites burnout, or if it’s “meant” for early career librarians, who later transition to supervisory positions. First let’s hear everyone’s thoughts on the impact of having prior teaching experience, or not having a background in teaching, as the case may be.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996630" y="2003888"/>
            <a:ext cx="4523700" cy="1159800"/>
          </a:xfrm>
          <a:prstGeom prst="rect">
            <a:avLst/>
          </a:prstGeom>
        </p:spPr>
        <p:txBody>
          <a:bodyPr anchorCtr="0" anchor="b"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cxnSp>
        <p:nvCxnSpPr>
          <p:cNvPr id="11" name="Google Shape;11;p2"/>
          <p:cNvCxnSpPr/>
          <p:nvPr/>
        </p:nvCxnSpPr>
        <p:spPr>
          <a:xfrm>
            <a:off x="-6025" y="3676512"/>
            <a:ext cx="9162000" cy="0"/>
          </a:xfrm>
          <a:prstGeom prst="straightConnector1">
            <a:avLst/>
          </a:prstGeom>
          <a:noFill/>
          <a:ln cap="flat" cmpd="sng" w="9525">
            <a:solidFill>
              <a:srgbClr val="000000"/>
            </a:solidFill>
            <a:prstDash val="solid"/>
            <a:round/>
            <a:headEnd len="med" w="med" type="none"/>
            <a:tailEnd len="med" w="med" type="none"/>
          </a:ln>
        </p:spPr>
      </p:cxnSp>
      <p:sp>
        <p:nvSpPr>
          <p:cNvPr id="12" name="Google Shape;12;p2"/>
          <p:cNvSpPr/>
          <p:nvPr/>
        </p:nvSpPr>
        <p:spPr>
          <a:xfrm>
            <a:off x="1117950" y="3393000"/>
            <a:ext cx="567000" cy="5670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letely blank">
  <p:cSld name="BLANK_1">
    <p:spTree>
      <p:nvGrpSpPr>
        <p:cNvPr id="65" name="Shape 65"/>
        <p:cNvGrpSpPr/>
        <p:nvPr/>
      </p:nvGrpSpPr>
      <p:grpSpPr>
        <a:xfrm>
          <a:off x="0" y="0"/>
          <a:ext cx="0" cy="0"/>
          <a:chOff x="0" y="0"/>
          <a:chExt cx="0" cy="0"/>
        </a:xfrm>
      </p:grpSpPr>
      <p:sp>
        <p:nvSpPr>
          <p:cNvPr id="66" name="Google Shape;66;p11"/>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3" name="Shape 13"/>
        <p:cNvGrpSpPr/>
        <p:nvPr/>
      </p:nvGrpSpPr>
      <p:grpSpPr>
        <a:xfrm>
          <a:off x="0" y="0"/>
          <a:ext cx="0" cy="0"/>
          <a:chOff x="0" y="0"/>
          <a:chExt cx="0" cy="0"/>
        </a:xfrm>
      </p:grpSpPr>
      <p:sp>
        <p:nvSpPr>
          <p:cNvPr id="14" name="Google Shape;14;p3"/>
          <p:cNvSpPr txBox="1"/>
          <p:nvPr>
            <p:ph idx="1" type="subTitle"/>
          </p:nvPr>
        </p:nvSpPr>
        <p:spPr>
          <a:xfrm>
            <a:off x="2022300" y="2815923"/>
            <a:ext cx="5591400" cy="784800"/>
          </a:xfrm>
          <a:prstGeom prst="rect">
            <a:avLst/>
          </a:prstGeom>
        </p:spPr>
        <p:txBody>
          <a:bodyPr anchorCtr="0" anchor="t" bIns="91425" lIns="91425" spcFirstLastPara="1" rIns="91425" wrap="square" tIns="91425"/>
          <a:lstStyle>
            <a:lvl1pPr lvl="0" rtl="0">
              <a:spcBef>
                <a:spcPts val="0"/>
              </a:spcBef>
              <a:spcAft>
                <a:spcPts val="0"/>
              </a:spcAft>
              <a:buClr>
                <a:srgbClr val="000000"/>
              </a:buClr>
              <a:buSzPts val="1400"/>
              <a:buNone/>
              <a:defRPr sz="1400">
                <a:highlight>
                  <a:srgbClr val="FFCD00"/>
                </a:highlight>
              </a:defRPr>
            </a:lvl1pPr>
            <a:lvl2pPr lvl="1" rtl="0">
              <a:spcBef>
                <a:spcPts val="0"/>
              </a:spcBef>
              <a:spcAft>
                <a:spcPts val="0"/>
              </a:spcAft>
              <a:buClr>
                <a:schemeClr val="dk2"/>
              </a:buClr>
              <a:buSzPts val="1400"/>
              <a:buNone/>
              <a:defRPr sz="1400">
                <a:solidFill>
                  <a:schemeClr val="dk2"/>
                </a:solidFill>
                <a:highlight>
                  <a:srgbClr val="FFCD00"/>
                </a:highlight>
              </a:defRPr>
            </a:lvl2pPr>
            <a:lvl3pPr lvl="2" rtl="0">
              <a:spcBef>
                <a:spcPts val="0"/>
              </a:spcBef>
              <a:spcAft>
                <a:spcPts val="0"/>
              </a:spcAft>
              <a:buClr>
                <a:schemeClr val="dk2"/>
              </a:buClr>
              <a:buSzPts val="1400"/>
              <a:buNone/>
              <a:defRPr sz="1400">
                <a:solidFill>
                  <a:schemeClr val="dk2"/>
                </a:solidFill>
                <a:highlight>
                  <a:srgbClr val="FFCD00"/>
                </a:highlight>
              </a:defRPr>
            </a:lvl3pPr>
            <a:lvl4pPr lvl="3" rtl="0">
              <a:spcBef>
                <a:spcPts val="0"/>
              </a:spcBef>
              <a:spcAft>
                <a:spcPts val="0"/>
              </a:spcAft>
              <a:buClr>
                <a:schemeClr val="dk2"/>
              </a:buClr>
              <a:buSzPts val="1400"/>
              <a:buNone/>
              <a:defRPr sz="1400">
                <a:solidFill>
                  <a:schemeClr val="dk2"/>
                </a:solidFill>
                <a:highlight>
                  <a:srgbClr val="FFCD00"/>
                </a:highlight>
              </a:defRPr>
            </a:lvl4pPr>
            <a:lvl5pPr lvl="4" rtl="0">
              <a:spcBef>
                <a:spcPts val="0"/>
              </a:spcBef>
              <a:spcAft>
                <a:spcPts val="0"/>
              </a:spcAft>
              <a:buClr>
                <a:schemeClr val="dk2"/>
              </a:buClr>
              <a:buSzPts val="1400"/>
              <a:buNone/>
              <a:defRPr sz="1400">
                <a:solidFill>
                  <a:schemeClr val="dk2"/>
                </a:solidFill>
                <a:highlight>
                  <a:srgbClr val="FFCD00"/>
                </a:highlight>
              </a:defRPr>
            </a:lvl5pPr>
            <a:lvl6pPr lvl="5" rtl="0">
              <a:spcBef>
                <a:spcPts val="0"/>
              </a:spcBef>
              <a:spcAft>
                <a:spcPts val="0"/>
              </a:spcAft>
              <a:buClr>
                <a:schemeClr val="dk2"/>
              </a:buClr>
              <a:buSzPts val="1400"/>
              <a:buNone/>
              <a:defRPr sz="1400">
                <a:solidFill>
                  <a:schemeClr val="dk2"/>
                </a:solidFill>
                <a:highlight>
                  <a:srgbClr val="FFCD00"/>
                </a:highlight>
              </a:defRPr>
            </a:lvl6pPr>
            <a:lvl7pPr lvl="6" rtl="0">
              <a:spcBef>
                <a:spcPts val="0"/>
              </a:spcBef>
              <a:spcAft>
                <a:spcPts val="0"/>
              </a:spcAft>
              <a:buClr>
                <a:schemeClr val="dk2"/>
              </a:buClr>
              <a:buSzPts val="1400"/>
              <a:buNone/>
              <a:defRPr sz="1400">
                <a:solidFill>
                  <a:schemeClr val="dk2"/>
                </a:solidFill>
                <a:highlight>
                  <a:srgbClr val="FFCD00"/>
                </a:highlight>
              </a:defRPr>
            </a:lvl7pPr>
            <a:lvl8pPr lvl="7" rtl="0">
              <a:spcBef>
                <a:spcPts val="0"/>
              </a:spcBef>
              <a:spcAft>
                <a:spcPts val="0"/>
              </a:spcAft>
              <a:buClr>
                <a:schemeClr val="dk2"/>
              </a:buClr>
              <a:buSzPts val="1400"/>
              <a:buNone/>
              <a:defRPr sz="1400">
                <a:solidFill>
                  <a:schemeClr val="dk2"/>
                </a:solidFill>
                <a:highlight>
                  <a:srgbClr val="FFCD00"/>
                </a:highlight>
              </a:defRPr>
            </a:lvl8pPr>
            <a:lvl9pPr lvl="8" rtl="0">
              <a:spcBef>
                <a:spcPts val="0"/>
              </a:spcBef>
              <a:spcAft>
                <a:spcPts val="0"/>
              </a:spcAft>
              <a:buClr>
                <a:schemeClr val="dk2"/>
              </a:buClr>
              <a:buSzPts val="1400"/>
              <a:buNone/>
              <a:defRPr sz="1400">
                <a:solidFill>
                  <a:schemeClr val="dk2"/>
                </a:solidFill>
                <a:highlight>
                  <a:srgbClr val="FFCD00"/>
                </a:highlight>
              </a:defRPr>
            </a:lvl9pPr>
          </a:lstStyle>
          <a:p/>
        </p:txBody>
      </p:sp>
      <p:cxnSp>
        <p:nvCxnSpPr>
          <p:cNvPr id="15" name="Google Shape;15;p3"/>
          <p:cNvCxnSpPr/>
          <p:nvPr/>
        </p:nvCxnSpPr>
        <p:spPr>
          <a:xfrm>
            <a:off x="-6025" y="2571762"/>
            <a:ext cx="1984500" cy="0"/>
          </a:xfrm>
          <a:prstGeom prst="straightConnector1">
            <a:avLst/>
          </a:prstGeom>
          <a:noFill/>
          <a:ln cap="flat" cmpd="sng" w="9525">
            <a:solidFill>
              <a:srgbClr val="CCCCCC"/>
            </a:solidFill>
            <a:prstDash val="solid"/>
            <a:round/>
            <a:headEnd len="med" w="med" type="none"/>
            <a:tailEnd len="med" w="med" type="none"/>
          </a:ln>
        </p:spPr>
      </p:cxnSp>
      <p:sp>
        <p:nvSpPr>
          <p:cNvPr id="16" name="Google Shape;16;p3"/>
          <p:cNvSpPr/>
          <p:nvPr/>
        </p:nvSpPr>
        <p:spPr>
          <a:xfrm>
            <a:off x="1117950" y="2288250"/>
            <a:ext cx="567000" cy="5670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ctrTitle"/>
          </p:nvPr>
        </p:nvSpPr>
        <p:spPr>
          <a:xfrm>
            <a:off x="2022225" y="1693523"/>
            <a:ext cx="3787800" cy="1159800"/>
          </a:xfrm>
          <a:prstGeom prst="rect">
            <a:avLst/>
          </a:prstGeom>
        </p:spPr>
        <p:txBody>
          <a:bodyPr anchorCtr="0" anchor="b" bIns="91425" lIns="91425" spcFirstLastPara="1" rIns="91425" wrap="square" tIns="91425"/>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cxnSp>
        <p:nvCxnSpPr>
          <p:cNvPr id="18" name="Google Shape;18;p3"/>
          <p:cNvCxnSpPr/>
          <p:nvPr/>
        </p:nvCxnSpPr>
        <p:spPr>
          <a:xfrm>
            <a:off x="5898975" y="2571750"/>
            <a:ext cx="3251100" cy="0"/>
          </a:xfrm>
          <a:prstGeom prst="straightConnector1">
            <a:avLst/>
          </a:prstGeom>
          <a:noFill/>
          <a:ln cap="flat" cmpd="sng" w="9525">
            <a:solidFill>
              <a:srgbClr val="CCCCCC"/>
            </a:solidFill>
            <a:prstDash val="solid"/>
            <a:round/>
            <a:headEnd len="med" w="med" type="none"/>
            <a:tailEnd len="med" w="med" type="none"/>
          </a:ln>
        </p:spPr>
      </p:cxnSp>
      <p:sp>
        <p:nvSpPr>
          <p:cNvPr id="19" name="Google Shape;19;p3"/>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20" name="Shape 20"/>
        <p:cNvGrpSpPr/>
        <p:nvPr/>
      </p:nvGrpSpPr>
      <p:grpSpPr>
        <a:xfrm>
          <a:off x="0" y="0"/>
          <a:ext cx="0" cy="0"/>
          <a:chOff x="0" y="0"/>
          <a:chExt cx="0" cy="0"/>
        </a:xfrm>
      </p:grpSpPr>
      <p:sp>
        <p:nvSpPr>
          <p:cNvPr id="21" name="Google Shape;21;p4"/>
          <p:cNvSpPr txBox="1"/>
          <p:nvPr>
            <p:ph idx="1" type="body"/>
          </p:nvPr>
        </p:nvSpPr>
        <p:spPr>
          <a:xfrm>
            <a:off x="2105050" y="2238000"/>
            <a:ext cx="4933800" cy="819900"/>
          </a:xfrm>
          <a:prstGeom prst="rect">
            <a:avLst/>
          </a:prstGeom>
        </p:spPr>
        <p:txBody>
          <a:bodyPr anchorCtr="0" anchor="b" bIns="91425" lIns="91425" spcFirstLastPara="1" rIns="91425" wrap="square" tIns="91425"/>
          <a:lstStyle>
            <a:lvl1pPr indent="-381000" lvl="0" marL="457200" rtl="0" algn="ctr">
              <a:spcBef>
                <a:spcPts val="600"/>
              </a:spcBef>
              <a:spcAft>
                <a:spcPts val="0"/>
              </a:spcAft>
              <a:buSzPts val="2400"/>
              <a:buFont typeface="Lora"/>
              <a:buChar char="◉"/>
              <a:defRPr i="1" sz="2400">
                <a:latin typeface="Lora"/>
                <a:ea typeface="Lora"/>
                <a:cs typeface="Lora"/>
                <a:sym typeface="Lora"/>
              </a:defRPr>
            </a:lvl1pPr>
            <a:lvl2pPr indent="-355600" lvl="1" marL="914400" rtl="0" algn="ctr">
              <a:spcBef>
                <a:spcPts val="0"/>
              </a:spcBef>
              <a:spcAft>
                <a:spcPts val="0"/>
              </a:spcAft>
              <a:buSzPts val="2000"/>
              <a:buFont typeface="Lora"/>
              <a:buChar char="○"/>
              <a:defRPr i="1">
                <a:latin typeface="Lora"/>
                <a:ea typeface="Lora"/>
                <a:cs typeface="Lora"/>
                <a:sym typeface="Lora"/>
              </a:defRPr>
            </a:lvl2pPr>
            <a:lvl3pPr indent="-355600" lvl="2" marL="1371600" rtl="0" algn="ctr">
              <a:spcBef>
                <a:spcPts val="0"/>
              </a:spcBef>
              <a:spcAft>
                <a:spcPts val="0"/>
              </a:spcAft>
              <a:buSzPts val="2000"/>
              <a:buFont typeface="Lora"/>
              <a:buChar char="■"/>
              <a:defRPr i="1">
                <a:latin typeface="Lora"/>
                <a:ea typeface="Lora"/>
                <a:cs typeface="Lora"/>
                <a:sym typeface="Lora"/>
              </a:defRPr>
            </a:lvl3pPr>
            <a:lvl4pPr indent="-381000" lvl="3" marL="1828800" rtl="0" algn="ctr">
              <a:spcBef>
                <a:spcPts val="0"/>
              </a:spcBef>
              <a:spcAft>
                <a:spcPts val="0"/>
              </a:spcAft>
              <a:buSzPts val="2400"/>
              <a:buFont typeface="Lora"/>
              <a:buChar char="●"/>
              <a:defRPr i="1" sz="2400">
                <a:latin typeface="Lora"/>
                <a:ea typeface="Lora"/>
                <a:cs typeface="Lora"/>
                <a:sym typeface="Lora"/>
              </a:defRPr>
            </a:lvl4pPr>
            <a:lvl5pPr indent="-381000" lvl="4" marL="2286000" rtl="0" algn="ctr">
              <a:spcBef>
                <a:spcPts val="0"/>
              </a:spcBef>
              <a:spcAft>
                <a:spcPts val="0"/>
              </a:spcAft>
              <a:buSzPts val="2400"/>
              <a:buFont typeface="Lora"/>
              <a:buChar char="○"/>
              <a:defRPr i="1" sz="2400">
                <a:latin typeface="Lora"/>
                <a:ea typeface="Lora"/>
                <a:cs typeface="Lora"/>
                <a:sym typeface="Lora"/>
              </a:defRPr>
            </a:lvl5pPr>
            <a:lvl6pPr indent="-381000" lvl="5" marL="2743200" rtl="0" algn="ctr">
              <a:spcBef>
                <a:spcPts val="0"/>
              </a:spcBef>
              <a:spcAft>
                <a:spcPts val="0"/>
              </a:spcAft>
              <a:buSzPts val="2400"/>
              <a:buFont typeface="Lora"/>
              <a:buChar char="■"/>
              <a:defRPr i="1" sz="2400">
                <a:latin typeface="Lora"/>
                <a:ea typeface="Lora"/>
                <a:cs typeface="Lora"/>
                <a:sym typeface="Lora"/>
              </a:defRPr>
            </a:lvl6pPr>
            <a:lvl7pPr indent="-381000" lvl="6" marL="3200400" rtl="0" algn="ctr">
              <a:spcBef>
                <a:spcPts val="0"/>
              </a:spcBef>
              <a:spcAft>
                <a:spcPts val="0"/>
              </a:spcAft>
              <a:buSzPts val="2400"/>
              <a:buFont typeface="Lora"/>
              <a:buChar char="●"/>
              <a:defRPr i="1" sz="2400">
                <a:latin typeface="Lora"/>
                <a:ea typeface="Lora"/>
                <a:cs typeface="Lora"/>
                <a:sym typeface="Lora"/>
              </a:defRPr>
            </a:lvl7pPr>
            <a:lvl8pPr indent="-381000" lvl="7" marL="3657600" rtl="0" algn="ctr">
              <a:spcBef>
                <a:spcPts val="0"/>
              </a:spcBef>
              <a:spcAft>
                <a:spcPts val="0"/>
              </a:spcAft>
              <a:buSzPts val="2400"/>
              <a:buFont typeface="Lora"/>
              <a:buChar char="○"/>
              <a:defRPr i="1" sz="2400">
                <a:latin typeface="Lora"/>
                <a:ea typeface="Lora"/>
                <a:cs typeface="Lora"/>
                <a:sym typeface="Lora"/>
              </a:defRPr>
            </a:lvl8pPr>
            <a:lvl9pPr indent="-381000" lvl="8" marL="4114800" algn="ctr">
              <a:spcBef>
                <a:spcPts val="0"/>
              </a:spcBef>
              <a:spcAft>
                <a:spcPts val="0"/>
              </a:spcAft>
              <a:buSzPts val="2400"/>
              <a:buFont typeface="Lora"/>
              <a:buChar char="■"/>
              <a:defRPr i="1" sz="2400">
                <a:latin typeface="Lora"/>
                <a:ea typeface="Lora"/>
                <a:cs typeface="Lora"/>
                <a:sym typeface="Lora"/>
              </a:defRPr>
            </a:lvl9pPr>
          </a:lstStyle>
          <a:p/>
        </p:txBody>
      </p:sp>
      <p:cxnSp>
        <p:nvCxnSpPr>
          <p:cNvPr id="22" name="Google Shape;22;p4"/>
          <p:cNvCxnSpPr/>
          <p:nvPr/>
        </p:nvCxnSpPr>
        <p:spPr>
          <a:xfrm>
            <a:off x="4584075" y="3676500"/>
            <a:ext cx="0" cy="1480500"/>
          </a:xfrm>
          <a:prstGeom prst="straightConnector1">
            <a:avLst/>
          </a:prstGeom>
          <a:noFill/>
          <a:ln cap="flat" cmpd="sng" w="9525">
            <a:solidFill>
              <a:srgbClr val="CCCCCC"/>
            </a:solidFill>
            <a:prstDash val="solid"/>
            <a:round/>
            <a:headEnd len="med" w="med" type="none"/>
            <a:tailEnd len="med" w="med" type="none"/>
          </a:ln>
        </p:spPr>
      </p:cxnSp>
      <p:sp>
        <p:nvSpPr>
          <p:cNvPr id="23" name="Google Shape;23;p4"/>
          <p:cNvSpPr/>
          <p:nvPr/>
        </p:nvSpPr>
        <p:spPr>
          <a:xfrm>
            <a:off x="4288500" y="3393000"/>
            <a:ext cx="567000" cy="5670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
          <p:cNvSpPr txBox="1"/>
          <p:nvPr/>
        </p:nvSpPr>
        <p:spPr>
          <a:xfrm>
            <a:off x="3593400" y="3412652"/>
            <a:ext cx="19572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600">
                <a:latin typeface="Lora"/>
                <a:ea typeface="Lora"/>
                <a:cs typeface="Lora"/>
                <a:sym typeface="Lora"/>
              </a:rPr>
              <a:t>“</a:t>
            </a:r>
            <a:endParaRPr b="1" sz="3600">
              <a:latin typeface="Lora"/>
              <a:ea typeface="Lora"/>
              <a:cs typeface="Lora"/>
              <a:sym typeface="Lora"/>
            </a:endParaRPr>
          </a:p>
        </p:txBody>
      </p:sp>
      <p:sp>
        <p:nvSpPr>
          <p:cNvPr id="25" name="Google Shape;25;p4"/>
          <p:cNvSpPr txBox="1"/>
          <p:nvPr>
            <p:ph idx="12" type="sldNum"/>
          </p:nvPr>
        </p:nvSpPr>
        <p:spPr>
          <a:xfrm>
            <a:off x="4297650" y="1"/>
            <a:ext cx="548700" cy="393600"/>
          </a:xfrm>
          <a:prstGeom prst="rect">
            <a:avLst/>
          </a:prstGeom>
        </p:spPr>
        <p:txBody>
          <a:bodyPr anchorCtr="0" anchor="t" bIns="91425" lIns="91425" spcFirstLastPara="1" rIns="91425" wrap="square" tIns="91425">
            <a:noAutofit/>
          </a:bodyPr>
          <a:lstStyle>
            <a:lvl1pPr lvl="0" rtl="0" algn="ctr">
              <a:buNone/>
              <a:defRPr>
                <a:latin typeface="Lora"/>
                <a:ea typeface="Lora"/>
                <a:cs typeface="Lora"/>
                <a:sym typeface="Lora"/>
              </a:defRPr>
            </a:lvl1pPr>
            <a:lvl2pPr lvl="1" rtl="0" algn="ctr">
              <a:buNone/>
              <a:defRPr>
                <a:latin typeface="Lora"/>
                <a:ea typeface="Lora"/>
                <a:cs typeface="Lora"/>
                <a:sym typeface="Lora"/>
              </a:defRPr>
            </a:lvl2pPr>
            <a:lvl3pPr lvl="2" rtl="0" algn="ctr">
              <a:buNone/>
              <a:defRPr>
                <a:latin typeface="Lora"/>
                <a:ea typeface="Lora"/>
                <a:cs typeface="Lora"/>
                <a:sym typeface="Lora"/>
              </a:defRPr>
            </a:lvl3pPr>
            <a:lvl4pPr lvl="3" rtl="0" algn="ctr">
              <a:buNone/>
              <a:defRPr>
                <a:latin typeface="Lora"/>
                <a:ea typeface="Lora"/>
                <a:cs typeface="Lora"/>
                <a:sym typeface="Lora"/>
              </a:defRPr>
            </a:lvl4pPr>
            <a:lvl5pPr lvl="4" rtl="0" algn="ctr">
              <a:buNone/>
              <a:defRPr>
                <a:latin typeface="Lora"/>
                <a:ea typeface="Lora"/>
                <a:cs typeface="Lora"/>
                <a:sym typeface="Lora"/>
              </a:defRPr>
            </a:lvl5pPr>
            <a:lvl6pPr lvl="5" rtl="0" algn="ctr">
              <a:buNone/>
              <a:defRPr>
                <a:latin typeface="Lora"/>
                <a:ea typeface="Lora"/>
                <a:cs typeface="Lora"/>
                <a:sym typeface="Lora"/>
              </a:defRPr>
            </a:lvl6pPr>
            <a:lvl7pPr lvl="6" rtl="0" algn="ctr">
              <a:buNone/>
              <a:defRPr>
                <a:latin typeface="Lora"/>
                <a:ea typeface="Lora"/>
                <a:cs typeface="Lora"/>
                <a:sym typeface="Lora"/>
              </a:defRPr>
            </a:lvl7pPr>
            <a:lvl8pPr lvl="7" rtl="0" algn="ctr">
              <a:buNone/>
              <a:defRPr>
                <a:latin typeface="Lora"/>
                <a:ea typeface="Lora"/>
                <a:cs typeface="Lora"/>
                <a:sym typeface="Lora"/>
              </a:defRPr>
            </a:lvl8pPr>
            <a:lvl9pPr lvl="8" rtl="0" algn="ctr">
              <a:buNone/>
              <a:defRPr>
                <a:latin typeface="Lora"/>
                <a:ea typeface="Lora"/>
                <a:cs typeface="Lora"/>
                <a:sym typeface="Lora"/>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26" name="Shape 26"/>
        <p:cNvGrpSpPr/>
        <p:nvPr/>
      </p:nvGrpSpPr>
      <p:grpSpPr>
        <a:xfrm>
          <a:off x="0" y="0"/>
          <a:ext cx="0" cy="0"/>
          <a:chOff x="0" y="0"/>
          <a:chExt cx="0" cy="0"/>
        </a:xfrm>
      </p:grpSpPr>
      <p:cxnSp>
        <p:nvCxnSpPr>
          <p:cNvPr id="27" name="Google Shape;27;p5"/>
          <p:cNvCxnSpPr/>
          <p:nvPr/>
        </p:nvCxnSpPr>
        <p:spPr>
          <a:xfrm>
            <a:off x="0" y="1131725"/>
            <a:ext cx="1375800" cy="0"/>
          </a:xfrm>
          <a:prstGeom prst="straightConnector1">
            <a:avLst/>
          </a:prstGeom>
          <a:noFill/>
          <a:ln cap="flat" cmpd="sng" w="9525">
            <a:solidFill>
              <a:srgbClr val="CCCCCC"/>
            </a:solidFill>
            <a:prstDash val="solid"/>
            <a:round/>
            <a:headEnd len="med" w="med" type="none"/>
            <a:tailEnd len="med" w="med" type="none"/>
          </a:ln>
        </p:spPr>
      </p:cxnSp>
      <p:sp>
        <p:nvSpPr>
          <p:cNvPr id="28" name="Google Shape;28;p5"/>
          <p:cNvSpPr/>
          <p:nvPr/>
        </p:nvSpPr>
        <p:spPr>
          <a:xfrm>
            <a:off x="817475" y="928767"/>
            <a:ext cx="405900" cy="4059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5"/>
          <p:cNvSpPr txBox="1"/>
          <p:nvPr>
            <p:ph type="title"/>
          </p:nvPr>
        </p:nvSpPr>
        <p:spPr>
          <a:xfrm>
            <a:off x="1381250" y="922668"/>
            <a:ext cx="3878400" cy="435600"/>
          </a:xfrm>
          <a:prstGeom prst="rect">
            <a:avLst/>
          </a:prstGeom>
        </p:spPr>
        <p:txBody>
          <a:bodyPr anchorCtr="0" anchor="ctr" bIns="91425" lIns="91425" spcFirstLastPara="1" rIns="91425" wrap="square" tIns="91425"/>
          <a:lstStyle>
            <a:lvl1pPr lvl="0" rtl="0">
              <a:spcBef>
                <a:spcPts val="0"/>
              </a:spcBef>
              <a:spcAft>
                <a:spcPts val="0"/>
              </a:spcAft>
              <a:buSzPts val="2000"/>
              <a:buFont typeface="Lora"/>
              <a:buNone/>
              <a:defRPr b="1" sz="2000">
                <a:latin typeface="Lora"/>
                <a:ea typeface="Lora"/>
                <a:cs typeface="Lora"/>
                <a:sym typeface="Lora"/>
              </a:defRPr>
            </a:lvl1pPr>
            <a:lvl2pPr lvl="1" rtl="0">
              <a:spcBef>
                <a:spcPts val="0"/>
              </a:spcBef>
              <a:spcAft>
                <a:spcPts val="0"/>
              </a:spcAft>
              <a:buSzPts val="2000"/>
              <a:buFont typeface="Lora"/>
              <a:buNone/>
              <a:defRPr b="1" sz="2000">
                <a:highlight>
                  <a:srgbClr val="FFFFFF"/>
                </a:highlight>
                <a:latin typeface="Lora"/>
                <a:ea typeface="Lora"/>
                <a:cs typeface="Lora"/>
                <a:sym typeface="Lora"/>
              </a:defRPr>
            </a:lvl2pPr>
            <a:lvl3pPr lvl="2" rtl="0">
              <a:spcBef>
                <a:spcPts val="0"/>
              </a:spcBef>
              <a:spcAft>
                <a:spcPts val="0"/>
              </a:spcAft>
              <a:buSzPts val="2000"/>
              <a:buFont typeface="Lora"/>
              <a:buNone/>
              <a:defRPr b="1" sz="2000">
                <a:highlight>
                  <a:srgbClr val="FFFFFF"/>
                </a:highlight>
                <a:latin typeface="Lora"/>
                <a:ea typeface="Lora"/>
                <a:cs typeface="Lora"/>
                <a:sym typeface="Lora"/>
              </a:defRPr>
            </a:lvl3pPr>
            <a:lvl4pPr lvl="3" rtl="0">
              <a:spcBef>
                <a:spcPts val="0"/>
              </a:spcBef>
              <a:spcAft>
                <a:spcPts val="0"/>
              </a:spcAft>
              <a:buSzPts val="2000"/>
              <a:buFont typeface="Lora"/>
              <a:buNone/>
              <a:defRPr b="1" sz="2000">
                <a:highlight>
                  <a:srgbClr val="FFFFFF"/>
                </a:highlight>
                <a:latin typeface="Lora"/>
                <a:ea typeface="Lora"/>
                <a:cs typeface="Lora"/>
                <a:sym typeface="Lora"/>
              </a:defRPr>
            </a:lvl4pPr>
            <a:lvl5pPr lvl="4" rtl="0">
              <a:spcBef>
                <a:spcPts val="0"/>
              </a:spcBef>
              <a:spcAft>
                <a:spcPts val="0"/>
              </a:spcAft>
              <a:buSzPts val="2000"/>
              <a:buFont typeface="Lora"/>
              <a:buNone/>
              <a:defRPr b="1" sz="2000">
                <a:highlight>
                  <a:srgbClr val="FFFFFF"/>
                </a:highlight>
                <a:latin typeface="Lora"/>
                <a:ea typeface="Lora"/>
                <a:cs typeface="Lora"/>
                <a:sym typeface="Lora"/>
              </a:defRPr>
            </a:lvl5pPr>
            <a:lvl6pPr lvl="5" rtl="0">
              <a:spcBef>
                <a:spcPts val="0"/>
              </a:spcBef>
              <a:spcAft>
                <a:spcPts val="0"/>
              </a:spcAft>
              <a:buSzPts val="2000"/>
              <a:buFont typeface="Lora"/>
              <a:buNone/>
              <a:defRPr b="1" sz="2000">
                <a:highlight>
                  <a:srgbClr val="FFFFFF"/>
                </a:highlight>
                <a:latin typeface="Lora"/>
                <a:ea typeface="Lora"/>
                <a:cs typeface="Lora"/>
                <a:sym typeface="Lora"/>
              </a:defRPr>
            </a:lvl6pPr>
            <a:lvl7pPr lvl="6" rtl="0">
              <a:spcBef>
                <a:spcPts val="0"/>
              </a:spcBef>
              <a:spcAft>
                <a:spcPts val="0"/>
              </a:spcAft>
              <a:buSzPts val="2000"/>
              <a:buFont typeface="Lora"/>
              <a:buNone/>
              <a:defRPr b="1" sz="2000">
                <a:highlight>
                  <a:srgbClr val="FFFFFF"/>
                </a:highlight>
                <a:latin typeface="Lora"/>
                <a:ea typeface="Lora"/>
                <a:cs typeface="Lora"/>
                <a:sym typeface="Lora"/>
              </a:defRPr>
            </a:lvl7pPr>
            <a:lvl8pPr lvl="7" rtl="0">
              <a:spcBef>
                <a:spcPts val="0"/>
              </a:spcBef>
              <a:spcAft>
                <a:spcPts val="0"/>
              </a:spcAft>
              <a:buSzPts val="2000"/>
              <a:buFont typeface="Lora"/>
              <a:buNone/>
              <a:defRPr b="1" sz="2000">
                <a:highlight>
                  <a:srgbClr val="FFFFFF"/>
                </a:highlight>
                <a:latin typeface="Lora"/>
                <a:ea typeface="Lora"/>
                <a:cs typeface="Lora"/>
                <a:sym typeface="Lora"/>
              </a:defRPr>
            </a:lvl8pPr>
            <a:lvl9pPr lvl="8" rtl="0">
              <a:spcBef>
                <a:spcPts val="0"/>
              </a:spcBef>
              <a:spcAft>
                <a:spcPts val="0"/>
              </a:spcAft>
              <a:buSzPts val="2000"/>
              <a:buFont typeface="Lora"/>
              <a:buNone/>
              <a:defRPr b="1" sz="2000">
                <a:highlight>
                  <a:srgbClr val="FFFFFF"/>
                </a:highlight>
                <a:latin typeface="Lora"/>
                <a:ea typeface="Lora"/>
                <a:cs typeface="Lora"/>
                <a:sym typeface="Lora"/>
              </a:defRPr>
            </a:lvl9pPr>
          </a:lstStyle>
          <a:p/>
        </p:txBody>
      </p:sp>
      <p:sp>
        <p:nvSpPr>
          <p:cNvPr id="30" name="Google Shape;30;p5"/>
          <p:cNvSpPr txBox="1"/>
          <p:nvPr>
            <p:ph idx="1" type="body"/>
          </p:nvPr>
        </p:nvSpPr>
        <p:spPr>
          <a:xfrm>
            <a:off x="1381250" y="1616470"/>
            <a:ext cx="6809700" cy="3112200"/>
          </a:xfrm>
          <a:prstGeom prst="rect">
            <a:avLst/>
          </a:prstGeom>
        </p:spPr>
        <p:txBody>
          <a:bodyPr anchorCtr="0" anchor="t" bIns="91425" lIns="91425" spcFirstLastPara="1" rIns="91425" wrap="square" tIns="91425"/>
          <a:lstStyle>
            <a:lvl1pPr indent="-381000" lvl="0" marL="457200" rtl="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indent="-355600" lvl="1" marL="914400"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indent="-355600" lvl="2" marL="1371600"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indent="-342900" lvl="3" marL="18288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indent="-342900" lvl="4" marL="22860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indent="-342900" lvl="5" marL="27432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indent="-342900" lvl="6" marL="32004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indent="-342900" lvl="7" marL="36576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indent="-342900" lvl="8" marL="41148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p:txBody>
      </p:sp>
      <p:cxnSp>
        <p:nvCxnSpPr>
          <p:cNvPr id="31" name="Google Shape;31;p5"/>
          <p:cNvCxnSpPr/>
          <p:nvPr/>
        </p:nvCxnSpPr>
        <p:spPr>
          <a:xfrm>
            <a:off x="5265650" y="1131725"/>
            <a:ext cx="3878400" cy="0"/>
          </a:xfrm>
          <a:prstGeom prst="straightConnector1">
            <a:avLst/>
          </a:prstGeom>
          <a:noFill/>
          <a:ln cap="flat" cmpd="sng" w="9525">
            <a:solidFill>
              <a:srgbClr val="CCCCCC"/>
            </a:solidFill>
            <a:prstDash val="solid"/>
            <a:round/>
            <a:headEnd len="med" w="med" type="none"/>
            <a:tailEnd len="med" w="med" type="none"/>
          </a:ln>
        </p:spPr>
      </p:cxnSp>
      <p:sp>
        <p:nvSpPr>
          <p:cNvPr id="32" name="Google Shape;32;p5"/>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33" name="Shape 33"/>
        <p:cNvGrpSpPr/>
        <p:nvPr/>
      </p:nvGrpSpPr>
      <p:grpSpPr>
        <a:xfrm>
          <a:off x="0" y="0"/>
          <a:ext cx="0" cy="0"/>
          <a:chOff x="0" y="0"/>
          <a:chExt cx="0" cy="0"/>
        </a:xfrm>
      </p:grpSpPr>
      <p:sp>
        <p:nvSpPr>
          <p:cNvPr id="34" name="Google Shape;34;p6"/>
          <p:cNvSpPr txBox="1"/>
          <p:nvPr>
            <p:ph type="title"/>
          </p:nvPr>
        </p:nvSpPr>
        <p:spPr>
          <a:xfrm>
            <a:off x="1381250" y="922668"/>
            <a:ext cx="3878400" cy="435600"/>
          </a:xfrm>
          <a:prstGeom prst="rect">
            <a:avLst/>
          </a:prstGeom>
        </p:spPr>
        <p:txBody>
          <a:bodyPr anchorCtr="0" anchor="ctr" bIns="91425" lIns="91425" spcFirstLastPara="1" rIns="91425" wrap="square" tIns="91425"/>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35" name="Google Shape;35;p6"/>
          <p:cNvSpPr txBox="1"/>
          <p:nvPr>
            <p:ph idx="1" type="body"/>
          </p:nvPr>
        </p:nvSpPr>
        <p:spPr>
          <a:xfrm>
            <a:off x="1381250" y="1618700"/>
            <a:ext cx="3425400" cy="32310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36" name="Google Shape;36;p6"/>
          <p:cNvSpPr txBox="1"/>
          <p:nvPr>
            <p:ph idx="2" type="body"/>
          </p:nvPr>
        </p:nvSpPr>
        <p:spPr>
          <a:xfrm>
            <a:off x="5012916" y="1618700"/>
            <a:ext cx="3425400" cy="32310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cxnSp>
        <p:nvCxnSpPr>
          <p:cNvPr id="37" name="Google Shape;37;p6"/>
          <p:cNvCxnSpPr/>
          <p:nvPr/>
        </p:nvCxnSpPr>
        <p:spPr>
          <a:xfrm>
            <a:off x="0" y="1131725"/>
            <a:ext cx="1375800" cy="0"/>
          </a:xfrm>
          <a:prstGeom prst="straightConnector1">
            <a:avLst/>
          </a:prstGeom>
          <a:noFill/>
          <a:ln cap="flat" cmpd="sng" w="9525">
            <a:solidFill>
              <a:srgbClr val="CCCCCC"/>
            </a:solidFill>
            <a:prstDash val="solid"/>
            <a:round/>
            <a:headEnd len="med" w="med" type="none"/>
            <a:tailEnd len="med" w="med" type="none"/>
          </a:ln>
        </p:spPr>
      </p:cxnSp>
      <p:sp>
        <p:nvSpPr>
          <p:cNvPr id="38" name="Google Shape;38;p6"/>
          <p:cNvSpPr/>
          <p:nvPr/>
        </p:nvSpPr>
        <p:spPr>
          <a:xfrm>
            <a:off x="817475" y="928767"/>
            <a:ext cx="405900" cy="4059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9" name="Google Shape;39;p6"/>
          <p:cNvCxnSpPr/>
          <p:nvPr/>
        </p:nvCxnSpPr>
        <p:spPr>
          <a:xfrm>
            <a:off x="5265650" y="1131725"/>
            <a:ext cx="3878400" cy="0"/>
          </a:xfrm>
          <a:prstGeom prst="straightConnector1">
            <a:avLst/>
          </a:prstGeom>
          <a:noFill/>
          <a:ln cap="flat" cmpd="sng" w="9525">
            <a:solidFill>
              <a:srgbClr val="CCCCCC"/>
            </a:solidFill>
            <a:prstDash val="solid"/>
            <a:round/>
            <a:headEnd len="med" w="med" type="none"/>
            <a:tailEnd len="med" w="med" type="none"/>
          </a:ln>
        </p:spPr>
      </p:cxnSp>
      <p:sp>
        <p:nvSpPr>
          <p:cNvPr id="40" name="Google Shape;40;p6"/>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41" name="Shape 41"/>
        <p:cNvGrpSpPr/>
        <p:nvPr/>
      </p:nvGrpSpPr>
      <p:grpSpPr>
        <a:xfrm>
          <a:off x="0" y="0"/>
          <a:ext cx="0" cy="0"/>
          <a:chOff x="0" y="0"/>
          <a:chExt cx="0" cy="0"/>
        </a:xfrm>
      </p:grpSpPr>
      <p:sp>
        <p:nvSpPr>
          <p:cNvPr id="42" name="Google Shape;42;p7"/>
          <p:cNvSpPr txBox="1"/>
          <p:nvPr>
            <p:ph type="title"/>
          </p:nvPr>
        </p:nvSpPr>
        <p:spPr>
          <a:xfrm>
            <a:off x="1381250" y="922668"/>
            <a:ext cx="3878400" cy="435600"/>
          </a:xfrm>
          <a:prstGeom prst="rect">
            <a:avLst/>
          </a:prstGeom>
        </p:spPr>
        <p:txBody>
          <a:bodyPr anchorCtr="0" anchor="ctr" bIns="91425" lIns="91425" spcFirstLastPara="1" rIns="91425" wrap="square" tIns="91425"/>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p:txBody>
      </p:sp>
      <p:sp>
        <p:nvSpPr>
          <p:cNvPr id="43" name="Google Shape;43;p7"/>
          <p:cNvSpPr txBox="1"/>
          <p:nvPr>
            <p:ph idx="1" type="body"/>
          </p:nvPr>
        </p:nvSpPr>
        <p:spPr>
          <a:xfrm>
            <a:off x="1381250" y="1651075"/>
            <a:ext cx="2334000" cy="31224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44" name="Google Shape;44;p7"/>
          <p:cNvSpPr txBox="1"/>
          <p:nvPr>
            <p:ph idx="2" type="body"/>
          </p:nvPr>
        </p:nvSpPr>
        <p:spPr>
          <a:xfrm>
            <a:off x="3834912" y="1651075"/>
            <a:ext cx="2334000" cy="31224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45" name="Google Shape;45;p7"/>
          <p:cNvSpPr txBox="1"/>
          <p:nvPr>
            <p:ph idx="3" type="body"/>
          </p:nvPr>
        </p:nvSpPr>
        <p:spPr>
          <a:xfrm>
            <a:off x="6288573" y="1651075"/>
            <a:ext cx="2334000" cy="31224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cxnSp>
        <p:nvCxnSpPr>
          <p:cNvPr id="46" name="Google Shape;46;p7"/>
          <p:cNvCxnSpPr/>
          <p:nvPr/>
        </p:nvCxnSpPr>
        <p:spPr>
          <a:xfrm>
            <a:off x="0" y="1131725"/>
            <a:ext cx="1375800" cy="0"/>
          </a:xfrm>
          <a:prstGeom prst="straightConnector1">
            <a:avLst/>
          </a:prstGeom>
          <a:noFill/>
          <a:ln cap="flat" cmpd="sng" w="9525">
            <a:solidFill>
              <a:srgbClr val="CCCCCC"/>
            </a:solidFill>
            <a:prstDash val="solid"/>
            <a:round/>
            <a:headEnd len="med" w="med" type="none"/>
            <a:tailEnd len="med" w="med" type="none"/>
          </a:ln>
        </p:spPr>
      </p:cxnSp>
      <p:sp>
        <p:nvSpPr>
          <p:cNvPr id="47" name="Google Shape;47;p7"/>
          <p:cNvSpPr/>
          <p:nvPr/>
        </p:nvSpPr>
        <p:spPr>
          <a:xfrm>
            <a:off x="817475" y="928767"/>
            <a:ext cx="405900" cy="4059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 name="Google Shape;48;p7"/>
          <p:cNvCxnSpPr/>
          <p:nvPr/>
        </p:nvCxnSpPr>
        <p:spPr>
          <a:xfrm>
            <a:off x="5265650" y="1131725"/>
            <a:ext cx="3878400" cy="0"/>
          </a:xfrm>
          <a:prstGeom prst="straightConnector1">
            <a:avLst/>
          </a:prstGeom>
          <a:noFill/>
          <a:ln cap="flat" cmpd="sng" w="9525">
            <a:solidFill>
              <a:srgbClr val="CCCCCC"/>
            </a:solidFill>
            <a:prstDash val="solid"/>
            <a:round/>
            <a:headEnd len="med" w="med" type="none"/>
            <a:tailEnd len="med" w="med" type="none"/>
          </a:ln>
        </p:spPr>
      </p:cxnSp>
      <p:sp>
        <p:nvSpPr>
          <p:cNvPr id="49" name="Google Shape;49;p7"/>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0" name="Shape 50"/>
        <p:cNvGrpSpPr/>
        <p:nvPr/>
      </p:nvGrpSpPr>
      <p:grpSpPr>
        <a:xfrm>
          <a:off x="0" y="0"/>
          <a:ext cx="0" cy="0"/>
          <a:chOff x="0" y="0"/>
          <a:chExt cx="0" cy="0"/>
        </a:xfrm>
      </p:grpSpPr>
      <p:sp>
        <p:nvSpPr>
          <p:cNvPr id="51" name="Google Shape;51;p8"/>
          <p:cNvSpPr txBox="1"/>
          <p:nvPr>
            <p:ph type="title"/>
          </p:nvPr>
        </p:nvSpPr>
        <p:spPr>
          <a:xfrm>
            <a:off x="1381250" y="937125"/>
            <a:ext cx="3878400" cy="435600"/>
          </a:xfrm>
          <a:prstGeom prst="rect">
            <a:avLst/>
          </a:prstGeom>
        </p:spPr>
        <p:txBody>
          <a:bodyPr anchorCtr="0" anchor="ctr" bIns="91425" lIns="91425" spcFirstLastPara="1" rIns="91425" wrap="square" tIns="91425"/>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cxnSp>
        <p:nvCxnSpPr>
          <p:cNvPr id="52" name="Google Shape;52;p8"/>
          <p:cNvCxnSpPr/>
          <p:nvPr/>
        </p:nvCxnSpPr>
        <p:spPr>
          <a:xfrm>
            <a:off x="0" y="1131725"/>
            <a:ext cx="1375800" cy="0"/>
          </a:xfrm>
          <a:prstGeom prst="straightConnector1">
            <a:avLst/>
          </a:prstGeom>
          <a:noFill/>
          <a:ln cap="flat" cmpd="sng" w="9525">
            <a:solidFill>
              <a:srgbClr val="CCCCCC"/>
            </a:solidFill>
            <a:prstDash val="solid"/>
            <a:round/>
            <a:headEnd len="med" w="med" type="none"/>
            <a:tailEnd len="med" w="med" type="none"/>
          </a:ln>
        </p:spPr>
      </p:cxnSp>
      <p:sp>
        <p:nvSpPr>
          <p:cNvPr id="53" name="Google Shape;53;p8"/>
          <p:cNvSpPr/>
          <p:nvPr/>
        </p:nvSpPr>
        <p:spPr>
          <a:xfrm>
            <a:off x="817475" y="928767"/>
            <a:ext cx="405900" cy="4059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4" name="Google Shape;54;p8"/>
          <p:cNvCxnSpPr/>
          <p:nvPr/>
        </p:nvCxnSpPr>
        <p:spPr>
          <a:xfrm>
            <a:off x="5265650" y="1131725"/>
            <a:ext cx="3878400" cy="0"/>
          </a:xfrm>
          <a:prstGeom prst="straightConnector1">
            <a:avLst/>
          </a:prstGeom>
          <a:noFill/>
          <a:ln cap="flat" cmpd="sng" w="9525">
            <a:solidFill>
              <a:srgbClr val="CCCCCC"/>
            </a:solidFill>
            <a:prstDash val="solid"/>
            <a:round/>
            <a:headEnd len="med" w="med" type="none"/>
            <a:tailEnd len="med" w="med" type="none"/>
          </a:ln>
        </p:spPr>
      </p:cxnSp>
      <p:sp>
        <p:nvSpPr>
          <p:cNvPr id="55" name="Google Shape;55;p8"/>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6" name="Shape 56"/>
        <p:cNvGrpSpPr/>
        <p:nvPr/>
      </p:nvGrpSpPr>
      <p:grpSpPr>
        <a:xfrm>
          <a:off x="0" y="0"/>
          <a:ext cx="0" cy="0"/>
          <a:chOff x="0" y="0"/>
          <a:chExt cx="0" cy="0"/>
        </a:xfrm>
      </p:grpSpPr>
      <p:sp>
        <p:nvSpPr>
          <p:cNvPr id="57" name="Google Shape;57;p9"/>
          <p:cNvSpPr txBox="1"/>
          <p:nvPr>
            <p:ph idx="1" type="body"/>
          </p:nvPr>
        </p:nvSpPr>
        <p:spPr>
          <a:xfrm>
            <a:off x="1990450" y="4037375"/>
            <a:ext cx="5163000" cy="519600"/>
          </a:xfrm>
          <a:prstGeom prst="rect">
            <a:avLst/>
          </a:prstGeom>
        </p:spPr>
        <p:txBody>
          <a:bodyPr anchorCtr="0" anchor="b" bIns="91425" lIns="91425" spcFirstLastPara="1" rIns="91425" wrap="square" tIns="91425"/>
          <a:lstStyle>
            <a:lvl1pPr indent="-228600" lvl="0" marL="457200" algn="ctr">
              <a:spcBef>
                <a:spcPts val="360"/>
              </a:spcBef>
              <a:spcAft>
                <a:spcPts val="0"/>
              </a:spcAft>
              <a:buSzPts val="1400"/>
              <a:buFont typeface="Lora"/>
              <a:buNone/>
              <a:defRPr i="1" sz="1400">
                <a:latin typeface="Lora"/>
                <a:ea typeface="Lora"/>
                <a:cs typeface="Lora"/>
                <a:sym typeface="Lora"/>
              </a:defRPr>
            </a:lvl1pPr>
          </a:lstStyle>
          <a:p/>
        </p:txBody>
      </p:sp>
      <p:cxnSp>
        <p:nvCxnSpPr>
          <p:cNvPr id="58" name="Google Shape;58;p9"/>
          <p:cNvCxnSpPr/>
          <p:nvPr/>
        </p:nvCxnSpPr>
        <p:spPr>
          <a:xfrm>
            <a:off x="-6025" y="4666129"/>
            <a:ext cx="9162000" cy="0"/>
          </a:xfrm>
          <a:prstGeom prst="straightConnector1">
            <a:avLst/>
          </a:prstGeom>
          <a:noFill/>
          <a:ln cap="flat" cmpd="sng" w="9525">
            <a:solidFill>
              <a:srgbClr val="CCCCCC"/>
            </a:solidFill>
            <a:prstDash val="solid"/>
            <a:round/>
            <a:headEnd len="med" w="med" type="none"/>
            <a:tailEnd len="med" w="med" type="none"/>
          </a:ln>
        </p:spPr>
      </p:cxnSp>
      <p:sp>
        <p:nvSpPr>
          <p:cNvPr id="59" name="Google Shape;59;p9"/>
          <p:cNvSpPr/>
          <p:nvPr/>
        </p:nvSpPr>
        <p:spPr>
          <a:xfrm>
            <a:off x="4457400" y="4551496"/>
            <a:ext cx="229200" cy="2292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9"/>
          <p:cNvSpPr txBox="1"/>
          <p:nvPr>
            <p:ph idx="12" type="sldNum"/>
          </p:nvPr>
        </p:nvSpPr>
        <p:spPr>
          <a:xfrm>
            <a:off x="4297650" y="4780700"/>
            <a:ext cx="548700" cy="362700"/>
          </a:xfrm>
          <a:prstGeom prst="rect">
            <a:avLst/>
          </a:prstGeom>
        </p:spPr>
        <p:txBody>
          <a:bodyPr anchorCtr="0" anchor="ctr" bIns="91425" lIns="91425" spcFirstLastPara="1" rIns="91425" wrap="square" tIns="91425">
            <a:noAutofit/>
          </a:bodyPr>
          <a:lstStyle>
            <a:lvl1pPr lvl="0" rtl="0" algn="ctr">
              <a:buNone/>
              <a:defRPr>
                <a:latin typeface="Lora"/>
                <a:ea typeface="Lora"/>
                <a:cs typeface="Lora"/>
                <a:sym typeface="Lora"/>
              </a:defRPr>
            </a:lvl1pPr>
            <a:lvl2pPr lvl="1" rtl="0" algn="ctr">
              <a:buNone/>
              <a:defRPr>
                <a:latin typeface="Lora"/>
                <a:ea typeface="Lora"/>
                <a:cs typeface="Lora"/>
                <a:sym typeface="Lora"/>
              </a:defRPr>
            </a:lvl2pPr>
            <a:lvl3pPr lvl="2" rtl="0" algn="ctr">
              <a:buNone/>
              <a:defRPr>
                <a:latin typeface="Lora"/>
                <a:ea typeface="Lora"/>
                <a:cs typeface="Lora"/>
                <a:sym typeface="Lora"/>
              </a:defRPr>
            </a:lvl3pPr>
            <a:lvl4pPr lvl="3" rtl="0" algn="ctr">
              <a:buNone/>
              <a:defRPr>
                <a:latin typeface="Lora"/>
                <a:ea typeface="Lora"/>
                <a:cs typeface="Lora"/>
                <a:sym typeface="Lora"/>
              </a:defRPr>
            </a:lvl4pPr>
            <a:lvl5pPr lvl="4" rtl="0" algn="ctr">
              <a:buNone/>
              <a:defRPr>
                <a:latin typeface="Lora"/>
                <a:ea typeface="Lora"/>
                <a:cs typeface="Lora"/>
                <a:sym typeface="Lora"/>
              </a:defRPr>
            </a:lvl5pPr>
            <a:lvl6pPr lvl="5" rtl="0" algn="ctr">
              <a:buNone/>
              <a:defRPr>
                <a:latin typeface="Lora"/>
                <a:ea typeface="Lora"/>
                <a:cs typeface="Lora"/>
                <a:sym typeface="Lora"/>
              </a:defRPr>
            </a:lvl6pPr>
            <a:lvl7pPr lvl="6" rtl="0" algn="ctr">
              <a:buNone/>
              <a:defRPr>
                <a:latin typeface="Lora"/>
                <a:ea typeface="Lora"/>
                <a:cs typeface="Lora"/>
                <a:sym typeface="Lora"/>
              </a:defRPr>
            </a:lvl7pPr>
            <a:lvl8pPr lvl="7" rtl="0" algn="ctr">
              <a:buNone/>
              <a:defRPr>
                <a:latin typeface="Lora"/>
                <a:ea typeface="Lora"/>
                <a:cs typeface="Lora"/>
                <a:sym typeface="Lora"/>
              </a:defRPr>
            </a:lvl8pPr>
            <a:lvl9pPr lvl="8" rtl="0" algn="ctr">
              <a:buNone/>
              <a:defRPr>
                <a:latin typeface="Lora"/>
                <a:ea typeface="Lora"/>
                <a:cs typeface="Lora"/>
                <a:sym typeface="Lora"/>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1" name="Shape 61"/>
        <p:cNvGrpSpPr/>
        <p:nvPr/>
      </p:nvGrpSpPr>
      <p:grpSpPr>
        <a:xfrm>
          <a:off x="0" y="0"/>
          <a:ext cx="0" cy="0"/>
          <a:chOff x="0" y="0"/>
          <a:chExt cx="0" cy="0"/>
        </a:xfrm>
      </p:grpSpPr>
      <p:cxnSp>
        <p:nvCxnSpPr>
          <p:cNvPr id="62" name="Google Shape;62;p10"/>
          <p:cNvCxnSpPr/>
          <p:nvPr/>
        </p:nvCxnSpPr>
        <p:spPr>
          <a:xfrm>
            <a:off x="-6025" y="4513729"/>
            <a:ext cx="9162000" cy="0"/>
          </a:xfrm>
          <a:prstGeom prst="straightConnector1">
            <a:avLst/>
          </a:prstGeom>
          <a:noFill/>
          <a:ln cap="flat" cmpd="sng" w="9525">
            <a:solidFill>
              <a:srgbClr val="CCCCCC"/>
            </a:solidFill>
            <a:prstDash val="solid"/>
            <a:round/>
            <a:headEnd len="med" w="med" type="none"/>
            <a:tailEnd len="med" w="med" type="none"/>
          </a:ln>
        </p:spPr>
      </p:cxnSp>
      <p:sp>
        <p:nvSpPr>
          <p:cNvPr id="63" name="Google Shape;63;p10"/>
          <p:cNvSpPr/>
          <p:nvPr/>
        </p:nvSpPr>
        <p:spPr>
          <a:xfrm>
            <a:off x="4293700" y="4235405"/>
            <a:ext cx="556500" cy="556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0"/>
          <p:cNvSpPr txBox="1"/>
          <p:nvPr>
            <p:ph idx="12" type="sldNum"/>
          </p:nvPr>
        </p:nvSpPr>
        <p:spPr>
          <a:xfrm>
            <a:off x="4297650" y="4791900"/>
            <a:ext cx="548700" cy="351600"/>
          </a:xfrm>
          <a:prstGeom prst="rect">
            <a:avLst/>
          </a:prstGeom>
        </p:spPr>
        <p:txBody>
          <a:bodyPr anchorCtr="0" anchor="ctr" bIns="91425" lIns="91425" spcFirstLastPara="1" rIns="91425" wrap="square" tIns="91425">
            <a:noAutofit/>
          </a:bodyPr>
          <a:lstStyle>
            <a:lvl1pPr lvl="0" rtl="0" algn="ctr">
              <a:buNone/>
              <a:defRPr>
                <a:latin typeface="Lora"/>
                <a:ea typeface="Lora"/>
                <a:cs typeface="Lora"/>
                <a:sym typeface="Lora"/>
              </a:defRPr>
            </a:lvl1pPr>
            <a:lvl2pPr lvl="1" rtl="0" algn="ctr">
              <a:buNone/>
              <a:defRPr>
                <a:latin typeface="Lora"/>
                <a:ea typeface="Lora"/>
                <a:cs typeface="Lora"/>
                <a:sym typeface="Lora"/>
              </a:defRPr>
            </a:lvl2pPr>
            <a:lvl3pPr lvl="2" rtl="0" algn="ctr">
              <a:buNone/>
              <a:defRPr>
                <a:latin typeface="Lora"/>
                <a:ea typeface="Lora"/>
                <a:cs typeface="Lora"/>
                <a:sym typeface="Lora"/>
              </a:defRPr>
            </a:lvl3pPr>
            <a:lvl4pPr lvl="3" rtl="0" algn="ctr">
              <a:buNone/>
              <a:defRPr>
                <a:latin typeface="Lora"/>
                <a:ea typeface="Lora"/>
                <a:cs typeface="Lora"/>
                <a:sym typeface="Lora"/>
              </a:defRPr>
            </a:lvl4pPr>
            <a:lvl5pPr lvl="4" rtl="0" algn="ctr">
              <a:buNone/>
              <a:defRPr>
                <a:latin typeface="Lora"/>
                <a:ea typeface="Lora"/>
                <a:cs typeface="Lora"/>
                <a:sym typeface="Lora"/>
              </a:defRPr>
            </a:lvl5pPr>
            <a:lvl6pPr lvl="5" rtl="0" algn="ctr">
              <a:buNone/>
              <a:defRPr>
                <a:latin typeface="Lora"/>
                <a:ea typeface="Lora"/>
                <a:cs typeface="Lora"/>
                <a:sym typeface="Lora"/>
              </a:defRPr>
            </a:lvl6pPr>
            <a:lvl7pPr lvl="6" rtl="0" algn="ctr">
              <a:buNone/>
              <a:defRPr>
                <a:latin typeface="Lora"/>
                <a:ea typeface="Lora"/>
                <a:cs typeface="Lora"/>
                <a:sym typeface="Lora"/>
              </a:defRPr>
            </a:lvl7pPr>
            <a:lvl8pPr lvl="7" rtl="0" algn="ctr">
              <a:buNone/>
              <a:defRPr>
                <a:latin typeface="Lora"/>
                <a:ea typeface="Lora"/>
                <a:cs typeface="Lora"/>
                <a:sym typeface="Lora"/>
              </a:defRPr>
            </a:lvl8pPr>
            <a:lvl9pPr lvl="8" rtl="0" algn="ctr">
              <a:buNone/>
              <a:defRPr>
                <a:latin typeface="Lora"/>
                <a:ea typeface="Lora"/>
                <a:cs typeface="Lora"/>
                <a:sym typeface="Lora"/>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1.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idx="1" type="body"/>
          </p:nvPr>
        </p:nvSpPr>
        <p:spPr>
          <a:xfrm>
            <a:off x="1381250" y="1616470"/>
            <a:ext cx="6809700" cy="3112200"/>
          </a:xfrm>
          <a:prstGeom prst="rect">
            <a:avLst/>
          </a:prstGeom>
          <a:noFill/>
          <a:ln>
            <a:noFill/>
          </a:ln>
        </p:spPr>
        <p:txBody>
          <a:bodyPr anchorCtr="0" anchor="t" bIns="91425" lIns="91425" spcFirstLastPara="1" rIns="91425" wrap="square" tIns="91425"/>
          <a:lstStyle>
            <a:lvl1pPr indent="-381000" lvl="0" marL="45720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indent="-355600" lvl="1" marL="9144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indent="-355600" lvl="2" marL="1371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indent="-342900" lvl="3" marL="18288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indent="-342900" lvl="4" marL="22860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indent="-342900" lvl="5" marL="27432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indent="-342900" lvl="6" marL="32004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indent="-342900" lvl="7" marL="36576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indent="-342900" lvl="8" marL="41148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p:txBody>
      </p:sp>
      <p:sp>
        <p:nvSpPr>
          <p:cNvPr id="7" name="Google Shape;7;p1"/>
          <p:cNvSpPr txBox="1"/>
          <p:nvPr>
            <p:ph type="title"/>
          </p:nvPr>
        </p:nvSpPr>
        <p:spPr>
          <a:xfrm>
            <a:off x="1381250" y="937117"/>
            <a:ext cx="6809700" cy="435600"/>
          </a:xfrm>
          <a:prstGeom prst="rect">
            <a:avLst/>
          </a:prstGeom>
          <a:noFill/>
          <a:ln>
            <a:noFill/>
          </a:ln>
        </p:spPr>
        <p:txBody>
          <a:bodyPr anchorCtr="0" anchor="ctr" bIns="91425" lIns="91425" spcFirstLastPara="1" rIns="91425" wrap="square" tIns="91425"/>
          <a:lstStyle>
            <a:lvl1pPr lvl="0">
              <a:spcBef>
                <a:spcPts val="0"/>
              </a:spcBef>
              <a:spcAft>
                <a:spcPts val="0"/>
              </a:spcAft>
              <a:buSzPts val="2000"/>
              <a:buFont typeface="Lora"/>
              <a:buNone/>
              <a:defRPr b="1" sz="2000">
                <a:latin typeface="Lora"/>
                <a:ea typeface="Lora"/>
                <a:cs typeface="Lora"/>
                <a:sym typeface="Lora"/>
              </a:defRPr>
            </a:lvl1pPr>
            <a:lvl2pPr lvl="1">
              <a:spcBef>
                <a:spcPts val="0"/>
              </a:spcBef>
              <a:spcAft>
                <a:spcPts val="0"/>
              </a:spcAft>
              <a:buSzPts val="2000"/>
              <a:buFont typeface="Lora"/>
              <a:buNone/>
              <a:defRPr b="1" sz="2000">
                <a:latin typeface="Lora"/>
                <a:ea typeface="Lora"/>
                <a:cs typeface="Lora"/>
                <a:sym typeface="Lora"/>
              </a:defRPr>
            </a:lvl2pPr>
            <a:lvl3pPr lvl="2">
              <a:spcBef>
                <a:spcPts val="0"/>
              </a:spcBef>
              <a:spcAft>
                <a:spcPts val="0"/>
              </a:spcAft>
              <a:buSzPts val="2000"/>
              <a:buFont typeface="Lora"/>
              <a:buNone/>
              <a:defRPr b="1" sz="2000">
                <a:latin typeface="Lora"/>
                <a:ea typeface="Lora"/>
                <a:cs typeface="Lora"/>
                <a:sym typeface="Lora"/>
              </a:defRPr>
            </a:lvl3pPr>
            <a:lvl4pPr lvl="3">
              <a:spcBef>
                <a:spcPts val="0"/>
              </a:spcBef>
              <a:spcAft>
                <a:spcPts val="0"/>
              </a:spcAft>
              <a:buSzPts val="2000"/>
              <a:buFont typeface="Lora"/>
              <a:buNone/>
              <a:defRPr b="1" sz="2000">
                <a:latin typeface="Lora"/>
                <a:ea typeface="Lora"/>
                <a:cs typeface="Lora"/>
                <a:sym typeface="Lora"/>
              </a:defRPr>
            </a:lvl4pPr>
            <a:lvl5pPr lvl="4">
              <a:spcBef>
                <a:spcPts val="0"/>
              </a:spcBef>
              <a:spcAft>
                <a:spcPts val="0"/>
              </a:spcAft>
              <a:buSzPts val="2000"/>
              <a:buFont typeface="Lora"/>
              <a:buNone/>
              <a:defRPr b="1" sz="2000">
                <a:latin typeface="Lora"/>
                <a:ea typeface="Lora"/>
                <a:cs typeface="Lora"/>
                <a:sym typeface="Lora"/>
              </a:defRPr>
            </a:lvl5pPr>
            <a:lvl6pPr lvl="5">
              <a:spcBef>
                <a:spcPts val="0"/>
              </a:spcBef>
              <a:spcAft>
                <a:spcPts val="0"/>
              </a:spcAft>
              <a:buSzPts val="2000"/>
              <a:buFont typeface="Lora"/>
              <a:buNone/>
              <a:defRPr b="1" sz="2000">
                <a:latin typeface="Lora"/>
                <a:ea typeface="Lora"/>
                <a:cs typeface="Lora"/>
                <a:sym typeface="Lora"/>
              </a:defRPr>
            </a:lvl6pPr>
            <a:lvl7pPr lvl="6">
              <a:spcBef>
                <a:spcPts val="0"/>
              </a:spcBef>
              <a:spcAft>
                <a:spcPts val="0"/>
              </a:spcAft>
              <a:buSzPts val="2000"/>
              <a:buFont typeface="Lora"/>
              <a:buNone/>
              <a:defRPr b="1" sz="2000">
                <a:latin typeface="Lora"/>
                <a:ea typeface="Lora"/>
                <a:cs typeface="Lora"/>
                <a:sym typeface="Lora"/>
              </a:defRPr>
            </a:lvl7pPr>
            <a:lvl8pPr lvl="7">
              <a:spcBef>
                <a:spcPts val="0"/>
              </a:spcBef>
              <a:spcAft>
                <a:spcPts val="0"/>
              </a:spcAft>
              <a:buSzPts val="2000"/>
              <a:buFont typeface="Lora"/>
              <a:buNone/>
              <a:defRPr b="1" sz="2000">
                <a:latin typeface="Lora"/>
                <a:ea typeface="Lora"/>
                <a:cs typeface="Lora"/>
                <a:sym typeface="Lora"/>
              </a:defRPr>
            </a:lvl8pPr>
            <a:lvl9pPr lvl="8">
              <a:spcBef>
                <a:spcPts val="0"/>
              </a:spcBef>
              <a:spcAft>
                <a:spcPts val="0"/>
              </a:spcAft>
              <a:buSzPts val="2000"/>
              <a:buFont typeface="Lora"/>
              <a:buNone/>
              <a:defRPr b="1" sz="2000">
                <a:latin typeface="Lora"/>
                <a:ea typeface="Lora"/>
                <a:cs typeface="Lora"/>
                <a:sym typeface="Lora"/>
              </a:defRPr>
            </a:lvl9pPr>
          </a:lstStyle>
          <a:p/>
        </p:txBody>
      </p:sp>
      <p:sp>
        <p:nvSpPr>
          <p:cNvPr id="8" name="Google Shape;8;p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lvl="0" algn="r">
              <a:buNone/>
              <a:defRPr sz="1000">
                <a:solidFill>
                  <a:srgbClr val="1D1D1B"/>
                </a:solidFill>
                <a:latin typeface="Lora"/>
                <a:ea typeface="Lora"/>
                <a:cs typeface="Lora"/>
                <a:sym typeface="Lora"/>
              </a:defRPr>
            </a:lvl1pPr>
            <a:lvl2pPr lvl="1" algn="r">
              <a:buNone/>
              <a:defRPr sz="1000">
                <a:solidFill>
                  <a:srgbClr val="1D1D1B"/>
                </a:solidFill>
                <a:latin typeface="Lora"/>
                <a:ea typeface="Lora"/>
                <a:cs typeface="Lora"/>
                <a:sym typeface="Lora"/>
              </a:defRPr>
            </a:lvl2pPr>
            <a:lvl3pPr lvl="2" algn="r">
              <a:buNone/>
              <a:defRPr sz="1000">
                <a:solidFill>
                  <a:srgbClr val="1D1D1B"/>
                </a:solidFill>
                <a:latin typeface="Lora"/>
                <a:ea typeface="Lora"/>
                <a:cs typeface="Lora"/>
                <a:sym typeface="Lora"/>
              </a:defRPr>
            </a:lvl3pPr>
            <a:lvl4pPr lvl="3" algn="r">
              <a:buNone/>
              <a:defRPr sz="1000">
                <a:solidFill>
                  <a:srgbClr val="1D1D1B"/>
                </a:solidFill>
                <a:latin typeface="Lora"/>
                <a:ea typeface="Lora"/>
                <a:cs typeface="Lora"/>
                <a:sym typeface="Lora"/>
              </a:defRPr>
            </a:lvl4pPr>
            <a:lvl5pPr lvl="4" algn="r">
              <a:buNone/>
              <a:defRPr sz="1000">
                <a:solidFill>
                  <a:srgbClr val="1D1D1B"/>
                </a:solidFill>
                <a:latin typeface="Lora"/>
                <a:ea typeface="Lora"/>
                <a:cs typeface="Lora"/>
                <a:sym typeface="Lora"/>
              </a:defRPr>
            </a:lvl5pPr>
            <a:lvl6pPr lvl="5" algn="r">
              <a:buNone/>
              <a:defRPr sz="1000">
                <a:solidFill>
                  <a:srgbClr val="1D1D1B"/>
                </a:solidFill>
                <a:latin typeface="Lora"/>
                <a:ea typeface="Lora"/>
                <a:cs typeface="Lora"/>
                <a:sym typeface="Lora"/>
              </a:defRPr>
            </a:lvl6pPr>
            <a:lvl7pPr lvl="6" algn="r">
              <a:buNone/>
              <a:defRPr sz="1000">
                <a:solidFill>
                  <a:srgbClr val="1D1D1B"/>
                </a:solidFill>
                <a:latin typeface="Lora"/>
                <a:ea typeface="Lora"/>
                <a:cs typeface="Lora"/>
                <a:sym typeface="Lora"/>
              </a:defRPr>
            </a:lvl7pPr>
            <a:lvl8pPr lvl="7" algn="r">
              <a:buNone/>
              <a:defRPr sz="1000">
                <a:solidFill>
                  <a:srgbClr val="1D1D1B"/>
                </a:solidFill>
                <a:latin typeface="Lora"/>
                <a:ea typeface="Lora"/>
                <a:cs typeface="Lora"/>
                <a:sym typeface="Lora"/>
              </a:defRPr>
            </a:lvl8pPr>
            <a:lvl9pPr lvl="8" algn="r">
              <a:buNone/>
              <a:defRPr sz="1000">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2"/>
          <p:cNvSpPr txBox="1"/>
          <p:nvPr>
            <p:ph type="ctrTitle"/>
          </p:nvPr>
        </p:nvSpPr>
        <p:spPr>
          <a:xfrm>
            <a:off x="996625" y="798525"/>
            <a:ext cx="6388200" cy="236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highlight>
                  <a:srgbClr val="FFCD00"/>
                </a:highlight>
              </a:rPr>
              <a:t>Situating</a:t>
            </a:r>
            <a:r>
              <a:rPr lang="en"/>
              <a:t> the </a:t>
            </a:r>
            <a:r>
              <a:rPr lang="en">
                <a:highlight>
                  <a:srgbClr val="FFCD00"/>
                </a:highlight>
              </a:rPr>
              <a:t>self</a:t>
            </a:r>
            <a:r>
              <a:rPr lang="en"/>
              <a:t> </a:t>
            </a:r>
            <a:r>
              <a:rPr lang="en"/>
              <a:t>:</a:t>
            </a:r>
            <a:endParaRPr/>
          </a:p>
          <a:p>
            <a:pPr indent="0" lvl="0" marL="0" rtl="0" algn="l">
              <a:spcBef>
                <a:spcPts val="0"/>
              </a:spcBef>
              <a:spcAft>
                <a:spcPts val="0"/>
              </a:spcAft>
              <a:buNone/>
            </a:pPr>
            <a:r>
              <a:rPr lang="en"/>
              <a:t>teacher-librarian narratives within and beyond institutional spaces</a:t>
            </a:r>
            <a:endParaRPr/>
          </a:p>
        </p:txBody>
      </p:sp>
      <p:sp>
        <p:nvSpPr>
          <p:cNvPr id="72" name="Google Shape;72;p12"/>
          <p:cNvSpPr/>
          <p:nvPr/>
        </p:nvSpPr>
        <p:spPr>
          <a:xfrm>
            <a:off x="1242799" y="3497865"/>
            <a:ext cx="336767" cy="336767"/>
          </a:xfrm>
          <a:custGeom>
            <a:rect b="b" l="l" r="r" t="t"/>
            <a:pathLst>
              <a:path extrusionOk="0" fill="none" h="16027" w="16027">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cap="rnd"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2"/>
          <p:cNvSpPr txBox="1"/>
          <p:nvPr/>
        </p:nvSpPr>
        <p:spPr>
          <a:xfrm>
            <a:off x="996625"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t>
            </a:r>
            <a:r>
              <a:rPr b="1" lang="en" sz="1800">
                <a:latin typeface="Lora"/>
                <a:ea typeface="Lora"/>
                <a:cs typeface="Lora"/>
                <a:sym typeface="Lora"/>
              </a:rPr>
              <a:t>acrl2019</a:t>
            </a:r>
            <a:r>
              <a:rPr b="1" lang="en" sz="1800">
                <a:latin typeface="Lora"/>
                <a:ea typeface="Lora"/>
                <a:cs typeface="Lora"/>
                <a:sym typeface="Lora"/>
              </a:rPr>
              <a:t>teaching</a:t>
            </a:r>
            <a:endParaRPr b="1" sz="1800">
              <a:latin typeface="Lora"/>
              <a:ea typeface="Lora"/>
              <a:cs typeface="Lora"/>
              <a:sym typeface="Lora"/>
            </a:endParaRPr>
          </a:p>
        </p:txBody>
      </p:sp>
      <p:sp>
        <p:nvSpPr>
          <p:cNvPr id="74" name="Google Shape;74;p12"/>
          <p:cNvSpPr txBox="1"/>
          <p:nvPr/>
        </p:nvSpPr>
        <p:spPr>
          <a:xfrm>
            <a:off x="4297000" y="4633300"/>
            <a:ext cx="46440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Handout: tinyurl.com/acrl2019teaching</a:t>
            </a:r>
            <a:endParaRPr b="1" sz="1800">
              <a:latin typeface="Lora"/>
              <a:ea typeface="Lora"/>
              <a:cs typeface="Lora"/>
              <a:sym typeface="Lor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21"/>
          <p:cNvSpPr txBox="1"/>
          <p:nvPr>
            <p:ph type="ctrTitle"/>
          </p:nvPr>
        </p:nvSpPr>
        <p:spPr>
          <a:xfrm>
            <a:off x="2072550" y="1756100"/>
            <a:ext cx="4079400" cy="1632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t>How does having prior teaching </a:t>
            </a:r>
            <a:r>
              <a:rPr lang="en" sz="2400">
                <a:highlight>
                  <a:srgbClr val="FFCD00"/>
                </a:highlight>
              </a:rPr>
              <a:t>experience</a:t>
            </a:r>
            <a:r>
              <a:rPr lang="en" sz="2400"/>
              <a:t> change what we do in our instruction?</a:t>
            </a:r>
            <a:endParaRPr sz="2400"/>
          </a:p>
        </p:txBody>
      </p:sp>
      <p:sp>
        <p:nvSpPr>
          <p:cNvPr id="192" name="Google Shape;192;p21"/>
          <p:cNvSpPr txBox="1"/>
          <p:nvPr/>
        </p:nvSpPr>
        <p:spPr>
          <a:xfrm>
            <a:off x="1133975" y="2291150"/>
            <a:ext cx="543900" cy="562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Lora"/>
                <a:ea typeface="Lora"/>
                <a:cs typeface="Lora"/>
                <a:sym typeface="Lora"/>
              </a:rPr>
              <a:t>3</a:t>
            </a:r>
            <a:endParaRPr sz="2400">
              <a:latin typeface="Lora"/>
              <a:ea typeface="Lora"/>
              <a:cs typeface="Lora"/>
              <a:sym typeface="Lora"/>
            </a:endParaRPr>
          </a:p>
        </p:txBody>
      </p:sp>
      <p:sp>
        <p:nvSpPr>
          <p:cNvPr id="193" name="Google Shape;193;p21"/>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22"/>
          <p:cNvSpPr txBox="1"/>
          <p:nvPr>
            <p:ph type="ctrTitle"/>
          </p:nvPr>
        </p:nvSpPr>
        <p:spPr>
          <a:xfrm>
            <a:off x="2084300" y="775550"/>
            <a:ext cx="4079400" cy="35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t>Is preparation for teaching in libraries an </a:t>
            </a:r>
            <a:r>
              <a:rPr lang="en" sz="2400">
                <a:highlight>
                  <a:srgbClr val="FFCD00"/>
                </a:highlight>
              </a:rPr>
              <a:t>oxymoron</a:t>
            </a:r>
            <a:r>
              <a:rPr lang="en" sz="2400"/>
              <a:t>? </a:t>
            </a:r>
            <a:endParaRPr sz="2400"/>
          </a:p>
          <a:p>
            <a:pPr indent="0" lvl="0" marL="0" rtl="0" algn="l">
              <a:spcBef>
                <a:spcPts val="0"/>
              </a:spcBef>
              <a:spcAft>
                <a:spcPts val="0"/>
              </a:spcAft>
              <a:buNone/>
            </a:pPr>
            <a:r>
              <a:t/>
            </a:r>
            <a:endParaRPr sz="1200"/>
          </a:p>
          <a:p>
            <a:pPr indent="0" lvl="0" marL="0" rtl="0" algn="l">
              <a:spcBef>
                <a:spcPts val="0"/>
              </a:spcBef>
              <a:spcAft>
                <a:spcPts val="0"/>
              </a:spcAft>
              <a:buNone/>
            </a:pPr>
            <a:r>
              <a:rPr lang="en" sz="2400"/>
              <a:t>If minimal support is given to new library instructors, what does that say about how teaching in libraries is </a:t>
            </a:r>
            <a:r>
              <a:rPr lang="en" sz="2400">
                <a:highlight>
                  <a:srgbClr val="FFCD00"/>
                </a:highlight>
              </a:rPr>
              <a:t>valued</a:t>
            </a:r>
            <a:r>
              <a:rPr lang="en" sz="2400"/>
              <a:t>?</a:t>
            </a:r>
            <a:endParaRPr sz="2400"/>
          </a:p>
        </p:txBody>
      </p:sp>
      <p:sp>
        <p:nvSpPr>
          <p:cNvPr id="199" name="Google Shape;199;p22"/>
          <p:cNvSpPr txBox="1"/>
          <p:nvPr/>
        </p:nvSpPr>
        <p:spPr>
          <a:xfrm>
            <a:off x="1133975" y="2291150"/>
            <a:ext cx="543900" cy="562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Lora"/>
                <a:ea typeface="Lora"/>
                <a:cs typeface="Lora"/>
                <a:sym typeface="Lora"/>
              </a:rPr>
              <a:t>4</a:t>
            </a:r>
            <a:endParaRPr sz="2400">
              <a:latin typeface="Lora"/>
              <a:ea typeface="Lora"/>
              <a:cs typeface="Lora"/>
              <a:sym typeface="Lora"/>
            </a:endParaRPr>
          </a:p>
        </p:txBody>
      </p:sp>
      <p:sp>
        <p:nvSpPr>
          <p:cNvPr id="200" name="Google Shape;200;p22"/>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23"/>
          <p:cNvSpPr txBox="1"/>
          <p:nvPr>
            <p:ph idx="4294967295" type="ctrTitle"/>
          </p:nvPr>
        </p:nvSpPr>
        <p:spPr>
          <a:xfrm>
            <a:off x="1951450" y="2770425"/>
            <a:ext cx="5241000" cy="92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400">
                <a:highlight>
                  <a:srgbClr val="FFCD00"/>
                </a:highlight>
              </a:rPr>
              <a:t>R</a:t>
            </a:r>
            <a:r>
              <a:rPr lang="en" sz="2400">
                <a:highlight>
                  <a:srgbClr val="FFCD00"/>
                </a:highlight>
              </a:rPr>
              <a:t>eflective question #2</a:t>
            </a:r>
            <a:endParaRPr sz="2400">
              <a:highlight>
                <a:srgbClr val="FFCD00"/>
              </a:highlight>
            </a:endParaRPr>
          </a:p>
        </p:txBody>
      </p:sp>
      <p:sp>
        <p:nvSpPr>
          <p:cNvPr id="206" name="Google Shape;206;p23"/>
          <p:cNvSpPr txBox="1"/>
          <p:nvPr>
            <p:ph idx="4294967295" type="subTitle"/>
          </p:nvPr>
        </p:nvSpPr>
        <p:spPr>
          <a:xfrm>
            <a:off x="1543175" y="3592750"/>
            <a:ext cx="6063600" cy="846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solidFill>
                  <a:schemeClr val="dk1"/>
                </a:solidFill>
              </a:rPr>
              <a:t>What factors have contributed to your feeling supported as a teacher?</a:t>
            </a:r>
            <a:endParaRPr sz="2200"/>
          </a:p>
        </p:txBody>
      </p:sp>
      <p:cxnSp>
        <p:nvCxnSpPr>
          <p:cNvPr id="207" name="Google Shape;207;p23"/>
          <p:cNvCxnSpPr/>
          <p:nvPr/>
        </p:nvCxnSpPr>
        <p:spPr>
          <a:xfrm>
            <a:off x="-6025" y="1668728"/>
            <a:ext cx="9162000" cy="0"/>
          </a:xfrm>
          <a:prstGeom prst="straightConnector1">
            <a:avLst/>
          </a:prstGeom>
          <a:noFill/>
          <a:ln cap="flat" cmpd="sng" w="9525">
            <a:solidFill>
              <a:srgbClr val="CCCCCC"/>
            </a:solidFill>
            <a:prstDash val="solid"/>
            <a:round/>
            <a:headEnd len="med" w="med" type="none"/>
            <a:tailEnd len="med" w="med" type="none"/>
          </a:ln>
        </p:spPr>
      </p:cxnSp>
      <p:sp>
        <p:nvSpPr>
          <p:cNvPr id="208" name="Google Shape;208;p23"/>
          <p:cNvSpPr/>
          <p:nvPr/>
        </p:nvSpPr>
        <p:spPr>
          <a:xfrm>
            <a:off x="3470200" y="566931"/>
            <a:ext cx="2203500" cy="2203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23"/>
          <p:cNvSpPr/>
          <p:nvPr/>
        </p:nvSpPr>
        <p:spPr>
          <a:xfrm>
            <a:off x="4519479" y="1115093"/>
            <a:ext cx="610773" cy="503889"/>
          </a:xfrm>
          <a:custGeom>
            <a:rect b="b" l="l" r="r" t="t"/>
            <a:pathLst>
              <a:path extrusionOk="0" fill="none" h="14711" w="16173">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0" name="Google Shape;210;p23"/>
          <p:cNvGrpSpPr/>
          <p:nvPr/>
        </p:nvGrpSpPr>
        <p:grpSpPr>
          <a:xfrm>
            <a:off x="4121180" y="1668720"/>
            <a:ext cx="398298" cy="627683"/>
            <a:chOff x="6718575" y="2318625"/>
            <a:chExt cx="256950" cy="407375"/>
          </a:xfrm>
        </p:grpSpPr>
        <p:sp>
          <p:nvSpPr>
            <p:cNvPr id="211" name="Google Shape;211;p23"/>
            <p:cNvSpPr/>
            <p:nvPr/>
          </p:nvSpPr>
          <p:spPr>
            <a:xfrm>
              <a:off x="6795900" y="2673600"/>
              <a:ext cx="102300" cy="22550"/>
            </a:xfrm>
            <a:custGeom>
              <a:rect b="b" l="l" r="r" t="t"/>
              <a:pathLst>
                <a:path extrusionOk="0" fill="none" h="902" w="4092">
                  <a:moveTo>
                    <a:pt x="4092" y="902"/>
                  </a:moveTo>
                  <a:lnTo>
                    <a:pt x="4092" y="1"/>
                  </a:lnTo>
                  <a:lnTo>
                    <a:pt x="0" y="1"/>
                  </a:lnTo>
                  <a:lnTo>
                    <a:pt x="0" y="902"/>
                  </a:lnTo>
                  <a:lnTo>
                    <a:pt x="4092" y="902"/>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3"/>
            <p:cNvSpPr/>
            <p:nvPr/>
          </p:nvSpPr>
          <p:spPr>
            <a:xfrm>
              <a:off x="6795900" y="2650475"/>
              <a:ext cx="102300" cy="22550"/>
            </a:xfrm>
            <a:custGeom>
              <a:rect b="b" l="l" r="r" t="t"/>
              <a:pathLst>
                <a:path extrusionOk="0" fill="none" h="902" w="4092">
                  <a:moveTo>
                    <a:pt x="4092" y="901"/>
                  </a:moveTo>
                  <a:lnTo>
                    <a:pt x="4092" y="0"/>
                  </a:lnTo>
                  <a:lnTo>
                    <a:pt x="0" y="0"/>
                  </a:lnTo>
                  <a:lnTo>
                    <a:pt x="0" y="901"/>
                  </a:lnTo>
                  <a:lnTo>
                    <a:pt x="4092" y="901"/>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3"/>
            <p:cNvSpPr/>
            <p:nvPr/>
          </p:nvSpPr>
          <p:spPr>
            <a:xfrm>
              <a:off x="6795900" y="2696125"/>
              <a:ext cx="102300" cy="29875"/>
            </a:xfrm>
            <a:custGeom>
              <a:rect b="b" l="l" r="r" t="t"/>
              <a:pathLst>
                <a:path extrusionOk="0" fill="none" h="1195" w="4092">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23"/>
            <p:cNvSpPr/>
            <p:nvPr/>
          </p:nvSpPr>
          <p:spPr>
            <a:xfrm>
              <a:off x="6784925" y="2459275"/>
              <a:ext cx="35350" cy="166875"/>
            </a:xfrm>
            <a:custGeom>
              <a:rect b="b" l="l" r="r" t="t"/>
              <a:pathLst>
                <a:path extrusionOk="0" fill="none" h="6675" w="1414">
                  <a:moveTo>
                    <a:pt x="1413" y="6674"/>
                  </a:moveTo>
                  <a:lnTo>
                    <a:pt x="1413" y="6674"/>
                  </a:lnTo>
                  <a:lnTo>
                    <a:pt x="585" y="2850"/>
                  </a:lnTo>
                  <a:lnTo>
                    <a:pt x="1"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23"/>
            <p:cNvSpPr/>
            <p:nvPr/>
          </p:nvSpPr>
          <p:spPr>
            <a:xfrm>
              <a:off x="6718575" y="2318625"/>
              <a:ext cx="256950" cy="307525"/>
            </a:xfrm>
            <a:custGeom>
              <a:rect b="b" l="l" r="r" t="t"/>
              <a:pathLst>
                <a:path extrusionOk="0" fill="none" h="12301" w="10278">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3"/>
            <p:cNvSpPr/>
            <p:nvPr/>
          </p:nvSpPr>
          <p:spPr>
            <a:xfrm>
              <a:off x="6873825" y="2459275"/>
              <a:ext cx="35350" cy="166875"/>
            </a:xfrm>
            <a:custGeom>
              <a:rect b="b" l="l" r="r" t="t"/>
              <a:pathLst>
                <a:path extrusionOk="0" fill="none" h="6675" w="1414">
                  <a:moveTo>
                    <a:pt x="1413" y="1"/>
                  </a:moveTo>
                  <a:lnTo>
                    <a:pt x="1413" y="1"/>
                  </a:lnTo>
                  <a:lnTo>
                    <a:pt x="829" y="2850"/>
                  </a:lnTo>
                  <a:lnTo>
                    <a:pt x="1" y="6674"/>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23"/>
            <p:cNvSpPr/>
            <p:nvPr/>
          </p:nvSpPr>
          <p:spPr>
            <a:xfrm>
              <a:off x="6801975" y="2453200"/>
              <a:ext cx="90150" cy="19500"/>
            </a:xfrm>
            <a:custGeom>
              <a:rect b="b" l="l" r="r" t="t"/>
              <a:pathLst>
                <a:path extrusionOk="0" fill="none" h="780" w="3606">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3"/>
            <p:cNvSpPr/>
            <p:nvPr/>
          </p:nvSpPr>
          <p:spPr>
            <a:xfrm>
              <a:off x="6795900" y="2628550"/>
              <a:ext cx="102300" cy="25"/>
            </a:xfrm>
            <a:custGeom>
              <a:rect b="b" l="l" r="r" t="t"/>
              <a:pathLst>
                <a:path extrusionOk="0" fill="none" h="1" w="4092">
                  <a:moveTo>
                    <a:pt x="0" y="1"/>
                  </a:moveTo>
                  <a:lnTo>
                    <a:pt x="4092"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24"/>
          <p:cNvSpPr txBox="1"/>
          <p:nvPr>
            <p:ph idx="4294967295" type="ctrTitle"/>
          </p:nvPr>
        </p:nvSpPr>
        <p:spPr>
          <a:xfrm>
            <a:off x="1951575" y="2878750"/>
            <a:ext cx="52410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highlight>
                  <a:srgbClr val="FFCD00"/>
                </a:highlight>
              </a:rPr>
              <a:t>Workplace</a:t>
            </a:r>
            <a:endParaRPr sz="4800">
              <a:highlight>
                <a:srgbClr val="FFCD00"/>
              </a:highlight>
            </a:endParaRPr>
          </a:p>
        </p:txBody>
      </p:sp>
      <p:cxnSp>
        <p:nvCxnSpPr>
          <p:cNvPr id="224" name="Google Shape;224;p24"/>
          <p:cNvCxnSpPr/>
          <p:nvPr/>
        </p:nvCxnSpPr>
        <p:spPr>
          <a:xfrm>
            <a:off x="-6025" y="1668728"/>
            <a:ext cx="9162000" cy="0"/>
          </a:xfrm>
          <a:prstGeom prst="straightConnector1">
            <a:avLst/>
          </a:prstGeom>
          <a:noFill/>
          <a:ln cap="flat" cmpd="sng" w="9525">
            <a:solidFill>
              <a:srgbClr val="CCCCCC"/>
            </a:solidFill>
            <a:prstDash val="solid"/>
            <a:round/>
            <a:headEnd len="med" w="med" type="none"/>
            <a:tailEnd len="med" w="med" type="none"/>
          </a:ln>
        </p:spPr>
      </p:cxnSp>
      <p:sp>
        <p:nvSpPr>
          <p:cNvPr id="225" name="Google Shape;225;p24"/>
          <p:cNvSpPr/>
          <p:nvPr/>
        </p:nvSpPr>
        <p:spPr>
          <a:xfrm>
            <a:off x="3470200" y="566931"/>
            <a:ext cx="2203500" cy="2203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6" name="Google Shape;226;p24"/>
          <p:cNvGrpSpPr/>
          <p:nvPr/>
        </p:nvGrpSpPr>
        <p:grpSpPr>
          <a:xfrm>
            <a:off x="4149290" y="1271415"/>
            <a:ext cx="851377" cy="794521"/>
            <a:chOff x="1923675" y="1633650"/>
            <a:chExt cx="436000" cy="435975"/>
          </a:xfrm>
        </p:grpSpPr>
        <p:sp>
          <p:nvSpPr>
            <p:cNvPr id="227" name="Google Shape;227;p24"/>
            <p:cNvSpPr/>
            <p:nvPr/>
          </p:nvSpPr>
          <p:spPr>
            <a:xfrm>
              <a:off x="2209250" y="1633650"/>
              <a:ext cx="150425" cy="150425"/>
            </a:xfrm>
            <a:custGeom>
              <a:rect b="b" l="l" r="r" t="t"/>
              <a:pathLst>
                <a:path extrusionOk="0" fill="none" h="6017" w="6017">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4"/>
            <p:cNvSpPr/>
            <p:nvPr/>
          </p:nvSpPr>
          <p:spPr>
            <a:xfrm>
              <a:off x="2019900" y="1757250"/>
              <a:ext cx="261825" cy="261850"/>
            </a:xfrm>
            <a:custGeom>
              <a:rect b="b" l="l" r="r" t="t"/>
              <a:pathLst>
                <a:path extrusionOk="0" fill="none" h="10474" w="10473">
                  <a:moveTo>
                    <a:pt x="10473" y="1"/>
                  </a:moveTo>
                  <a:lnTo>
                    <a:pt x="0" y="10473"/>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4"/>
            <p:cNvSpPr/>
            <p:nvPr/>
          </p:nvSpPr>
          <p:spPr>
            <a:xfrm>
              <a:off x="1923675" y="1681150"/>
              <a:ext cx="388500" cy="388475"/>
            </a:xfrm>
            <a:custGeom>
              <a:rect b="b" l="l" r="r" t="t"/>
              <a:pathLst>
                <a:path extrusionOk="0" fill="none" h="15539" w="1554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24"/>
            <p:cNvSpPr/>
            <p:nvPr/>
          </p:nvSpPr>
          <p:spPr>
            <a:xfrm>
              <a:off x="1974225" y="1711575"/>
              <a:ext cx="261825" cy="261850"/>
            </a:xfrm>
            <a:custGeom>
              <a:rect b="b" l="l" r="r" t="t"/>
              <a:pathLst>
                <a:path extrusionOk="0" fill="none" h="10474" w="10473">
                  <a:moveTo>
                    <a:pt x="0" y="10474"/>
                  </a:moveTo>
                  <a:lnTo>
                    <a:pt x="10473"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4"/>
            <p:cNvSpPr/>
            <p:nvPr/>
          </p:nvSpPr>
          <p:spPr>
            <a:xfrm>
              <a:off x="1934650" y="2014200"/>
              <a:ext cx="44475" cy="44475"/>
            </a:xfrm>
            <a:custGeom>
              <a:rect b="b" l="l" r="r" t="t"/>
              <a:pathLst>
                <a:path extrusionOk="0" fill="none" h="1779" w="1779">
                  <a:moveTo>
                    <a:pt x="1778" y="1778"/>
                  </a:moveTo>
                  <a:lnTo>
                    <a:pt x="0"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4"/>
            <p:cNvSpPr/>
            <p:nvPr/>
          </p:nvSpPr>
          <p:spPr>
            <a:xfrm>
              <a:off x="1944375" y="1947225"/>
              <a:ext cx="101725" cy="101700"/>
            </a:xfrm>
            <a:custGeom>
              <a:rect b="b" l="l" r="r" t="t"/>
              <a:pathLst>
                <a:path extrusionOk="0" fill="none" h="4068" w="4069">
                  <a:moveTo>
                    <a:pt x="1" y="49"/>
                  </a:moveTo>
                  <a:lnTo>
                    <a:pt x="1" y="49"/>
                  </a:lnTo>
                  <a:lnTo>
                    <a:pt x="25" y="0"/>
                  </a:lnTo>
                  <a:lnTo>
                    <a:pt x="25" y="0"/>
                  </a:lnTo>
                  <a:lnTo>
                    <a:pt x="4068" y="4043"/>
                  </a:lnTo>
                  <a:lnTo>
                    <a:pt x="4068" y="4043"/>
                  </a:lnTo>
                  <a:lnTo>
                    <a:pt x="4068" y="4043"/>
                  </a:lnTo>
                  <a:lnTo>
                    <a:pt x="4020" y="4068"/>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3" name="Google Shape;233;p24"/>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25"/>
          <p:cNvSpPr txBox="1"/>
          <p:nvPr>
            <p:ph type="ctrTitle"/>
          </p:nvPr>
        </p:nvSpPr>
        <p:spPr>
          <a:xfrm>
            <a:off x="2084300" y="1473950"/>
            <a:ext cx="4079400" cy="2196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t>How do we </a:t>
            </a:r>
            <a:r>
              <a:rPr lang="en" sz="2400">
                <a:highlight>
                  <a:srgbClr val="FFCD00"/>
                </a:highlight>
              </a:rPr>
              <a:t>“teach to the moment”</a:t>
            </a:r>
            <a:r>
              <a:rPr lang="en" sz="2400"/>
              <a:t> and give our full attention to each class if we’re overworked or have taught a similar class many times before?</a:t>
            </a:r>
            <a:endParaRPr sz="2400"/>
          </a:p>
        </p:txBody>
      </p:sp>
      <p:sp>
        <p:nvSpPr>
          <p:cNvPr id="239" name="Google Shape;239;p25"/>
          <p:cNvSpPr txBox="1"/>
          <p:nvPr/>
        </p:nvSpPr>
        <p:spPr>
          <a:xfrm>
            <a:off x="1133975" y="2291150"/>
            <a:ext cx="543900" cy="562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Lora"/>
                <a:ea typeface="Lora"/>
                <a:cs typeface="Lora"/>
                <a:sym typeface="Lora"/>
              </a:rPr>
              <a:t>5</a:t>
            </a:r>
            <a:endParaRPr sz="2400">
              <a:latin typeface="Lora"/>
              <a:ea typeface="Lora"/>
              <a:cs typeface="Lora"/>
              <a:sym typeface="Lora"/>
            </a:endParaRPr>
          </a:p>
        </p:txBody>
      </p:sp>
      <p:sp>
        <p:nvSpPr>
          <p:cNvPr id="240" name="Google Shape;240;p25"/>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Google Shape;245;p26"/>
          <p:cNvSpPr txBox="1"/>
          <p:nvPr>
            <p:ph type="ctrTitle"/>
          </p:nvPr>
        </p:nvSpPr>
        <p:spPr>
          <a:xfrm>
            <a:off x="2137850" y="1198400"/>
            <a:ext cx="4062900" cy="274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dk1"/>
                </a:solidFill>
              </a:rPr>
              <a:t>What </a:t>
            </a:r>
            <a:r>
              <a:rPr lang="en" sz="2400">
                <a:solidFill>
                  <a:schemeClr val="dk1"/>
                </a:solidFill>
                <a:highlight>
                  <a:srgbClr val="FFCD00"/>
                </a:highlight>
              </a:rPr>
              <a:t>strategies</a:t>
            </a:r>
            <a:r>
              <a:rPr lang="en" sz="2400">
                <a:solidFill>
                  <a:schemeClr val="dk1"/>
                </a:solidFill>
              </a:rPr>
              <a:t> can we use to say no to unreasonable instructional requests, and develop more collaborative relationships with faculty?</a:t>
            </a:r>
            <a:endParaRPr sz="2400"/>
          </a:p>
        </p:txBody>
      </p:sp>
      <p:sp>
        <p:nvSpPr>
          <p:cNvPr id="246" name="Google Shape;246;p26"/>
          <p:cNvSpPr txBox="1"/>
          <p:nvPr/>
        </p:nvSpPr>
        <p:spPr>
          <a:xfrm>
            <a:off x="1133975" y="2291150"/>
            <a:ext cx="543900" cy="562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Lora"/>
                <a:ea typeface="Lora"/>
                <a:cs typeface="Lora"/>
                <a:sym typeface="Lora"/>
              </a:rPr>
              <a:t>6</a:t>
            </a:r>
            <a:endParaRPr sz="2400">
              <a:latin typeface="Lora"/>
              <a:ea typeface="Lora"/>
              <a:cs typeface="Lora"/>
              <a:sym typeface="Lora"/>
            </a:endParaRPr>
          </a:p>
        </p:txBody>
      </p:sp>
      <p:sp>
        <p:nvSpPr>
          <p:cNvPr id="247" name="Google Shape;247;p26"/>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27"/>
          <p:cNvSpPr txBox="1"/>
          <p:nvPr>
            <p:ph idx="4294967295" type="ctrTitle"/>
          </p:nvPr>
        </p:nvSpPr>
        <p:spPr>
          <a:xfrm>
            <a:off x="1951450" y="2655875"/>
            <a:ext cx="52410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2400">
                <a:solidFill>
                  <a:schemeClr val="dk1"/>
                </a:solidFill>
                <a:highlight>
                  <a:srgbClr val="FFCD00"/>
                </a:highlight>
              </a:rPr>
              <a:t>R</a:t>
            </a:r>
            <a:r>
              <a:rPr lang="en" sz="2400">
                <a:solidFill>
                  <a:schemeClr val="dk1"/>
                </a:solidFill>
                <a:highlight>
                  <a:srgbClr val="FFCD00"/>
                </a:highlight>
              </a:rPr>
              <a:t>eflective question #3</a:t>
            </a:r>
            <a:endParaRPr sz="4800">
              <a:highlight>
                <a:srgbClr val="FFCD00"/>
              </a:highlight>
            </a:endParaRPr>
          </a:p>
        </p:txBody>
      </p:sp>
      <p:sp>
        <p:nvSpPr>
          <p:cNvPr id="253" name="Google Shape;253;p27"/>
          <p:cNvSpPr txBox="1"/>
          <p:nvPr>
            <p:ph idx="4294967295" type="subTitle"/>
          </p:nvPr>
        </p:nvSpPr>
        <p:spPr>
          <a:xfrm>
            <a:off x="2006150" y="3588099"/>
            <a:ext cx="5391600" cy="929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t>How do we feel set up to fail, and set up to succeed? What does success look like?</a:t>
            </a:r>
            <a:endParaRPr sz="2200"/>
          </a:p>
        </p:txBody>
      </p:sp>
      <p:cxnSp>
        <p:nvCxnSpPr>
          <p:cNvPr id="254" name="Google Shape;254;p27"/>
          <p:cNvCxnSpPr/>
          <p:nvPr/>
        </p:nvCxnSpPr>
        <p:spPr>
          <a:xfrm>
            <a:off x="-6025" y="1668728"/>
            <a:ext cx="9162000" cy="0"/>
          </a:xfrm>
          <a:prstGeom prst="straightConnector1">
            <a:avLst/>
          </a:prstGeom>
          <a:noFill/>
          <a:ln cap="flat" cmpd="sng" w="9525">
            <a:solidFill>
              <a:srgbClr val="CCCCCC"/>
            </a:solidFill>
            <a:prstDash val="solid"/>
            <a:round/>
            <a:headEnd len="med" w="med" type="none"/>
            <a:tailEnd len="med" w="med" type="none"/>
          </a:ln>
        </p:spPr>
      </p:cxnSp>
      <p:sp>
        <p:nvSpPr>
          <p:cNvPr id="255" name="Google Shape;255;p27"/>
          <p:cNvSpPr/>
          <p:nvPr/>
        </p:nvSpPr>
        <p:spPr>
          <a:xfrm>
            <a:off x="3470200" y="566981"/>
            <a:ext cx="2203500" cy="2203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6" name="Google Shape;256;p27"/>
          <p:cNvGrpSpPr/>
          <p:nvPr/>
        </p:nvGrpSpPr>
        <p:grpSpPr>
          <a:xfrm>
            <a:off x="4184368" y="854983"/>
            <a:ext cx="1035173" cy="1035155"/>
            <a:chOff x="6643075" y="3664250"/>
            <a:chExt cx="407950" cy="407975"/>
          </a:xfrm>
        </p:grpSpPr>
        <p:sp>
          <p:nvSpPr>
            <p:cNvPr id="257" name="Google Shape;257;p27"/>
            <p:cNvSpPr/>
            <p:nvPr/>
          </p:nvSpPr>
          <p:spPr>
            <a:xfrm>
              <a:off x="6794075" y="3815250"/>
              <a:ext cx="211300" cy="211300"/>
            </a:xfrm>
            <a:custGeom>
              <a:rect b="b" l="l" r="r" t="t"/>
              <a:pathLst>
                <a:path extrusionOk="0" fill="none" h="8452" w="8452">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7"/>
            <p:cNvSpPr/>
            <p:nvPr/>
          </p:nvSpPr>
          <p:spPr>
            <a:xfrm>
              <a:off x="6643075" y="3664250"/>
              <a:ext cx="407950" cy="407975"/>
            </a:xfrm>
            <a:custGeom>
              <a:rect b="b" l="l" r="r" t="t"/>
              <a:pathLst>
                <a:path extrusionOk="0" fill="none" h="16319" w="16318">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27"/>
          <p:cNvGrpSpPr/>
          <p:nvPr/>
        </p:nvGrpSpPr>
        <p:grpSpPr>
          <a:xfrm rot="-587406">
            <a:off x="4123593" y="2025001"/>
            <a:ext cx="425594" cy="425570"/>
            <a:chOff x="576250" y="4319400"/>
            <a:chExt cx="442075" cy="442050"/>
          </a:xfrm>
        </p:grpSpPr>
        <p:sp>
          <p:nvSpPr>
            <p:cNvPr id="260" name="Google Shape;260;p27"/>
            <p:cNvSpPr/>
            <p:nvPr/>
          </p:nvSpPr>
          <p:spPr>
            <a:xfrm>
              <a:off x="576250" y="4319400"/>
              <a:ext cx="442075" cy="442050"/>
            </a:xfrm>
            <a:custGeom>
              <a:rect b="b" l="l" r="r" t="t"/>
              <a:pathLst>
                <a:path extrusionOk="0" fill="none" h="17682" w="17683">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7"/>
            <p:cNvSpPr/>
            <p:nvPr/>
          </p:nvSpPr>
          <p:spPr>
            <a:xfrm>
              <a:off x="595725" y="4668875"/>
              <a:ext cx="73100" cy="73100"/>
            </a:xfrm>
            <a:custGeom>
              <a:rect b="b" l="l" r="r" t="t"/>
              <a:pathLst>
                <a:path extrusionOk="0" fill="none" h="2924" w="2924">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7"/>
            <p:cNvSpPr/>
            <p:nvPr/>
          </p:nvSpPr>
          <p:spPr>
            <a:xfrm>
              <a:off x="652350" y="4711500"/>
              <a:ext cx="46925" cy="46925"/>
            </a:xfrm>
            <a:custGeom>
              <a:rect b="b" l="l" r="r" t="t"/>
              <a:pathLst>
                <a:path extrusionOk="0" fill="none" h="1877" w="1877">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7"/>
            <p:cNvSpPr/>
            <p:nvPr/>
          </p:nvSpPr>
          <p:spPr>
            <a:xfrm>
              <a:off x="579300" y="4638450"/>
              <a:ext cx="46900" cy="46900"/>
            </a:xfrm>
            <a:custGeom>
              <a:rect b="b" l="l" r="r" t="t"/>
              <a:pathLst>
                <a:path extrusionOk="0" fill="none" h="1876" w="1876">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4" name="Google Shape;264;p27"/>
          <p:cNvSpPr/>
          <p:nvPr/>
        </p:nvSpPr>
        <p:spPr>
          <a:xfrm>
            <a:off x="3936800" y="1094079"/>
            <a:ext cx="161807" cy="154500"/>
          </a:xfrm>
          <a:custGeom>
            <a:rect b="b" l="l" r="r" t="t"/>
            <a:pathLst>
              <a:path extrusionOk="0" fill="none" h="14419" w="15101">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27"/>
          <p:cNvSpPr/>
          <p:nvPr/>
        </p:nvSpPr>
        <p:spPr>
          <a:xfrm rot="2697385">
            <a:off x="5003062" y="1885038"/>
            <a:ext cx="245621" cy="234528"/>
          </a:xfrm>
          <a:custGeom>
            <a:rect b="b" l="l" r="r" t="t"/>
            <a:pathLst>
              <a:path extrusionOk="0" fill="none" h="14419" w="15101">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27"/>
          <p:cNvSpPr/>
          <p:nvPr/>
        </p:nvSpPr>
        <p:spPr>
          <a:xfrm>
            <a:off x="5197375" y="1751151"/>
            <a:ext cx="98383" cy="93976"/>
          </a:xfrm>
          <a:custGeom>
            <a:rect b="b" l="l" r="r" t="t"/>
            <a:pathLst>
              <a:path extrusionOk="0" fill="none" h="14419" w="15101">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7"/>
          <p:cNvSpPr/>
          <p:nvPr/>
        </p:nvSpPr>
        <p:spPr>
          <a:xfrm rot="1280154">
            <a:off x="3824697" y="1560092"/>
            <a:ext cx="98367" cy="93971"/>
          </a:xfrm>
          <a:custGeom>
            <a:rect b="b" l="l" r="r" t="t"/>
            <a:pathLst>
              <a:path extrusionOk="0" fill="none" h="14419" w="15101">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cap="rnd" cmpd="sng" w="121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Google Shape;272;p28"/>
          <p:cNvSpPr txBox="1"/>
          <p:nvPr>
            <p:ph idx="4294967295" type="ctrTitle"/>
          </p:nvPr>
        </p:nvSpPr>
        <p:spPr>
          <a:xfrm>
            <a:off x="1951500" y="2641250"/>
            <a:ext cx="52410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2400">
                <a:solidFill>
                  <a:schemeClr val="dk1"/>
                </a:solidFill>
                <a:highlight>
                  <a:srgbClr val="FFCD00"/>
                </a:highlight>
              </a:rPr>
              <a:t>Think-Pair-Share</a:t>
            </a:r>
            <a:endParaRPr sz="4800">
              <a:highlight>
                <a:srgbClr val="FFCD00"/>
              </a:highlight>
            </a:endParaRPr>
          </a:p>
        </p:txBody>
      </p:sp>
      <p:sp>
        <p:nvSpPr>
          <p:cNvPr id="273" name="Google Shape;273;p28"/>
          <p:cNvSpPr txBox="1"/>
          <p:nvPr>
            <p:ph idx="4294967295" type="subTitle"/>
          </p:nvPr>
        </p:nvSpPr>
        <p:spPr>
          <a:xfrm>
            <a:off x="1413825" y="3574725"/>
            <a:ext cx="6576300" cy="993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t>What themes are present among your reflections?</a:t>
            </a:r>
            <a:endParaRPr sz="2200"/>
          </a:p>
          <a:p>
            <a:pPr indent="0" lvl="0" marL="0" rtl="0" algn="ctr">
              <a:spcBef>
                <a:spcPts val="0"/>
              </a:spcBef>
              <a:spcAft>
                <a:spcPts val="0"/>
              </a:spcAft>
              <a:buNone/>
            </a:pPr>
            <a:r>
              <a:t/>
            </a:r>
            <a:endParaRPr sz="1100"/>
          </a:p>
          <a:p>
            <a:pPr indent="0" lvl="0" marL="0" rtl="0" algn="ctr">
              <a:spcBef>
                <a:spcPts val="0"/>
              </a:spcBef>
              <a:spcAft>
                <a:spcPts val="0"/>
              </a:spcAft>
              <a:buNone/>
            </a:pPr>
            <a:r>
              <a:rPr lang="en" sz="2200"/>
              <a:t>What is one action you can take?</a:t>
            </a:r>
            <a:endParaRPr sz="2200"/>
          </a:p>
        </p:txBody>
      </p:sp>
      <p:cxnSp>
        <p:nvCxnSpPr>
          <p:cNvPr id="274" name="Google Shape;274;p28"/>
          <p:cNvCxnSpPr/>
          <p:nvPr/>
        </p:nvCxnSpPr>
        <p:spPr>
          <a:xfrm>
            <a:off x="-6025" y="1668728"/>
            <a:ext cx="9162000" cy="0"/>
          </a:xfrm>
          <a:prstGeom prst="straightConnector1">
            <a:avLst/>
          </a:prstGeom>
          <a:noFill/>
          <a:ln cap="flat" cmpd="sng" w="9525">
            <a:solidFill>
              <a:srgbClr val="CCCCCC"/>
            </a:solidFill>
            <a:prstDash val="solid"/>
            <a:round/>
            <a:headEnd len="med" w="med" type="none"/>
            <a:tailEnd len="med" w="med" type="none"/>
          </a:ln>
        </p:spPr>
      </p:cxnSp>
      <p:sp>
        <p:nvSpPr>
          <p:cNvPr id="275" name="Google Shape;275;p28"/>
          <p:cNvSpPr/>
          <p:nvPr/>
        </p:nvSpPr>
        <p:spPr>
          <a:xfrm>
            <a:off x="3470200" y="566931"/>
            <a:ext cx="2203500" cy="2203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8"/>
          <p:cNvSpPr/>
          <p:nvPr/>
        </p:nvSpPr>
        <p:spPr>
          <a:xfrm>
            <a:off x="4082951" y="1204026"/>
            <a:ext cx="978008" cy="929406"/>
          </a:xfrm>
          <a:custGeom>
            <a:rect b="b" l="l" r="r" t="t"/>
            <a:pathLst>
              <a:path extrusionOk="0" fill="none" h="16027" w="16027">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cap="rnd"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Google Shape;281;p29"/>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400"/>
              <a:t>Recommended readings</a:t>
            </a:r>
            <a:endParaRPr sz="2400"/>
          </a:p>
        </p:txBody>
      </p:sp>
      <p:sp>
        <p:nvSpPr>
          <p:cNvPr id="282" name="Google Shape;282;p29"/>
          <p:cNvSpPr txBox="1"/>
          <p:nvPr>
            <p:ph idx="1" type="body"/>
          </p:nvPr>
        </p:nvSpPr>
        <p:spPr>
          <a:xfrm>
            <a:off x="593800" y="1520200"/>
            <a:ext cx="8304900" cy="31131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rgbClr val="FFCD00"/>
              </a:buClr>
              <a:buSzPts val="1400"/>
              <a:buChar char="◉"/>
            </a:pPr>
            <a:r>
              <a:rPr lang="en" sz="1400">
                <a:highlight>
                  <a:srgbClr val="FFFFFF"/>
                </a:highlight>
              </a:rPr>
              <a:t>Almeida, Nora. “Librarian as Outsider.” </a:t>
            </a:r>
            <a:r>
              <a:rPr i="1" lang="en" sz="1400">
                <a:highlight>
                  <a:srgbClr val="FFFFFF"/>
                </a:highlight>
              </a:rPr>
              <a:t>Hybrid Pedagogy</a:t>
            </a:r>
            <a:r>
              <a:rPr lang="en" sz="1400">
                <a:highlight>
                  <a:srgbClr val="FFFFFF"/>
                </a:highlight>
              </a:rPr>
              <a:t>. July 2015. https://hybridpedagogy.org/librarian-as-outsider/</a:t>
            </a:r>
            <a:endParaRPr sz="1400">
              <a:solidFill>
                <a:srgbClr val="333333"/>
              </a:solidFill>
              <a:highlight>
                <a:srgbClr val="FFFFFF"/>
              </a:highlight>
            </a:endParaRPr>
          </a:p>
          <a:p>
            <a:pPr indent="0" lvl="0" marL="457200" rtl="0" algn="l">
              <a:lnSpc>
                <a:spcPct val="100000"/>
              </a:lnSpc>
              <a:spcBef>
                <a:spcPts val="0"/>
              </a:spcBef>
              <a:spcAft>
                <a:spcPts val="0"/>
              </a:spcAft>
              <a:buNone/>
            </a:pPr>
            <a:r>
              <a:t/>
            </a:r>
            <a:endParaRPr sz="1400">
              <a:solidFill>
                <a:srgbClr val="333333"/>
              </a:solidFill>
              <a:highlight>
                <a:srgbClr val="FFFFFF"/>
              </a:highlight>
            </a:endParaRPr>
          </a:p>
          <a:p>
            <a:pPr indent="-317500" lvl="0" marL="457200" rtl="0" algn="l">
              <a:lnSpc>
                <a:spcPct val="100000"/>
              </a:lnSpc>
              <a:spcBef>
                <a:spcPts val="0"/>
              </a:spcBef>
              <a:spcAft>
                <a:spcPts val="0"/>
              </a:spcAft>
              <a:buClr>
                <a:srgbClr val="FFCD00"/>
              </a:buClr>
              <a:buSzPts val="1400"/>
              <a:buChar char="◉"/>
            </a:pPr>
            <a:r>
              <a:rPr lang="en" sz="1400">
                <a:highlight>
                  <a:srgbClr val="FFFFFF"/>
                </a:highlight>
              </a:rPr>
              <a:t>Chou, Rose L., &amp; Pho, Annie. “Intersectionality at the Reference Desk: Lived Experiences of Women of Color Librarians.” In </a:t>
            </a:r>
            <a:r>
              <a:rPr i="1" lang="en" sz="1400">
                <a:highlight>
                  <a:srgbClr val="FFFFFF"/>
                </a:highlight>
              </a:rPr>
              <a:t>The Feminist Reference Desk</a:t>
            </a:r>
            <a:r>
              <a:rPr lang="en" sz="1400">
                <a:highlight>
                  <a:srgbClr val="FFFFFF"/>
                </a:highlight>
              </a:rPr>
              <a:t>. Sacramento, CA: Library Juice Press, 2017.</a:t>
            </a:r>
            <a:endParaRPr sz="1400">
              <a:highlight>
                <a:srgbClr val="FFFFFF"/>
              </a:highlight>
            </a:endParaRPr>
          </a:p>
          <a:p>
            <a:pPr indent="0" lvl="0" marL="0" rtl="0" algn="l">
              <a:spcBef>
                <a:spcPts val="0"/>
              </a:spcBef>
              <a:spcAft>
                <a:spcPts val="0"/>
              </a:spcAft>
              <a:buNone/>
            </a:pPr>
            <a:r>
              <a:t/>
            </a:r>
            <a:endParaRPr sz="1400">
              <a:highlight>
                <a:srgbClr val="FFFFFF"/>
              </a:highlight>
            </a:endParaRPr>
          </a:p>
          <a:p>
            <a:pPr indent="-317500" lvl="0" marL="457200" rtl="0" algn="l">
              <a:lnSpc>
                <a:spcPct val="100000"/>
              </a:lnSpc>
              <a:spcBef>
                <a:spcPts val="0"/>
              </a:spcBef>
              <a:spcAft>
                <a:spcPts val="0"/>
              </a:spcAft>
              <a:buClr>
                <a:srgbClr val="FFCD00"/>
              </a:buClr>
              <a:buSzPts val="1400"/>
              <a:buChar char="◉"/>
            </a:pPr>
            <a:r>
              <a:rPr lang="en" sz="1400">
                <a:highlight>
                  <a:srgbClr val="FFFFFF"/>
                </a:highlight>
              </a:rPr>
              <a:t>Douglas, Veronica Arellano, &amp; Gadsby, Jo. “Gendered Labor and Library Instruction Coordinators: The Undervaluing of Feminized Work.” </a:t>
            </a:r>
            <a:r>
              <a:rPr i="1" lang="en" sz="1400">
                <a:highlight>
                  <a:srgbClr val="FFFFFF"/>
                </a:highlight>
              </a:rPr>
              <a:t>Proceedings of the 2017 ACRL Conference</a:t>
            </a:r>
            <a:r>
              <a:rPr lang="en" sz="1400">
                <a:highlight>
                  <a:srgbClr val="FFFFFF"/>
                </a:highlight>
              </a:rPr>
              <a:t>, Baltimore, MD. March 2017.</a:t>
            </a:r>
            <a:r>
              <a:rPr lang="en" sz="1400">
                <a:solidFill>
                  <a:srgbClr val="333333"/>
                </a:solidFill>
                <a:highlight>
                  <a:srgbClr val="FFFFFF"/>
                </a:highlight>
              </a:rPr>
              <a:t> </a:t>
            </a:r>
            <a:endParaRPr sz="1400">
              <a:solidFill>
                <a:srgbClr val="333333"/>
              </a:solidFill>
              <a:highlight>
                <a:srgbClr val="FFFFFF"/>
              </a:highlight>
            </a:endParaRPr>
          </a:p>
          <a:p>
            <a:pPr indent="0" lvl="0" marL="457200" rtl="0" algn="l">
              <a:lnSpc>
                <a:spcPct val="100000"/>
              </a:lnSpc>
              <a:spcBef>
                <a:spcPts val="0"/>
              </a:spcBef>
              <a:spcAft>
                <a:spcPts val="0"/>
              </a:spcAft>
              <a:buNone/>
            </a:pPr>
            <a:r>
              <a:t/>
            </a:r>
            <a:endParaRPr sz="1400">
              <a:solidFill>
                <a:srgbClr val="333333"/>
              </a:solidFill>
              <a:highlight>
                <a:srgbClr val="FFFFFF"/>
              </a:highlight>
            </a:endParaRPr>
          </a:p>
          <a:p>
            <a:pPr indent="-317500" lvl="0" marL="457200" rtl="0" algn="l">
              <a:spcBef>
                <a:spcPts val="0"/>
              </a:spcBef>
              <a:spcAft>
                <a:spcPts val="0"/>
              </a:spcAft>
              <a:buClr>
                <a:srgbClr val="FFCD00"/>
              </a:buClr>
              <a:buSzPts val="1400"/>
              <a:buChar char="◉"/>
            </a:pPr>
            <a:r>
              <a:rPr lang="en" sz="1400">
                <a:solidFill>
                  <a:schemeClr val="dk1"/>
                </a:solidFill>
                <a:highlight>
                  <a:schemeClr val="lt1"/>
                </a:highlight>
              </a:rPr>
              <a:t>Wallis, Lauren. “Smash All the Gates, Part 2: Professional Silenc*.” </a:t>
            </a:r>
            <a:r>
              <a:rPr i="1" lang="en" sz="1400">
                <a:solidFill>
                  <a:schemeClr val="dk1"/>
                </a:solidFill>
                <a:highlight>
                  <a:schemeClr val="lt1"/>
                </a:highlight>
              </a:rPr>
              <a:t>DIY Library Instruction </a:t>
            </a:r>
            <a:r>
              <a:rPr lang="en" sz="1400">
                <a:solidFill>
                  <a:schemeClr val="dk1"/>
                </a:solidFill>
                <a:highlight>
                  <a:schemeClr val="lt1"/>
                </a:highlight>
              </a:rPr>
              <a:t>(blog). </a:t>
            </a:r>
            <a:r>
              <a:rPr lang="en" sz="1400">
                <a:solidFill>
                  <a:schemeClr val="dk1"/>
                </a:solidFill>
              </a:rPr>
              <a:t>https://laurenwallis.wordpress.com/2015/05/12/smash-all-the-gates-part-2-professional-silenc/</a:t>
            </a:r>
            <a:endParaRPr sz="1400">
              <a:solidFill>
                <a:srgbClr val="333333"/>
              </a:solidFill>
              <a:highlight>
                <a:srgbClr val="FFFFFF"/>
              </a:highlight>
            </a:endParaRPr>
          </a:p>
          <a:p>
            <a:pPr indent="0" lvl="0" marL="457200" rtl="0" algn="l">
              <a:lnSpc>
                <a:spcPct val="100000"/>
              </a:lnSpc>
              <a:spcBef>
                <a:spcPts val="0"/>
              </a:spcBef>
              <a:spcAft>
                <a:spcPts val="0"/>
              </a:spcAft>
              <a:buNone/>
            </a:pPr>
            <a:r>
              <a:t/>
            </a:r>
            <a:endParaRPr sz="1400">
              <a:solidFill>
                <a:srgbClr val="333333"/>
              </a:solidFill>
              <a:highlight>
                <a:srgbClr val="FFFFFF"/>
              </a:highlight>
            </a:endParaRPr>
          </a:p>
        </p:txBody>
      </p:sp>
      <p:grpSp>
        <p:nvGrpSpPr>
          <p:cNvPr id="283" name="Google Shape;283;p29"/>
          <p:cNvGrpSpPr/>
          <p:nvPr/>
        </p:nvGrpSpPr>
        <p:grpSpPr>
          <a:xfrm>
            <a:off x="916458" y="1019750"/>
            <a:ext cx="214625" cy="214625"/>
            <a:chOff x="2594050" y="1631825"/>
            <a:chExt cx="439625" cy="439625"/>
          </a:xfrm>
        </p:grpSpPr>
        <p:sp>
          <p:nvSpPr>
            <p:cNvPr id="284" name="Google Shape;284;p29"/>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29"/>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9"/>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9"/>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8" name="Google Shape;288;p29"/>
          <p:cNvSpPr txBox="1"/>
          <p:nvPr/>
        </p:nvSpPr>
        <p:spPr>
          <a:xfrm>
            <a:off x="635850" y="4633300"/>
            <a:ext cx="83049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Additional readings and tools for reflection:</a:t>
            </a:r>
            <a:r>
              <a:rPr b="1" lang="en" sz="1800">
                <a:latin typeface="Lora"/>
                <a:ea typeface="Lora"/>
                <a:cs typeface="Lora"/>
                <a:sym typeface="Lora"/>
              </a:rPr>
              <a:t> </a:t>
            </a:r>
            <a:r>
              <a:rPr b="1" lang="en" sz="1800">
                <a:highlight>
                  <a:srgbClr val="FFCD00"/>
                </a:highlight>
                <a:latin typeface="Lora"/>
                <a:ea typeface="Lora"/>
                <a:cs typeface="Lora"/>
                <a:sym typeface="Lora"/>
              </a:rPr>
              <a:t>tinyurl.com/acrl2019teaching</a:t>
            </a:r>
            <a:endParaRPr b="1" sz="1800">
              <a:highlight>
                <a:srgbClr val="FFCD00"/>
              </a:highlight>
              <a:latin typeface="Lora"/>
              <a:ea typeface="Lora"/>
              <a:cs typeface="Lora"/>
              <a:sym typeface="Lor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Google Shape;293;p30"/>
          <p:cNvSpPr txBox="1"/>
          <p:nvPr>
            <p:ph idx="4294967295" type="subTitle"/>
          </p:nvPr>
        </p:nvSpPr>
        <p:spPr>
          <a:xfrm>
            <a:off x="2371625" y="2003750"/>
            <a:ext cx="5021400" cy="784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3600">
                <a:latin typeface="Lora"/>
                <a:ea typeface="Lora"/>
                <a:cs typeface="Lora"/>
                <a:sym typeface="Lora"/>
              </a:rPr>
              <a:t>Any questions?</a:t>
            </a:r>
            <a:endParaRPr b="1" sz="3600">
              <a:latin typeface="Lora"/>
              <a:ea typeface="Lora"/>
              <a:cs typeface="Lora"/>
              <a:sym typeface="Lora"/>
            </a:endParaRPr>
          </a:p>
          <a:p>
            <a:pPr indent="0" lvl="0" marL="0" rtl="0" algn="l">
              <a:spcBef>
                <a:spcPts val="600"/>
              </a:spcBef>
              <a:spcAft>
                <a:spcPts val="0"/>
              </a:spcAft>
              <a:buNone/>
            </a:pPr>
            <a:r>
              <a:t/>
            </a:r>
            <a:endParaRPr sz="1800">
              <a:solidFill>
                <a:schemeClr val="dk1"/>
              </a:solidFill>
            </a:endParaRPr>
          </a:p>
          <a:p>
            <a:pPr indent="0" lvl="0" marL="457200" rtl="0" algn="l">
              <a:spcBef>
                <a:spcPts val="600"/>
              </a:spcBef>
              <a:spcAft>
                <a:spcPts val="0"/>
              </a:spcAft>
              <a:buNone/>
            </a:pPr>
            <a:r>
              <a:t/>
            </a:r>
            <a:endParaRPr b="1"/>
          </a:p>
        </p:txBody>
      </p:sp>
      <p:cxnSp>
        <p:nvCxnSpPr>
          <p:cNvPr id="294" name="Google Shape;294;p30"/>
          <p:cNvCxnSpPr/>
          <p:nvPr/>
        </p:nvCxnSpPr>
        <p:spPr>
          <a:xfrm>
            <a:off x="6450" y="1428750"/>
            <a:ext cx="2397300" cy="0"/>
          </a:xfrm>
          <a:prstGeom prst="straightConnector1">
            <a:avLst/>
          </a:prstGeom>
          <a:noFill/>
          <a:ln cap="flat" cmpd="sng" w="9525">
            <a:solidFill>
              <a:srgbClr val="CCCCCC"/>
            </a:solidFill>
            <a:prstDash val="solid"/>
            <a:round/>
            <a:headEnd len="med" w="med" type="none"/>
            <a:tailEnd len="med" w="med" type="none"/>
          </a:ln>
        </p:spPr>
      </p:cxnSp>
      <p:sp>
        <p:nvSpPr>
          <p:cNvPr id="295" name="Google Shape;295;p30"/>
          <p:cNvSpPr txBox="1"/>
          <p:nvPr>
            <p:ph idx="4294967295" type="ctrTitle"/>
          </p:nvPr>
        </p:nvSpPr>
        <p:spPr>
          <a:xfrm>
            <a:off x="2371625" y="816550"/>
            <a:ext cx="4908000" cy="115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4800"/>
              <a:t>Thanks!</a:t>
            </a:r>
            <a:endParaRPr sz="4800"/>
          </a:p>
        </p:txBody>
      </p:sp>
      <p:cxnSp>
        <p:nvCxnSpPr>
          <p:cNvPr id="296" name="Google Shape;296;p30"/>
          <p:cNvCxnSpPr/>
          <p:nvPr/>
        </p:nvCxnSpPr>
        <p:spPr>
          <a:xfrm>
            <a:off x="5589800" y="1428750"/>
            <a:ext cx="3554100" cy="0"/>
          </a:xfrm>
          <a:prstGeom prst="straightConnector1">
            <a:avLst/>
          </a:prstGeom>
          <a:noFill/>
          <a:ln cap="flat" cmpd="sng" w="9525">
            <a:solidFill>
              <a:srgbClr val="CCCCCC"/>
            </a:solidFill>
            <a:prstDash val="solid"/>
            <a:round/>
            <a:headEnd len="med" w="med" type="none"/>
            <a:tailEnd len="med" w="med" type="none"/>
          </a:ln>
        </p:spPr>
      </p:cxnSp>
      <p:sp>
        <p:nvSpPr>
          <p:cNvPr id="297" name="Google Shape;297;p30"/>
          <p:cNvSpPr/>
          <p:nvPr/>
        </p:nvSpPr>
        <p:spPr>
          <a:xfrm>
            <a:off x="831925" y="859175"/>
            <a:ext cx="1139100" cy="11391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8" name="Google Shape;298;p30"/>
          <p:cNvGrpSpPr/>
          <p:nvPr/>
        </p:nvGrpSpPr>
        <p:grpSpPr>
          <a:xfrm>
            <a:off x="1123721" y="1180648"/>
            <a:ext cx="555499" cy="496223"/>
            <a:chOff x="6618700" y="1635475"/>
            <a:chExt cx="456675" cy="432325"/>
          </a:xfrm>
        </p:grpSpPr>
        <p:sp>
          <p:nvSpPr>
            <p:cNvPr id="299" name="Google Shape;299;p30"/>
            <p:cNvSpPr/>
            <p:nvPr/>
          </p:nvSpPr>
          <p:spPr>
            <a:xfrm>
              <a:off x="6663775" y="1904000"/>
              <a:ext cx="117525" cy="163800"/>
            </a:xfrm>
            <a:custGeom>
              <a:rect b="b" l="l" r="r" t="t"/>
              <a:pathLst>
                <a:path extrusionOk="0" fill="none" h="6552" w="4701">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cap="rnd"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30"/>
            <p:cNvSpPr/>
            <p:nvPr/>
          </p:nvSpPr>
          <p:spPr>
            <a:xfrm>
              <a:off x="7046125" y="1775525"/>
              <a:ext cx="29250" cy="99275"/>
            </a:xfrm>
            <a:custGeom>
              <a:rect b="b" l="l" r="r" t="t"/>
              <a:pathLst>
                <a:path extrusionOk="0" fill="none" h="3971" w="117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cap="rnd"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30"/>
            <p:cNvSpPr/>
            <p:nvPr/>
          </p:nvSpPr>
          <p:spPr>
            <a:xfrm>
              <a:off x="6618700" y="1751775"/>
              <a:ext cx="96850" cy="146750"/>
            </a:xfrm>
            <a:custGeom>
              <a:rect b="b" l="l" r="r" t="t"/>
              <a:pathLst>
                <a:path extrusionOk="0" fill="none" h="5870" w="3874">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cap="rnd"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30"/>
            <p:cNvSpPr/>
            <p:nvPr/>
          </p:nvSpPr>
          <p:spPr>
            <a:xfrm>
              <a:off x="6721600" y="1660450"/>
              <a:ext cx="278900" cy="329425"/>
            </a:xfrm>
            <a:custGeom>
              <a:rect b="b" l="l" r="r" t="t"/>
              <a:pathLst>
                <a:path extrusionOk="0" fill="none" h="13177" w="11156">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cap="rnd"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30"/>
            <p:cNvSpPr/>
            <p:nvPr/>
          </p:nvSpPr>
          <p:spPr>
            <a:xfrm>
              <a:off x="7006550" y="1635475"/>
              <a:ext cx="34750" cy="378750"/>
            </a:xfrm>
            <a:custGeom>
              <a:rect b="b" l="l" r="r" t="t"/>
              <a:pathLst>
                <a:path extrusionOk="0" fill="none" h="15150" w="139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cap="rnd"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4" name="Google Shape;304;p30"/>
          <p:cNvSpPr txBox="1"/>
          <p:nvPr>
            <p:ph idx="4294967295" type="body"/>
          </p:nvPr>
        </p:nvSpPr>
        <p:spPr>
          <a:xfrm>
            <a:off x="1123725" y="3195400"/>
            <a:ext cx="2225400" cy="177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dk1"/>
                </a:solidFill>
                <a:highlight>
                  <a:srgbClr val="FFCD00"/>
                </a:highlight>
              </a:rPr>
              <a:t>Eamon Tewell</a:t>
            </a:r>
            <a:endParaRPr b="1" sz="1400">
              <a:solidFill>
                <a:schemeClr val="dk1"/>
              </a:solidFill>
              <a:highlight>
                <a:srgbClr val="FFCD00"/>
              </a:highlight>
            </a:endParaRPr>
          </a:p>
          <a:p>
            <a:pPr indent="0" lvl="0" marL="0" rtl="0" algn="l">
              <a:spcBef>
                <a:spcPts val="0"/>
              </a:spcBef>
              <a:spcAft>
                <a:spcPts val="0"/>
              </a:spcAft>
              <a:buNone/>
            </a:pPr>
            <a:r>
              <a:rPr lang="en" sz="1400">
                <a:solidFill>
                  <a:schemeClr val="dk1"/>
                </a:solidFill>
              </a:rPr>
              <a:t>ect2160@columbia.edu</a:t>
            </a:r>
            <a:endParaRPr sz="1400">
              <a:solidFill>
                <a:schemeClr val="dk1"/>
              </a:solidFill>
            </a:endParaRPr>
          </a:p>
          <a:p>
            <a:pPr indent="0" lvl="0" marL="0" rtl="0" algn="l">
              <a:spcBef>
                <a:spcPts val="0"/>
              </a:spcBef>
              <a:spcAft>
                <a:spcPts val="0"/>
              </a:spcAft>
              <a:buNone/>
            </a:pPr>
            <a:r>
              <a:rPr lang="en" sz="1400">
                <a:solidFill>
                  <a:schemeClr val="dk1"/>
                </a:solidFill>
              </a:rPr>
              <a:t>@EamonTewell</a:t>
            </a:r>
            <a:endParaRPr b="1" sz="1400">
              <a:highlight>
                <a:srgbClr val="FFCD00"/>
              </a:highlight>
            </a:endParaRPr>
          </a:p>
          <a:p>
            <a:pPr indent="0" lvl="0" marL="0" rtl="0" algn="l">
              <a:spcBef>
                <a:spcPts val="0"/>
              </a:spcBef>
              <a:spcAft>
                <a:spcPts val="0"/>
              </a:spcAft>
              <a:buNone/>
            </a:pPr>
            <a:r>
              <a:t/>
            </a:r>
            <a:endParaRPr b="1" sz="1800">
              <a:highlight>
                <a:srgbClr val="FFCD00"/>
              </a:highlight>
            </a:endParaRPr>
          </a:p>
          <a:p>
            <a:pPr indent="0" lvl="0" marL="0" rtl="0" algn="l">
              <a:spcBef>
                <a:spcPts val="0"/>
              </a:spcBef>
              <a:spcAft>
                <a:spcPts val="0"/>
              </a:spcAft>
              <a:buClr>
                <a:schemeClr val="dk1"/>
              </a:buClr>
              <a:buSzPts val="1100"/>
              <a:buFont typeface="Arial"/>
              <a:buNone/>
            </a:pPr>
            <a:r>
              <a:rPr b="1" lang="en" sz="1400">
                <a:solidFill>
                  <a:schemeClr val="dk1"/>
                </a:solidFill>
                <a:highlight>
                  <a:srgbClr val="FFCD00"/>
                </a:highlight>
              </a:rPr>
              <a:t>Rachel Gammons</a:t>
            </a:r>
            <a:endParaRPr b="1" sz="1400">
              <a:solidFill>
                <a:schemeClr val="dk1"/>
              </a:solidFill>
              <a:highlight>
                <a:srgbClr val="FFCD00"/>
              </a:highlight>
            </a:endParaRPr>
          </a:p>
          <a:p>
            <a:pPr indent="0" lvl="0" marL="0" rtl="0" algn="l">
              <a:spcBef>
                <a:spcPts val="0"/>
              </a:spcBef>
              <a:spcAft>
                <a:spcPts val="0"/>
              </a:spcAft>
              <a:buClr>
                <a:schemeClr val="dk1"/>
              </a:buClr>
              <a:buSzPts val="1100"/>
              <a:buFont typeface="Arial"/>
              <a:buNone/>
            </a:pPr>
            <a:r>
              <a:rPr lang="en" sz="1400">
                <a:solidFill>
                  <a:schemeClr val="dk1"/>
                </a:solidFill>
              </a:rPr>
              <a:t>rgammons@umd.edu</a:t>
            </a:r>
            <a:endParaRPr sz="1400">
              <a:solidFill>
                <a:schemeClr val="dk1"/>
              </a:solidFill>
            </a:endParaRPr>
          </a:p>
          <a:p>
            <a:pPr indent="0" lvl="0" marL="0" rtl="0" algn="l">
              <a:spcBef>
                <a:spcPts val="0"/>
              </a:spcBef>
              <a:spcAft>
                <a:spcPts val="0"/>
              </a:spcAft>
              <a:buNone/>
            </a:pPr>
            <a:r>
              <a:rPr lang="en" sz="1400">
                <a:solidFill>
                  <a:schemeClr val="dk1"/>
                </a:solidFill>
              </a:rPr>
              <a:t>@rwgammons</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None/>
            </a:pPr>
            <a:r>
              <a:t/>
            </a:r>
            <a:endParaRPr sz="1400"/>
          </a:p>
        </p:txBody>
      </p:sp>
      <p:sp>
        <p:nvSpPr>
          <p:cNvPr id="305" name="Google Shape;305;p30"/>
          <p:cNvSpPr txBox="1"/>
          <p:nvPr/>
        </p:nvSpPr>
        <p:spPr>
          <a:xfrm>
            <a:off x="3349125" y="3195400"/>
            <a:ext cx="2225400" cy="177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highlight>
                  <a:srgbClr val="FFCD00"/>
                </a:highlight>
                <a:latin typeface="Quattrocento Sans"/>
                <a:ea typeface="Quattrocento Sans"/>
                <a:cs typeface="Quattrocento Sans"/>
                <a:sym typeface="Quattrocento Sans"/>
              </a:rPr>
              <a:t>Nimisha Bhat</a:t>
            </a:r>
            <a:endParaRPr>
              <a:solidFill>
                <a:schemeClr val="dk1"/>
              </a:solidFill>
              <a:latin typeface="Quattrocento Sans"/>
              <a:ea typeface="Quattrocento Sans"/>
              <a:cs typeface="Quattrocento Sans"/>
              <a:sym typeface="Quattrocento Sans"/>
            </a:endParaRPr>
          </a:p>
          <a:p>
            <a:pPr indent="0" lvl="0" marL="0" rtl="0" algn="l">
              <a:spcBef>
                <a:spcPts val="0"/>
              </a:spcBef>
              <a:spcAft>
                <a:spcPts val="0"/>
              </a:spcAft>
              <a:buNone/>
            </a:pPr>
            <a:r>
              <a:rPr lang="en">
                <a:solidFill>
                  <a:schemeClr val="dk1"/>
                </a:solidFill>
                <a:latin typeface="Quattrocento Sans"/>
                <a:ea typeface="Quattrocento Sans"/>
                <a:cs typeface="Quattrocento Sans"/>
                <a:sym typeface="Quattrocento Sans"/>
              </a:rPr>
              <a:t>nbhat@ccad.edu</a:t>
            </a:r>
            <a:endParaRPr>
              <a:solidFill>
                <a:schemeClr val="dk1"/>
              </a:solidFill>
              <a:latin typeface="Quattrocento Sans"/>
              <a:ea typeface="Quattrocento Sans"/>
              <a:cs typeface="Quattrocento Sans"/>
              <a:sym typeface="Quattrocento Sans"/>
            </a:endParaRPr>
          </a:p>
          <a:p>
            <a:pPr indent="0" lvl="0" marL="0" rtl="0" algn="l">
              <a:spcBef>
                <a:spcPts val="0"/>
              </a:spcBef>
              <a:spcAft>
                <a:spcPts val="0"/>
              </a:spcAft>
              <a:buNone/>
            </a:pPr>
            <a:r>
              <a:rPr lang="en">
                <a:solidFill>
                  <a:schemeClr val="dk1"/>
                </a:solidFill>
                <a:latin typeface="Quattrocento Sans"/>
                <a:ea typeface="Quattrocento Sans"/>
                <a:cs typeface="Quattrocento Sans"/>
                <a:sym typeface="Quattrocento Sans"/>
              </a:rPr>
              <a:t>@mishiebhat</a:t>
            </a:r>
            <a:endParaRPr>
              <a:solidFill>
                <a:schemeClr val="dk1"/>
              </a:solidFill>
              <a:latin typeface="Quattrocento Sans"/>
              <a:ea typeface="Quattrocento Sans"/>
              <a:cs typeface="Quattrocento Sans"/>
              <a:sym typeface="Quattrocento Sans"/>
            </a:endParaRPr>
          </a:p>
          <a:p>
            <a:pPr indent="0" lvl="0" marL="0" rtl="0" algn="l">
              <a:spcBef>
                <a:spcPts val="0"/>
              </a:spcBef>
              <a:spcAft>
                <a:spcPts val="0"/>
              </a:spcAft>
              <a:buNone/>
            </a:pPr>
            <a:r>
              <a:t/>
            </a:r>
            <a:endParaRPr sz="1800">
              <a:solidFill>
                <a:schemeClr val="dk1"/>
              </a:solidFill>
              <a:latin typeface="Quattrocento Sans"/>
              <a:ea typeface="Quattrocento Sans"/>
              <a:cs typeface="Quattrocento Sans"/>
              <a:sym typeface="Quattrocento Sans"/>
            </a:endParaRPr>
          </a:p>
          <a:p>
            <a:pPr indent="0" lvl="0" marL="0" rtl="0" algn="l">
              <a:spcBef>
                <a:spcPts val="0"/>
              </a:spcBef>
              <a:spcAft>
                <a:spcPts val="0"/>
              </a:spcAft>
              <a:buNone/>
            </a:pPr>
            <a:r>
              <a:rPr b="1" lang="en">
                <a:solidFill>
                  <a:schemeClr val="dk1"/>
                </a:solidFill>
                <a:highlight>
                  <a:srgbClr val="FFCD00"/>
                </a:highlight>
                <a:latin typeface="Quattrocento Sans"/>
                <a:ea typeface="Quattrocento Sans"/>
                <a:cs typeface="Quattrocento Sans"/>
                <a:sym typeface="Quattrocento Sans"/>
              </a:rPr>
              <a:t>Brittany Paloma Fiedler</a:t>
            </a:r>
            <a:endParaRPr b="1">
              <a:solidFill>
                <a:schemeClr val="dk1"/>
              </a:solidFill>
              <a:highlight>
                <a:srgbClr val="FFCD00"/>
              </a:highlight>
              <a:latin typeface="Quattrocento Sans"/>
              <a:ea typeface="Quattrocento Sans"/>
              <a:cs typeface="Quattrocento Sans"/>
              <a:sym typeface="Quattrocento Sans"/>
            </a:endParaRPr>
          </a:p>
          <a:p>
            <a:pPr indent="0" lvl="0" marL="0" rtl="0" algn="l">
              <a:spcBef>
                <a:spcPts val="0"/>
              </a:spcBef>
              <a:spcAft>
                <a:spcPts val="0"/>
              </a:spcAft>
              <a:buNone/>
            </a:pPr>
            <a:r>
              <a:rPr lang="en">
                <a:solidFill>
                  <a:schemeClr val="dk1"/>
                </a:solidFill>
                <a:latin typeface="Quattrocento Sans"/>
                <a:ea typeface="Quattrocento Sans"/>
                <a:cs typeface="Quattrocento Sans"/>
                <a:sym typeface="Quattrocento Sans"/>
              </a:rPr>
              <a:t>brittany.fiedler@unlv.edu</a:t>
            </a:r>
            <a:endParaRPr>
              <a:solidFill>
                <a:schemeClr val="dk1"/>
              </a:solidFill>
              <a:latin typeface="Quattrocento Sans"/>
              <a:ea typeface="Quattrocento Sans"/>
              <a:cs typeface="Quattrocento Sans"/>
              <a:sym typeface="Quattrocento Sans"/>
            </a:endParaRPr>
          </a:p>
          <a:p>
            <a:pPr indent="0" lvl="0" marL="0" rtl="0" algn="l">
              <a:spcBef>
                <a:spcPts val="0"/>
              </a:spcBef>
              <a:spcAft>
                <a:spcPts val="0"/>
              </a:spcAft>
              <a:buNone/>
            </a:pPr>
            <a:r>
              <a:rPr lang="en">
                <a:solidFill>
                  <a:schemeClr val="dk1"/>
                </a:solidFill>
                <a:latin typeface="Quattrocento Sans"/>
                <a:ea typeface="Quattrocento Sans"/>
                <a:cs typeface="Quattrocento Sans"/>
                <a:sym typeface="Quattrocento Sans"/>
              </a:rPr>
              <a:t>@bpfiedler</a:t>
            </a:r>
            <a:endParaRPr b="1">
              <a:solidFill>
                <a:schemeClr val="dk1"/>
              </a:solidFill>
              <a:highlight>
                <a:srgbClr val="FFCD00"/>
              </a:highlight>
              <a:latin typeface="Quattrocento Sans"/>
              <a:ea typeface="Quattrocento Sans"/>
              <a:cs typeface="Quattrocento Sans"/>
              <a:sym typeface="Quattrocento Sans"/>
            </a:endParaRPr>
          </a:p>
          <a:p>
            <a:pPr indent="0" lvl="0" marL="0" rtl="0" algn="l">
              <a:spcBef>
                <a:spcPts val="0"/>
              </a:spcBef>
              <a:spcAft>
                <a:spcPts val="0"/>
              </a:spcAft>
              <a:buNone/>
            </a:pPr>
            <a:r>
              <a:t/>
            </a:r>
            <a:endParaRPr b="1">
              <a:solidFill>
                <a:schemeClr val="dk1"/>
              </a:solidFill>
              <a:highlight>
                <a:srgbClr val="FFCD00"/>
              </a:highlight>
              <a:latin typeface="Quattrocento Sans"/>
              <a:ea typeface="Quattrocento Sans"/>
              <a:cs typeface="Quattrocento Sans"/>
              <a:sym typeface="Quattrocento Sans"/>
            </a:endParaRPr>
          </a:p>
          <a:p>
            <a:pPr indent="0" lvl="0" marL="0" rtl="0" algn="l">
              <a:spcBef>
                <a:spcPts val="0"/>
              </a:spcBef>
              <a:spcAft>
                <a:spcPts val="0"/>
              </a:spcAft>
              <a:buNone/>
            </a:pPr>
            <a:r>
              <a:t/>
            </a:r>
            <a:endParaRPr>
              <a:solidFill>
                <a:schemeClr val="dk1"/>
              </a:solidFill>
              <a:latin typeface="Quattrocento Sans"/>
              <a:ea typeface="Quattrocento Sans"/>
              <a:cs typeface="Quattrocento Sans"/>
              <a:sym typeface="Quattrocento Sans"/>
            </a:endParaRPr>
          </a:p>
        </p:txBody>
      </p:sp>
      <p:sp>
        <p:nvSpPr>
          <p:cNvPr id="306" name="Google Shape;306;p30"/>
          <p:cNvSpPr txBox="1"/>
          <p:nvPr/>
        </p:nvSpPr>
        <p:spPr>
          <a:xfrm>
            <a:off x="5589800" y="3195400"/>
            <a:ext cx="2630700" cy="84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highlight>
                  <a:srgbClr val="FFCD00"/>
                </a:highlight>
                <a:latin typeface="Quattrocento Sans"/>
                <a:ea typeface="Quattrocento Sans"/>
                <a:cs typeface="Quattrocento Sans"/>
                <a:sym typeface="Quattrocento Sans"/>
              </a:rPr>
              <a:t>Michele Santamaria</a:t>
            </a:r>
            <a:endParaRPr>
              <a:solidFill>
                <a:schemeClr val="dk1"/>
              </a:solidFill>
              <a:latin typeface="Quattrocento Sans"/>
              <a:ea typeface="Quattrocento Sans"/>
              <a:cs typeface="Quattrocento Sans"/>
              <a:sym typeface="Quattrocento Sans"/>
            </a:endParaRPr>
          </a:p>
          <a:p>
            <a:pPr indent="0" lvl="0" marL="0" rtl="0" algn="l">
              <a:spcBef>
                <a:spcPts val="0"/>
              </a:spcBef>
              <a:spcAft>
                <a:spcPts val="0"/>
              </a:spcAft>
              <a:buNone/>
            </a:pPr>
            <a:r>
              <a:rPr lang="en">
                <a:solidFill>
                  <a:schemeClr val="dk1"/>
                </a:solidFill>
                <a:latin typeface="Quattrocento Sans"/>
                <a:ea typeface="Quattrocento Sans"/>
                <a:cs typeface="Quattrocento Sans"/>
                <a:sym typeface="Quattrocento Sans"/>
              </a:rPr>
              <a:t>msantamaria@millersville.edu</a:t>
            </a:r>
            <a:endParaRPr>
              <a:solidFill>
                <a:schemeClr val="dk1"/>
              </a:solidFill>
              <a:latin typeface="Quattrocento Sans"/>
              <a:ea typeface="Quattrocento Sans"/>
              <a:cs typeface="Quattrocento Sans"/>
              <a:sym typeface="Quattrocento Sans"/>
            </a:endParaRPr>
          </a:p>
          <a:p>
            <a:pPr indent="0" lvl="0" marL="0" rtl="0" algn="l">
              <a:spcBef>
                <a:spcPts val="0"/>
              </a:spcBef>
              <a:spcAft>
                <a:spcPts val="0"/>
              </a:spcAft>
              <a:buNone/>
            </a:pPr>
            <a:r>
              <a:rPr lang="en">
                <a:solidFill>
                  <a:schemeClr val="dk1"/>
                </a:solidFill>
                <a:latin typeface="Quattrocento Sans"/>
                <a:ea typeface="Quattrocento Sans"/>
                <a:cs typeface="Quattrocento Sans"/>
                <a:sym typeface="Quattrocento Sans"/>
              </a:rPr>
              <a:t>@MUEngLib</a:t>
            </a:r>
            <a:endParaRPr>
              <a:latin typeface="Quattrocento Sans"/>
              <a:ea typeface="Quattrocento Sans"/>
              <a:cs typeface="Quattrocento Sans"/>
              <a:sym typeface="Quattrocento Sans"/>
            </a:endParaRPr>
          </a:p>
        </p:txBody>
      </p:sp>
      <p:sp>
        <p:nvSpPr>
          <p:cNvPr id="307" name="Google Shape;307;p30"/>
          <p:cNvSpPr txBox="1"/>
          <p:nvPr/>
        </p:nvSpPr>
        <p:spPr>
          <a:xfrm>
            <a:off x="6667750" y="42235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
        <p:nvSpPr>
          <p:cNvPr id="308" name="Google Shape;308;p30"/>
          <p:cNvSpPr txBox="1"/>
          <p:nvPr/>
        </p:nvSpPr>
        <p:spPr>
          <a:xfrm>
            <a:off x="5467725" y="4633300"/>
            <a:ext cx="35541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tinyurl.com/acrl2019teaching</a:t>
            </a:r>
            <a:endParaRPr b="1" sz="1800">
              <a:latin typeface="Lora"/>
              <a:ea typeface="Lora"/>
              <a:cs typeface="Lora"/>
              <a:sym typeface="Lor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3"/>
          <p:cNvSpPr txBox="1"/>
          <p:nvPr>
            <p:ph type="title"/>
          </p:nvPr>
        </p:nvSpPr>
        <p:spPr>
          <a:xfrm>
            <a:off x="1381250" y="922675"/>
            <a:ext cx="22407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400"/>
              <a:t>Speakers</a:t>
            </a:r>
            <a:endParaRPr sz="2400"/>
          </a:p>
        </p:txBody>
      </p:sp>
      <p:sp>
        <p:nvSpPr>
          <p:cNvPr id="80" name="Google Shape;80;p13"/>
          <p:cNvSpPr txBox="1"/>
          <p:nvPr>
            <p:ph idx="1" type="body"/>
          </p:nvPr>
        </p:nvSpPr>
        <p:spPr>
          <a:xfrm>
            <a:off x="1381250" y="1599425"/>
            <a:ext cx="2334000" cy="1514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400">
                <a:highlight>
                  <a:srgbClr val="FFCD00"/>
                </a:highlight>
              </a:rPr>
              <a:t>Eamon Tewell</a:t>
            </a:r>
            <a:r>
              <a:rPr b="1" lang="en" sz="1400"/>
              <a:t> </a:t>
            </a:r>
            <a:r>
              <a:rPr lang="en" sz="1400"/>
              <a:t>(he/him)</a:t>
            </a:r>
            <a:endParaRPr sz="1400"/>
          </a:p>
          <a:p>
            <a:pPr indent="0" lvl="0" marL="0" rtl="0" algn="l">
              <a:lnSpc>
                <a:spcPct val="100000"/>
              </a:lnSpc>
              <a:spcBef>
                <a:spcPts val="500"/>
              </a:spcBef>
              <a:spcAft>
                <a:spcPts val="0"/>
              </a:spcAft>
              <a:buNone/>
            </a:pPr>
            <a:r>
              <a:rPr lang="en" sz="1400"/>
              <a:t>Head, Research Support and Outreach</a:t>
            </a:r>
            <a:endParaRPr sz="1400"/>
          </a:p>
          <a:p>
            <a:pPr indent="0" lvl="0" marL="0" rtl="0" algn="l">
              <a:lnSpc>
                <a:spcPct val="100000"/>
              </a:lnSpc>
              <a:spcBef>
                <a:spcPts val="500"/>
              </a:spcBef>
              <a:spcAft>
                <a:spcPts val="0"/>
              </a:spcAft>
              <a:buClr>
                <a:schemeClr val="dk1"/>
              </a:buClr>
              <a:buSzPts val="1100"/>
              <a:buFont typeface="Arial"/>
              <a:buNone/>
            </a:pPr>
            <a:r>
              <a:rPr lang="en" sz="1400">
                <a:solidFill>
                  <a:schemeClr val="dk1"/>
                </a:solidFill>
              </a:rPr>
              <a:t>Columbia University</a:t>
            </a:r>
            <a:endParaRPr sz="1400">
              <a:solidFill>
                <a:schemeClr val="dk1"/>
              </a:solidFill>
            </a:endParaRPr>
          </a:p>
          <a:p>
            <a:pPr indent="0" lvl="0" marL="0" rtl="0" algn="l">
              <a:lnSpc>
                <a:spcPct val="100000"/>
              </a:lnSpc>
              <a:spcBef>
                <a:spcPts val="500"/>
              </a:spcBef>
              <a:spcAft>
                <a:spcPts val="500"/>
              </a:spcAft>
              <a:buClr>
                <a:schemeClr val="dk1"/>
              </a:buClr>
              <a:buSzPts val="1100"/>
              <a:buFont typeface="Arial"/>
              <a:buNone/>
            </a:pPr>
            <a:r>
              <a:rPr lang="en" sz="1400">
                <a:solidFill>
                  <a:schemeClr val="dk1"/>
                </a:solidFill>
              </a:rPr>
              <a:t>@EamonTewell</a:t>
            </a:r>
            <a:endParaRPr sz="1400"/>
          </a:p>
        </p:txBody>
      </p:sp>
      <p:sp>
        <p:nvSpPr>
          <p:cNvPr id="81" name="Google Shape;81;p13"/>
          <p:cNvSpPr txBox="1"/>
          <p:nvPr>
            <p:ph idx="2" type="body"/>
          </p:nvPr>
        </p:nvSpPr>
        <p:spPr>
          <a:xfrm>
            <a:off x="3834925" y="1599425"/>
            <a:ext cx="2453700" cy="1700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highlight>
                  <a:srgbClr val="FFCD00"/>
                </a:highlight>
              </a:rPr>
              <a:t>Nimisha Bhat</a:t>
            </a:r>
            <a:r>
              <a:rPr lang="en" sz="1400">
                <a:solidFill>
                  <a:schemeClr val="dk1"/>
                </a:solidFill>
              </a:rPr>
              <a:t> (she/her)</a:t>
            </a:r>
            <a:endParaRPr b="1" sz="1400">
              <a:highlight>
                <a:srgbClr val="FFCD00"/>
              </a:highlight>
            </a:endParaRPr>
          </a:p>
          <a:p>
            <a:pPr indent="0" lvl="0" marL="0" rtl="0" algn="l">
              <a:spcBef>
                <a:spcPts val="500"/>
              </a:spcBef>
              <a:spcAft>
                <a:spcPts val="0"/>
              </a:spcAft>
              <a:buClr>
                <a:schemeClr val="dk1"/>
              </a:buClr>
              <a:buSzPts val="1100"/>
              <a:buFont typeface="Arial"/>
              <a:buNone/>
            </a:pPr>
            <a:r>
              <a:rPr lang="en" sz="1400">
                <a:solidFill>
                  <a:schemeClr val="dk1"/>
                </a:solidFill>
              </a:rPr>
              <a:t>Cataloging + Instruction Librarian</a:t>
            </a:r>
            <a:endParaRPr sz="1400">
              <a:solidFill>
                <a:schemeClr val="dk1"/>
              </a:solidFill>
            </a:endParaRPr>
          </a:p>
          <a:p>
            <a:pPr indent="0" lvl="0" marL="0" rtl="0" algn="l">
              <a:spcBef>
                <a:spcPts val="500"/>
              </a:spcBef>
              <a:spcAft>
                <a:spcPts val="0"/>
              </a:spcAft>
              <a:buClr>
                <a:schemeClr val="dk1"/>
              </a:buClr>
              <a:buSzPts val="1100"/>
              <a:buFont typeface="Arial"/>
              <a:buNone/>
            </a:pPr>
            <a:r>
              <a:rPr lang="en" sz="1400">
                <a:solidFill>
                  <a:schemeClr val="dk1"/>
                </a:solidFill>
              </a:rPr>
              <a:t>Columbus College of Art &amp; Design</a:t>
            </a:r>
            <a:endParaRPr sz="1400">
              <a:solidFill>
                <a:schemeClr val="dk1"/>
              </a:solidFill>
            </a:endParaRPr>
          </a:p>
          <a:p>
            <a:pPr indent="0" lvl="0" marL="0" rtl="0" algn="l">
              <a:spcBef>
                <a:spcPts val="500"/>
              </a:spcBef>
              <a:spcAft>
                <a:spcPts val="500"/>
              </a:spcAft>
              <a:buClr>
                <a:schemeClr val="dk1"/>
              </a:buClr>
              <a:buSzPts val="1100"/>
              <a:buFont typeface="Arial"/>
              <a:buNone/>
            </a:pPr>
            <a:r>
              <a:rPr lang="en" sz="1400">
                <a:solidFill>
                  <a:schemeClr val="dk1"/>
                </a:solidFill>
              </a:rPr>
              <a:t>@mishiebhat</a:t>
            </a:r>
            <a:endParaRPr sz="1400"/>
          </a:p>
        </p:txBody>
      </p:sp>
      <p:sp>
        <p:nvSpPr>
          <p:cNvPr id="82" name="Google Shape;82;p13"/>
          <p:cNvSpPr txBox="1"/>
          <p:nvPr>
            <p:ph idx="3" type="body"/>
          </p:nvPr>
        </p:nvSpPr>
        <p:spPr>
          <a:xfrm>
            <a:off x="6288625" y="1599425"/>
            <a:ext cx="2551800" cy="121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highlight>
                  <a:srgbClr val="FFCD00"/>
                </a:highlight>
              </a:rPr>
              <a:t>Michele Santamaria</a:t>
            </a:r>
            <a:r>
              <a:rPr b="1" lang="en" sz="1400"/>
              <a:t> </a:t>
            </a:r>
            <a:r>
              <a:rPr lang="en" sz="1400">
                <a:solidFill>
                  <a:schemeClr val="dk1"/>
                </a:solidFill>
              </a:rPr>
              <a:t>(she/her)</a:t>
            </a:r>
            <a:endParaRPr b="1" sz="1400">
              <a:highlight>
                <a:srgbClr val="FFCD00"/>
              </a:highlight>
            </a:endParaRPr>
          </a:p>
          <a:p>
            <a:pPr indent="0" lvl="0" marL="0" rtl="0" algn="l">
              <a:spcBef>
                <a:spcPts val="500"/>
              </a:spcBef>
              <a:spcAft>
                <a:spcPts val="0"/>
              </a:spcAft>
              <a:buClr>
                <a:schemeClr val="dk1"/>
              </a:buClr>
              <a:buSzPts val="1100"/>
              <a:buFont typeface="Arial"/>
              <a:buNone/>
            </a:pPr>
            <a:r>
              <a:rPr lang="en" sz="1400">
                <a:solidFill>
                  <a:schemeClr val="dk1"/>
                </a:solidFill>
              </a:rPr>
              <a:t>Learning Design Librarian</a:t>
            </a:r>
            <a:endParaRPr sz="1400">
              <a:solidFill>
                <a:schemeClr val="dk1"/>
              </a:solidFill>
            </a:endParaRPr>
          </a:p>
          <a:p>
            <a:pPr indent="0" lvl="0" marL="0" rtl="0" algn="l">
              <a:spcBef>
                <a:spcPts val="500"/>
              </a:spcBef>
              <a:spcAft>
                <a:spcPts val="0"/>
              </a:spcAft>
              <a:buClr>
                <a:schemeClr val="dk1"/>
              </a:buClr>
              <a:buSzPts val="1100"/>
              <a:buFont typeface="Arial"/>
              <a:buNone/>
            </a:pPr>
            <a:r>
              <a:rPr lang="en" sz="1400">
                <a:solidFill>
                  <a:schemeClr val="dk1"/>
                </a:solidFill>
              </a:rPr>
              <a:t>Millersville University</a:t>
            </a:r>
            <a:endParaRPr sz="1400">
              <a:solidFill>
                <a:schemeClr val="dk1"/>
              </a:solidFill>
            </a:endParaRPr>
          </a:p>
          <a:p>
            <a:pPr indent="0" lvl="0" marL="0" rtl="0" algn="l">
              <a:spcBef>
                <a:spcPts val="500"/>
              </a:spcBef>
              <a:spcAft>
                <a:spcPts val="500"/>
              </a:spcAft>
              <a:buClr>
                <a:schemeClr val="dk1"/>
              </a:buClr>
              <a:buSzPts val="1100"/>
              <a:buFont typeface="Arial"/>
              <a:buNone/>
            </a:pPr>
            <a:r>
              <a:rPr lang="en" sz="1400">
                <a:solidFill>
                  <a:schemeClr val="dk1"/>
                </a:solidFill>
              </a:rPr>
              <a:t>@MUEngLib</a:t>
            </a:r>
            <a:endParaRPr sz="1400"/>
          </a:p>
        </p:txBody>
      </p:sp>
      <p:sp>
        <p:nvSpPr>
          <p:cNvPr id="83" name="Google Shape;83;p13"/>
          <p:cNvSpPr txBox="1"/>
          <p:nvPr>
            <p:ph idx="1" type="body"/>
          </p:nvPr>
        </p:nvSpPr>
        <p:spPr>
          <a:xfrm>
            <a:off x="1381250" y="3354675"/>
            <a:ext cx="2453700" cy="156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highlight>
                  <a:srgbClr val="FFCD00"/>
                </a:highlight>
              </a:rPr>
              <a:t>Rachel Gammons</a:t>
            </a:r>
            <a:r>
              <a:rPr lang="en" sz="1400"/>
              <a:t> (she/hers)</a:t>
            </a:r>
            <a:endParaRPr sz="1400"/>
          </a:p>
          <a:p>
            <a:pPr indent="0" lvl="0" marL="0" rtl="0" algn="l">
              <a:spcBef>
                <a:spcPts val="500"/>
              </a:spcBef>
              <a:spcAft>
                <a:spcPts val="0"/>
              </a:spcAft>
              <a:buNone/>
            </a:pPr>
            <a:r>
              <a:rPr lang="en" sz="1400">
                <a:solidFill>
                  <a:schemeClr val="dk1"/>
                </a:solidFill>
              </a:rPr>
              <a:t>Head of Teaching and Learning Services</a:t>
            </a:r>
            <a:endParaRPr sz="1400">
              <a:solidFill>
                <a:schemeClr val="dk1"/>
              </a:solidFill>
            </a:endParaRPr>
          </a:p>
          <a:p>
            <a:pPr indent="0" lvl="0" marL="0" rtl="0" algn="l">
              <a:spcBef>
                <a:spcPts val="500"/>
              </a:spcBef>
              <a:spcAft>
                <a:spcPts val="0"/>
              </a:spcAft>
              <a:buClr>
                <a:schemeClr val="dk1"/>
              </a:buClr>
              <a:buSzPts val="1100"/>
              <a:buFont typeface="Arial"/>
              <a:buNone/>
            </a:pPr>
            <a:r>
              <a:rPr lang="en" sz="1400">
                <a:solidFill>
                  <a:schemeClr val="dk1"/>
                </a:solidFill>
              </a:rPr>
              <a:t>University of Maryland Libraries</a:t>
            </a:r>
            <a:endParaRPr sz="1400">
              <a:solidFill>
                <a:schemeClr val="dk1"/>
              </a:solidFill>
            </a:endParaRPr>
          </a:p>
          <a:p>
            <a:pPr indent="0" lvl="0" marL="0" rtl="0" algn="l">
              <a:spcBef>
                <a:spcPts val="500"/>
              </a:spcBef>
              <a:spcAft>
                <a:spcPts val="500"/>
              </a:spcAft>
              <a:buClr>
                <a:schemeClr val="dk1"/>
              </a:buClr>
              <a:buSzPts val="1100"/>
              <a:buFont typeface="Arial"/>
              <a:buNone/>
            </a:pPr>
            <a:r>
              <a:rPr lang="en" sz="1400">
                <a:solidFill>
                  <a:schemeClr val="dk1"/>
                </a:solidFill>
              </a:rPr>
              <a:t>@rwgammons</a:t>
            </a:r>
            <a:endParaRPr sz="1400"/>
          </a:p>
        </p:txBody>
      </p:sp>
      <p:sp>
        <p:nvSpPr>
          <p:cNvPr id="84" name="Google Shape;84;p13"/>
          <p:cNvSpPr txBox="1"/>
          <p:nvPr>
            <p:ph idx="2" type="body"/>
          </p:nvPr>
        </p:nvSpPr>
        <p:spPr>
          <a:xfrm>
            <a:off x="3834925" y="3354675"/>
            <a:ext cx="2764800" cy="156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highlight>
                  <a:srgbClr val="FFCD00"/>
                </a:highlight>
              </a:rPr>
              <a:t>Brittany Paloma Fiedler</a:t>
            </a:r>
            <a:r>
              <a:rPr b="1" lang="en" sz="1400"/>
              <a:t> </a:t>
            </a:r>
            <a:r>
              <a:rPr lang="en" sz="1400">
                <a:solidFill>
                  <a:schemeClr val="dk1"/>
                </a:solidFill>
              </a:rPr>
              <a:t>(she/her)</a:t>
            </a:r>
            <a:endParaRPr b="1" sz="1400">
              <a:highlight>
                <a:srgbClr val="FFCD00"/>
              </a:highlight>
            </a:endParaRPr>
          </a:p>
          <a:p>
            <a:pPr indent="0" lvl="0" marL="0" rtl="0" algn="l">
              <a:spcBef>
                <a:spcPts val="500"/>
              </a:spcBef>
              <a:spcAft>
                <a:spcPts val="0"/>
              </a:spcAft>
              <a:buClr>
                <a:schemeClr val="dk1"/>
              </a:buClr>
              <a:buSzPts val="1100"/>
              <a:buFont typeface="Arial"/>
              <a:buNone/>
            </a:pPr>
            <a:r>
              <a:rPr lang="en" sz="1400">
                <a:solidFill>
                  <a:schemeClr val="dk1"/>
                </a:solidFill>
              </a:rPr>
              <a:t>Teaching &amp; Learning Librarian </a:t>
            </a:r>
            <a:endParaRPr sz="1400">
              <a:solidFill>
                <a:schemeClr val="dk1"/>
              </a:solidFill>
            </a:endParaRPr>
          </a:p>
          <a:p>
            <a:pPr indent="0" lvl="0" marL="0" rtl="0" algn="l">
              <a:spcBef>
                <a:spcPts val="500"/>
              </a:spcBef>
              <a:spcAft>
                <a:spcPts val="0"/>
              </a:spcAft>
              <a:buClr>
                <a:schemeClr val="dk1"/>
              </a:buClr>
              <a:buSzPts val="1100"/>
              <a:buFont typeface="Arial"/>
              <a:buNone/>
            </a:pPr>
            <a:r>
              <a:rPr lang="en" sz="1400">
                <a:solidFill>
                  <a:schemeClr val="dk1"/>
                </a:solidFill>
              </a:rPr>
              <a:t>University of Nevada, Las Vegas</a:t>
            </a:r>
            <a:endParaRPr sz="1400">
              <a:solidFill>
                <a:schemeClr val="dk1"/>
              </a:solidFill>
            </a:endParaRPr>
          </a:p>
          <a:p>
            <a:pPr indent="0" lvl="0" marL="0" rtl="0" algn="l">
              <a:spcBef>
                <a:spcPts val="500"/>
              </a:spcBef>
              <a:spcAft>
                <a:spcPts val="500"/>
              </a:spcAft>
              <a:buClr>
                <a:schemeClr val="dk1"/>
              </a:buClr>
              <a:buSzPts val="1100"/>
              <a:buFont typeface="Arial"/>
              <a:buNone/>
            </a:pPr>
            <a:r>
              <a:rPr lang="en" sz="1400">
                <a:solidFill>
                  <a:schemeClr val="dk1"/>
                </a:solidFill>
              </a:rPr>
              <a:t>@bpfiedler</a:t>
            </a:r>
            <a:endParaRPr sz="1400"/>
          </a:p>
        </p:txBody>
      </p:sp>
      <p:sp>
        <p:nvSpPr>
          <p:cNvPr id="85" name="Google Shape;85;p13"/>
          <p:cNvSpPr/>
          <p:nvPr/>
        </p:nvSpPr>
        <p:spPr>
          <a:xfrm>
            <a:off x="936475" y="1052073"/>
            <a:ext cx="184210" cy="176826"/>
          </a:xfrm>
          <a:custGeom>
            <a:rect b="b" l="l" r="r" t="t"/>
            <a:pathLst>
              <a:path extrusionOk="0" fill="none" h="14711" w="16173">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3"/>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4"/>
          <p:cNvSpPr txBox="1"/>
          <p:nvPr>
            <p:ph idx="1" type="body"/>
          </p:nvPr>
        </p:nvSpPr>
        <p:spPr>
          <a:xfrm>
            <a:off x="2105100" y="285450"/>
            <a:ext cx="4933800" cy="2951400"/>
          </a:xfrm>
          <a:prstGeom prst="rect">
            <a:avLst/>
          </a:prstGeom>
        </p:spPr>
        <p:txBody>
          <a:bodyPr anchorCtr="0" anchor="b" bIns="91425" lIns="91425" spcFirstLastPara="1" rIns="91425" wrap="square" tIns="91425">
            <a:noAutofit/>
          </a:bodyPr>
          <a:lstStyle/>
          <a:p>
            <a:pPr indent="0" lvl="0" marL="0" rtl="0" algn="ctr">
              <a:spcBef>
                <a:spcPts val="600"/>
              </a:spcBef>
              <a:spcAft>
                <a:spcPts val="0"/>
              </a:spcAft>
              <a:buNone/>
            </a:pPr>
            <a:r>
              <a:rPr lang="en" sz="1800"/>
              <a:t>In 1992, historically colonized peoples of the western hemisphere and their allies organized events to denounce the errant voyage by Columbus in 1492 and the ensuing 500 years of colonialism, genocidal conquest and racism. In Cleveland, a multi-racial group formed to plan a remembrance...the group held a major protest at Public Square and named itself the ‘Committee of 500 Years of Dignity and Resistance.’</a:t>
            </a:r>
            <a:endParaRPr sz="1800"/>
          </a:p>
        </p:txBody>
      </p:sp>
      <p:sp>
        <p:nvSpPr>
          <p:cNvPr id="92" name="Google Shape;92;p14"/>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
        <p:nvSpPr>
          <p:cNvPr id="93" name="Google Shape;93;p14"/>
          <p:cNvSpPr txBox="1"/>
          <p:nvPr/>
        </p:nvSpPr>
        <p:spPr>
          <a:xfrm>
            <a:off x="0" y="4678725"/>
            <a:ext cx="45612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Quattrocento Sans"/>
                <a:ea typeface="Quattrocento Sans"/>
                <a:cs typeface="Quattrocento Sans"/>
                <a:sym typeface="Quattrocento Sans"/>
              </a:rPr>
              <a:t>www.committeeof500yearsofdignityandresistance.com</a:t>
            </a:r>
            <a:endParaRPr>
              <a:latin typeface="Quattrocento Sans"/>
              <a:ea typeface="Quattrocento Sans"/>
              <a:cs typeface="Quattrocento Sans"/>
              <a:sym typeface="Quattrocen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5"/>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400"/>
              <a:t>Learning outcomes</a:t>
            </a:r>
            <a:endParaRPr sz="2400"/>
          </a:p>
        </p:txBody>
      </p:sp>
      <p:sp>
        <p:nvSpPr>
          <p:cNvPr id="99" name="Google Shape;99;p15"/>
          <p:cNvSpPr txBox="1"/>
          <p:nvPr>
            <p:ph idx="1" type="body"/>
          </p:nvPr>
        </p:nvSpPr>
        <p:spPr>
          <a:xfrm>
            <a:off x="1381250" y="1627350"/>
            <a:ext cx="7179600" cy="2982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Critically analyze how your personal and professional identities affect the spaces in which you teach</a:t>
            </a:r>
            <a:endParaRPr sz="1800"/>
          </a:p>
          <a:p>
            <a:pPr indent="0" lvl="0" marL="457200" rtl="0" algn="l">
              <a:spcBef>
                <a:spcPts val="0"/>
              </a:spcBef>
              <a:spcAft>
                <a:spcPts val="0"/>
              </a:spcAft>
              <a:buNone/>
            </a:pPr>
            <a:r>
              <a:t/>
            </a:r>
            <a:endParaRPr sz="1800"/>
          </a:p>
          <a:p>
            <a:pPr indent="-342900" lvl="0" marL="457200" rtl="0" algn="l">
              <a:spcBef>
                <a:spcPts val="0"/>
              </a:spcBef>
              <a:spcAft>
                <a:spcPts val="0"/>
              </a:spcAft>
              <a:buSzPts val="1800"/>
              <a:buChar char="◉"/>
            </a:pPr>
            <a:r>
              <a:rPr lang="en" sz="1800"/>
              <a:t>Reflect on the systems of power and authority both within libraries and the institution, and how you and your teaching practices are impacted</a:t>
            </a:r>
            <a:endParaRPr sz="1800"/>
          </a:p>
          <a:p>
            <a:pPr indent="0" lvl="0" marL="457200" rtl="0" algn="l">
              <a:spcBef>
                <a:spcPts val="0"/>
              </a:spcBef>
              <a:spcAft>
                <a:spcPts val="0"/>
              </a:spcAft>
              <a:buNone/>
            </a:pPr>
            <a:r>
              <a:t/>
            </a:r>
            <a:endParaRPr sz="1800"/>
          </a:p>
          <a:p>
            <a:pPr indent="-342900" lvl="0" marL="457200" rtl="0" algn="l">
              <a:spcBef>
                <a:spcPts val="0"/>
              </a:spcBef>
              <a:spcAft>
                <a:spcPts val="0"/>
              </a:spcAft>
              <a:buSzPts val="1800"/>
              <a:buChar char="◉"/>
            </a:pPr>
            <a:r>
              <a:rPr lang="en" sz="1800"/>
              <a:t>Identify tools for self-reflection in order to consider changes to your practice and paths towards more collaborative relationships</a:t>
            </a:r>
            <a:endParaRPr sz="1800"/>
          </a:p>
          <a:p>
            <a:pPr indent="0" lvl="0" marL="0" rtl="0" algn="l">
              <a:spcBef>
                <a:spcPts val="0"/>
              </a:spcBef>
              <a:spcAft>
                <a:spcPts val="0"/>
              </a:spcAft>
              <a:buNone/>
            </a:pPr>
            <a:r>
              <a:t/>
            </a:r>
            <a:endParaRPr sz="1800"/>
          </a:p>
        </p:txBody>
      </p:sp>
      <p:grpSp>
        <p:nvGrpSpPr>
          <p:cNvPr id="100" name="Google Shape;100;p15"/>
          <p:cNvGrpSpPr/>
          <p:nvPr/>
        </p:nvGrpSpPr>
        <p:grpSpPr>
          <a:xfrm>
            <a:off x="931271" y="1016041"/>
            <a:ext cx="197859" cy="248847"/>
            <a:chOff x="3979850" y="1598950"/>
            <a:chExt cx="356825" cy="505375"/>
          </a:xfrm>
        </p:grpSpPr>
        <p:sp>
          <p:nvSpPr>
            <p:cNvPr id="101" name="Google Shape;101;p15"/>
            <p:cNvSpPr/>
            <p:nvPr/>
          </p:nvSpPr>
          <p:spPr>
            <a:xfrm>
              <a:off x="3979850" y="1602600"/>
              <a:ext cx="44475" cy="501725"/>
            </a:xfrm>
            <a:custGeom>
              <a:rect b="b" l="l" r="r" t="t"/>
              <a:pathLst>
                <a:path extrusionOk="0" fill="none" h="20069" w="1779">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5"/>
            <p:cNvSpPr/>
            <p:nvPr/>
          </p:nvSpPr>
          <p:spPr>
            <a:xfrm>
              <a:off x="4037075" y="1598950"/>
              <a:ext cx="299600" cy="228950"/>
            </a:xfrm>
            <a:custGeom>
              <a:rect b="b" l="l" r="r" t="t"/>
              <a:pathLst>
                <a:path extrusionOk="0" fill="none" h="9158" w="11984">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5"/>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6"/>
          <p:cNvSpPr txBox="1"/>
          <p:nvPr>
            <p:ph idx="4294967295" type="ctrTitle"/>
          </p:nvPr>
        </p:nvSpPr>
        <p:spPr>
          <a:xfrm>
            <a:off x="1951575" y="2878750"/>
            <a:ext cx="52410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highlight>
                  <a:srgbClr val="FFCD00"/>
                </a:highlight>
              </a:rPr>
              <a:t>Identity</a:t>
            </a:r>
            <a:endParaRPr sz="4800">
              <a:highlight>
                <a:srgbClr val="FFCD00"/>
              </a:highlight>
            </a:endParaRPr>
          </a:p>
        </p:txBody>
      </p:sp>
      <p:cxnSp>
        <p:nvCxnSpPr>
          <p:cNvPr id="109" name="Google Shape;109;p16"/>
          <p:cNvCxnSpPr/>
          <p:nvPr/>
        </p:nvCxnSpPr>
        <p:spPr>
          <a:xfrm>
            <a:off x="-6025" y="1668728"/>
            <a:ext cx="9162000" cy="0"/>
          </a:xfrm>
          <a:prstGeom prst="straightConnector1">
            <a:avLst/>
          </a:prstGeom>
          <a:noFill/>
          <a:ln cap="flat" cmpd="sng" w="9525">
            <a:solidFill>
              <a:srgbClr val="CCCCCC"/>
            </a:solidFill>
            <a:prstDash val="solid"/>
            <a:round/>
            <a:headEnd len="med" w="med" type="none"/>
            <a:tailEnd len="med" w="med" type="none"/>
          </a:ln>
        </p:spPr>
      </p:cxnSp>
      <p:sp>
        <p:nvSpPr>
          <p:cNvPr id="110" name="Google Shape;110;p16"/>
          <p:cNvSpPr/>
          <p:nvPr/>
        </p:nvSpPr>
        <p:spPr>
          <a:xfrm>
            <a:off x="3470200" y="566931"/>
            <a:ext cx="2203500" cy="2203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6"/>
          <p:cNvGrpSpPr/>
          <p:nvPr/>
        </p:nvGrpSpPr>
        <p:grpSpPr>
          <a:xfrm>
            <a:off x="4040885" y="1359146"/>
            <a:ext cx="1062136" cy="619068"/>
            <a:chOff x="3269900" y="3064500"/>
            <a:chExt cx="432325" cy="263075"/>
          </a:xfrm>
        </p:grpSpPr>
        <p:sp>
          <p:nvSpPr>
            <p:cNvPr id="112" name="Google Shape;112;p16"/>
            <p:cNvSpPr/>
            <p:nvPr/>
          </p:nvSpPr>
          <p:spPr>
            <a:xfrm>
              <a:off x="3269900" y="3064500"/>
              <a:ext cx="432325" cy="263075"/>
            </a:xfrm>
            <a:custGeom>
              <a:rect b="b" l="l" r="r" t="t"/>
              <a:pathLst>
                <a:path extrusionOk="0" fill="none" h="10523" w="17293">
                  <a:moveTo>
                    <a:pt x="14711" y="7916"/>
                  </a:moveTo>
                  <a:lnTo>
                    <a:pt x="14711" y="7916"/>
                  </a:lnTo>
                  <a:lnTo>
                    <a:pt x="14151" y="8379"/>
                  </a:lnTo>
                  <a:lnTo>
                    <a:pt x="13493" y="8842"/>
                  </a:lnTo>
                  <a:lnTo>
                    <a:pt x="12811" y="9280"/>
                  </a:lnTo>
                  <a:lnTo>
                    <a:pt x="12446" y="9475"/>
                  </a:lnTo>
                  <a:lnTo>
                    <a:pt x="12056" y="9670"/>
                  </a:lnTo>
                  <a:lnTo>
                    <a:pt x="11667" y="9840"/>
                  </a:lnTo>
                  <a:lnTo>
                    <a:pt x="11253" y="10011"/>
                  </a:lnTo>
                  <a:lnTo>
                    <a:pt x="10839" y="10157"/>
                  </a:lnTo>
                  <a:lnTo>
                    <a:pt x="10425" y="10278"/>
                  </a:lnTo>
                  <a:lnTo>
                    <a:pt x="9986" y="10376"/>
                  </a:lnTo>
                  <a:lnTo>
                    <a:pt x="9548" y="10449"/>
                  </a:lnTo>
                  <a:lnTo>
                    <a:pt x="9109" y="10498"/>
                  </a:lnTo>
                  <a:lnTo>
                    <a:pt x="8647" y="10522"/>
                  </a:lnTo>
                  <a:lnTo>
                    <a:pt x="8647" y="10522"/>
                  </a:lnTo>
                  <a:lnTo>
                    <a:pt x="8233" y="10522"/>
                  </a:lnTo>
                  <a:lnTo>
                    <a:pt x="7843" y="10473"/>
                  </a:lnTo>
                  <a:lnTo>
                    <a:pt x="7453" y="10425"/>
                  </a:lnTo>
                  <a:lnTo>
                    <a:pt x="7064" y="10327"/>
                  </a:lnTo>
                  <a:lnTo>
                    <a:pt x="6674" y="10230"/>
                  </a:lnTo>
                  <a:lnTo>
                    <a:pt x="6284" y="10108"/>
                  </a:lnTo>
                  <a:lnTo>
                    <a:pt x="5919" y="9986"/>
                  </a:lnTo>
                  <a:lnTo>
                    <a:pt x="5554" y="9840"/>
                  </a:lnTo>
                  <a:lnTo>
                    <a:pt x="5213" y="9670"/>
                  </a:lnTo>
                  <a:lnTo>
                    <a:pt x="4847" y="9499"/>
                  </a:lnTo>
                  <a:lnTo>
                    <a:pt x="4190" y="9109"/>
                  </a:lnTo>
                  <a:lnTo>
                    <a:pt x="3557" y="8695"/>
                  </a:lnTo>
                  <a:lnTo>
                    <a:pt x="2972" y="8233"/>
                  </a:lnTo>
                  <a:lnTo>
                    <a:pt x="2412" y="7794"/>
                  </a:lnTo>
                  <a:lnTo>
                    <a:pt x="1900" y="7332"/>
                  </a:lnTo>
                  <a:lnTo>
                    <a:pt x="1438" y="6893"/>
                  </a:lnTo>
                  <a:lnTo>
                    <a:pt x="1048" y="6479"/>
                  </a:lnTo>
                  <a:lnTo>
                    <a:pt x="390" y="5748"/>
                  </a:lnTo>
                  <a:lnTo>
                    <a:pt x="1" y="5261"/>
                  </a:lnTo>
                  <a:lnTo>
                    <a:pt x="1" y="5261"/>
                  </a:lnTo>
                  <a:lnTo>
                    <a:pt x="390" y="4774"/>
                  </a:lnTo>
                  <a:lnTo>
                    <a:pt x="1048" y="4044"/>
                  </a:lnTo>
                  <a:lnTo>
                    <a:pt x="1438" y="3630"/>
                  </a:lnTo>
                  <a:lnTo>
                    <a:pt x="1900" y="3191"/>
                  </a:lnTo>
                  <a:lnTo>
                    <a:pt x="2412" y="2728"/>
                  </a:lnTo>
                  <a:lnTo>
                    <a:pt x="2972" y="2290"/>
                  </a:lnTo>
                  <a:lnTo>
                    <a:pt x="3557" y="1852"/>
                  </a:lnTo>
                  <a:lnTo>
                    <a:pt x="4190" y="1413"/>
                  </a:lnTo>
                  <a:lnTo>
                    <a:pt x="4847" y="1024"/>
                  </a:lnTo>
                  <a:lnTo>
                    <a:pt x="5213" y="853"/>
                  </a:lnTo>
                  <a:lnTo>
                    <a:pt x="5554" y="683"/>
                  </a:lnTo>
                  <a:lnTo>
                    <a:pt x="5919" y="536"/>
                  </a:lnTo>
                  <a:lnTo>
                    <a:pt x="6284" y="415"/>
                  </a:lnTo>
                  <a:lnTo>
                    <a:pt x="6674" y="293"/>
                  </a:lnTo>
                  <a:lnTo>
                    <a:pt x="7064" y="196"/>
                  </a:lnTo>
                  <a:lnTo>
                    <a:pt x="7453" y="98"/>
                  </a:lnTo>
                  <a:lnTo>
                    <a:pt x="7843" y="49"/>
                  </a:lnTo>
                  <a:lnTo>
                    <a:pt x="8233" y="1"/>
                  </a:lnTo>
                  <a:lnTo>
                    <a:pt x="8647" y="1"/>
                  </a:lnTo>
                  <a:lnTo>
                    <a:pt x="8647" y="1"/>
                  </a:lnTo>
                  <a:lnTo>
                    <a:pt x="9109" y="25"/>
                  </a:lnTo>
                  <a:lnTo>
                    <a:pt x="9548" y="74"/>
                  </a:lnTo>
                  <a:lnTo>
                    <a:pt x="9986" y="147"/>
                  </a:lnTo>
                  <a:lnTo>
                    <a:pt x="10425" y="244"/>
                  </a:lnTo>
                  <a:lnTo>
                    <a:pt x="10839" y="366"/>
                  </a:lnTo>
                  <a:lnTo>
                    <a:pt x="11253" y="512"/>
                  </a:lnTo>
                  <a:lnTo>
                    <a:pt x="11667" y="683"/>
                  </a:lnTo>
                  <a:lnTo>
                    <a:pt x="12056" y="853"/>
                  </a:lnTo>
                  <a:lnTo>
                    <a:pt x="12446" y="1048"/>
                  </a:lnTo>
                  <a:lnTo>
                    <a:pt x="12811" y="1243"/>
                  </a:lnTo>
                  <a:lnTo>
                    <a:pt x="13493" y="1681"/>
                  </a:lnTo>
                  <a:lnTo>
                    <a:pt x="14151" y="2144"/>
                  </a:lnTo>
                  <a:lnTo>
                    <a:pt x="14711" y="2607"/>
                  </a:lnTo>
                  <a:lnTo>
                    <a:pt x="14711" y="2607"/>
                  </a:lnTo>
                  <a:lnTo>
                    <a:pt x="15198" y="3021"/>
                  </a:lnTo>
                  <a:lnTo>
                    <a:pt x="15637" y="3435"/>
                  </a:lnTo>
                  <a:lnTo>
                    <a:pt x="16026" y="3824"/>
                  </a:lnTo>
                  <a:lnTo>
                    <a:pt x="16367" y="4190"/>
                  </a:lnTo>
                  <a:lnTo>
                    <a:pt x="16927" y="4823"/>
                  </a:lnTo>
                  <a:lnTo>
                    <a:pt x="17293" y="5261"/>
                  </a:lnTo>
                  <a:lnTo>
                    <a:pt x="17293" y="5261"/>
                  </a:lnTo>
                  <a:lnTo>
                    <a:pt x="16927" y="5700"/>
                  </a:lnTo>
                  <a:lnTo>
                    <a:pt x="16367" y="6333"/>
                  </a:lnTo>
                  <a:lnTo>
                    <a:pt x="16026" y="6698"/>
                  </a:lnTo>
                  <a:lnTo>
                    <a:pt x="15637" y="7088"/>
                  </a:lnTo>
                  <a:lnTo>
                    <a:pt x="15198" y="7502"/>
                  </a:lnTo>
                  <a:lnTo>
                    <a:pt x="14711" y="7916"/>
                  </a:lnTo>
                  <a:lnTo>
                    <a:pt x="14711" y="7916"/>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6"/>
            <p:cNvSpPr/>
            <p:nvPr/>
          </p:nvSpPr>
          <p:spPr>
            <a:xfrm>
              <a:off x="3445875" y="3155825"/>
              <a:ext cx="80400" cy="80400"/>
            </a:xfrm>
            <a:custGeom>
              <a:rect b="b" l="l" r="r" t="t"/>
              <a:pathLst>
                <a:path extrusionOk="0" fill="none" h="3216" w="3216">
                  <a:moveTo>
                    <a:pt x="0" y="1608"/>
                  </a:moveTo>
                  <a:lnTo>
                    <a:pt x="0" y="1608"/>
                  </a:lnTo>
                  <a:lnTo>
                    <a:pt x="25" y="1438"/>
                  </a:lnTo>
                  <a:lnTo>
                    <a:pt x="49" y="1292"/>
                  </a:lnTo>
                  <a:lnTo>
                    <a:pt x="73" y="1121"/>
                  </a:lnTo>
                  <a:lnTo>
                    <a:pt x="146" y="975"/>
                  </a:lnTo>
                  <a:lnTo>
                    <a:pt x="195" y="853"/>
                  </a:lnTo>
                  <a:lnTo>
                    <a:pt x="293" y="707"/>
                  </a:lnTo>
                  <a:lnTo>
                    <a:pt x="366" y="585"/>
                  </a:lnTo>
                  <a:lnTo>
                    <a:pt x="487" y="488"/>
                  </a:lnTo>
                  <a:lnTo>
                    <a:pt x="585" y="366"/>
                  </a:lnTo>
                  <a:lnTo>
                    <a:pt x="707" y="293"/>
                  </a:lnTo>
                  <a:lnTo>
                    <a:pt x="853" y="196"/>
                  </a:lnTo>
                  <a:lnTo>
                    <a:pt x="974" y="147"/>
                  </a:lnTo>
                  <a:lnTo>
                    <a:pt x="1121" y="74"/>
                  </a:lnTo>
                  <a:lnTo>
                    <a:pt x="1291" y="50"/>
                  </a:lnTo>
                  <a:lnTo>
                    <a:pt x="1437" y="25"/>
                  </a:lnTo>
                  <a:lnTo>
                    <a:pt x="1608" y="1"/>
                  </a:lnTo>
                  <a:lnTo>
                    <a:pt x="1608" y="1"/>
                  </a:lnTo>
                  <a:lnTo>
                    <a:pt x="1778" y="25"/>
                  </a:lnTo>
                  <a:lnTo>
                    <a:pt x="1924" y="50"/>
                  </a:lnTo>
                  <a:lnTo>
                    <a:pt x="2095" y="74"/>
                  </a:lnTo>
                  <a:lnTo>
                    <a:pt x="2241" y="147"/>
                  </a:lnTo>
                  <a:lnTo>
                    <a:pt x="2363" y="196"/>
                  </a:lnTo>
                  <a:lnTo>
                    <a:pt x="2509" y="293"/>
                  </a:lnTo>
                  <a:lnTo>
                    <a:pt x="2631" y="366"/>
                  </a:lnTo>
                  <a:lnTo>
                    <a:pt x="2728" y="488"/>
                  </a:lnTo>
                  <a:lnTo>
                    <a:pt x="2850" y="585"/>
                  </a:lnTo>
                  <a:lnTo>
                    <a:pt x="2923" y="707"/>
                  </a:lnTo>
                  <a:lnTo>
                    <a:pt x="3020" y="853"/>
                  </a:lnTo>
                  <a:lnTo>
                    <a:pt x="3069" y="975"/>
                  </a:lnTo>
                  <a:lnTo>
                    <a:pt x="3142" y="1121"/>
                  </a:lnTo>
                  <a:lnTo>
                    <a:pt x="3166" y="1292"/>
                  </a:lnTo>
                  <a:lnTo>
                    <a:pt x="3191" y="1438"/>
                  </a:lnTo>
                  <a:lnTo>
                    <a:pt x="3215" y="1608"/>
                  </a:lnTo>
                  <a:lnTo>
                    <a:pt x="3215" y="1608"/>
                  </a:lnTo>
                  <a:lnTo>
                    <a:pt x="3191" y="1779"/>
                  </a:lnTo>
                  <a:lnTo>
                    <a:pt x="3166" y="1925"/>
                  </a:lnTo>
                  <a:lnTo>
                    <a:pt x="3142" y="2095"/>
                  </a:lnTo>
                  <a:lnTo>
                    <a:pt x="3069" y="2242"/>
                  </a:lnTo>
                  <a:lnTo>
                    <a:pt x="3020" y="2363"/>
                  </a:lnTo>
                  <a:lnTo>
                    <a:pt x="2923" y="2509"/>
                  </a:lnTo>
                  <a:lnTo>
                    <a:pt x="2850" y="2631"/>
                  </a:lnTo>
                  <a:lnTo>
                    <a:pt x="2728" y="2729"/>
                  </a:lnTo>
                  <a:lnTo>
                    <a:pt x="2631" y="2850"/>
                  </a:lnTo>
                  <a:lnTo>
                    <a:pt x="2509" y="2924"/>
                  </a:lnTo>
                  <a:lnTo>
                    <a:pt x="2363" y="3021"/>
                  </a:lnTo>
                  <a:lnTo>
                    <a:pt x="2241" y="3070"/>
                  </a:lnTo>
                  <a:lnTo>
                    <a:pt x="2095" y="3143"/>
                  </a:lnTo>
                  <a:lnTo>
                    <a:pt x="1924" y="3167"/>
                  </a:lnTo>
                  <a:lnTo>
                    <a:pt x="1778" y="3191"/>
                  </a:lnTo>
                  <a:lnTo>
                    <a:pt x="1608" y="3216"/>
                  </a:lnTo>
                  <a:lnTo>
                    <a:pt x="1608" y="3216"/>
                  </a:lnTo>
                  <a:lnTo>
                    <a:pt x="1437" y="3191"/>
                  </a:lnTo>
                  <a:lnTo>
                    <a:pt x="1291" y="3167"/>
                  </a:lnTo>
                  <a:lnTo>
                    <a:pt x="1121" y="3143"/>
                  </a:lnTo>
                  <a:lnTo>
                    <a:pt x="974" y="3070"/>
                  </a:lnTo>
                  <a:lnTo>
                    <a:pt x="853" y="3021"/>
                  </a:lnTo>
                  <a:lnTo>
                    <a:pt x="707" y="2924"/>
                  </a:lnTo>
                  <a:lnTo>
                    <a:pt x="585" y="2850"/>
                  </a:lnTo>
                  <a:lnTo>
                    <a:pt x="487" y="2729"/>
                  </a:lnTo>
                  <a:lnTo>
                    <a:pt x="366" y="2631"/>
                  </a:lnTo>
                  <a:lnTo>
                    <a:pt x="293" y="2509"/>
                  </a:lnTo>
                  <a:lnTo>
                    <a:pt x="195" y="2363"/>
                  </a:lnTo>
                  <a:lnTo>
                    <a:pt x="146" y="2242"/>
                  </a:lnTo>
                  <a:lnTo>
                    <a:pt x="73" y="2095"/>
                  </a:lnTo>
                  <a:lnTo>
                    <a:pt x="49" y="1925"/>
                  </a:lnTo>
                  <a:lnTo>
                    <a:pt x="25" y="1779"/>
                  </a:lnTo>
                  <a:lnTo>
                    <a:pt x="0" y="1608"/>
                  </a:lnTo>
                  <a:lnTo>
                    <a:pt x="0" y="1608"/>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6"/>
            <p:cNvSpPr/>
            <p:nvPr/>
          </p:nvSpPr>
          <p:spPr>
            <a:xfrm>
              <a:off x="3381925" y="3091900"/>
              <a:ext cx="208275" cy="208275"/>
            </a:xfrm>
            <a:custGeom>
              <a:rect b="b" l="l" r="r" t="t"/>
              <a:pathLst>
                <a:path extrusionOk="0" fill="none" h="8331" w="8331">
                  <a:moveTo>
                    <a:pt x="1" y="4165"/>
                  </a:moveTo>
                  <a:lnTo>
                    <a:pt x="1" y="4165"/>
                  </a:lnTo>
                  <a:lnTo>
                    <a:pt x="25" y="3751"/>
                  </a:lnTo>
                  <a:lnTo>
                    <a:pt x="74" y="3337"/>
                  </a:lnTo>
                  <a:lnTo>
                    <a:pt x="196" y="2923"/>
                  </a:lnTo>
                  <a:lnTo>
                    <a:pt x="318" y="2534"/>
                  </a:lnTo>
                  <a:lnTo>
                    <a:pt x="512" y="2168"/>
                  </a:lnTo>
                  <a:lnTo>
                    <a:pt x="707" y="1827"/>
                  </a:lnTo>
                  <a:lnTo>
                    <a:pt x="951" y="1511"/>
                  </a:lnTo>
                  <a:lnTo>
                    <a:pt x="1219" y="1218"/>
                  </a:lnTo>
                  <a:lnTo>
                    <a:pt x="1511" y="951"/>
                  </a:lnTo>
                  <a:lnTo>
                    <a:pt x="1828" y="707"/>
                  </a:lnTo>
                  <a:lnTo>
                    <a:pt x="2169" y="512"/>
                  </a:lnTo>
                  <a:lnTo>
                    <a:pt x="2534" y="317"/>
                  </a:lnTo>
                  <a:lnTo>
                    <a:pt x="2924" y="195"/>
                  </a:lnTo>
                  <a:lnTo>
                    <a:pt x="3313" y="74"/>
                  </a:lnTo>
                  <a:lnTo>
                    <a:pt x="3727" y="25"/>
                  </a:lnTo>
                  <a:lnTo>
                    <a:pt x="4166" y="1"/>
                  </a:lnTo>
                  <a:lnTo>
                    <a:pt x="4166" y="1"/>
                  </a:lnTo>
                  <a:lnTo>
                    <a:pt x="4580" y="25"/>
                  </a:lnTo>
                  <a:lnTo>
                    <a:pt x="4994" y="74"/>
                  </a:lnTo>
                  <a:lnTo>
                    <a:pt x="5408" y="195"/>
                  </a:lnTo>
                  <a:lnTo>
                    <a:pt x="5797" y="317"/>
                  </a:lnTo>
                  <a:lnTo>
                    <a:pt x="6163" y="512"/>
                  </a:lnTo>
                  <a:lnTo>
                    <a:pt x="6504" y="707"/>
                  </a:lnTo>
                  <a:lnTo>
                    <a:pt x="6820" y="951"/>
                  </a:lnTo>
                  <a:lnTo>
                    <a:pt x="7113" y="1218"/>
                  </a:lnTo>
                  <a:lnTo>
                    <a:pt x="7381" y="1511"/>
                  </a:lnTo>
                  <a:lnTo>
                    <a:pt x="7624" y="1827"/>
                  </a:lnTo>
                  <a:lnTo>
                    <a:pt x="7819" y="2168"/>
                  </a:lnTo>
                  <a:lnTo>
                    <a:pt x="8014" y="2534"/>
                  </a:lnTo>
                  <a:lnTo>
                    <a:pt x="8136" y="2923"/>
                  </a:lnTo>
                  <a:lnTo>
                    <a:pt x="8257" y="3337"/>
                  </a:lnTo>
                  <a:lnTo>
                    <a:pt x="8306" y="3751"/>
                  </a:lnTo>
                  <a:lnTo>
                    <a:pt x="8330" y="4165"/>
                  </a:lnTo>
                  <a:lnTo>
                    <a:pt x="8330" y="4165"/>
                  </a:lnTo>
                  <a:lnTo>
                    <a:pt x="8306" y="4579"/>
                  </a:lnTo>
                  <a:lnTo>
                    <a:pt x="8257" y="4993"/>
                  </a:lnTo>
                  <a:lnTo>
                    <a:pt x="8136" y="5407"/>
                  </a:lnTo>
                  <a:lnTo>
                    <a:pt x="8014" y="5797"/>
                  </a:lnTo>
                  <a:lnTo>
                    <a:pt x="7819" y="6162"/>
                  </a:lnTo>
                  <a:lnTo>
                    <a:pt x="7624" y="6503"/>
                  </a:lnTo>
                  <a:lnTo>
                    <a:pt x="7381" y="6820"/>
                  </a:lnTo>
                  <a:lnTo>
                    <a:pt x="7113" y="7112"/>
                  </a:lnTo>
                  <a:lnTo>
                    <a:pt x="6820" y="7380"/>
                  </a:lnTo>
                  <a:lnTo>
                    <a:pt x="6504" y="7624"/>
                  </a:lnTo>
                  <a:lnTo>
                    <a:pt x="6163" y="7819"/>
                  </a:lnTo>
                  <a:lnTo>
                    <a:pt x="5797" y="8013"/>
                  </a:lnTo>
                  <a:lnTo>
                    <a:pt x="5408" y="8135"/>
                  </a:lnTo>
                  <a:lnTo>
                    <a:pt x="4994" y="8257"/>
                  </a:lnTo>
                  <a:lnTo>
                    <a:pt x="4580" y="8306"/>
                  </a:lnTo>
                  <a:lnTo>
                    <a:pt x="4166" y="8330"/>
                  </a:lnTo>
                  <a:lnTo>
                    <a:pt x="4166" y="8330"/>
                  </a:lnTo>
                  <a:lnTo>
                    <a:pt x="3727" y="8306"/>
                  </a:lnTo>
                  <a:lnTo>
                    <a:pt x="3313" y="8257"/>
                  </a:lnTo>
                  <a:lnTo>
                    <a:pt x="2924" y="8135"/>
                  </a:lnTo>
                  <a:lnTo>
                    <a:pt x="2534" y="8013"/>
                  </a:lnTo>
                  <a:lnTo>
                    <a:pt x="2169" y="7819"/>
                  </a:lnTo>
                  <a:lnTo>
                    <a:pt x="1828" y="7624"/>
                  </a:lnTo>
                  <a:lnTo>
                    <a:pt x="1511" y="7380"/>
                  </a:lnTo>
                  <a:lnTo>
                    <a:pt x="1219" y="7112"/>
                  </a:lnTo>
                  <a:lnTo>
                    <a:pt x="951" y="6820"/>
                  </a:lnTo>
                  <a:lnTo>
                    <a:pt x="707" y="6503"/>
                  </a:lnTo>
                  <a:lnTo>
                    <a:pt x="512" y="6162"/>
                  </a:lnTo>
                  <a:lnTo>
                    <a:pt x="318" y="5797"/>
                  </a:lnTo>
                  <a:lnTo>
                    <a:pt x="196" y="5407"/>
                  </a:lnTo>
                  <a:lnTo>
                    <a:pt x="74" y="4993"/>
                  </a:lnTo>
                  <a:lnTo>
                    <a:pt x="25" y="4579"/>
                  </a:lnTo>
                  <a:lnTo>
                    <a:pt x="1" y="4165"/>
                  </a:lnTo>
                  <a:lnTo>
                    <a:pt x="1" y="4165"/>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5" name="Google Shape;115;p16"/>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7"/>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
        <p:nvSpPr>
          <p:cNvPr id="121" name="Google Shape;121;p17"/>
          <p:cNvSpPr txBox="1"/>
          <p:nvPr>
            <p:ph type="ctrTitle"/>
          </p:nvPr>
        </p:nvSpPr>
        <p:spPr>
          <a:xfrm>
            <a:off x="2022225" y="1385700"/>
            <a:ext cx="3787800" cy="2372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t>How do our </a:t>
            </a:r>
            <a:r>
              <a:rPr lang="en" sz="2400">
                <a:highlight>
                  <a:srgbClr val="FFCD00"/>
                </a:highlight>
              </a:rPr>
              <a:t>identities</a:t>
            </a:r>
            <a:r>
              <a:rPr lang="en" sz="2400"/>
              <a:t> such as race, ethnicity, ability, gender, and sexual orientation impact how and to whom we teach?</a:t>
            </a:r>
            <a:endParaRPr sz="2400"/>
          </a:p>
        </p:txBody>
      </p:sp>
      <p:sp>
        <p:nvSpPr>
          <p:cNvPr id="122" name="Google Shape;122;p17"/>
          <p:cNvSpPr txBox="1"/>
          <p:nvPr/>
        </p:nvSpPr>
        <p:spPr>
          <a:xfrm>
            <a:off x="1133975" y="2291150"/>
            <a:ext cx="543900" cy="562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Lora"/>
                <a:ea typeface="Lora"/>
                <a:cs typeface="Lora"/>
                <a:sym typeface="Lora"/>
              </a:rPr>
              <a:t>1</a:t>
            </a:r>
            <a:endParaRPr sz="2400">
              <a:latin typeface="Lora"/>
              <a:ea typeface="Lora"/>
              <a:cs typeface="Lora"/>
              <a:sym typeface="Lor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18"/>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
        <p:nvSpPr>
          <p:cNvPr id="128" name="Google Shape;128;p18"/>
          <p:cNvSpPr txBox="1"/>
          <p:nvPr>
            <p:ph type="ctrTitle"/>
          </p:nvPr>
        </p:nvSpPr>
        <p:spPr>
          <a:xfrm>
            <a:off x="2033950" y="1738050"/>
            <a:ext cx="3787800" cy="166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400"/>
              <a:t>How do our identities </a:t>
            </a:r>
            <a:r>
              <a:rPr lang="en" sz="2400">
                <a:highlight>
                  <a:srgbClr val="FFCD00"/>
                </a:highlight>
              </a:rPr>
              <a:t>shift</a:t>
            </a:r>
            <a:r>
              <a:rPr lang="en" sz="2400"/>
              <a:t> depending on the role we’re taking on? Why?</a:t>
            </a:r>
            <a:endParaRPr sz="2400"/>
          </a:p>
        </p:txBody>
      </p:sp>
      <p:sp>
        <p:nvSpPr>
          <p:cNvPr id="129" name="Google Shape;129;p18"/>
          <p:cNvSpPr txBox="1"/>
          <p:nvPr/>
        </p:nvSpPr>
        <p:spPr>
          <a:xfrm>
            <a:off x="1133975" y="2291150"/>
            <a:ext cx="543900" cy="562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Lora"/>
                <a:ea typeface="Lora"/>
                <a:cs typeface="Lora"/>
                <a:sym typeface="Lora"/>
              </a:rPr>
              <a:t>2</a:t>
            </a:r>
            <a:endParaRPr sz="2400">
              <a:latin typeface="Lora"/>
              <a:ea typeface="Lora"/>
              <a:cs typeface="Lora"/>
              <a:sym typeface="Lor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9"/>
          <p:cNvSpPr txBox="1"/>
          <p:nvPr>
            <p:ph idx="4294967295" type="ctrTitle"/>
          </p:nvPr>
        </p:nvSpPr>
        <p:spPr>
          <a:xfrm>
            <a:off x="1954475" y="2770425"/>
            <a:ext cx="5241000" cy="92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400">
                <a:highlight>
                  <a:srgbClr val="FFCD00"/>
                </a:highlight>
              </a:rPr>
              <a:t>Reflective question #1</a:t>
            </a:r>
            <a:endParaRPr sz="2400">
              <a:highlight>
                <a:srgbClr val="FFCD00"/>
              </a:highlight>
            </a:endParaRPr>
          </a:p>
        </p:txBody>
      </p:sp>
      <p:sp>
        <p:nvSpPr>
          <p:cNvPr id="135" name="Google Shape;135;p19"/>
          <p:cNvSpPr txBox="1"/>
          <p:nvPr>
            <p:ph idx="4294967295" type="subTitle"/>
          </p:nvPr>
        </p:nvSpPr>
        <p:spPr>
          <a:xfrm>
            <a:off x="1543175" y="3522300"/>
            <a:ext cx="6063600" cy="1550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2000">
                <a:solidFill>
                  <a:schemeClr val="dk1"/>
                </a:solidFill>
              </a:rPr>
              <a:t>If you’re a new instruction librarian, what is/was the biggest surprise you’ve encountered? </a:t>
            </a:r>
            <a:endParaRPr sz="2000">
              <a:solidFill>
                <a:schemeClr val="dk1"/>
              </a:solidFill>
            </a:endParaRPr>
          </a:p>
          <a:p>
            <a:pPr indent="0" lvl="0" marL="0" rtl="0" algn="ctr">
              <a:spcBef>
                <a:spcPts val="0"/>
              </a:spcBef>
              <a:spcAft>
                <a:spcPts val="0"/>
              </a:spcAft>
              <a:buClr>
                <a:schemeClr val="dk1"/>
              </a:buClr>
              <a:buSzPts val="1100"/>
              <a:buFont typeface="Arial"/>
              <a:buNone/>
            </a:pPr>
            <a:r>
              <a:t/>
            </a:r>
            <a:endParaRPr sz="1000">
              <a:solidFill>
                <a:schemeClr val="dk1"/>
              </a:solidFill>
            </a:endParaRPr>
          </a:p>
          <a:p>
            <a:pPr indent="0" lvl="0" marL="0" rtl="0" algn="ctr">
              <a:spcBef>
                <a:spcPts val="0"/>
              </a:spcBef>
              <a:spcAft>
                <a:spcPts val="0"/>
              </a:spcAft>
              <a:buClr>
                <a:schemeClr val="dk1"/>
              </a:buClr>
              <a:buSzPts val="1100"/>
              <a:buFont typeface="Arial"/>
              <a:buNone/>
            </a:pPr>
            <a:r>
              <a:rPr lang="en" sz="2000">
                <a:solidFill>
                  <a:schemeClr val="dk1"/>
                </a:solidFill>
              </a:rPr>
              <a:t>If you’re a more experienced teacher, do you still encounter new surprises?</a:t>
            </a:r>
            <a:endParaRPr sz="1800"/>
          </a:p>
        </p:txBody>
      </p:sp>
      <p:cxnSp>
        <p:nvCxnSpPr>
          <p:cNvPr id="136" name="Google Shape;136;p19"/>
          <p:cNvCxnSpPr/>
          <p:nvPr/>
        </p:nvCxnSpPr>
        <p:spPr>
          <a:xfrm>
            <a:off x="-6025" y="1668728"/>
            <a:ext cx="9162000" cy="0"/>
          </a:xfrm>
          <a:prstGeom prst="straightConnector1">
            <a:avLst/>
          </a:prstGeom>
          <a:noFill/>
          <a:ln cap="flat" cmpd="sng" w="9525">
            <a:solidFill>
              <a:srgbClr val="CCCCCC"/>
            </a:solidFill>
            <a:prstDash val="solid"/>
            <a:round/>
            <a:headEnd len="med" w="med" type="none"/>
            <a:tailEnd len="med" w="med" type="none"/>
          </a:ln>
        </p:spPr>
      </p:cxnSp>
      <p:sp>
        <p:nvSpPr>
          <p:cNvPr id="137" name="Google Shape;137;p19"/>
          <p:cNvSpPr/>
          <p:nvPr/>
        </p:nvSpPr>
        <p:spPr>
          <a:xfrm>
            <a:off x="3470200" y="566931"/>
            <a:ext cx="2203500" cy="2203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8" name="Google Shape;138;p19"/>
          <p:cNvGrpSpPr/>
          <p:nvPr/>
        </p:nvGrpSpPr>
        <p:grpSpPr>
          <a:xfrm>
            <a:off x="4495452" y="1039185"/>
            <a:ext cx="731536" cy="678437"/>
            <a:chOff x="3951850" y="2985350"/>
            <a:chExt cx="407950" cy="416500"/>
          </a:xfrm>
        </p:grpSpPr>
        <p:sp>
          <p:nvSpPr>
            <p:cNvPr id="139" name="Google Shape;139;p19"/>
            <p:cNvSpPr/>
            <p:nvPr/>
          </p:nvSpPr>
          <p:spPr>
            <a:xfrm>
              <a:off x="3951850" y="2985350"/>
              <a:ext cx="314800" cy="314825"/>
            </a:xfrm>
            <a:custGeom>
              <a:rect b="b" l="l" r="r" t="t"/>
              <a:pathLst>
                <a:path extrusionOk="0" fill="none" h="12593" w="12592">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9"/>
            <p:cNvSpPr/>
            <p:nvPr/>
          </p:nvSpPr>
          <p:spPr>
            <a:xfrm>
              <a:off x="3988375" y="3021875"/>
              <a:ext cx="241750" cy="241750"/>
            </a:xfrm>
            <a:custGeom>
              <a:rect b="b" l="l" r="r" t="t"/>
              <a:pathLst>
                <a:path extrusionOk="0" fill="none" h="9670" w="967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9"/>
            <p:cNvSpPr/>
            <p:nvPr/>
          </p:nvSpPr>
          <p:spPr>
            <a:xfrm>
              <a:off x="4024300" y="3058425"/>
              <a:ext cx="84650" cy="84650"/>
            </a:xfrm>
            <a:custGeom>
              <a:rect b="b" l="l" r="r" t="t"/>
              <a:pathLst>
                <a:path extrusionOk="0" fill="none" h="3386" w="3386">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9"/>
            <p:cNvSpPr/>
            <p:nvPr/>
          </p:nvSpPr>
          <p:spPr>
            <a:xfrm>
              <a:off x="4205750" y="3248375"/>
              <a:ext cx="154050" cy="153475"/>
            </a:xfrm>
            <a:custGeom>
              <a:rect b="b" l="l" r="r" t="t"/>
              <a:pathLst>
                <a:path extrusionOk="0" fill="none" h="6139" w="6162">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3" name="Google Shape;143;p19"/>
          <p:cNvGrpSpPr/>
          <p:nvPr/>
        </p:nvGrpSpPr>
        <p:grpSpPr>
          <a:xfrm>
            <a:off x="4189166" y="1668722"/>
            <a:ext cx="523722" cy="720269"/>
            <a:chOff x="1988225" y="4286525"/>
            <a:chExt cx="305075" cy="493200"/>
          </a:xfrm>
        </p:grpSpPr>
        <p:sp>
          <p:nvSpPr>
            <p:cNvPr id="144" name="Google Shape;144;p19"/>
            <p:cNvSpPr/>
            <p:nvPr/>
          </p:nvSpPr>
          <p:spPr>
            <a:xfrm>
              <a:off x="2178800" y="4519725"/>
              <a:ext cx="114500" cy="114475"/>
            </a:xfrm>
            <a:custGeom>
              <a:rect b="b" l="l" r="r" t="t"/>
              <a:pathLst>
                <a:path extrusionOk="0" fill="none" h="4579" w="4580">
                  <a:moveTo>
                    <a:pt x="731" y="4189"/>
                  </a:moveTo>
                  <a:lnTo>
                    <a:pt x="731" y="4189"/>
                  </a:lnTo>
                  <a:lnTo>
                    <a:pt x="853" y="4286"/>
                  </a:lnTo>
                  <a:lnTo>
                    <a:pt x="999" y="4384"/>
                  </a:lnTo>
                  <a:lnTo>
                    <a:pt x="1170" y="4457"/>
                  </a:lnTo>
                  <a:lnTo>
                    <a:pt x="1316" y="4506"/>
                  </a:lnTo>
                  <a:lnTo>
                    <a:pt x="1486" y="4554"/>
                  </a:lnTo>
                  <a:lnTo>
                    <a:pt x="1657" y="4579"/>
                  </a:lnTo>
                  <a:lnTo>
                    <a:pt x="1827" y="4579"/>
                  </a:lnTo>
                  <a:lnTo>
                    <a:pt x="1973" y="4579"/>
                  </a:lnTo>
                  <a:lnTo>
                    <a:pt x="2144" y="4579"/>
                  </a:lnTo>
                  <a:lnTo>
                    <a:pt x="2314" y="4530"/>
                  </a:lnTo>
                  <a:lnTo>
                    <a:pt x="2485" y="4481"/>
                  </a:lnTo>
                  <a:lnTo>
                    <a:pt x="2631" y="4433"/>
                  </a:lnTo>
                  <a:lnTo>
                    <a:pt x="2777" y="4360"/>
                  </a:lnTo>
                  <a:lnTo>
                    <a:pt x="2923" y="4262"/>
                  </a:lnTo>
                  <a:lnTo>
                    <a:pt x="3069" y="4165"/>
                  </a:lnTo>
                  <a:lnTo>
                    <a:pt x="3191" y="4043"/>
                  </a:lnTo>
                  <a:lnTo>
                    <a:pt x="3191" y="4043"/>
                  </a:lnTo>
                  <a:lnTo>
                    <a:pt x="3337" y="3872"/>
                  </a:lnTo>
                  <a:lnTo>
                    <a:pt x="3483" y="3653"/>
                  </a:lnTo>
                  <a:lnTo>
                    <a:pt x="3605" y="3410"/>
                  </a:lnTo>
                  <a:lnTo>
                    <a:pt x="3751" y="3117"/>
                  </a:lnTo>
                  <a:lnTo>
                    <a:pt x="3995" y="2484"/>
                  </a:lnTo>
                  <a:lnTo>
                    <a:pt x="4214" y="1827"/>
                  </a:lnTo>
                  <a:lnTo>
                    <a:pt x="4409" y="1169"/>
                  </a:lnTo>
                  <a:lnTo>
                    <a:pt x="4531" y="609"/>
                  </a:lnTo>
                  <a:lnTo>
                    <a:pt x="4579" y="219"/>
                  </a:lnTo>
                  <a:lnTo>
                    <a:pt x="4579" y="97"/>
                  </a:lnTo>
                  <a:lnTo>
                    <a:pt x="4579" y="24"/>
                  </a:lnTo>
                  <a:lnTo>
                    <a:pt x="4579" y="24"/>
                  </a:lnTo>
                  <a:lnTo>
                    <a:pt x="4506" y="0"/>
                  </a:lnTo>
                  <a:lnTo>
                    <a:pt x="4385" y="0"/>
                  </a:lnTo>
                  <a:lnTo>
                    <a:pt x="3970" y="73"/>
                  </a:lnTo>
                  <a:lnTo>
                    <a:pt x="3410" y="195"/>
                  </a:lnTo>
                  <a:lnTo>
                    <a:pt x="2777" y="365"/>
                  </a:lnTo>
                  <a:lnTo>
                    <a:pt x="2095" y="609"/>
                  </a:lnTo>
                  <a:lnTo>
                    <a:pt x="1462" y="852"/>
                  </a:lnTo>
                  <a:lnTo>
                    <a:pt x="1194" y="974"/>
                  </a:lnTo>
                  <a:lnTo>
                    <a:pt x="926" y="1120"/>
                  </a:lnTo>
                  <a:lnTo>
                    <a:pt x="707" y="1266"/>
                  </a:lnTo>
                  <a:lnTo>
                    <a:pt x="561" y="1388"/>
                  </a:lnTo>
                  <a:lnTo>
                    <a:pt x="561" y="1388"/>
                  </a:lnTo>
                  <a:lnTo>
                    <a:pt x="439" y="1534"/>
                  </a:lnTo>
                  <a:lnTo>
                    <a:pt x="342" y="1656"/>
                  </a:lnTo>
                  <a:lnTo>
                    <a:pt x="244" y="1802"/>
                  </a:lnTo>
                  <a:lnTo>
                    <a:pt x="171" y="1973"/>
                  </a:lnTo>
                  <a:lnTo>
                    <a:pt x="98" y="2119"/>
                  </a:lnTo>
                  <a:lnTo>
                    <a:pt x="49" y="2289"/>
                  </a:lnTo>
                  <a:lnTo>
                    <a:pt x="25" y="2436"/>
                  </a:lnTo>
                  <a:lnTo>
                    <a:pt x="1" y="2606"/>
                  </a:lnTo>
                  <a:lnTo>
                    <a:pt x="1" y="2776"/>
                  </a:lnTo>
                  <a:lnTo>
                    <a:pt x="25" y="2947"/>
                  </a:lnTo>
                  <a:lnTo>
                    <a:pt x="49" y="3117"/>
                  </a:lnTo>
                  <a:lnTo>
                    <a:pt x="98" y="3264"/>
                  </a:lnTo>
                  <a:lnTo>
                    <a:pt x="147" y="3434"/>
                  </a:lnTo>
                  <a:lnTo>
                    <a:pt x="220" y="3580"/>
                  </a:lnTo>
                  <a:lnTo>
                    <a:pt x="317" y="3726"/>
                  </a:lnTo>
                  <a:lnTo>
                    <a:pt x="415" y="3872"/>
                  </a:lnTo>
                  <a:lnTo>
                    <a:pt x="731" y="4189"/>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9"/>
            <p:cNvSpPr/>
            <p:nvPr/>
          </p:nvSpPr>
          <p:spPr>
            <a:xfrm>
              <a:off x="1988225" y="4539200"/>
              <a:ext cx="156500" cy="156500"/>
            </a:xfrm>
            <a:custGeom>
              <a:rect b="b" l="l" r="r" t="t"/>
              <a:pathLst>
                <a:path extrusionOk="0" fill="none" h="6260" w="6260">
                  <a:moveTo>
                    <a:pt x="5675" y="5334"/>
                  </a:moveTo>
                  <a:lnTo>
                    <a:pt x="5675" y="5334"/>
                  </a:lnTo>
                  <a:lnTo>
                    <a:pt x="5821" y="5139"/>
                  </a:lnTo>
                  <a:lnTo>
                    <a:pt x="5943" y="4944"/>
                  </a:lnTo>
                  <a:lnTo>
                    <a:pt x="6041" y="4725"/>
                  </a:lnTo>
                  <a:lnTo>
                    <a:pt x="6138" y="4506"/>
                  </a:lnTo>
                  <a:lnTo>
                    <a:pt x="6187" y="4287"/>
                  </a:lnTo>
                  <a:lnTo>
                    <a:pt x="6235" y="4043"/>
                  </a:lnTo>
                  <a:lnTo>
                    <a:pt x="6260" y="3824"/>
                  </a:lnTo>
                  <a:lnTo>
                    <a:pt x="6260" y="3581"/>
                  </a:lnTo>
                  <a:lnTo>
                    <a:pt x="6235" y="3361"/>
                  </a:lnTo>
                  <a:lnTo>
                    <a:pt x="6187" y="3118"/>
                  </a:lnTo>
                  <a:lnTo>
                    <a:pt x="6138" y="2899"/>
                  </a:lnTo>
                  <a:lnTo>
                    <a:pt x="6041" y="2679"/>
                  </a:lnTo>
                  <a:lnTo>
                    <a:pt x="5943" y="2460"/>
                  </a:lnTo>
                  <a:lnTo>
                    <a:pt x="5821" y="2265"/>
                  </a:lnTo>
                  <a:lnTo>
                    <a:pt x="5675" y="2071"/>
                  </a:lnTo>
                  <a:lnTo>
                    <a:pt x="5505" y="1900"/>
                  </a:lnTo>
                  <a:lnTo>
                    <a:pt x="5505" y="1900"/>
                  </a:lnTo>
                  <a:lnTo>
                    <a:pt x="5286" y="1705"/>
                  </a:lnTo>
                  <a:lnTo>
                    <a:pt x="4993" y="1510"/>
                  </a:lnTo>
                  <a:lnTo>
                    <a:pt x="4652" y="1316"/>
                  </a:lnTo>
                  <a:lnTo>
                    <a:pt x="4263" y="1145"/>
                  </a:lnTo>
                  <a:lnTo>
                    <a:pt x="3849" y="975"/>
                  </a:lnTo>
                  <a:lnTo>
                    <a:pt x="3410" y="804"/>
                  </a:lnTo>
                  <a:lnTo>
                    <a:pt x="2485" y="487"/>
                  </a:lnTo>
                  <a:lnTo>
                    <a:pt x="1608" y="244"/>
                  </a:lnTo>
                  <a:lnTo>
                    <a:pt x="853" y="73"/>
                  </a:lnTo>
                  <a:lnTo>
                    <a:pt x="536" y="25"/>
                  </a:lnTo>
                  <a:lnTo>
                    <a:pt x="293" y="0"/>
                  </a:lnTo>
                  <a:lnTo>
                    <a:pt x="122" y="0"/>
                  </a:lnTo>
                  <a:lnTo>
                    <a:pt x="25" y="25"/>
                  </a:lnTo>
                  <a:lnTo>
                    <a:pt x="25" y="25"/>
                  </a:lnTo>
                  <a:lnTo>
                    <a:pt x="1" y="122"/>
                  </a:lnTo>
                  <a:lnTo>
                    <a:pt x="1" y="293"/>
                  </a:lnTo>
                  <a:lnTo>
                    <a:pt x="25" y="536"/>
                  </a:lnTo>
                  <a:lnTo>
                    <a:pt x="74" y="853"/>
                  </a:lnTo>
                  <a:lnTo>
                    <a:pt x="244" y="1608"/>
                  </a:lnTo>
                  <a:lnTo>
                    <a:pt x="488" y="2485"/>
                  </a:lnTo>
                  <a:lnTo>
                    <a:pt x="804" y="3410"/>
                  </a:lnTo>
                  <a:lnTo>
                    <a:pt x="975" y="3848"/>
                  </a:lnTo>
                  <a:lnTo>
                    <a:pt x="1145" y="4262"/>
                  </a:lnTo>
                  <a:lnTo>
                    <a:pt x="1316" y="4652"/>
                  </a:lnTo>
                  <a:lnTo>
                    <a:pt x="1511" y="4993"/>
                  </a:lnTo>
                  <a:lnTo>
                    <a:pt x="1705" y="5285"/>
                  </a:lnTo>
                  <a:lnTo>
                    <a:pt x="1900" y="5505"/>
                  </a:lnTo>
                  <a:lnTo>
                    <a:pt x="1900" y="5505"/>
                  </a:lnTo>
                  <a:lnTo>
                    <a:pt x="2071" y="5675"/>
                  </a:lnTo>
                  <a:lnTo>
                    <a:pt x="2266" y="5821"/>
                  </a:lnTo>
                  <a:lnTo>
                    <a:pt x="2460" y="5943"/>
                  </a:lnTo>
                  <a:lnTo>
                    <a:pt x="2680" y="6040"/>
                  </a:lnTo>
                  <a:lnTo>
                    <a:pt x="2899" y="6138"/>
                  </a:lnTo>
                  <a:lnTo>
                    <a:pt x="3118" y="6187"/>
                  </a:lnTo>
                  <a:lnTo>
                    <a:pt x="3362" y="6235"/>
                  </a:lnTo>
                  <a:lnTo>
                    <a:pt x="3581" y="6260"/>
                  </a:lnTo>
                  <a:lnTo>
                    <a:pt x="3824" y="6260"/>
                  </a:lnTo>
                  <a:lnTo>
                    <a:pt x="4043" y="6235"/>
                  </a:lnTo>
                  <a:lnTo>
                    <a:pt x="4287" y="6187"/>
                  </a:lnTo>
                  <a:lnTo>
                    <a:pt x="4506" y="6138"/>
                  </a:lnTo>
                  <a:lnTo>
                    <a:pt x="4725" y="6040"/>
                  </a:lnTo>
                  <a:lnTo>
                    <a:pt x="4945" y="5943"/>
                  </a:lnTo>
                  <a:lnTo>
                    <a:pt x="5139" y="5821"/>
                  </a:lnTo>
                  <a:lnTo>
                    <a:pt x="5334" y="5675"/>
                  </a:lnTo>
                  <a:lnTo>
                    <a:pt x="5675" y="5334"/>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9"/>
            <p:cNvSpPr/>
            <p:nvPr/>
          </p:nvSpPr>
          <p:spPr>
            <a:xfrm>
              <a:off x="2042425" y="4286525"/>
              <a:ext cx="239300" cy="236250"/>
            </a:xfrm>
            <a:custGeom>
              <a:rect b="b" l="l" r="r" t="t"/>
              <a:pathLst>
                <a:path extrusionOk="0" fill="none" h="9450" w="9572">
                  <a:moveTo>
                    <a:pt x="5358" y="9450"/>
                  </a:moveTo>
                  <a:lnTo>
                    <a:pt x="5358" y="9450"/>
                  </a:lnTo>
                  <a:lnTo>
                    <a:pt x="5650" y="9328"/>
                  </a:lnTo>
                  <a:lnTo>
                    <a:pt x="5918" y="9133"/>
                  </a:lnTo>
                  <a:lnTo>
                    <a:pt x="6162" y="8914"/>
                  </a:lnTo>
                  <a:lnTo>
                    <a:pt x="6381" y="8646"/>
                  </a:lnTo>
                  <a:lnTo>
                    <a:pt x="6381" y="8646"/>
                  </a:lnTo>
                  <a:lnTo>
                    <a:pt x="6649" y="8670"/>
                  </a:lnTo>
                  <a:lnTo>
                    <a:pt x="6917" y="8670"/>
                  </a:lnTo>
                  <a:lnTo>
                    <a:pt x="7160" y="8646"/>
                  </a:lnTo>
                  <a:lnTo>
                    <a:pt x="7404" y="8597"/>
                  </a:lnTo>
                  <a:lnTo>
                    <a:pt x="7623" y="8524"/>
                  </a:lnTo>
                  <a:lnTo>
                    <a:pt x="7818" y="8427"/>
                  </a:lnTo>
                  <a:lnTo>
                    <a:pt x="7989" y="8305"/>
                  </a:lnTo>
                  <a:lnTo>
                    <a:pt x="8159" y="8159"/>
                  </a:lnTo>
                  <a:lnTo>
                    <a:pt x="8305" y="7989"/>
                  </a:lnTo>
                  <a:lnTo>
                    <a:pt x="8427" y="7794"/>
                  </a:lnTo>
                  <a:lnTo>
                    <a:pt x="8524" y="7599"/>
                  </a:lnTo>
                  <a:lnTo>
                    <a:pt x="8597" y="7380"/>
                  </a:lnTo>
                  <a:lnTo>
                    <a:pt x="8670" y="7160"/>
                  </a:lnTo>
                  <a:lnTo>
                    <a:pt x="8695" y="6917"/>
                  </a:lnTo>
                  <a:lnTo>
                    <a:pt x="8695" y="6649"/>
                  </a:lnTo>
                  <a:lnTo>
                    <a:pt x="8670" y="6381"/>
                  </a:lnTo>
                  <a:lnTo>
                    <a:pt x="8670" y="6381"/>
                  </a:lnTo>
                  <a:lnTo>
                    <a:pt x="8865" y="6211"/>
                  </a:lnTo>
                  <a:lnTo>
                    <a:pt x="9060" y="6016"/>
                  </a:lnTo>
                  <a:lnTo>
                    <a:pt x="9206" y="5821"/>
                  </a:lnTo>
                  <a:lnTo>
                    <a:pt x="9328" y="5626"/>
                  </a:lnTo>
                  <a:lnTo>
                    <a:pt x="9425" y="5407"/>
                  </a:lnTo>
                  <a:lnTo>
                    <a:pt x="9499" y="5212"/>
                  </a:lnTo>
                  <a:lnTo>
                    <a:pt x="9547" y="4993"/>
                  </a:lnTo>
                  <a:lnTo>
                    <a:pt x="9572" y="4774"/>
                  </a:lnTo>
                  <a:lnTo>
                    <a:pt x="9547" y="4554"/>
                  </a:lnTo>
                  <a:lnTo>
                    <a:pt x="9499" y="4335"/>
                  </a:lnTo>
                  <a:lnTo>
                    <a:pt x="9425" y="4116"/>
                  </a:lnTo>
                  <a:lnTo>
                    <a:pt x="9328" y="3921"/>
                  </a:lnTo>
                  <a:lnTo>
                    <a:pt x="9206" y="3702"/>
                  </a:lnTo>
                  <a:lnTo>
                    <a:pt x="9060" y="3507"/>
                  </a:lnTo>
                  <a:lnTo>
                    <a:pt x="8865" y="3337"/>
                  </a:lnTo>
                  <a:lnTo>
                    <a:pt x="8670" y="3166"/>
                  </a:lnTo>
                  <a:lnTo>
                    <a:pt x="8670" y="3166"/>
                  </a:lnTo>
                  <a:lnTo>
                    <a:pt x="8695" y="2898"/>
                  </a:lnTo>
                  <a:lnTo>
                    <a:pt x="8695" y="2630"/>
                  </a:lnTo>
                  <a:lnTo>
                    <a:pt x="8670" y="2387"/>
                  </a:lnTo>
                  <a:lnTo>
                    <a:pt x="8597" y="2143"/>
                  </a:lnTo>
                  <a:lnTo>
                    <a:pt x="8524" y="1924"/>
                  </a:lnTo>
                  <a:lnTo>
                    <a:pt x="8427" y="1729"/>
                  </a:lnTo>
                  <a:lnTo>
                    <a:pt x="8305" y="1559"/>
                  </a:lnTo>
                  <a:lnTo>
                    <a:pt x="8159" y="1388"/>
                  </a:lnTo>
                  <a:lnTo>
                    <a:pt x="7989" y="1242"/>
                  </a:lnTo>
                  <a:lnTo>
                    <a:pt x="7818" y="1120"/>
                  </a:lnTo>
                  <a:lnTo>
                    <a:pt x="7623" y="1023"/>
                  </a:lnTo>
                  <a:lnTo>
                    <a:pt x="7404" y="950"/>
                  </a:lnTo>
                  <a:lnTo>
                    <a:pt x="7160" y="901"/>
                  </a:lnTo>
                  <a:lnTo>
                    <a:pt x="6917" y="853"/>
                  </a:lnTo>
                  <a:lnTo>
                    <a:pt x="6649" y="853"/>
                  </a:lnTo>
                  <a:lnTo>
                    <a:pt x="6381" y="901"/>
                  </a:lnTo>
                  <a:lnTo>
                    <a:pt x="6381" y="901"/>
                  </a:lnTo>
                  <a:lnTo>
                    <a:pt x="6211" y="682"/>
                  </a:lnTo>
                  <a:lnTo>
                    <a:pt x="6040" y="487"/>
                  </a:lnTo>
                  <a:lnTo>
                    <a:pt x="5845" y="341"/>
                  </a:lnTo>
                  <a:lnTo>
                    <a:pt x="5626" y="219"/>
                  </a:lnTo>
                  <a:lnTo>
                    <a:pt x="5431" y="122"/>
                  </a:lnTo>
                  <a:lnTo>
                    <a:pt x="5212" y="49"/>
                  </a:lnTo>
                  <a:lnTo>
                    <a:pt x="4993" y="0"/>
                  </a:lnTo>
                  <a:lnTo>
                    <a:pt x="4774" y="0"/>
                  </a:lnTo>
                  <a:lnTo>
                    <a:pt x="4555" y="0"/>
                  </a:lnTo>
                  <a:lnTo>
                    <a:pt x="4335" y="49"/>
                  </a:lnTo>
                  <a:lnTo>
                    <a:pt x="4140" y="122"/>
                  </a:lnTo>
                  <a:lnTo>
                    <a:pt x="3921" y="219"/>
                  </a:lnTo>
                  <a:lnTo>
                    <a:pt x="3726" y="341"/>
                  </a:lnTo>
                  <a:lnTo>
                    <a:pt x="3532" y="487"/>
                  </a:lnTo>
                  <a:lnTo>
                    <a:pt x="3337" y="682"/>
                  </a:lnTo>
                  <a:lnTo>
                    <a:pt x="3166" y="901"/>
                  </a:lnTo>
                  <a:lnTo>
                    <a:pt x="3166" y="901"/>
                  </a:lnTo>
                  <a:lnTo>
                    <a:pt x="2898" y="853"/>
                  </a:lnTo>
                  <a:lnTo>
                    <a:pt x="2655" y="853"/>
                  </a:lnTo>
                  <a:lnTo>
                    <a:pt x="2387" y="901"/>
                  </a:lnTo>
                  <a:lnTo>
                    <a:pt x="2168" y="950"/>
                  </a:lnTo>
                  <a:lnTo>
                    <a:pt x="1949" y="1023"/>
                  </a:lnTo>
                  <a:lnTo>
                    <a:pt x="1754" y="1120"/>
                  </a:lnTo>
                  <a:lnTo>
                    <a:pt x="1559" y="1242"/>
                  </a:lnTo>
                  <a:lnTo>
                    <a:pt x="1388" y="1388"/>
                  </a:lnTo>
                  <a:lnTo>
                    <a:pt x="1267" y="1559"/>
                  </a:lnTo>
                  <a:lnTo>
                    <a:pt x="1120" y="1729"/>
                  </a:lnTo>
                  <a:lnTo>
                    <a:pt x="1023" y="1924"/>
                  </a:lnTo>
                  <a:lnTo>
                    <a:pt x="950" y="2143"/>
                  </a:lnTo>
                  <a:lnTo>
                    <a:pt x="901" y="2387"/>
                  </a:lnTo>
                  <a:lnTo>
                    <a:pt x="877" y="2630"/>
                  </a:lnTo>
                  <a:lnTo>
                    <a:pt x="877" y="2898"/>
                  </a:lnTo>
                  <a:lnTo>
                    <a:pt x="901" y="3166"/>
                  </a:lnTo>
                  <a:lnTo>
                    <a:pt x="901" y="3166"/>
                  </a:lnTo>
                  <a:lnTo>
                    <a:pt x="682" y="3337"/>
                  </a:lnTo>
                  <a:lnTo>
                    <a:pt x="512" y="3507"/>
                  </a:lnTo>
                  <a:lnTo>
                    <a:pt x="341" y="3702"/>
                  </a:lnTo>
                  <a:lnTo>
                    <a:pt x="219" y="3921"/>
                  </a:lnTo>
                  <a:lnTo>
                    <a:pt x="122" y="4116"/>
                  </a:lnTo>
                  <a:lnTo>
                    <a:pt x="49" y="4335"/>
                  </a:lnTo>
                  <a:lnTo>
                    <a:pt x="24" y="4554"/>
                  </a:lnTo>
                  <a:lnTo>
                    <a:pt x="0" y="4774"/>
                  </a:lnTo>
                  <a:lnTo>
                    <a:pt x="24" y="4993"/>
                  </a:lnTo>
                  <a:lnTo>
                    <a:pt x="49" y="5212"/>
                  </a:lnTo>
                  <a:lnTo>
                    <a:pt x="122" y="5407"/>
                  </a:lnTo>
                  <a:lnTo>
                    <a:pt x="219" y="5626"/>
                  </a:lnTo>
                  <a:lnTo>
                    <a:pt x="341" y="5821"/>
                  </a:lnTo>
                  <a:lnTo>
                    <a:pt x="512" y="6016"/>
                  </a:lnTo>
                  <a:lnTo>
                    <a:pt x="682" y="6211"/>
                  </a:lnTo>
                  <a:lnTo>
                    <a:pt x="901" y="6381"/>
                  </a:lnTo>
                  <a:lnTo>
                    <a:pt x="901" y="6381"/>
                  </a:lnTo>
                  <a:lnTo>
                    <a:pt x="877" y="6649"/>
                  </a:lnTo>
                  <a:lnTo>
                    <a:pt x="877" y="6917"/>
                  </a:lnTo>
                  <a:lnTo>
                    <a:pt x="901" y="7160"/>
                  </a:lnTo>
                  <a:lnTo>
                    <a:pt x="950" y="7380"/>
                  </a:lnTo>
                  <a:lnTo>
                    <a:pt x="1023" y="7599"/>
                  </a:lnTo>
                  <a:lnTo>
                    <a:pt x="1120" y="7794"/>
                  </a:lnTo>
                  <a:lnTo>
                    <a:pt x="1267" y="7989"/>
                  </a:lnTo>
                  <a:lnTo>
                    <a:pt x="1388" y="8159"/>
                  </a:lnTo>
                  <a:lnTo>
                    <a:pt x="1559" y="8305"/>
                  </a:lnTo>
                  <a:lnTo>
                    <a:pt x="1754" y="8427"/>
                  </a:lnTo>
                  <a:lnTo>
                    <a:pt x="1949" y="8524"/>
                  </a:lnTo>
                  <a:lnTo>
                    <a:pt x="2168" y="8597"/>
                  </a:lnTo>
                  <a:lnTo>
                    <a:pt x="2387" y="8646"/>
                  </a:lnTo>
                  <a:lnTo>
                    <a:pt x="2655" y="8670"/>
                  </a:lnTo>
                  <a:lnTo>
                    <a:pt x="2898" y="8670"/>
                  </a:lnTo>
                  <a:lnTo>
                    <a:pt x="3166" y="8646"/>
                  </a:lnTo>
                  <a:lnTo>
                    <a:pt x="3166" y="8646"/>
                  </a:lnTo>
                  <a:lnTo>
                    <a:pt x="3410" y="8914"/>
                  </a:lnTo>
                  <a:lnTo>
                    <a:pt x="3653" y="9133"/>
                  </a:lnTo>
                  <a:lnTo>
                    <a:pt x="3921" y="9328"/>
                  </a:lnTo>
                  <a:lnTo>
                    <a:pt x="4189" y="945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9"/>
            <p:cNvSpPr/>
            <p:nvPr/>
          </p:nvSpPr>
          <p:spPr>
            <a:xfrm>
              <a:off x="2161750" y="4522750"/>
              <a:ext cx="25" cy="256975"/>
            </a:xfrm>
            <a:custGeom>
              <a:rect b="b" l="l" r="r" t="t"/>
              <a:pathLst>
                <a:path extrusionOk="0" fill="none" h="10279" w="1">
                  <a:moveTo>
                    <a:pt x="1" y="10279"/>
                  </a:moveTo>
                  <a:lnTo>
                    <a:pt x="1"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9"/>
            <p:cNvSpPr/>
            <p:nvPr/>
          </p:nvSpPr>
          <p:spPr>
            <a:xfrm>
              <a:off x="2133750" y="4377850"/>
              <a:ext cx="56050" cy="56025"/>
            </a:xfrm>
            <a:custGeom>
              <a:rect b="b" l="l" r="r" t="t"/>
              <a:pathLst>
                <a:path extrusionOk="0" fill="none" h="2241" w="2242">
                  <a:moveTo>
                    <a:pt x="1121" y="2241"/>
                  </a:moveTo>
                  <a:lnTo>
                    <a:pt x="1121" y="2241"/>
                  </a:lnTo>
                  <a:lnTo>
                    <a:pt x="902" y="2217"/>
                  </a:lnTo>
                  <a:lnTo>
                    <a:pt x="682" y="2144"/>
                  </a:lnTo>
                  <a:lnTo>
                    <a:pt x="512" y="2046"/>
                  </a:lnTo>
                  <a:lnTo>
                    <a:pt x="341" y="1900"/>
                  </a:lnTo>
                  <a:lnTo>
                    <a:pt x="195" y="1754"/>
                  </a:lnTo>
                  <a:lnTo>
                    <a:pt x="98" y="1559"/>
                  </a:lnTo>
                  <a:lnTo>
                    <a:pt x="25" y="1340"/>
                  </a:lnTo>
                  <a:lnTo>
                    <a:pt x="0" y="1121"/>
                  </a:lnTo>
                  <a:lnTo>
                    <a:pt x="0" y="1121"/>
                  </a:lnTo>
                  <a:lnTo>
                    <a:pt x="25" y="901"/>
                  </a:lnTo>
                  <a:lnTo>
                    <a:pt x="98" y="682"/>
                  </a:lnTo>
                  <a:lnTo>
                    <a:pt x="195" y="487"/>
                  </a:lnTo>
                  <a:lnTo>
                    <a:pt x="341" y="317"/>
                  </a:lnTo>
                  <a:lnTo>
                    <a:pt x="512" y="195"/>
                  </a:lnTo>
                  <a:lnTo>
                    <a:pt x="682" y="98"/>
                  </a:lnTo>
                  <a:lnTo>
                    <a:pt x="902" y="25"/>
                  </a:lnTo>
                  <a:lnTo>
                    <a:pt x="1121" y="0"/>
                  </a:lnTo>
                  <a:lnTo>
                    <a:pt x="1121" y="0"/>
                  </a:lnTo>
                  <a:lnTo>
                    <a:pt x="1364" y="25"/>
                  </a:lnTo>
                  <a:lnTo>
                    <a:pt x="1559" y="98"/>
                  </a:lnTo>
                  <a:lnTo>
                    <a:pt x="1754" y="195"/>
                  </a:lnTo>
                  <a:lnTo>
                    <a:pt x="1924" y="317"/>
                  </a:lnTo>
                  <a:lnTo>
                    <a:pt x="2046" y="487"/>
                  </a:lnTo>
                  <a:lnTo>
                    <a:pt x="2168" y="682"/>
                  </a:lnTo>
                  <a:lnTo>
                    <a:pt x="2217" y="901"/>
                  </a:lnTo>
                  <a:lnTo>
                    <a:pt x="2241" y="1121"/>
                  </a:lnTo>
                  <a:lnTo>
                    <a:pt x="2241" y="1121"/>
                  </a:lnTo>
                  <a:lnTo>
                    <a:pt x="2217" y="1340"/>
                  </a:lnTo>
                  <a:lnTo>
                    <a:pt x="2168" y="1559"/>
                  </a:lnTo>
                  <a:lnTo>
                    <a:pt x="2046" y="1754"/>
                  </a:lnTo>
                  <a:lnTo>
                    <a:pt x="1924" y="1900"/>
                  </a:lnTo>
                  <a:lnTo>
                    <a:pt x="1754" y="2046"/>
                  </a:lnTo>
                  <a:lnTo>
                    <a:pt x="1559" y="2144"/>
                  </a:lnTo>
                  <a:lnTo>
                    <a:pt x="1364" y="2217"/>
                  </a:lnTo>
                  <a:lnTo>
                    <a:pt x="1121" y="2241"/>
                  </a:lnTo>
                  <a:lnTo>
                    <a:pt x="1121" y="224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9"/>
            <p:cNvSpPr/>
            <p:nvPr/>
          </p:nvSpPr>
          <p:spPr>
            <a:xfrm>
              <a:off x="2038150" y="4589125"/>
              <a:ext cx="87100" cy="87100"/>
            </a:xfrm>
            <a:custGeom>
              <a:rect b="b" l="l" r="r" t="t"/>
              <a:pathLst>
                <a:path extrusionOk="0" fill="none" h="3484" w="3484">
                  <a:moveTo>
                    <a:pt x="1" y="0"/>
                  </a:moveTo>
                  <a:lnTo>
                    <a:pt x="3483" y="3483"/>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9"/>
            <p:cNvSpPr/>
            <p:nvPr/>
          </p:nvSpPr>
          <p:spPr>
            <a:xfrm>
              <a:off x="2194025" y="4564150"/>
              <a:ext cx="54825" cy="54825"/>
            </a:xfrm>
            <a:custGeom>
              <a:rect b="b" l="l" r="r" t="t"/>
              <a:pathLst>
                <a:path extrusionOk="0" fill="none" h="2193" w="2193">
                  <a:moveTo>
                    <a:pt x="2192" y="1"/>
                  </a:moveTo>
                  <a:lnTo>
                    <a:pt x="1" y="2193"/>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0"/>
          <p:cNvSpPr txBox="1"/>
          <p:nvPr>
            <p:ph idx="4294967295" type="ctrTitle"/>
          </p:nvPr>
        </p:nvSpPr>
        <p:spPr>
          <a:xfrm>
            <a:off x="1951575" y="2878750"/>
            <a:ext cx="52410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highlight>
                  <a:srgbClr val="FFCD00"/>
                </a:highlight>
              </a:rPr>
              <a:t>Experience</a:t>
            </a:r>
            <a:endParaRPr sz="4800">
              <a:highlight>
                <a:srgbClr val="FFCD00"/>
              </a:highlight>
            </a:endParaRPr>
          </a:p>
        </p:txBody>
      </p:sp>
      <p:cxnSp>
        <p:nvCxnSpPr>
          <p:cNvPr id="156" name="Google Shape;156;p20"/>
          <p:cNvCxnSpPr/>
          <p:nvPr/>
        </p:nvCxnSpPr>
        <p:spPr>
          <a:xfrm>
            <a:off x="-6025" y="1668728"/>
            <a:ext cx="9162000" cy="0"/>
          </a:xfrm>
          <a:prstGeom prst="straightConnector1">
            <a:avLst/>
          </a:prstGeom>
          <a:noFill/>
          <a:ln cap="flat" cmpd="sng" w="9525">
            <a:solidFill>
              <a:srgbClr val="CCCCCC"/>
            </a:solidFill>
            <a:prstDash val="solid"/>
            <a:round/>
            <a:headEnd len="med" w="med" type="none"/>
            <a:tailEnd len="med" w="med" type="none"/>
          </a:ln>
        </p:spPr>
      </p:cxnSp>
      <p:sp>
        <p:nvSpPr>
          <p:cNvPr id="157" name="Google Shape;157;p20"/>
          <p:cNvSpPr/>
          <p:nvPr/>
        </p:nvSpPr>
        <p:spPr>
          <a:xfrm>
            <a:off x="3470200" y="566931"/>
            <a:ext cx="2203500" cy="2203500"/>
          </a:xfrm>
          <a:prstGeom prst="ellipse">
            <a:avLst/>
          </a:prstGeom>
          <a:solidFill>
            <a:srgbClr val="FFCD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8" name="Google Shape;158;p20"/>
          <p:cNvGrpSpPr/>
          <p:nvPr/>
        </p:nvGrpSpPr>
        <p:grpSpPr>
          <a:xfrm>
            <a:off x="4208754" y="1335278"/>
            <a:ext cx="726387" cy="666874"/>
            <a:chOff x="3927500" y="301425"/>
            <a:chExt cx="461550" cy="411625"/>
          </a:xfrm>
        </p:grpSpPr>
        <p:sp>
          <p:nvSpPr>
            <p:cNvPr id="159" name="Google Shape;159;p20"/>
            <p:cNvSpPr/>
            <p:nvPr/>
          </p:nvSpPr>
          <p:spPr>
            <a:xfrm>
              <a:off x="4080925" y="302050"/>
              <a:ext cx="154075" cy="411000"/>
            </a:xfrm>
            <a:custGeom>
              <a:rect b="b" l="l" r="r" t="t"/>
              <a:pathLst>
                <a:path extrusionOk="0" fill="none" h="16440" w="6163">
                  <a:moveTo>
                    <a:pt x="6162" y="3118"/>
                  </a:moveTo>
                  <a:lnTo>
                    <a:pt x="0" y="0"/>
                  </a:lnTo>
                  <a:lnTo>
                    <a:pt x="0" y="13322"/>
                  </a:lnTo>
                  <a:lnTo>
                    <a:pt x="6162" y="16440"/>
                  </a:lnTo>
                  <a:lnTo>
                    <a:pt x="6162" y="3118"/>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0"/>
            <p:cNvSpPr/>
            <p:nvPr/>
          </p:nvSpPr>
          <p:spPr>
            <a:xfrm>
              <a:off x="3927500" y="301425"/>
              <a:ext cx="153450" cy="406150"/>
            </a:xfrm>
            <a:custGeom>
              <a:rect b="b" l="l" r="r" t="t"/>
              <a:pathLst>
                <a:path extrusionOk="0" fill="none" h="16246" w="6138">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0"/>
            <p:cNvSpPr/>
            <p:nvPr/>
          </p:nvSpPr>
          <p:spPr>
            <a:xfrm>
              <a:off x="4234975" y="306925"/>
              <a:ext cx="154075" cy="405525"/>
            </a:xfrm>
            <a:custGeom>
              <a:rect b="b" l="l" r="r" t="t"/>
              <a:pathLst>
                <a:path extrusionOk="0" fill="none" h="16221" w="6163">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0"/>
            <p:cNvSpPr/>
            <p:nvPr/>
          </p:nvSpPr>
          <p:spPr>
            <a:xfrm>
              <a:off x="4295850" y="442075"/>
              <a:ext cx="46300" cy="26225"/>
            </a:xfrm>
            <a:custGeom>
              <a:rect b="b" l="l" r="r" t="t"/>
              <a:pathLst>
                <a:path extrusionOk="0" fill="none" h="1049" w="1852">
                  <a:moveTo>
                    <a:pt x="1" y="1"/>
                  </a:moveTo>
                  <a:lnTo>
                    <a:pt x="1852" y="1048"/>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0"/>
            <p:cNvSpPr/>
            <p:nvPr/>
          </p:nvSpPr>
          <p:spPr>
            <a:xfrm>
              <a:off x="4296475" y="415900"/>
              <a:ext cx="45075" cy="78575"/>
            </a:xfrm>
            <a:custGeom>
              <a:rect b="b" l="l" r="r" t="t"/>
              <a:pathLst>
                <a:path extrusionOk="0" fill="none" h="3143" w="1803">
                  <a:moveTo>
                    <a:pt x="1802" y="1"/>
                  </a:moveTo>
                  <a:lnTo>
                    <a:pt x="0" y="3142"/>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0"/>
            <p:cNvSpPr/>
            <p:nvPr/>
          </p:nvSpPr>
          <p:spPr>
            <a:xfrm>
              <a:off x="3968275" y="590050"/>
              <a:ext cx="25" cy="6100"/>
            </a:xfrm>
            <a:custGeom>
              <a:rect b="b" l="l" r="r" t="t"/>
              <a:pathLst>
                <a:path extrusionOk="0" fill="none" h="244" w="1">
                  <a:moveTo>
                    <a:pt x="1" y="244"/>
                  </a:moveTo>
                  <a:lnTo>
                    <a:pt x="1" y="244"/>
                  </a:lnTo>
                  <a:lnTo>
                    <a:pt x="1"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0"/>
            <p:cNvSpPr/>
            <p:nvPr/>
          </p:nvSpPr>
          <p:spPr>
            <a:xfrm>
              <a:off x="3970725" y="558375"/>
              <a:ext cx="1850" cy="12200"/>
            </a:xfrm>
            <a:custGeom>
              <a:rect b="b" l="l" r="r" t="t"/>
              <a:pathLst>
                <a:path extrusionOk="0" fill="none" h="488" w="74">
                  <a:moveTo>
                    <a:pt x="0" y="488"/>
                  </a:moveTo>
                  <a:lnTo>
                    <a:pt x="73"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0"/>
            <p:cNvSpPr/>
            <p:nvPr/>
          </p:nvSpPr>
          <p:spPr>
            <a:xfrm>
              <a:off x="3976200" y="527325"/>
              <a:ext cx="3675" cy="12200"/>
            </a:xfrm>
            <a:custGeom>
              <a:rect b="b" l="l" r="r" t="t"/>
              <a:pathLst>
                <a:path extrusionOk="0" fill="none" h="488" w="147">
                  <a:moveTo>
                    <a:pt x="0" y="488"/>
                  </a:moveTo>
                  <a:lnTo>
                    <a:pt x="98" y="147"/>
                  </a:lnTo>
                  <a:lnTo>
                    <a:pt x="147"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0"/>
            <p:cNvSpPr/>
            <p:nvPr/>
          </p:nvSpPr>
          <p:spPr>
            <a:xfrm>
              <a:off x="3985950" y="498100"/>
              <a:ext cx="4875" cy="10975"/>
            </a:xfrm>
            <a:custGeom>
              <a:rect b="b" l="l" r="r" t="t"/>
              <a:pathLst>
                <a:path extrusionOk="0" fill="none" h="439" w="195">
                  <a:moveTo>
                    <a:pt x="0" y="439"/>
                  </a:moveTo>
                  <a:lnTo>
                    <a:pt x="195" y="25"/>
                  </a:lnTo>
                  <a:lnTo>
                    <a:pt x="195"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0"/>
            <p:cNvSpPr/>
            <p:nvPr/>
          </p:nvSpPr>
          <p:spPr>
            <a:xfrm>
              <a:off x="4000550" y="471300"/>
              <a:ext cx="7325" cy="9775"/>
            </a:xfrm>
            <a:custGeom>
              <a:rect b="b" l="l" r="r" t="t"/>
              <a:pathLst>
                <a:path extrusionOk="0" fill="none" h="391" w="293">
                  <a:moveTo>
                    <a:pt x="1" y="391"/>
                  </a:moveTo>
                  <a:lnTo>
                    <a:pt x="74" y="269"/>
                  </a:lnTo>
                  <a:lnTo>
                    <a:pt x="293"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0"/>
            <p:cNvSpPr/>
            <p:nvPr/>
          </p:nvSpPr>
          <p:spPr>
            <a:xfrm>
              <a:off x="4021250" y="450600"/>
              <a:ext cx="10375" cy="6725"/>
            </a:xfrm>
            <a:custGeom>
              <a:rect b="b" l="l" r="r" t="t"/>
              <a:pathLst>
                <a:path extrusionOk="0" fill="none" h="269" w="415">
                  <a:moveTo>
                    <a:pt x="1" y="269"/>
                  </a:moveTo>
                  <a:lnTo>
                    <a:pt x="25" y="244"/>
                  </a:lnTo>
                  <a:lnTo>
                    <a:pt x="220" y="123"/>
                  </a:lnTo>
                  <a:lnTo>
                    <a:pt x="415"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0"/>
            <p:cNvSpPr/>
            <p:nvPr/>
          </p:nvSpPr>
          <p:spPr>
            <a:xfrm>
              <a:off x="4049250" y="440250"/>
              <a:ext cx="11600" cy="2475"/>
            </a:xfrm>
            <a:custGeom>
              <a:rect b="b" l="l" r="r" t="t"/>
              <a:pathLst>
                <a:path extrusionOk="0" fill="none" h="99" w="464">
                  <a:moveTo>
                    <a:pt x="1" y="98"/>
                  </a:moveTo>
                  <a:lnTo>
                    <a:pt x="220" y="50"/>
                  </a:lnTo>
                  <a:lnTo>
                    <a:pt x="464" y="1"/>
                  </a:lnTo>
                  <a:lnTo>
                    <a:pt x="464"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0"/>
            <p:cNvSpPr/>
            <p:nvPr/>
          </p:nvSpPr>
          <p:spPr>
            <a:xfrm>
              <a:off x="4080325" y="439650"/>
              <a:ext cx="12200" cy="1850"/>
            </a:xfrm>
            <a:custGeom>
              <a:rect b="b" l="l" r="r" t="t"/>
              <a:pathLst>
                <a:path extrusionOk="0" fill="none" h="74" w="488">
                  <a:moveTo>
                    <a:pt x="0" y="0"/>
                  </a:moveTo>
                  <a:lnTo>
                    <a:pt x="146" y="0"/>
                  </a:lnTo>
                  <a:lnTo>
                    <a:pt x="463" y="74"/>
                  </a:lnTo>
                  <a:lnTo>
                    <a:pt x="487" y="74"/>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0"/>
            <p:cNvSpPr/>
            <p:nvPr/>
          </p:nvSpPr>
          <p:spPr>
            <a:xfrm>
              <a:off x="4110150" y="450000"/>
              <a:ext cx="9150" cy="7950"/>
            </a:xfrm>
            <a:custGeom>
              <a:rect b="b" l="l" r="r" t="t"/>
              <a:pathLst>
                <a:path extrusionOk="0" fill="none" h="318" w="366">
                  <a:moveTo>
                    <a:pt x="0" y="1"/>
                  </a:moveTo>
                  <a:lnTo>
                    <a:pt x="98" y="74"/>
                  </a:lnTo>
                  <a:lnTo>
                    <a:pt x="317" y="268"/>
                  </a:lnTo>
                  <a:lnTo>
                    <a:pt x="366" y="317"/>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0"/>
            <p:cNvSpPr/>
            <p:nvPr/>
          </p:nvSpPr>
          <p:spPr>
            <a:xfrm>
              <a:off x="4130250" y="473750"/>
              <a:ext cx="4900" cy="10975"/>
            </a:xfrm>
            <a:custGeom>
              <a:rect b="b" l="l" r="r" t="t"/>
              <a:pathLst>
                <a:path extrusionOk="0" fill="none" h="439" w="196">
                  <a:moveTo>
                    <a:pt x="0" y="0"/>
                  </a:moveTo>
                  <a:lnTo>
                    <a:pt x="25" y="73"/>
                  </a:lnTo>
                  <a:lnTo>
                    <a:pt x="171" y="366"/>
                  </a:lnTo>
                  <a:lnTo>
                    <a:pt x="195" y="439"/>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0"/>
            <p:cNvSpPr/>
            <p:nvPr/>
          </p:nvSpPr>
          <p:spPr>
            <a:xfrm>
              <a:off x="4141800" y="502975"/>
              <a:ext cx="3700" cy="11600"/>
            </a:xfrm>
            <a:custGeom>
              <a:rect b="b" l="l" r="r" t="t"/>
              <a:pathLst>
                <a:path extrusionOk="0" fill="none" h="464" w="148">
                  <a:moveTo>
                    <a:pt x="1" y="0"/>
                  </a:moveTo>
                  <a:lnTo>
                    <a:pt x="147" y="463"/>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0"/>
            <p:cNvSpPr/>
            <p:nvPr/>
          </p:nvSpPr>
          <p:spPr>
            <a:xfrm>
              <a:off x="4150950" y="533425"/>
              <a:ext cx="3675" cy="11575"/>
            </a:xfrm>
            <a:custGeom>
              <a:rect b="b" l="l" r="r" t="t"/>
              <a:pathLst>
                <a:path extrusionOk="0" fill="none" h="463" w="147">
                  <a:moveTo>
                    <a:pt x="0" y="0"/>
                  </a:moveTo>
                  <a:lnTo>
                    <a:pt x="146" y="463"/>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0"/>
            <p:cNvSpPr/>
            <p:nvPr/>
          </p:nvSpPr>
          <p:spPr>
            <a:xfrm>
              <a:off x="4160675" y="563850"/>
              <a:ext cx="4900" cy="11000"/>
            </a:xfrm>
            <a:custGeom>
              <a:rect b="b" l="l" r="r" t="t"/>
              <a:pathLst>
                <a:path extrusionOk="0" fill="none" h="440" w="196">
                  <a:moveTo>
                    <a:pt x="1" y="1"/>
                  </a:moveTo>
                  <a:lnTo>
                    <a:pt x="50" y="123"/>
                  </a:lnTo>
                  <a:lnTo>
                    <a:pt x="196" y="415"/>
                  </a:lnTo>
                  <a:lnTo>
                    <a:pt x="196" y="439"/>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0"/>
            <p:cNvSpPr/>
            <p:nvPr/>
          </p:nvSpPr>
          <p:spPr>
            <a:xfrm>
              <a:off x="4175300" y="591875"/>
              <a:ext cx="7325" cy="9150"/>
            </a:xfrm>
            <a:custGeom>
              <a:rect b="b" l="l" r="r" t="t"/>
              <a:pathLst>
                <a:path extrusionOk="0" fill="none" h="366" w="293">
                  <a:moveTo>
                    <a:pt x="0" y="0"/>
                  </a:moveTo>
                  <a:lnTo>
                    <a:pt x="98" y="146"/>
                  </a:lnTo>
                  <a:lnTo>
                    <a:pt x="293" y="366"/>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0"/>
            <p:cNvSpPr/>
            <p:nvPr/>
          </p:nvSpPr>
          <p:spPr>
            <a:xfrm>
              <a:off x="4198425" y="613175"/>
              <a:ext cx="11000" cy="4900"/>
            </a:xfrm>
            <a:custGeom>
              <a:rect b="b" l="l" r="r" t="t"/>
              <a:pathLst>
                <a:path extrusionOk="0" fill="none" h="196" w="440">
                  <a:moveTo>
                    <a:pt x="1" y="1"/>
                  </a:moveTo>
                  <a:lnTo>
                    <a:pt x="171" y="98"/>
                  </a:lnTo>
                  <a:lnTo>
                    <a:pt x="439" y="195"/>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0"/>
            <p:cNvSpPr/>
            <p:nvPr/>
          </p:nvSpPr>
          <p:spPr>
            <a:xfrm>
              <a:off x="4228275" y="621100"/>
              <a:ext cx="12200" cy="625"/>
            </a:xfrm>
            <a:custGeom>
              <a:rect b="b" l="l" r="r" t="t"/>
              <a:pathLst>
                <a:path extrusionOk="0" fill="none" h="25" w="488">
                  <a:moveTo>
                    <a:pt x="0" y="0"/>
                  </a:moveTo>
                  <a:lnTo>
                    <a:pt x="49" y="25"/>
                  </a:lnTo>
                  <a:lnTo>
                    <a:pt x="487" y="0"/>
                  </a:lnTo>
                  <a:lnTo>
                    <a:pt x="487"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0"/>
            <p:cNvSpPr/>
            <p:nvPr/>
          </p:nvSpPr>
          <p:spPr>
            <a:xfrm>
              <a:off x="4259925" y="616225"/>
              <a:ext cx="11600" cy="3075"/>
            </a:xfrm>
            <a:custGeom>
              <a:rect b="b" l="l" r="r" t="t"/>
              <a:pathLst>
                <a:path extrusionOk="0" fill="none" h="123" w="464">
                  <a:moveTo>
                    <a:pt x="1" y="122"/>
                  </a:moveTo>
                  <a:lnTo>
                    <a:pt x="196" y="73"/>
                  </a:lnTo>
                  <a:lnTo>
                    <a:pt x="464" y="0"/>
                  </a:lnTo>
                  <a:lnTo>
                    <a:pt x="464"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0"/>
            <p:cNvSpPr/>
            <p:nvPr/>
          </p:nvSpPr>
          <p:spPr>
            <a:xfrm>
              <a:off x="4289775" y="602225"/>
              <a:ext cx="10375" cy="6725"/>
            </a:xfrm>
            <a:custGeom>
              <a:rect b="b" l="l" r="r" t="t"/>
              <a:pathLst>
                <a:path extrusionOk="0" fill="none" h="269" w="415">
                  <a:moveTo>
                    <a:pt x="0" y="268"/>
                  </a:moveTo>
                  <a:lnTo>
                    <a:pt x="195" y="146"/>
                  </a:lnTo>
                  <a:lnTo>
                    <a:pt x="390" y="0"/>
                  </a:lnTo>
                  <a:lnTo>
                    <a:pt x="414"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0"/>
            <p:cNvSpPr/>
            <p:nvPr/>
          </p:nvSpPr>
          <p:spPr>
            <a:xfrm>
              <a:off x="4313525" y="577875"/>
              <a:ext cx="6100" cy="10375"/>
            </a:xfrm>
            <a:custGeom>
              <a:rect b="b" l="l" r="r" t="t"/>
              <a:pathLst>
                <a:path extrusionOk="0" fill="none" h="415" w="244">
                  <a:moveTo>
                    <a:pt x="0" y="414"/>
                  </a:moveTo>
                  <a:lnTo>
                    <a:pt x="24" y="365"/>
                  </a:lnTo>
                  <a:lnTo>
                    <a:pt x="146" y="195"/>
                  </a:lnTo>
                  <a:lnTo>
                    <a:pt x="244"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0"/>
            <p:cNvSpPr/>
            <p:nvPr/>
          </p:nvSpPr>
          <p:spPr>
            <a:xfrm>
              <a:off x="4326300" y="547425"/>
              <a:ext cx="2450" cy="12200"/>
            </a:xfrm>
            <a:custGeom>
              <a:rect b="b" l="l" r="r" t="t"/>
              <a:pathLst>
                <a:path extrusionOk="0" fill="none" h="488" w="98">
                  <a:moveTo>
                    <a:pt x="0" y="487"/>
                  </a:moveTo>
                  <a:lnTo>
                    <a:pt x="49" y="293"/>
                  </a:lnTo>
                  <a:lnTo>
                    <a:pt x="98"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0"/>
            <p:cNvSpPr/>
            <p:nvPr/>
          </p:nvSpPr>
          <p:spPr>
            <a:xfrm>
              <a:off x="4329350" y="515750"/>
              <a:ext cx="625" cy="12200"/>
            </a:xfrm>
            <a:custGeom>
              <a:rect b="b" l="l" r="r" t="t"/>
              <a:pathLst>
                <a:path extrusionOk="0" fill="none" h="488" w="25">
                  <a:moveTo>
                    <a:pt x="25" y="488"/>
                  </a:moveTo>
                  <a:lnTo>
                    <a:pt x="25" y="464"/>
                  </a:lnTo>
                  <a:lnTo>
                    <a:pt x="25" y="123"/>
                  </a:lnTo>
                  <a:lnTo>
                    <a:pt x="0" y="1"/>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0"/>
            <p:cNvSpPr/>
            <p:nvPr/>
          </p:nvSpPr>
          <p:spPr>
            <a:xfrm>
              <a:off x="4325075" y="488975"/>
              <a:ext cx="1250" cy="6100"/>
            </a:xfrm>
            <a:custGeom>
              <a:rect b="b" l="l" r="r" t="t"/>
              <a:pathLst>
                <a:path extrusionOk="0" fill="none" h="244" w="50">
                  <a:moveTo>
                    <a:pt x="49" y="244"/>
                  </a:moveTo>
                  <a:lnTo>
                    <a:pt x="49" y="244"/>
                  </a:lnTo>
                  <a:lnTo>
                    <a:pt x="1" y="0"/>
                  </a:lnTo>
                </a:path>
              </a:pathLst>
            </a:custGeom>
            <a:noFill/>
            <a:ln cap="rnd"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6" name="Google Shape;186;p20"/>
          <p:cNvSpPr txBox="1"/>
          <p:nvPr/>
        </p:nvSpPr>
        <p:spPr>
          <a:xfrm>
            <a:off x="6599650" y="4633300"/>
            <a:ext cx="2240700" cy="4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Lora"/>
                <a:ea typeface="Lora"/>
                <a:cs typeface="Lora"/>
                <a:sym typeface="Lora"/>
              </a:rPr>
              <a:t>#acrl2019teaching</a:t>
            </a:r>
            <a:endParaRPr b="1" sz="1800">
              <a:latin typeface="Lora"/>
              <a:ea typeface="Lora"/>
              <a:cs typeface="Lora"/>
              <a:sym typeface="Lora"/>
            </a:endParaRPr>
          </a:p>
        </p:txBody>
      </p:sp>
    </p:spTree>
  </p:cSld>
  <p:clrMapOvr>
    <a:masterClrMapping/>
  </p:clrMapOvr>
</p:sld>
</file>

<file path=ppt/theme/theme1.xml><?xml version="1.0" encoding="utf-8"?>
<a:theme xmlns:a="http://schemas.openxmlformats.org/drawingml/2006/main" xmlns:r="http://schemas.openxmlformats.org/officeDocument/2006/relationships" name="Vio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