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2.xml" ContentType="application/vnd.openxmlformats-officedocument.drawingml.chart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56" r:id="rId2"/>
    <p:sldId id="294" r:id="rId3"/>
    <p:sldId id="259" r:id="rId4"/>
    <p:sldId id="260" r:id="rId5"/>
    <p:sldId id="261" r:id="rId6"/>
    <p:sldId id="264" r:id="rId7"/>
    <p:sldId id="286" r:id="rId8"/>
    <p:sldId id="287" r:id="rId9"/>
    <p:sldId id="266" r:id="rId10"/>
    <p:sldId id="267" r:id="rId11"/>
    <p:sldId id="265" r:id="rId12"/>
    <p:sldId id="268" r:id="rId13"/>
    <p:sldId id="269" r:id="rId14"/>
    <p:sldId id="271" r:id="rId15"/>
    <p:sldId id="272" r:id="rId16"/>
    <p:sldId id="306" r:id="rId17"/>
    <p:sldId id="273" r:id="rId18"/>
    <p:sldId id="274" r:id="rId19"/>
    <p:sldId id="275" r:id="rId20"/>
    <p:sldId id="276" r:id="rId21"/>
    <p:sldId id="277" r:id="rId22"/>
    <p:sldId id="312" r:id="rId23"/>
    <p:sldId id="278" r:id="rId24"/>
    <p:sldId id="282" r:id="rId25"/>
    <p:sldId id="315" r:id="rId26"/>
    <p:sldId id="324" r:id="rId27"/>
    <p:sldId id="325" r:id="rId28"/>
    <p:sldId id="326" r:id="rId29"/>
    <p:sldId id="316" r:id="rId30"/>
    <p:sldId id="295" r:id="rId31"/>
    <p:sldId id="296" r:id="rId32"/>
    <p:sldId id="297" r:id="rId33"/>
    <p:sldId id="298" r:id="rId34"/>
    <p:sldId id="299" r:id="rId35"/>
    <p:sldId id="300" r:id="rId36"/>
    <p:sldId id="319" r:id="rId37"/>
    <p:sldId id="331" r:id="rId38"/>
    <p:sldId id="332" r:id="rId39"/>
    <p:sldId id="327" r:id="rId40"/>
    <p:sldId id="329" r:id="rId41"/>
    <p:sldId id="330" r:id="rId42"/>
    <p:sldId id="310" r:id="rId43"/>
    <p:sldId id="305" r:id="rId44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nett, John" initials="BJ" lastIdx="1" clrIdx="0"/>
  <p:cmAuthor id="1" name="Barnett, John" initials="JB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8151"/>
    <a:srgbClr val="76643E"/>
    <a:srgbClr val="C3C7D1"/>
    <a:srgbClr val="A9852A"/>
    <a:srgbClr val="CDB97D"/>
    <a:srgbClr val="CCCC90"/>
    <a:srgbClr val="EDED8B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335" autoAdjust="0"/>
    <p:restoredTop sz="94673" autoAdjust="0"/>
  </p:normalViewPr>
  <p:slideViewPr>
    <p:cSldViewPr snapToGrid="0">
      <p:cViewPr>
        <p:scale>
          <a:sx n="100" d="100"/>
          <a:sy n="100" d="100"/>
        </p:scale>
        <p:origin x="-72" y="-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0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0"/>
    </p:cViewPr>
  </p:sorterViewPr>
  <p:notesViewPr>
    <p:cSldViewPr snapToGrid="0">
      <p:cViewPr varScale="1">
        <p:scale>
          <a:sx n="99" d="100"/>
          <a:sy n="99" d="100"/>
        </p:scale>
        <p:origin x="-3576" y="-102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sd:Desktop:serialsinflation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sd:Documents:Microsoft%20User%20Data:Saved%20Attachments:e-publication%20growth%202000-2011%5b1%5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sd:Documents:Microsoft%20User%20Data:Saved%20Attachments:e-publication%20growth%202000-2011%5b1%5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2932627355722598E-2"/>
          <c:y val="3.0023094688221699E-2"/>
          <c:w val="0.84575458180379104"/>
          <c:h val="0.849885435798585"/>
        </c:manualLayout>
      </c:layout>
      <c:scatterChart>
        <c:scatterStyle val="lineMarker"/>
        <c:varyColors val="0"/>
        <c:ser>
          <c:idx val="1"/>
          <c:order val="0"/>
          <c:tx>
            <c:strRef>
              <c:f>Sheet1!$D$30</c:f>
              <c:strCache>
                <c:ptCount val="1"/>
                <c:pt idx="0">
                  <c:v>biology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Sheet1!$B$31:$B$50</c:f>
              <c:numCache>
                <c:formatCode>General</c:formatCode>
                <c:ptCount val="20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</c:numCache>
            </c:numRef>
          </c:xVal>
          <c:yVal>
            <c:numRef>
              <c:f>Sheet1!$D$31:$D$50</c:f>
              <c:numCache>
                <c:formatCode>General</c:formatCode>
                <c:ptCount val="20"/>
                <c:pt idx="0">
                  <c:v>0</c:v>
                </c:pt>
                <c:pt idx="1">
                  <c:v>18.925446835918589</c:v>
                </c:pt>
                <c:pt idx="2">
                  <c:v>27.459610326874571</c:v>
                </c:pt>
                <c:pt idx="3">
                  <c:v>47.123074445816123</c:v>
                </c:pt>
                <c:pt idx="4">
                  <c:v>49.777252965487627</c:v>
                </c:pt>
                <c:pt idx="5">
                  <c:v>73.624604154366381</c:v>
                </c:pt>
                <c:pt idx="6">
                  <c:v>92.536632494230005</c:v>
                </c:pt>
                <c:pt idx="7">
                  <c:v>121.15023348183129</c:v>
                </c:pt>
                <c:pt idx="8">
                  <c:v>139.22494766786539</c:v>
                </c:pt>
                <c:pt idx="9">
                  <c:v>149.8819172347163</c:v>
                </c:pt>
                <c:pt idx="10">
                  <c:v>167.41720787934099</c:v>
                </c:pt>
                <c:pt idx="11">
                  <c:v>185.63415812355751</c:v>
                </c:pt>
                <c:pt idx="12">
                  <c:v>194.40448714508079</c:v>
                </c:pt>
                <c:pt idx="13">
                  <c:v>215.51714883795819</c:v>
                </c:pt>
                <c:pt idx="14">
                  <c:v>269.545381353658</c:v>
                </c:pt>
                <c:pt idx="15">
                  <c:v>300.94466212226928</c:v>
                </c:pt>
                <c:pt idx="16">
                  <c:v>315.43663786162853</c:v>
                </c:pt>
                <c:pt idx="17">
                  <c:v>349.78798776233162</c:v>
                </c:pt>
                <c:pt idx="18">
                  <c:v>385.7495571896302</c:v>
                </c:pt>
                <c:pt idx="19">
                  <c:v>431.37244377650148</c:v>
                </c:pt>
              </c:numCache>
            </c:numRef>
          </c:yVal>
          <c:smooth val="0"/>
        </c:ser>
        <c:ser>
          <c:idx val="3"/>
          <c:order val="1"/>
          <c:tx>
            <c:strRef>
              <c:f>Sheet1!$F$30</c:f>
              <c:strCache>
                <c:ptCount val="1"/>
                <c:pt idx="0">
                  <c:v>chemistry</c:v>
                </c:pt>
              </c:strCache>
            </c:strRef>
          </c:tx>
          <c:spPr>
            <a:ln w="12700">
              <a:solidFill>
                <a:srgbClr val="FF6600"/>
              </a:solidFill>
              <a:prstDash val="solid"/>
            </a:ln>
          </c:spPr>
          <c:marker>
            <c:symbol val="x"/>
            <c:size val="6"/>
            <c:spPr>
              <a:noFill/>
              <a:ln>
                <a:solidFill>
                  <a:srgbClr val="FF6600"/>
                </a:solidFill>
                <a:prstDash val="solid"/>
              </a:ln>
            </c:spPr>
          </c:marker>
          <c:xVal>
            <c:numRef>
              <c:f>Sheet1!$B$31:$B$50</c:f>
              <c:numCache>
                <c:formatCode>General</c:formatCode>
                <c:ptCount val="20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</c:numCache>
            </c:numRef>
          </c:xVal>
          <c:yVal>
            <c:numRef>
              <c:f>Sheet1!$F$31:$F$50</c:f>
              <c:numCache>
                <c:formatCode>General</c:formatCode>
                <c:ptCount val="20"/>
                <c:pt idx="0">
                  <c:v>0</c:v>
                </c:pt>
                <c:pt idx="1">
                  <c:v>23.05305180426036</c:v>
                </c:pt>
                <c:pt idx="2">
                  <c:v>42.804790568568123</c:v>
                </c:pt>
                <c:pt idx="3">
                  <c:v>62.5487321835137</c:v>
                </c:pt>
                <c:pt idx="4">
                  <c:v>72.524405077503658</c:v>
                </c:pt>
                <c:pt idx="5">
                  <c:v>59.061846988740903</c:v>
                </c:pt>
                <c:pt idx="6">
                  <c:v>93.253906371830453</c:v>
                </c:pt>
                <c:pt idx="7">
                  <c:v>111.9608271216043</c:v>
                </c:pt>
                <c:pt idx="8">
                  <c:v>145.94236347191469</c:v>
                </c:pt>
                <c:pt idx="9">
                  <c:v>156.0240775972305</c:v>
                </c:pt>
                <c:pt idx="10">
                  <c:v>177.82490721392259</c:v>
                </c:pt>
                <c:pt idx="11">
                  <c:v>199.1126844025824</c:v>
                </c:pt>
                <c:pt idx="12">
                  <c:v>234.22012912079339</c:v>
                </c:pt>
                <c:pt idx="13">
                  <c:v>274.74035492623892</c:v>
                </c:pt>
                <c:pt idx="14">
                  <c:v>320.26635062221243</c:v>
                </c:pt>
                <c:pt idx="15">
                  <c:v>347.24448741540101</c:v>
                </c:pt>
                <c:pt idx="16">
                  <c:v>407.43848049153229</c:v>
                </c:pt>
                <c:pt idx="17">
                  <c:v>434.72850325920803</c:v>
                </c:pt>
                <c:pt idx="18">
                  <c:v>444.24102548108391</c:v>
                </c:pt>
                <c:pt idx="19">
                  <c:v>475.42962292985698</c:v>
                </c:pt>
              </c:numCache>
            </c:numRef>
          </c:yVal>
          <c:smooth val="0"/>
        </c:ser>
        <c:ser>
          <c:idx val="4"/>
          <c:order val="2"/>
          <c:tx>
            <c:strRef>
              <c:f>Sheet1!$G$30</c:f>
              <c:strCache>
                <c:ptCount val="1"/>
                <c:pt idx="0">
                  <c:v>engineering &amp; tech</c:v>
                </c:pt>
              </c:strCache>
            </c:strRef>
          </c:tx>
          <c:spPr>
            <a:ln w="12700">
              <a:solidFill>
                <a:srgbClr val="800080"/>
              </a:solidFill>
              <a:prstDash val="solid"/>
            </a:ln>
          </c:spPr>
          <c:marker>
            <c:symbol val="star"/>
            <c:size val="6"/>
            <c:spPr>
              <a:noFill/>
              <a:ln>
                <a:solidFill>
                  <a:srgbClr val="800080"/>
                </a:solidFill>
                <a:prstDash val="solid"/>
              </a:ln>
            </c:spPr>
          </c:marker>
          <c:xVal>
            <c:numRef>
              <c:f>Sheet1!$B$31:$B$50</c:f>
              <c:numCache>
                <c:formatCode>General</c:formatCode>
                <c:ptCount val="20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</c:numCache>
            </c:numRef>
          </c:xVal>
          <c:yVal>
            <c:numRef>
              <c:f>Sheet1!$G$31:$G$50</c:f>
              <c:numCache>
                <c:formatCode>General</c:formatCode>
                <c:ptCount val="20"/>
                <c:pt idx="0">
                  <c:v>0</c:v>
                </c:pt>
                <c:pt idx="1">
                  <c:v>28.58291581616874</c:v>
                </c:pt>
                <c:pt idx="2">
                  <c:v>48.568070761427613</c:v>
                </c:pt>
                <c:pt idx="3">
                  <c:v>64.065689367229552</c:v>
                </c:pt>
                <c:pt idx="4">
                  <c:v>66.208944145481439</c:v>
                </c:pt>
                <c:pt idx="5">
                  <c:v>24.797426857178209</c:v>
                </c:pt>
                <c:pt idx="6">
                  <c:v>110.2059751345333</c:v>
                </c:pt>
                <c:pt idx="7">
                  <c:v>135.25236593059941</c:v>
                </c:pt>
                <c:pt idx="8">
                  <c:v>153.9184759077132</c:v>
                </c:pt>
                <c:pt idx="9">
                  <c:v>182.19830518958369</c:v>
                </c:pt>
                <c:pt idx="10">
                  <c:v>204.95453701985531</c:v>
                </c:pt>
                <c:pt idx="11">
                  <c:v>233.4230222057277</c:v>
                </c:pt>
                <c:pt idx="12">
                  <c:v>265.12030679779792</c:v>
                </c:pt>
                <c:pt idx="13">
                  <c:v>295.8279210737922</c:v>
                </c:pt>
                <c:pt idx="14">
                  <c:v>339.32083874559248</c:v>
                </c:pt>
                <c:pt idx="15">
                  <c:v>386.0209067854272</c:v>
                </c:pt>
                <c:pt idx="16">
                  <c:v>412.77293251685529</c:v>
                </c:pt>
                <c:pt idx="17">
                  <c:v>452.51438114678052</c:v>
                </c:pt>
                <c:pt idx="18">
                  <c:v>471.37997154697842</c:v>
                </c:pt>
                <c:pt idx="19">
                  <c:v>518.08003958681275</c:v>
                </c:pt>
              </c:numCache>
            </c:numRef>
          </c:yVal>
          <c:smooth val="0"/>
        </c:ser>
        <c:ser>
          <c:idx val="6"/>
          <c:order val="3"/>
          <c:tx>
            <c:strRef>
              <c:f>Sheet1!$I$30</c:f>
              <c:strCache>
                <c:ptCount val="1"/>
                <c:pt idx="0">
                  <c:v>general science</c:v>
                </c:pt>
              </c:strCache>
            </c:strRef>
          </c:tx>
          <c:spPr>
            <a:ln w="12700">
              <a:solidFill>
                <a:srgbClr val="008080"/>
              </a:solidFill>
              <a:prstDash val="solid"/>
            </a:ln>
          </c:spPr>
          <c:marker>
            <c:symbol val="plus"/>
            <c:size val="6"/>
            <c:spPr>
              <a:noFill/>
              <a:ln>
                <a:solidFill>
                  <a:srgbClr val="008080"/>
                </a:solidFill>
                <a:prstDash val="solid"/>
              </a:ln>
            </c:spPr>
          </c:marker>
          <c:xVal>
            <c:numRef>
              <c:f>Sheet1!$B$31:$B$50</c:f>
              <c:numCache>
                <c:formatCode>General</c:formatCode>
                <c:ptCount val="20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</c:numCache>
            </c:numRef>
          </c:xVal>
          <c:yVal>
            <c:numRef>
              <c:f>Sheet1!$I$31:$I$50</c:f>
              <c:numCache>
                <c:formatCode>General</c:formatCode>
                <c:ptCount val="20"/>
                <c:pt idx="0">
                  <c:v>0</c:v>
                </c:pt>
                <c:pt idx="1">
                  <c:v>23.016706945466002</c:v>
                </c:pt>
                <c:pt idx="2">
                  <c:v>57.796574550803818</c:v>
                </c:pt>
                <c:pt idx="3">
                  <c:v>82.925291583482178</c:v>
                </c:pt>
                <c:pt idx="4">
                  <c:v>104.9542923190081</c:v>
                </c:pt>
                <c:pt idx="5">
                  <c:v>101.05600504360621</c:v>
                </c:pt>
                <c:pt idx="6">
                  <c:v>164.96269832930551</c:v>
                </c:pt>
                <c:pt idx="7">
                  <c:v>178.65398760113479</c:v>
                </c:pt>
                <c:pt idx="8">
                  <c:v>219.32331617106229</c:v>
                </c:pt>
                <c:pt idx="9">
                  <c:v>277.68204266050219</c:v>
                </c:pt>
                <c:pt idx="10">
                  <c:v>300.32047914258692</c:v>
                </c:pt>
                <c:pt idx="11">
                  <c:v>336.35074077965737</c:v>
                </c:pt>
                <c:pt idx="12">
                  <c:v>388.5205421876642</c:v>
                </c:pt>
                <c:pt idx="13">
                  <c:v>421.44583377114628</c:v>
                </c:pt>
                <c:pt idx="14">
                  <c:v>405.41136912892722</c:v>
                </c:pt>
                <c:pt idx="15">
                  <c:v>456.37280655668792</c:v>
                </c:pt>
                <c:pt idx="16">
                  <c:v>476.86245665650949</c:v>
                </c:pt>
                <c:pt idx="17">
                  <c:v>498.40285804350111</c:v>
                </c:pt>
                <c:pt idx="18">
                  <c:v>537.28065566880355</c:v>
                </c:pt>
                <c:pt idx="19">
                  <c:v>516.79100556898175</c:v>
                </c:pt>
              </c:numCache>
            </c:numRef>
          </c:yVal>
          <c:smooth val="0"/>
        </c:ser>
        <c:ser>
          <c:idx val="9"/>
          <c:order val="4"/>
          <c:tx>
            <c:strRef>
              <c:f>Sheet1!$L$30</c:f>
              <c:strCache>
                <c:ptCount val="1"/>
                <c:pt idx="0">
                  <c:v>math &amp; comp sci</c:v>
                </c:pt>
              </c:strCache>
            </c:strRef>
          </c:tx>
          <c:spPr>
            <a:ln w="12700">
              <a:solidFill>
                <a:srgbClr val="FF99CC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FF99CC"/>
              </a:solidFill>
              <a:ln>
                <a:solidFill>
                  <a:srgbClr val="FF99CC"/>
                </a:solidFill>
                <a:prstDash val="solid"/>
              </a:ln>
            </c:spPr>
          </c:marker>
          <c:xVal>
            <c:numRef>
              <c:f>Sheet1!$B$31:$B$50</c:f>
              <c:numCache>
                <c:formatCode>General</c:formatCode>
                <c:ptCount val="20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</c:numCache>
            </c:numRef>
          </c:xVal>
          <c:yVal>
            <c:numRef>
              <c:f>Sheet1!$L$31:$L$50</c:f>
              <c:numCache>
                <c:formatCode>General</c:formatCode>
                <c:ptCount val="20"/>
                <c:pt idx="0">
                  <c:v>0</c:v>
                </c:pt>
                <c:pt idx="1">
                  <c:v>21.15060100210286</c:v>
                </c:pt>
                <c:pt idx="2">
                  <c:v>31.38451153975959</c:v>
                </c:pt>
                <c:pt idx="3">
                  <c:v>47.228640411225633</c:v>
                </c:pt>
                <c:pt idx="4">
                  <c:v>56.714867987227016</c:v>
                </c:pt>
                <c:pt idx="5">
                  <c:v>65.466393208546435</c:v>
                </c:pt>
                <c:pt idx="6">
                  <c:v>94.667566655416834</c:v>
                </c:pt>
                <c:pt idx="7">
                  <c:v>112.2900386822088</c:v>
                </c:pt>
                <c:pt idx="8">
                  <c:v>123.24307484617979</c:v>
                </c:pt>
                <c:pt idx="9">
                  <c:v>133.3056413717905</c:v>
                </c:pt>
                <c:pt idx="10">
                  <c:v>149.70014797891949</c:v>
                </c:pt>
                <c:pt idx="11">
                  <c:v>164.43313689348119</c:v>
                </c:pt>
                <c:pt idx="12">
                  <c:v>187.44256081414369</c:v>
                </c:pt>
                <c:pt idx="13">
                  <c:v>198.99789714167039</c:v>
                </c:pt>
                <c:pt idx="14">
                  <c:v>204.00581531192401</c:v>
                </c:pt>
                <c:pt idx="15">
                  <c:v>228.92858070043351</c:v>
                </c:pt>
                <c:pt idx="16">
                  <c:v>231.78431423453361</c:v>
                </c:pt>
                <c:pt idx="17">
                  <c:v>240.8707391157611</c:v>
                </c:pt>
                <c:pt idx="18">
                  <c:v>266.31272878319783</c:v>
                </c:pt>
                <c:pt idx="19">
                  <c:v>282.14906929047999</c:v>
                </c:pt>
              </c:numCache>
            </c:numRef>
          </c:yVal>
          <c:smooth val="0"/>
        </c:ser>
        <c:ser>
          <c:idx val="10"/>
          <c:order val="5"/>
          <c:tx>
            <c:strRef>
              <c:f>Sheet1!$M$30</c:f>
              <c:strCache>
                <c:ptCount val="1"/>
                <c:pt idx="0">
                  <c:v>physics</c:v>
                </c:pt>
              </c:strCache>
            </c:strRef>
          </c:tx>
          <c:spPr>
            <a:ln w="12700">
              <a:solidFill>
                <a:srgbClr val="006411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006411"/>
              </a:solidFill>
              <a:ln>
                <a:solidFill>
                  <a:srgbClr val="006411"/>
                </a:solidFill>
                <a:prstDash val="solid"/>
              </a:ln>
            </c:spPr>
          </c:marker>
          <c:xVal>
            <c:numRef>
              <c:f>Sheet1!$B$31:$B$50</c:f>
              <c:numCache>
                <c:formatCode>General</c:formatCode>
                <c:ptCount val="20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</c:numCache>
            </c:numRef>
          </c:xVal>
          <c:yVal>
            <c:numRef>
              <c:f>Sheet1!$M$31:$M$50</c:f>
              <c:numCache>
                <c:formatCode>General</c:formatCode>
                <c:ptCount val="20"/>
                <c:pt idx="0">
                  <c:v>0</c:v>
                </c:pt>
                <c:pt idx="1">
                  <c:v>19.460047642855049</c:v>
                </c:pt>
                <c:pt idx="2">
                  <c:v>36.351204305502407</c:v>
                </c:pt>
                <c:pt idx="3">
                  <c:v>60.329970884921963</c:v>
                </c:pt>
                <c:pt idx="4">
                  <c:v>61.594565185424841</c:v>
                </c:pt>
                <c:pt idx="5">
                  <c:v>65.647148780989909</c:v>
                </c:pt>
                <c:pt idx="6">
                  <c:v>99.217716083874961</c:v>
                </c:pt>
                <c:pt idx="7">
                  <c:v>119.7556097991354</c:v>
                </c:pt>
                <c:pt idx="8">
                  <c:v>135.4248154574596</c:v>
                </c:pt>
                <c:pt idx="9">
                  <c:v>152.51301355762729</c:v>
                </c:pt>
                <c:pt idx="10">
                  <c:v>176.4035526277093</c:v>
                </c:pt>
                <c:pt idx="11">
                  <c:v>195.72831808958031</c:v>
                </c:pt>
                <c:pt idx="12">
                  <c:v>226.26827044672541</c:v>
                </c:pt>
                <c:pt idx="13">
                  <c:v>246.71352527718111</c:v>
                </c:pt>
                <c:pt idx="14">
                  <c:v>273.93759374172862</c:v>
                </c:pt>
                <c:pt idx="15">
                  <c:v>299.81766314736939</c:v>
                </c:pt>
                <c:pt idx="16">
                  <c:v>319.08066935270421</c:v>
                </c:pt>
                <c:pt idx="17">
                  <c:v>321.28635708613911</c:v>
                </c:pt>
                <c:pt idx="18">
                  <c:v>356.28326912331272</c:v>
                </c:pt>
                <c:pt idx="19">
                  <c:v>378.19310060876973</c:v>
                </c:pt>
              </c:numCache>
            </c:numRef>
          </c:yVal>
          <c:smooth val="0"/>
        </c:ser>
        <c:ser>
          <c:idx val="13"/>
          <c:order val="6"/>
          <c:tx>
            <c:strRef>
              <c:f>Sheet1!$P$30</c:f>
              <c:strCache>
                <c:ptCount val="1"/>
                <c:pt idx="0">
                  <c:v>CPI (general inflation)</c:v>
                </c:pt>
              </c:strCache>
            </c:strRef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Sheet1!$B$31:$B$50</c:f>
              <c:numCache>
                <c:formatCode>General</c:formatCode>
                <c:ptCount val="20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</c:numCache>
            </c:numRef>
          </c:xVal>
          <c:yVal>
            <c:numRef>
              <c:f>Sheet1!$P$31:$P$50</c:f>
              <c:numCache>
                <c:formatCode>General</c:formatCode>
                <c:ptCount val="20"/>
                <c:pt idx="0">
                  <c:v>0</c:v>
                </c:pt>
                <c:pt idx="1">
                  <c:v>4.2081101759755057</c:v>
                </c:pt>
                <c:pt idx="2">
                  <c:v>7.3450650344300206</c:v>
                </c:pt>
                <c:pt idx="3">
                  <c:v>10.55853098699313</c:v>
                </c:pt>
                <c:pt idx="4">
                  <c:v>13.389441469013001</c:v>
                </c:pt>
                <c:pt idx="5">
                  <c:v>16.602907421576148</c:v>
                </c:pt>
                <c:pt idx="6">
                  <c:v>20.045906656465181</c:v>
                </c:pt>
                <c:pt idx="7">
                  <c:v>22.800306044376441</c:v>
                </c:pt>
                <c:pt idx="8">
                  <c:v>24.7130833970926</c:v>
                </c:pt>
                <c:pt idx="9">
                  <c:v>27.467482785003821</c:v>
                </c:pt>
                <c:pt idx="10">
                  <c:v>31.75210405508798</c:v>
                </c:pt>
                <c:pt idx="11">
                  <c:v>35.50114766641159</c:v>
                </c:pt>
                <c:pt idx="12">
                  <c:v>37.643458301453727</c:v>
                </c:pt>
                <c:pt idx="13">
                  <c:v>40.7804131599082</c:v>
                </c:pt>
                <c:pt idx="14">
                  <c:v>44.529456771231821</c:v>
                </c:pt>
                <c:pt idx="15">
                  <c:v>49.426166794185171</c:v>
                </c:pt>
                <c:pt idx="16">
                  <c:v>54.246365723029861</c:v>
                </c:pt>
                <c:pt idx="17">
                  <c:v>58.639632746748298</c:v>
                </c:pt>
                <c:pt idx="18">
                  <c:v>64.7306809487376</c:v>
                </c:pt>
              </c:numCache>
            </c:numRef>
          </c:yVal>
          <c:smooth val="0"/>
        </c:ser>
        <c:ser>
          <c:idx val="14"/>
          <c:order val="7"/>
          <c:tx>
            <c:strRef>
              <c:f>Sheet1!$Q$30</c:f>
              <c:strCache>
                <c:ptCount val="1"/>
                <c:pt idx="0">
                  <c:v>ARL expenditures, all serials</c:v>
                </c:pt>
              </c:strCache>
            </c:strRef>
          </c:tx>
          <c:spPr>
            <a:ln w="25400">
              <a:solidFill>
                <a:srgbClr val="FF00FF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Sheet1!$B$31:$B$50</c:f>
              <c:numCache>
                <c:formatCode>General</c:formatCode>
                <c:ptCount val="20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</c:numCache>
            </c:numRef>
          </c:xVal>
          <c:yVal>
            <c:numRef>
              <c:f>Sheet1!$Q$31:$Q$50</c:f>
              <c:numCache>
                <c:formatCode>General</c:formatCode>
                <c:ptCount val="20"/>
                <c:pt idx="0">
                  <c:v>0</c:v>
                </c:pt>
                <c:pt idx="1">
                  <c:v>9.7311359391894143</c:v>
                </c:pt>
                <c:pt idx="2">
                  <c:v>14.056420169719219</c:v>
                </c:pt>
                <c:pt idx="3">
                  <c:v>27.448030317923141</c:v>
                </c:pt>
                <c:pt idx="4">
                  <c:v>26.378471653397099</c:v>
                </c:pt>
                <c:pt idx="5">
                  <c:v>36.069766171925352</c:v>
                </c:pt>
                <c:pt idx="6">
                  <c:v>47.262780817579163</c:v>
                </c:pt>
                <c:pt idx="7">
                  <c:v>57.068772320697228</c:v>
                </c:pt>
                <c:pt idx="8">
                  <c:v>61.397266542162193</c:v>
                </c:pt>
                <c:pt idx="9">
                  <c:v>76.337341502571917</c:v>
                </c:pt>
                <c:pt idx="10">
                  <c:v>91.791618885357593</c:v>
                </c:pt>
                <c:pt idx="11">
                  <c:v>100.70228957985211</c:v>
                </c:pt>
                <c:pt idx="12">
                  <c:v>116.3861028974586</c:v>
                </c:pt>
                <c:pt idx="13">
                  <c:v>133.288904907004</c:v>
                </c:pt>
                <c:pt idx="14">
                  <c:v>142.55282155455811</c:v>
                </c:pt>
                <c:pt idx="15">
                  <c:v>156.67787206622759</c:v>
                </c:pt>
                <c:pt idx="16">
                  <c:v>174.77334731277921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170496"/>
        <c:axId val="28177152"/>
      </c:scatterChart>
      <c:valAx>
        <c:axId val="281704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25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year</a:t>
                </a:r>
              </a:p>
            </c:rich>
          </c:tx>
          <c:layout>
            <c:manualLayout>
              <c:xMode val="edge"/>
              <c:yMode val="edge"/>
              <c:x val="0.50779938985948103"/>
              <c:y val="0.9422643420092630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8177152"/>
        <c:crosses val="autoZero"/>
        <c:crossBetween val="midCat"/>
      </c:valAx>
      <c:valAx>
        <c:axId val="2817715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325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% change since 1990</a:t>
                </a:r>
              </a:p>
            </c:rich>
          </c:tx>
          <c:layout>
            <c:manualLayout>
              <c:xMode val="edge"/>
              <c:yMode val="edge"/>
              <c:x val="0.961871750433276"/>
              <c:y val="0.3325638740884869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in"/>
        <c:minorTickMark val="none"/>
        <c:tickLblPos val="high"/>
        <c:spPr>
          <a:ln w="3175">
            <a:solidFill>
              <a:srgbClr val="000000"/>
            </a:solidFill>
            <a:prstDash val="solid"/>
          </a:ln>
        </c:spPr>
        <c:txPr>
          <a:bodyPr rot="0" vert="horz" anchor="ctr" anchorCtr="1"/>
          <a:lstStyle/>
          <a:p>
            <a:pPr>
              <a:defRPr sz="13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8170496"/>
        <c:crossesAt val="2010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3.8518746968134503E-2"/>
          <c:y val="0.10774403782467799"/>
          <c:w val="0.25130003935025502"/>
          <c:h val="0.66050882797708099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21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chemeClr val="bg1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cat>
            <c:strRef>
              <c:f>Sheet1!$F$4:$Q$4</c:f>
              <c:strCache>
                <c:ptCount val="12"/>
                <c:pt idx="0">
                  <c:v>FY2000</c:v>
                </c:pt>
                <c:pt idx="1">
                  <c:v>FY2001</c:v>
                </c:pt>
                <c:pt idx="2">
                  <c:v> FY2002</c:v>
                </c:pt>
                <c:pt idx="3">
                  <c:v>FY2003</c:v>
                </c:pt>
                <c:pt idx="4">
                  <c:v>FY2004</c:v>
                </c:pt>
                <c:pt idx="5">
                  <c:v>FY2005</c:v>
                </c:pt>
                <c:pt idx="6">
                  <c:v>FY2006</c:v>
                </c:pt>
                <c:pt idx="7">
                  <c:v>FY2007</c:v>
                </c:pt>
                <c:pt idx="8">
                  <c:v>FY2008</c:v>
                </c:pt>
                <c:pt idx="9">
                  <c:v>FY2009</c:v>
                </c:pt>
                <c:pt idx="10">
                  <c:v>FY2010</c:v>
                </c:pt>
                <c:pt idx="11">
                  <c:v>FY2011</c:v>
                </c:pt>
              </c:strCache>
            </c:strRef>
          </c:cat>
          <c:val>
            <c:numRef>
              <c:f>Sheet1!$F$42:$Q$42</c:f>
              <c:numCache>
                <c:formatCode>_(* #,##0_);_(* \(#,##0\);_(* "-"??_);_(@_)</c:formatCode>
                <c:ptCount val="12"/>
                <c:pt idx="0">
                  <c:v>0</c:v>
                </c:pt>
                <c:pt idx="1">
                  <c:v>91</c:v>
                </c:pt>
                <c:pt idx="2">
                  <c:v>269</c:v>
                </c:pt>
                <c:pt idx="3">
                  <c:v>909</c:v>
                </c:pt>
                <c:pt idx="4">
                  <c:v>3066</c:v>
                </c:pt>
                <c:pt idx="5">
                  <c:v>4442</c:v>
                </c:pt>
                <c:pt idx="6">
                  <c:v>8370</c:v>
                </c:pt>
                <c:pt idx="7">
                  <c:v>10428</c:v>
                </c:pt>
                <c:pt idx="8">
                  <c:v>12879</c:v>
                </c:pt>
                <c:pt idx="9">
                  <c:v>21626</c:v>
                </c:pt>
                <c:pt idx="10">
                  <c:v>28041</c:v>
                </c:pt>
                <c:pt idx="11">
                  <c:v>34674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896832"/>
        <c:axId val="27898624"/>
      </c:lineChart>
      <c:catAx>
        <c:axId val="27896832"/>
        <c:scaling>
          <c:orientation val="minMax"/>
        </c:scaling>
        <c:delete val="0"/>
        <c:axPos val="b"/>
        <c:majorTickMark val="none"/>
        <c:minorTickMark val="none"/>
        <c:tickLblPos val="nextTo"/>
        <c:crossAx val="27898624"/>
        <c:crosses val="autoZero"/>
        <c:auto val="0"/>
        <c:lblAlgn val="ctr"/>
        <c:lblOffset val="100"/>
        <c:noMultiLvlLbl val="0"/>
      </c:catAx>
      <c:valAx>
        <c:axId val="27898624"/>
        <c:scaling>
          <c:orientation val="minMax"/>
        </c:scaling>
        <c:delete val="0"/>
        <c:axPos val="l"/>
        <c:majorGridlines/>
        <c:numFmt formatCode="_(* #,##0_);_(* \(#,##0\);_(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278968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en-US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6123817856102E-2"/>
          <c:y val="0.10743558924293301"/>
          <c:w val="0.89186518351872701"/>
          <c:h val="0.77526250807434105"/>
        </c:manualLayout>
      </c:layout>
      <c:area3DChart>
        <c:grouping val="stacked"/>
        <c:varyColors val="0"/>
        <c:ser>
          <c:idx val="1"/>
          <c:order val="0"/>
          <c:tx>
            <c:v>Open Access Archives</c:v>
          </c:tx>
          <c:spPr>
            <a:solidFill>
              <a:schemeClr val="accent1">
                <a:lumMod val="60000"/>
                <a:lumOff val="40000"/>
              </a:schemeClr>
            </a:solidFill>
          </c:spPr>
          <c:dLbls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/>
                      <a:t> </a:t>
                    </a:r>
                    <a:r>
                      <a:rPr lang="en-US" smtClean="0"/>
                      <a:t>6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</c:dLbl>
            <c:dLbl>
              <c:idx val="11"/>
              <c:layout>
                <c:manualLayout>
                  <c:x val="-1.9841269841269799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</c:dLbl>
            <c:txPr>
              <a:bodyPr rot="0" vert="horz" anchor="t" anchorCtr="0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Sheet1!$F$4:$Q$4</c:f>
              <c:strCache>
                <c:ptCount val="12"/>
                <c:pt idx="0">
                  <c:v>FY2000</c:v>
                </c:pt>
                <c:pt idx="1">
                  <c:v>FY2001</c:v>
                </c:pt>
                <c:pt idx="2">
                  <c:v> FY2002</c:v>
                </c:pt>
                <c:pt idx="3">
                  <c:v>FY2003</c:v>
                </c:pt>
                <c:pt idx="4">
                  <c:v>FY2004</c:v>
                </c:pt>
                <c:pt idx="5">
                  <c:v>FY2005</c:v>
                </c:pt>
                <c:pt idx="6">
                  <c:v>FY2006</c:v>
                </c:pt>
                <c:pt idx="7">
                  <c:v>FY2007</c:v>
                </c:pt>
                <c:pt idx="8">
                  <c:v>FY2008</c:v>
                </c:pt>
                <c:pt idx="9">
                  <c:v>FY2009</c:v>
                </c:pt>
                <c:pt idx="10">
                  <c:v>FY2010</c:v>
                </c:pt>
                <c:pt idx="11">
                  <c:v>FY2011</c:v>
                </c:pt>
              </c:strCache>
            </c:strRef>
          </c:cat>
          <c:val>
            <c:numRef>
              <c:f>Sheet1!$F$44:$Q$44</c:f>
              <c:numCache>
                <c:formatCode>_(* #,##0_);_(* \(#,##0\);_(* "-"??_);_(@_)</c:formatCode>
                <c:ptCount val="12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7</c:v>
                </c:pt>
              </c:numCache>
            </c:numRef>
          </c:val>
        </c:ser>
        <c:ser>
          <c:idx val="2"/>
          <c:order val="1"/>
          <c:tx>
            <c:v>E-Journals</c:v>
          </c:tx>
          <c:spPr>
            <a:solidFill>
              <a:srgbClr val="9BBB59">
                <a:alpha val="88000"/>
              </a:srgbClr>
            </a:solidFill>
          </c:spPr>
          <c:dLbls>
            <c:dLbl>
              <c:idx val="11"/>
              <c:layout>
                <c:manualLayout>
                  <c:x val="-2.1164021164021302E-2"/>
                  <c:y val="2.0768431983385202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27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</c:dLbl>
            <c:txPr>
              <a:bodyPr rot="0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Sheet1!$F$4:$Q$4</c:f>
              <c:strCache>
                <c:ptCount val="12"/>
                <c:pt idx="0">
                  <c:v>FY2000</c:v>
                </c:pt>
                <c:pt idx="1">
                  <c:v>FY2001</c:v>
                </c:pt>
                <c:pt idx="2">
                  <c:v> FY2002</c:v>
                </c:pt>
                <c:pt idx="3">
                  <c:v>FY2003</c:v>
                </c:pt>
                <c:pt idx="4">
                  <c:v>FY2004</c:v>
                </c:pt>
                <c:pt idx="5">
                  <c:v>FY2005</c:v>
                </c:pt>
                <c:pt idx="6">
                  <c:v>FY2006</c:v>
                </c:pt>
                <c:pt idx="7">
                  <c:v>FY2007</c:v>
                </c:pt>
                <c:pt idx="8">
                  <c:v>FY2008</c:v>
                </c:pt>
                <c:pt idx="9">
                  <c:v>FY2009</c:v>
                </c:pt>
                <c:pt idx="10">
                  <c:v>FY2010</c:v>
                </c:pt>
                <c:pt idx="11">
                  <c:v>FY2011</c:v>
                </c:pt>
              </c:strCache>
            </c:strRef>
          </c:cat>
          <c:val>
            <c:numRef>
              <c:f>Sheet1!$F$46:$Q$46</c:f>
              <c:numCache>
                <c:formatCode>_(* #,##0_);_(* \(#,##0\);_(* "-"??_);_(@_)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9</c:v>
                </c:pt>
                <c:pt idx="11">
                  <c:v>22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Depth val="418"/>
        <c:axId val="28078080"/>
        <c:axId val="28079616"/>
        <c:axId val="0"/>
      </c:area3DChart>
      <c:catAx>
        <c:axId val="28078080"/>
        <c:scaling>
          <c:orientation val="minMax"/>
        </c:scaling>
        <c:delete val="0"/>
        <c:axPos val="b"/>
        <c:majorTickMark val="none"/>
        <c:minorTickMark val="none"/>
        <c:tickLblPos val="nextTo"/>
        <c:crossAx val="28079616"/>
        <c:crosses val="autoZero"/>
        <c:auto val="1"/>
        <c:lblAlgn val="ctr"/>
        <c:lblOffset val="100"/>
        <c:noMultiLvlLbl val="0"/>
      </c:catAx>
      <c:valAx>
        <c:axId val="28079616"/>
        <c:scaling>
          <c:orientation val="minMax"/>
        </c:scaling>
        <c:delete val="1"/>
        <c:axPos val="l"/>
        <c:numFmt formatCode="_(* #,##0_);_(* \(#,##0\);_(* &quot;-&quot;??_);_(@_)" sourceLinked="1"/>
        <c:majorTickMark val="out"/>
        <c:minorTickMark val="none"/>
        <c:tickLblPos val="none"/>
        <c:crossAx val="28078080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"/>
          <c:y val="0.31044092704144499"/>
          <c:w val="0.62093759113444202"/>
          <c:h val="0.17878071315851901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zero"/>
    <c:showDLblsOverMax val="0"/>
  </c:chart>
  <c:spPr>
    <a:noFill/>
    <a:effectLst/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979411A-024E-44DE-AED0-A870DE46EEA1}" type="datetime1">
              <a:rPr lang="en-US"/>
              <a:pPr/>
              <a:t>12/22/2011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8909B0-CA82-481F-A45B-3F350F7EFB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69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B908C3E-C2E3-4213-B6FF-12C34D407992}" type="datetime1">
              <a:rPr lang="en-US"/>
              <a:pPr/>
              <a:t>12/22/2011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287F4AD-9FE8-4818-AF59-88F5717ADE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3964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 pitchFamily="-10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-112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9pPr>
          </a:lstStyle>
          <a:p>
            <a:fld id="{494E571E-4981-4E9E-9323-EB30A79C8BAD}" type="slidenum">
              <a:rPr lang="en-US" sz="1200"/>
              <a:pPr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3597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9615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109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4531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4321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1414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838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637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226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05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567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88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7486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013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2777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509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2236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3323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0983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650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278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13927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37385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116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3761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75605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60333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50903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0329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87250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37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815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950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931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978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784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F4AD-9FE8-4818-AF59-88F5717ADE1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32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24800" y="6299200"/>
            <a:ext cx="8382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97A3C87-0F11-45C8-B667-F12F0E43F7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227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Oct 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24800" y="6299200"/>
            <a:ext cx="8382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47AB56-6451-494F-B73B-CE535D252A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319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914400"/>
            <a:ext cx="20955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914400"/>
            <a:ext cx="6134100" cy="495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Oct 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24800" y="6299200"/>
            <a:ext cx="8382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7685A38-1116-44B0-BDB7-1FFF7712F1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749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24800" y="6299200"/>
            <a:ext cx="8382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43A2626-764D-40BC-9CCD-89FC706CDD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452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8940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Oct 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24800" y="6299200"/>
            <a:ext cx="8382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4A9F995-A625-4640-AD4F-C4B6F7C5A4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1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114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Oct 2009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924800" y="6299200"/>
            <a:ext cx="8382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E14072-5422-415B-AD4D-F2992656FE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726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350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9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35275"/>
            <a:ext cx="4040188" cy="32607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19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35275"/>
            <a:ext cx="4041775" cy="32607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Oct 2009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24800" y="6299200"/>
            <a:ext cx="8382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3D055E3-A908-4160-95F4-AD3EAC4838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172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Oct 2009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24800" y="6299200"/>
            <a:ext cx="8382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0BF1BBB-759A-4A29-8897-27AC8F41D4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277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Oct 2009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24800" y="6299200"/>
            <a:ext cx="8382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93CFFF3-3352-4C29-AA13-5654A350C6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18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1700"/>
            <a:ext cx="3008313" cy="1155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89000"/>
            <a:ext cx="5111750" cy="52371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57400"/>
            <a:ext cx="3008313" cy="4068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Oct 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24800" y="6299200"/>
            <a:ext cx="8382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90224E8-4839-4674-A61D-78497054B7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961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77899"/>
            <a:ext cx="5486400" cy="37496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Oct 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24800" y="6299200"/>
            <a:ext cx="8382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A0A6218-EA23-4BFA-AD06-977C5C6663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943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powerpoint-C sub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9300" y="914400"/>
            <a:ext cx="7924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9300" y="1981200"/>
            <a:ext cx="7924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5200" y="62992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2B5E"/>
                </a:solidFill>
                <a:latin typeface="Georgia" pitchFamily="-112" charset="0"/>
              </a:defRPr>
            </a:lvl1pPr>
          </a:lstStyle>
          <a:p>
            <a:pPr>
              <a:defRPr/>
            </a:pPr>
            <a:r>
              <a:rPr lang="en-US" dirty="0" smtClean="0"/>
              <a:t>12 Oct 2011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9300" y="6299200"/>
            <a:ext cx="62230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2B5E"/>
                </a:solidFill>
                <a:latin typeface="Georgia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4815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48151"/>
          </a:solidFill>
          <a:latin typeface="Georgia" pitchFamily="-108" charset="0"/>
          <a:ea typeface="ＭＳ Ｐゴシック" pitchFamily="-108" charset="-128"/>
          <a:cs typeface="ＭＳ Ｐゴシック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48151"/>
          </a:solidFill>
          <a:latin typeface="Georgia" pitchFamily="-108" charset="0"/>
          <a:ea typeface="ＭＳ Ｐゴシック" pitchFamily="-108" charset="-128"/>
          <a:cs typeface="ＭＳ Ｐゴシック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48151"/>
          </a:solidFill>
          <a:latin typeface="Georgia" pitchFamily="-108" charset="0"/>
          <a:ea typeface="ＭＳ Ｐゴシック" pitchFamily="-108" charset="-128"/>
          <a:cs typeface="ＭＳ Ｐゴシック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48151"/>
          </a:solidFill>
          <a:latin typeface="Georgia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3E7E"/>
          </a:solidFill>
          <a:latin typeface="Georgia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3E7E"/>
          </a:solidFill>
          <a:latin typeface="Georgia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3E7E"/>
          </a:solidFill>
          <a:latin typeface="Georgia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3E7E"/>
          </a:solidFill>
          <a:latin typeface="Georgia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600"/>
        </a:spcAft>
        <a:buClr>
          <a:srgbClr val="000000"/>
        </a:buClr>
        <a:buChar char="•"/>
        <a:defRPr sz="3200">
          <a:solidFill>
            <a:srgbClr val="002B5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ts val="1200"/>
        </a:spcAft>
        <a:buClr>
          <a:srgbClr val="000000"/>
        </a:buClr>
        <a:buChar char="–"/>
        <a:defRPr sz="2800">
          <a:solidFill>
            <a:srgbClr val="002B5E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ts val="1200"/>
        </a:spcAft>
        <a:buClr>
          <a:srgbClr val="000000"/>
        </a:buClr>
        <a:buChar char="•"/>
        <a:defRPr sz="2400">
          <a:solidFill>
            <a:srgbClr val="002B5E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ts val="1200"/>
        </a:spcAft>
        <a:buClr>
          <a:srgbClr val="000000"/>
        </a:buClr>
        <a:buChar char="–"/>
        <a:defRPr sz="2000">
          <a:solidFill>
            <a:srgbClr val="002B5E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ts val="1200"/>
        </a:spcAft>
        <a:buClr>
          <a:srgbClr val="000000"/>
        </a:buClr>
        <a:buChar char="»"/>
        <a:defRPr sz="2000">
          <a:solidFill>
            <a:srgbClr val="002B5E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E7E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E7E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E7E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E7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aj.or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pendoar.org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l.org/sparc/author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erpa.ac.uk/romeo/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openaccess.pitt.edu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penaccessweek.org/" TargetMode="External"/><Relationship Id="rId4" Type="http://schemas.openxmlformats.org/officeDocument/2006/relationships/hyperlink" Target="http://minority-health.pitt.edu/" TargetMode="Externa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title-slid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3700" y="1304925"/>
            <a:ext cx="5311775" cy="1885949"/>
          </a:xfrm>
        </p:spPr>
        <p:txBody>
          <a:bodyPr anchor="t">
            <a:noAutofit/>
          </a:bodyPr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Open Access</a:t>
            </a:r>
            <a:r>
              <a:rPr lang="en-US" b="0" dirty="0">
                <a:solidFill>
                  <a:schemeClr val="bg1"/>
                </a:solidFill>
              </a:rPr>
              <a:t/>
            </a:r>
            <a:br>
              <a:rPr lang="en-US" b="0" dirty="0">
                <a:solidFill>
                  <a:schemeClr val="bg1"/>
                </a:solidFill>
              </a:rPr>
            </a:br>
            <a:r>
              <a:rPr lang="en-US" sz="2800" b="0" dirty="0" smtClean="0">
                <a:solidFill>
                  <a:schemeClr val="bg1"/>
                </a:solidFill>
              </a:rPr>
              <a:t>Greater Impact for </a:t>
            </a:r>
            <a:r>
              <a:rPr lang="en-US" sz="2800" b="0" dirty="0" smtClean="0">
                <a:solidFill>
                  <a:schemeClr val="bg1"/>
                </a:solidFill>
              </a:rPr>
              <a:t>Minority Health &amp; Health Equity Research</a:t>
            </a:r>
            <a:endParaRPr lang="en-US" sz="2800" b="0" dirty="0" smtClean="0">
              <a:solidFill>
                <a:schemeClr val="bg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3700" y="3314699"/>
            <a:ext cx="5486400" cy="1981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0000"/>
              </a:buClr>
            </a:pPr>
            <a:r>
              <a:rPr lang="en-US" sz="1600" b="1" dirty="0" smtClean="0">
                <a:solidFill>
                  <a:srgbClr val="CCCC90"/>
                </a:solidFill>
                <a:latin typeface="Georgia" pitchFamily="-110" charset="0"/>
              </a:rPr>
              <a:t>Office </a:t>
            </a:r>
            <a:r>
              <a:rPr lang="en-US" sz="1600" b="1" dirty="0">
                <a:solidFill>
                  <a:srgbClr val="CCCC90"/>
                </a:solidFill>
                <a:latin typeface="Georgia" pitchFamily="-110" charset="0"/>
              </a:rPr>
              <a:t>of Scholarly Communication and Publishing</a:t>
            </a:r>
          </a:p>
          <a:p>
            <a:pPr eaLnBrk="1" hangingPunct="1">
              <a:spcBef>
                <a:spcPct val="20000"/>
              </a:spcBef>
              <a:buClr>
                <a:srgbClr val="000000"/>
              </a:buClr>
            </a:pPr>
            <a:r>
              <a:rPr lang="en-US" sz="1600" i="1" dirty="0">
                <a:solidFill>
                  <a:srgbClr val="CCCC90"/>
                </a:solidFill>
                <a:latin typeface="Georgia" pitchFamily="-110" charset="0"/>
              </a:rPr>
              <a:t>University Library System</a:t>
            </a:r>
          </a:p>
          <a:p>
            <a:pPr eaLnBrk="1" hangingPunct="1">
              <a:spcBef>
                <a:spcPct val="20000"/>
              </a:spcBef>
              <a:buClr>
                <a:srgbClr val="000000"/>
              </a:buClr>
            </a:pPr>
            <a:r>
              <a:rPr lang="en-US" sz="1600" i="1" dirty="0">
                <a:solidFill>
                  <a:srgbClr val="CCCC90"/>
                </a:solidFill>
                <a:latin typeface="Georgia" pitchFamily="-110" charset="0"/>
              </a:rPr>
              <a:t>University of Pittsburgh</a:t>
            </a:r>
          </a:p>
          <a:p>
            <a:pPr eaLnBrk="1" hangingPunct="1">
              <a:spcBef>
                <a:spcPct val="20000"/>
              </a:spcBef>
              <a:buClr>
                <a:srgbClr val="000000"/>
              </a:buClr>
            </a:pPr>
            <a:endParaRPr lang="en-US" sz="1600" b="1" dirty="0" smtClean="0">
              <a:solidFill>
                <a:srgbClr val="CCCC90"/>
              </a:solidFill>
              <a:latin typeface="Georgia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849328"/>
            <a:ext cx="4502150" cy="600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42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Access—Origins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81200"/>
            <a:ext cx="7924800" cy="4495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b="1" dirty="0" smtClean="0"/>
              <a:t>Crisis in scholarly communication/publishing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Flat to declining collections budgets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More demand for newer, expensive resources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Greatly increased pricing for serials, electronic resources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b="1" dirty="0"/>
              <a:t>Rise of Internet and Worldwide Web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400" dirty="0"/>
              <a:t>Rapid dissemination of new research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Better connectivity between </a:t>
            </a:r>
            <a:r>
              <a:rPr lang="en-US" sz="2400" dirty="0" smtClean="0"/>
              <a:t>scholars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9686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OA History—Early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838325"/>
            <a:ext cx="7924800" cy="482917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b="1" dirty="0" smtClean="0"/>
              <a:t>Late 1960s/early 1970s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ERIC, Medline, and Agricola created; ARPANET launched</a:t>
            </a:r>
          </a:p>
          <a:p>
            <a:pPr>
              <a:spcBef>
                <a:spcPts val="0"/>
              </a:spcBef>
            </a:pPr>
            <a:r>
              <a:rPr lang="en-US" sz="2400" b="1" dirty="0" smtClean="0"/>
              <a:t>1971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Project Gutenberg formed</a:t>
            </a:r>
          </a:p>
          <a:p>
            <a:pPr>
              <a:spcBef>
                <a:spcPts val="0"/>
              </a:spcBef>
            </a:pPr>
            <a:r>
              <a:rPr lang="en-US" sz="2400" b="1" dirty="0" smtClean="0"/>
              <a:t>1991-1994</a:t>
            </a:r>
            <a:endParaRPr lang="en-US" sz="2400" b="1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err="1"/>
              <a:t>ArXiv</a:t>
            </a:r>
            <a:r>
              <a:rPr lang="en-US" sz="1800" dirty="0"/>
              <a:t>, </a:t>
            </a:r>
            <a:r>
              <a:rPr lang="en-US" sz="1800" dirty="0" err="1"/>
              <a:t>mp_arc</a:t>
            </a:r>
            <a:r>
              <a:rPr lang="en-US" sz="1800" dirty="0"/>
              <a:t> (Mathematical Physics Preprint Archive), Project Bartleby, Perseus Project, et al., </a:t>
            </a:r>
            <a:r>
              <a:rPr lang="en-US" sz="1800" dirty="0" smtClean="0"/>
              <a:t>launched</a:t>
            </a:r>
          </a:p>
          <a:p>
            <a:pPr>
              <a:spcBef>
                <a:spcPts val="0"/>
              </a:spcBef>
            </a:pPr>
            <a:r>
              <a:rPr lang="en-US" sz="2400" b="1" dirty="0"/>
              <a:t>1994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Digital Libraries Initiative launched by National Science Foundation; Social Sciences Research Network (SSRN) launched</a:t>
            </a:r>
          </a:p>
          <a:p>
            <a:pPr>
              <a:spcBef>
                <a:spcPts val="0"/>
              </a:spcBef>
            </a:pPr>
            <a:r>
              <a:rPr lang="en-US" sz="2400" b="1" dirty="0"/>
              <a:t>1996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Networked Digital Library of Theses and Dissertations, Internet Archive </a:t>
            </a:r>
            <a:r>
              <a:rPr lang="en-US" sz="1800" dirty="0" smtClean="0"/>
              <a:t>created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470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OA History—Early 2000</a:t>
            </a:r>
            <a:r>
              <a:rPr lang="en-US" sz="2800" dirty="0" smtClean="0"/>
              <a:t>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857375"/>
            <a:ext cx="7924800" cy="44577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b="1" dirty="0" smtClean="0"/>
              <a:t>2000-2003: Tools</a:t>
            </a:r>
            <a:endParaRPr lang="en-US" sz="2400" b="1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PubMed Central </a:t>
            </a:r>
            <a:r>
              <a:rPr lang="en-US" sz="1600" dirty="0" smtClean="0"/>
              <a:t>launched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First Creative Commons licenses released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Directory of Open Access Journals </a:t>
            </a:r>
            <a:r>
              <a:rPr lang="en-US" sz="1600" dirty="0" smtClean="0"/>
              <a:t>launched</a:t>
            </a:r>
            <a:endParaRPr lang="en-US" sz="1600" dirty="0"/>
          </a:p>
          <a:p>
            <a:pPr>
              <a:spcBef>
                <a:spcPts val="0"/>
              </a:spcBef>
            </a:pPr>
            <a:r>
              <a:rPr lang="en-US" sz="2400" b="1" dirty="0" smtClean="0"/>
              <a:t>2000-2003: Declarations</a:t>
            </a:r>
            <a:endParaRPr lang="en-US" sz="2400" b="1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Tempe Principles for Emerging Scholarly Publishing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UN Economic and Social Council calls for “universal access to knowledge and information”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Budapest Open Access Initiative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Bethesda Statement on Open Access Publishing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Berlin Declaration on Open Access to Knowledge in the Sciences and </a:t>
            </a:r>
            <a:r>
              <a:rPr lang="en-US" sz="1600" dirty="0" smtClean="0"/>
              <a:t>Humanities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8851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OA History—Late 2000</a:t>
            </a:r>
            <a:r>
              <a:rPr lang="en-US" sz="2800" dirty="0" smtClean="0"/>
              <a:t>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809749"/>
            <a:ext cx="7924800" cy="4762501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b="1" dirty="0" smtClean="0"/>
              <a:t>2005</a:t>
            </a:r>
            <a:endParaRPr lang="en-US" sz="24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NIH Public Access Policy goes into effect: Scientists receiving NIH grants are asked to deposit in PubMed Central </a:t>
            </a:r>
            <a:r>
              <a:rPr lang="en-US" sz="1800" i="1" dirty="0"/>
              <a:t>on a voluntary basis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err="1" smtClean="0"/>
              <a:t>Wellcome</a:t>
            </a:r>
            <a:r>
              <a:rPr lang="en-US" sz="1800" dirty="0" smtClean="0"/>
              <a:t> </a:t>
            </a:r>
            <a:r>
              <a:rPr lang="en-US" sz="1800" dirty="0"/>
              <a:t>Trust implements Open Access mandate for </a:t>
            </a:r>
            <a:r>
              <a:rPr lang="en-US" sz="1800" dirty="0" err="1"/>
              <a:t>Wellcome</a:t>
            </a:r>
            <a:r>
              <a:rPr lang="en-US" sz="1800" dirty="0"/>
              <a:t>-funded research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Columbia University, University of Kansas, and Case Western Reserve, adopt statements in support of OA</a:t>
            </a:r>
          </a:p>
          <a:p>
            <a:pPr>
              <a:spcBef>
                <a:spcPts val="0"/>
              </a:spcBef>
            </a:pPr>
            <a:r>
              <a:rPr lang="en-US" sz="2400" b="1" dirty="0" smtClean="0"/>
              <a:t>2008</a:t>
            </a:r>
            <a:endParaRPr lang="en-US" sz="24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Federal mandate takes effect requiring OA for NIH-funded research through deposit in PubMed Central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Harvard mandates OA deposit of faculty scholarly works</a:t>
            </a:r>
          </a:p>
          <a:p>
            <a:pPr>
              <a:spcBef>
                <a:spcPts val="0"/>
              </a:spcBef>
            </a:pPr>
            <a:r>
              <a:rPr lang="en-US" sz="2400" b="1" dirty="0" smtClean="0"/>
              <a:t>2009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MIT mandates OA deposit of faculty scholarly works</a:t>
            </a:r>
          </a:p>
        </p:txBody>
      </p:sp>
    </p:spTree>
    <p:extLst>
      <p:ext uri="{BB962C8B-B14F-4D97-AF65-F5344CB8AC3E}">
        <p14:creationId xmlns:p14="http://schemas.microsoft.com/office/powerpoint/2010/main" val="195028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OA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819275"/>
            <a:ext cx="7972425" cy="481012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2400" b="1" dirty="0" smtClean="0"/>
              <a:t>Over 150 universities around the world mandate Open Access deposits of faculty works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2400" b="1" dirty="0" smtClean="0"/>
              <a:t>Directory of Open Access Journals (DOAJ)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 smtClean="0"/>
              <a:t>lists 7,327 </a:t>
            </a:r>
            <a:r>
              <a:rPr lang="en-US" sz="1800" dirty="0"/>
              <a:t>OA journals in </a:t>
            </a:r>
            <a:r>
              <a:rPr lang="en-US" sz="1800" dirty="0" smtClean="0"/>
              <a:t>117 countries 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 smtClean="0">
                <a:hlinkClick r:id="rId3"/>
              </a:rPr>
              <a:t>http://www.doaj.org</a:t>
            </a:r>
            <a:r>
              <a:rPr lang="en-US" sz="1800" dirty="0" smtClean="0"/>
              <a:t> (December 2011)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2400" b="1" dirty="0" smtClean="0"/>
              <a:t>Directory of Open Access Repositories (</a:t>
            </a:r>
            <a:r>
              <a:rPr lang="en-US" sz="2400" b="1" dirty="0" err="1" smtClean="0"/>
              <a:t>OpenDOAR</a:t>
            </a:r>
            <a:r>
              <a:rPr lang="en-US" sz="2400" b="1" dirty="0" smtClean="0"/>
              <a:t>) 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 smtClean="0"/>
              <a:t>lists 2,161 open </a:t>
            </a:r>
            <a:r>
              <a:rPr lang="en-US" sz="1800" dirty="0"/>
              <a:t>archives in </a:t>
            </a:r>
            <a:r>
              <a:rPr lang="en-US" sz="1800" dirty="0" smtClean="0"/>
              <a:t>98 countries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 smtClean="0">
                <a:hlinkClick r:id="rId4"/>
              </a:rPr>
              <a:t>http://www.opendoar.org</a:t>
            </a:r>
            <a:r>
              <a:rPr lang="en-US" sz="1800" dirty="0" smtClean="0"/>
              <a:t> (December 2011)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748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OA@Pitt</a:t>
            </a:r>
            <a:r>
              <a:rPr lang="en-US" dirty="0" smtClean="0"/>
              <a:t>—History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800225"/>
            <a:ext cx="7924800" cy="466724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/>
              <a:t>2000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400" dirty="0" smtClean="0"/>
              <a:t>Pitt is signatory to Tempe Principles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400" b="1" dirty="0" smtClean="0"/>
              <a:t>2001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400" dirty="0" smtClean="0"/>
              <a:t>Electronic Theses and Dissertations (ETDs) begin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400" dirty="0" err="1" smtClean="0"/>
              <a:t>PhilSci</a:t>
            </a:r>
            <a:r>
              <a:rPr lang="en-US" sz="2400" dirty="0" smtClean="0"/>
              <a:t>-Archive launched for rapid OA dissemination of new research in philosophy of science; “The Pittsburgh Archive”)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400" b="1" dirty="0"/>
              <a:t>2002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Pitt is signatory to Budapest Open Access Initiative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School of Engineering requires deposit of ETDs in advance of University-wide </a:t>
            </a:r>
            <a:r>
              <a:rPr lang="en-US" sz="2400" dirty="0" smtClean="0"/>
              <a:t>mandate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8032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OA@Pitt</a:t>
            </a:r>
            <a:r>
              <a:rPr lang="en-US" dirty="0" smtClean="0"/>
              <a:t>—History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800225"/>
            <a:ext cx="7924800" cy="4667249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400" b="1" dirty="0" smtClean="0"/>
              <a:t>2003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400" dirty="0" smtClean="0"/>
              <a:t>Archive of European Integration created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400" b="1" dirty="0" smtClean="0"/>
              <a:t>2004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400" dirty="0" smtClean="0"/>
              <a:t>ETDs mandated for all programs with a thesis requirement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400" dirty="0" smtClean="0"/>
              <a:t>Minority Health Archive launched</a:t>
            </a:r>
          </a:p>
          <a:p>
            <a:pPr>
              <a:spcBef>
                <a:spcPts val="0"/>
              </a:spcBef>
            </a:pPr>
            <a:r>
              <a:rPr lang="en-US" sz="2400" b="1" dirty="0"/>
              <a:t>2007</a:t>
            </a:r>
            <a:endParaRPr lang="en-US" sz="24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University of Pittsburgh Press begins working with ULS to provide OA to 500 books on Press backlist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ULS journal publishing program begins, moving existing print journals to </a:t>
            </a:r>
            <a:r>
              <a:rPr lang="en-US" sz="2400" dirty="0" smtClean="0"/>
              <a:t>electronic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436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OA@Pitt</a:t>
            </a:r>
            <a:r>
              <a:rPr lang="en-US" dirty="0" smtClean="0"/>
              <a:t>—History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847850"/>
            <a:ext cx="7924800" cy="454342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b="1" dirty="0" smtClean="0"/>
              <a:t>2008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ULS published its first e-only Open Access journal, </a:t>
            </a:r>
            <a:r>
              <a:rPr lang="en-US" sz="2400" i="1" dirty="0" smtClean="0"/>
              <a:t>International Journal of </a:t>
            </a:r>
            <a:r>
              <a:rPr lang="en-US" sz="2400" i="1" dirty="0" err="1" smtClean="0"/>
              <a:t>Telerehabilitation</a:t>
            </a:r>
            <a:endParaRPr lang="en-US" sz="2400" i="1" dirty="0" smtClean="0"/>
          </a:p>
          <a:p>
            <a:pPr>
              <a:spcBef>
                <a:spcPts val="0"/>
              </a:spcBef>
            </a:pPr>
            <a:r>
              <a:rPr lang="en-US" sz="2400" b="1" dirty="0" smtClean="0"/>
              <a:t>2009</a:t>
            </a:r>
            <a:endParaRPr lang="en-US" sz="2400" dirty="0" smtClean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Senate Plenary Session on Open Access held</a:t>
            </a:r>
            <a:endParaRPr lang="en-US" sz="2400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/>
              <a:t>D-Scholarship@Pitt</a:t>
            </a:r>
            <a:r>
              <a:rPr lang="en-US" sz="2400" dirty="0" smtClean="0"/>
              <a:t> institutional repository launched at Plenary session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Open Access Task Force formed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OA journal publishing increases to 8 titles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8830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OA@Pitt</a:t>
            </a:r>
            <a:r>
              <a:rPr lang="en-US" dirty="0" smtClean="0"/>
              <a:t>—Today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24050"/>
            <a:ext cx="7924800" cy="4495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200" dirty="0"/>
              <a:t>27 Open Access journals now published with more pending; nearly all are peer-reviewed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200" dirty="0" smtClean="0"/>
              <a:t>ULS Publications </a:t>
            </a:r>
            <a:r>
              <a:rPr lang="en-US" sz="2200" dirty="0"/>
              <a:t>Advisory Board </a:t>
            </a:r>
            <a:r>
              <a:rPr lang="en-US" sz="2200" dirty="0" smtClean="0"/>
              <a:t>formed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200" dirty="0" smtClean="0"/>
              <a:t>MHHEA contains </a:t>
            </a:r>
            <a:r>
              <a:rPr lang="en-US" sz="2200" dirty="0" smtClean="0"/>
              <a:t>more than 2,100 </a:t>
            </a:r>
            <a:r>
              <a:rPr lang="en-US" sz="2200" dirty="0" smtClean="0"/>
              <a:t>items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200" dirty="0" smtClean="0"/>
              <a:t>5 author self-archiving repositories with more planned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200" dirty="0" smtClean="0"/>
              <a:t>D-Scholarship contains nearly 7,000 items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200" dirty="0"/>
              <a:t>Over 750 </a:t>
            </a:r>
            <a:r>
              <a:rPr lang="en-US" sz="2200" dirty="0" smtClean="0"/>
              <a:t>OA book titles through Press Digital Editions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200" dirty="0" smtClean="0"/>
              <a:t>Over 4,200 ETDs, migrated to D-Scholarship in November 2011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200" dirty="0" smtClean="0"/>
              <a:t>Proposed Open Access mandate</a:t>
            </a:r>
          </a:p>
        </p:txBody>
      </p:sp>
    </p:spTree>
    <p:extLst>
      <p:ext uri="{BB962C8B-B14F-4D97-AF65-F5344CB8AC3E}">
        <p14:creationId xmlns:p14="http://schemas.microsoft.com/office/powerpoint/2010/main" val="159503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today: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299" y="2076450"/>
            <a:ext cx="8213725" cy="43053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Educate ourselves about OA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Understand </a:t>
            </a:r>
            <a:r>
              <a:rPr lang="en-US" dirty="0"/>
              <a:t>how OA can positively impact your research and publishing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Learn </a:t>
            </a:r>
            <a:r>
              <a:rPr lang="en-US" dirty="0"/>
              <a:t>about tools that support </a:t>
            </a:r>
            <a:r>
              <a:rPr lang="en-US" dirty="0" smtClean="0"/>
              <a:t>OA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Know </a:t>
            </a:r>
            <a:r>
              <a:rPr lang="en-US" dirty="0"/>
              <a:t>how the ULS Office of Scholarly Communication and Publishing </a:t>
            </a:r>
            <a:r>
              <a:rPr lang="en-US" dirty="0" smtClean="0"/>
              <a:t>can help</a:t>
            </a:r>
          </a:p>
        </p:txBody>
      </p:sp>
    </p:spTree>
    <p:extLst>
      <p:ext uri="{BB962C8B-B14F-4D97-AF65-F5344CB8AC3E}">
        <p14:creationId xmlns:p14="http://schemas.microsoft.com/office/powerpoint/2010/main" val="154237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382036711"/>
              </p:ext>
            </p:extLst>
          </p:nvPr>
        </p:nvGraphicFramePr>
        <p:xfrm>
          <a:off x="685799" y="2409825"/>
          <a:ext cx="7848601" cy="4095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49300" y="1133475"/>
            <a:ext cx="8070850" cy="1419225"/>
          </a:xfrm>
        </p:spPr>
        <p:txBody>
          <a:bodyPr/>
          <a:lstStyle/>
          <a:p>
            <a:r>
              <a:rPr lang="en-US" dirty="0" smtClean="0"/>
              <a:t>Total number of documents</a:t>
            </a:r>
            <a:br>
              <a:rPr lang="en-US" dirty="0" smtClean="0"/>
            </a:br>
            <a:r>
              <a:rPr lang="en-US" dirty="0" smtClean="0"/>
              <a:t>in ULS e-publications </a:t>
            </a:r>
            <a:r>
              <a:rPr lang="en-US" sz="2800" b="0" dirty="0" smtClean="0"/>
              <a:t>FY2000-FY2011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86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081007745"/>
              </p:ext>
            </p:extLst>
          </p:nvPr>
        </p:nvGraphicFramePr>
        <p:xfrm>
          <a:off x="666749" y="1014592"/>
          <a:ext cx="7781925" cy="5652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300" y="1123950"/>
            <a:ext cx="7924800" cy="1581150"/>
          </a:xfrm>
        </p:spPr>
        <p:txBody>
          <a:bodyPr/>
          <a:lstStyle/>
          <a:p>
            <a:r>
              <a:rPr lang="en-US" dirty="0" smtClean="0"/>
              <a:t>Growth</a:t>
            </a:r>
            <a:r>
              <a:rPr lang="en-US" baseline="0" dirty="0" smtClean="0"/>
              <a:t> in the number of</a:t>
            </a:r>
            <a:br>
              <a:rPr lang="en-US" baseline="0" dirty="0" smtClean="0"/>
            </a:br>
            <a:r>
              <a:rPr lang="en-US" baseline="0" dirty="0" smtClean="0"/>
              <a:t>ULS E-Publications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22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ULS Journal </a:t>
            </a:r>
            <a:r>
              <a:rPr lang="en-US" dirty="0" smtClean="0"/>
              <a:t>Publishing </a:t>
            </a:r>
            <a:r>
              <a:rPr lang="en-US" dirty="0"/>
              <a:t>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/>
              <a:t>Propel scholarship at the University of Pittsburgh</a:t>
            </a:r>
          </a:p>
          <a:p>
            <a:pPr lvl="0"/>
            <a:r>
              <a:rPr lang="en-US" sz="2800" dirty="0"/>
              <a:t>Extend service beyond the home institution</a:t>
            </a:r>
          </a:p>
          <a:p>
            <a:pPr lvl="0"/>
            <a:r>
              <a:rPr lang="en-US" sz="2800" dirty="0"/>
              <a:t>Save ‘at-risk’ journals without the infrastructure or know-how to go electronic</a:t>
            </a:r>
          </a:p>
          <a:p>
            <a:pPr lvl="0"/>
            <a:r>
              <a:rPr lang="en-US" sz="2800" dirty="0"/>
              <a:t>Incentivize Open Access </a:t>
            </a:r>
            <a:r>
              <a:rPr lang="en-US" sz="2800" dirty="0" smtClean="0"/>
              <a:t>publishing </a:t>
            </a:r>
            <a:r>
              <a:rPr lang="en-US" sz="2800" dirty="0"/>
              <a:t>worldwide</a:t>
            </a:r>
          </a:p>
        </p:txBody>
      </p:sp>
    </p:spTree>
    <p:extLst>
      <p:ext uri="{BB962C8B-B14F-4D97-AF65-F5344CB8AC3E}">
        <p14:creationId xmlns:p14="http://schemas.microsoft.com/office/powerpoint/2010/main" val="42936676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300" y="1047749"/>
            <a:ext cx="7924800" cy="1171575"/>
          </a:xfrm>
        </p:spPr>
        <p:txBody>
          <a:bodyPr>
            <a:noAutofit/>
          </a:bodyPr>
          <a:lstStyle/>
          <a:p>
            <a:r>
              <a:rPr lang="en-US" dirty="0" smtClean="0"/>
              <a:t>Collaboration with </a:t>
            </a:r>
            <a:br>
              <a:rPr lang="en-US" dirty="0" smtClean="0"/>
            </a:br>
            <a:r>
              <a:rPr lang="en-US" dirty="0" smtClean="0"/>
              <a:t>University of Pittsburgh Press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799"/>
            <a:ext cx="8229600" cy="378142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750+ University </a:t>
            </a:r>
            <a:r>
              <a:rPr lang="en-US" sz="2800" dirty="0" smtClean="0"/>
              <a:t>of Pittsburgh Press </a:t>
            </a:r>
            <a:r>
              <a:rPr lang="en-US" sz="2800" dirty="0"/>
              <a:t>titles freely </a:t>
            </a:r>
            <a:r>
              <a:rPr lang="en-US" sz="2800" dirty="0" smtClean="0"/>
              <a:t>available through Press Digital Editions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Co-sponsor for all peer-reviewed journals published by the ULS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Director Cynthia Miller a member of ULS Publications Advisory Board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9045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762125"/>
            <a:ext cx="7924800" cy="483870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2400" dirty="0"/>
              <a:t>Greater </a:t>
            </a:r>
            <a:r>
              <a:rPr lang="en-US" sz="2400" dirty="0" smtClean="0"/>
              <a:t>access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More scholars view and read work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Extends the global reach of research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Reduces or eliminates price/permission barriers of subscription journals</a:t>
            </a:r>
          </a:p>
          <a:p>
            <a:pPr>
              <a:spcBef>
                <a:spcPts val="600"/>
              </a:spcBef>
            </a:pPr>
            <a:r>
              <a:rPr lang="en-US" sz="2400" dirty="0" smtClean="0"/>
              <a:t>More progress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Promotes speed, productivity</a:t>
            </a:r>
            <a:r>
              <a:rPr lang="en-US" sz="1800" dirty="0"/>
              <a:t>, and knowledge </a:t>
            </a:r>
            <a:r>
              <a:rPr lang="en-US" sz="1800" dirty="0" smtClean="0"/>
              <a:t>translation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Allows </a:t>
            </a:r>
            <a:r>
              <a:rPr lang="en-US" sz="1800" dirty="0"/>
              <a:t>authors to share research for the public good, not only with colleagues at the University of Pittsburgh but around the </a:t>
            </a:r>
            <a:r>
              <a:rPr lang="en-US" sz="1800" dirty="0" smtClean="0"/>
              <a:t>world</a:t>
            </a:r>
            <a:endParaRPr lang="en-US" sz="1800" dirty="0"/>
          </a:p>
          <a:p>
            <a:pPr>
              <a:spcBef>
                <a:spcPts val="600"/>
              </a:spcBef>
            </a:pPr>
            <a:r>
              <a:rPr lang="en-US" sz="2400" dirty="0"/>
              <a:t>Long-term preservation in a trusted repository</a:t>
            </a:r>
          </a:p>
          <a:p>
            <a:pPr>
              <a:spcBef>
                <a:spcPts val="600"/>
              </a:spcBef>
            </a:pPr>
            <a:r>
              <a:rPr lang="en-US" sz="2400" dirty="0" smtClean="0"/>
              <a:t>Greater impact</a:t>
            </a:r>
          </a:p>
        </p:txBody>
      </p:sp>
    </p:spTree>
    <p:extLst>
      <p:ext uri="{BB962C8B-B14F-4D97-AF65-F5344CB8AC3E}">
        <p14:creationId xmlns:p14="http://schemas.microsoft.com/office/powerpoint/2010/main" val="228435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OA and Its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81200"/>
            <a:ext cx="7924800" cy="4114800"/>
          </a:xfrm>
        </p:spPr>
        <p:txBody>
          <a:bodyPr/>
          <a:lstStyle/>
          <a:p>
            <a:r>
              <a:rPr lang="en-US" sz="2800" dirty="0" smtClean="0"/>
              <a:t>Get your work noticed, used, and cited</a:t>
            </a:r>
          </a:p>
          <a:p>
            <a:r>
              <a:rPr lang="en-US" sz="2800" dirty="0" smtClean="0"/>
              <a:t>Make your work available while ideas are fresh and new</a:t>
            </a:r>
          </a:p>
          <a:p>
            <a:r>
              <a:rPr lang="en-US" sz="2800" dirty="0" smtClean="0"/>
              <a:t>Share your work with colleagues and students</a:t>
            </a:r>
          </a:p>
          <a:p>
            <a:r>
              <a:rPr lang="en-US" sz="2800" dirty="0" smtClean="0"/>
              <a:t>Publish other scholarly works (books, articles)</a:t>
            </a:r>
          </a:p>
          <a:p>
            <a:r>
              <a:rPr lang="en-US" sz="2800" dirty="0" smtClean="0"/>
              <a:t>Index </a:t>
            </a:r>
            <a:r>
              <a:rPr lang="en-US" sz="2800" dirty="0"/>
              <a:t>in </a:t>
            </a:r>
            <a:r>
              <a:rPr lang="en-US" sz="2800" dirty="0" smtClean="0"/>
              <a:t>Google, Google </a:t>
            </a:r>
            <a:r>
              <a:rPr lang="en-US" sz="2800" dirty="0"/>
              <a:t>Scholar, </a:t>
            </a:r>
            <a:r>
              <a:rPr lang="en-US" sz="2800" dirty="0" err="1"/>
              <a:t>OAIster</a:t>
            </a:r>
            <a:r>
              <a:rPr lang="en-US" sz="2800" dirty="0"/>
              <a:t>, and </a:t>
            </a:r>
            <a:r>
              <a:rPr lang="en-US" sz="2800" dirty="0" smtClean="0"/>
              <a:t>other Internet </a:t>
            </a:r>
            <a:r>
              <a:rPr lang="en-US" sz="2800" dirty="0"/>
              <a:t>search </a:t>
            </a:r>
            <a:r>
              <a:rPr lang="en-US" sz="2800" dirty="0" smtClean="0"/>
              <a:t>tools</a:t>
            </a:r>
            <a:endParaRPr lang="en-US" sz="36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8347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Example—ETD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81199"/>
            <a:ext cx="7924800" cy="43148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Abdullah, </a:t>
            </a:r>
            <a:r>
              <a:rPr lang="en-US" sz="2800" dirty="0" err="1" smtClean="0"/>
              <a:t>Fawaz</a:t>
            </a:r>
            <a:r>
              <a:rPr lang="en-US" sz="2800" dirty="0" smtClean="0"/>
              <a:t> Mohammad. “Lean Manufacturing Tools and Techniques in the Process Industry with a Focus on Steel.” Ph.D. diss., University of Pittsburgh, 2003.</a:t>
            </a:r>
          </a:p>
          <a:p>
            <a:pPr lvl="1"/>
            <a:r>
              <a:rPr lang="en-US" dirty="0" smtClean="0"/>
              <a:t>Deposited in Pitt ETD database May 2003</a:t>
            </a:r>
          </a:p>
          <a:p>
            <a:pPr lvl="1"/>
            <a:r>
              <a:rPr lang="en-US" dirty="0" smtClean="0"/>
              <a:t>Downloads to date: 101,606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19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Example—New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81199"/>
            <a:ext cx="7924800" cy="44862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dirty="0"/>
              <a:t>Abbott, </a:t>
            </a:r>
            <a:r>
              <a:rPr lang="en-US" sz="3000" dirty="0" smtClean="0"/>
              <a:t>Russ. </a:t>
            </a:r>
            <a:r>
              <a:rPr lang="en-US" sz="3000" dirty="0"/>
              <a:t>“The Reductionist Blind </a:t>
            </a:r>
            <a:r>
              <a:rPr lang="en-US" sz="3000" dirty="0" smtClean="0"/>
              <a:t>Spot.” </a:t>
            </a:r>
            <a:r>
              <a:rPr lang="en-US" sz="3000" i="1" dirty="0" smtClean="0"/>
              <a:t>Complexity </a:t>
            </a:r>
            <a:r>
              <a:rPr lang="en-US" sz="3000" dirty="0" smtClean="0"/>
              <a:t>14 (2009): 10-22.</a:t>
            </a:r>
            <a:endParaRPr lang="en-US" sz="3000" dirty="0"/>
          </a:p>
          <a:p>
            <a:pPr lvl="1"/>
            <a:r>
              <a:rPr lang="en-US" sz="3000" dirty="0" smtClean="0"/>
              <a:t>Pre-print deposited in </a:t>
            </a:r>
            <a:r>
              <a:rPr lang="en-US" sz="3000" dirty="0" err="1" smtClean="0"/>
              <a:t>PhilSci</a:t>
            </a:r>
            <a:r>
              <a:rPr lang="en-US" sz="3000" dirty="0" smtClean="0"/>
              <a:t>-Archive March 2009.</a:t>
            </a:r>
          </a:p>
          <a:p>
            <a:pPr lvl="1"/>
            <a:r>
              <a:rPr lang="en-US" sz="3000" dirty="0" smtClean="0"/>
              <a:t>Downloads of pre-print to date: 19,413</a:t>
            </a:r>
          </a:p>
          <a:p>
            <a:pPr lvl="1"/>
            <a:r>
              <a:rPr lang="en-US" sz="3000" dirty="0" smtClean="0"/>
              <a:t>Origin of top downloads: US, UK, Germany, France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96370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Example—Faculty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81199"/>
            <a:ext cx="7924800" cy="4429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Cox, Richard J. “Digital </a:t>
            </a:r>
            <a:r>
              <a:rPr lang="en-US" sz="2800" dirty="0" err="1" smtClean="0"/>
              <a:t>Curation</a:t>
            </a:r>
            <a:r>
              <a:rPr lang="en-US" sz="2800" dirty="0" smtClean="0"/>
              <a:t> and the Citizen Archivist.” Published </a:t>
            </a:r>
            <a:r>
              <a:rPr lang="en-US" sz="2800" dirty="0"/>
              <a:t>in </a:t>
            </a:r>
            <a:r>
              <a:rPr lang="en-US" sz="2800" i="1" dirty="0"/>
              <a:t>Digital </a:t>
            </a:r>
            <a:r>
              <a:rPr lang="en-US" sz="2800" i="1" dirty="0" err="1"/>
              <a:t>Curation</a:t>
            </a:r>
            <a:r>
              <a:rPr lang="en-US" sz="2800" i="1" dirty="0"/>
              <a:t>: Practice, Promises &amp; Prospects: Proceedings of </a:t>
            </a:r>
            <a:r>
              <a:rPr lang="en-US" sz="2800" i="1" dirty="0" err="1"/>
              <a:t>DigCCurr</a:t>
            </a:r>
            <a:r>
              <a:rPr lang="en-US" sz="2800" i="1" dirty="0"/>
              <a:t> </a:t>
            </a:r>
            <a:r>
              <a:rPr lang="en-US" sz="2800" i="1" dirty="0" smtClean="0"/>
              <a:t>2009, </a:t>
            </a:r>
            <a:r>
              <a:rPr lang="en-US" sz="2800" dirty="0"/>
              <a:t>University of North Carolina, Chapel Hill, April 1-3, </a:t>
            </a:r>
            <a:r>
              <a:rPr lang="en-US" sz="2800" dirty="0" smtClean="0"/>
              <a:t>2009. </a:t>
            </a:r>
          </a:p>
          <a:p>
            <a:pPr lvl="1"/>
            <a:r>
              <a:rPr lang="en-US" dirty="0" smtClean="0"/>
              <a:t>Pre-print deposited May 2009</a:t>
            </a:r>
          </a:p>
          <a:p>
            <a:pPr lvl="1"/>
            <a:r>
              <a:rPr lang="en-US" dirty="0" smtClean="0"/>
              <a:t>Downloads to date: 1,105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5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for Open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Creative Commons licensing</a:t>
            </a:r>
          </a:p>
          <a:p>
            <a:r>
              <a:rPr lang="en-US" dirty="0" smtClean="0"/>
              <a:t>SPARC Author Addendum</a:t>
            </a:r>
          </a:p>
          <a:p>
            <a:r>
              <a:rPr lang="en-US" dirty="0" smtClean="0"/>
              <a:t>Sherpa </a:t>
            </a:r>
            <a:r>
              <a:rPr lang="en-US" dirty="0" err="1" smtClean="0"/>
              <a:t>RoMEO</a:t>
            </a:r>
            <a:endParaRPr lang="en-US" dirty="0" smtClean="0"/>
          </a:p>
          <a:p>
            <a:r>
              <a:rPr lang="en-US" dirty="0" smtClean="0"/>
              <a:t>Minority Health &amp; Health Equity Archive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381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Open Access 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81200"/>
            <a:ext cx="7924800" cy="4514850"/>
          </a:xfrm>
        </p:spPr>
        <p:txBody>
          <a:bodyPr>
            <a:noAutofit/>
          </a:bodyPr>
          <a:lstStyle/>
          <a:p>
            <a:r>
              <a:rPr lang="en-US" sz="2800" smtClean="0"/>
              <a:t>A family of copyright licensing policies under which authors and copyright owners make their works publicly available </a:t>
            </a:r>
          </a:p>
          <a:p>
            <a:r>
              <a:rPr lang="en-US" sz="2800" smtClean="0"/>
              <a:t>A movement in higher education to increase access to scholarly research and communication, not limiting it solely to subscribers or purchasers of works</a:t>
            </a:r>
          </a:p>
          <a:p>
            <a:r>
              <a:rPr lang="en-US" sz="2800" smtClean="0"/>
              <a:t>A response to the current crisis in scholarly communication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1792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300" y="923925"/>
            <a:ext cx="7924800" cy="838200"/>
          </a:xfrm>
        </p:spPr>
        <p:txBody>
          <a:bodyPr/>
          <a:lstStyle/>
          <a:p>
            <a:r>
              <a:rPr lang="en-US" dirty="0" smtClean="0"/>
              <a:t>Creative Commons Licensing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81199"/>
            <a:ext cx="7924800" cy="452437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Open Access alternative to </a:t>
            </a:r>
            <a:br>
              <a:rPr lang="en-US" sz="2800" dirty="0" smtClean="0"/>
            </a:br>
            <a:r>
              <a:rPr lang="en-US" sz="2800" dirty="0" smtClean="0"/>
              <a:t>“ALL RIGHTS RESERVED”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Standard licenses that make it easy for authors to share their work with some rights reserved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Allows authors to choose the terms of future use that balance between Open Access and protection of the author’s interests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3434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299" y="914398"/>
            <a:ext cx="8518526" cy="1438277"/>
          </a:xfrm>
        </p:spPr>
        <p:txBody>
          <a:bodyPr/>
          <a:lstStyle/>
          <a:p>
            <a:r>
              <a:rPr lang="en-US" dirty="0" smtClean="0"/>
              <a:t>Creative Commons:</a:t>
            </a:r>
            <a:br>
              <a:rPr lang="en-US" dirty="0" smtClean="0"/>
            </a:br>
            <a:r>
              <a:rPr lang="en-US" sz="2800" b="0" dirty="0"/>
              <a:t>Licensing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2438400"/>
            <a:ext cx="7924800" cy="406717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smtClean="0"/>
              <a:t>Attribution (BY) </a:t>
            </a:r>
            <a:r>
              <a:rPr lang="en-US" sz="2400" dirty="0" smtClean="0"/>
              <a:t>– must credit the author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smtClean="0"/>
              <a:t>No Derivatives (ND) </a:t>
            </a:r>
            <a:r>
              <a:rPr lang="en-US" sz="2400" dirty="0" smtClean="0"/>
              <a:t>– may reuse the work, but only unaltered from the original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smtClean="0"/>
              <a:t>Noncommercial (NC) </a:t>
            </a:r>
            <a:r>
              <a:rPr lang="en-US" sz="2400" dirty="0" smtClean="0"/>
              <a:t>– may not use for commercial purposes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 err="1" smtClean="0"/>
              <a:t>ShareAlike</a:t>
            </a:r>
            <a:r>
              <a:rPr lang="en-US" sz="2400" b="1" dirty="0" smtClean="0"/>
              <a:t> (SA) </a:t>
            </a:r>
            <a:r>
              <a:rPr lang="en-US" sz="2400" dirty="0" smtClean="0"/>
              <a:t>– allows derivative works, but requires the same CC license terms be applied to any derivative works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011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300" y="914399"/>
            <a:ext cx="7924800" cy="1419225"/>
          </a:xfrm>
        </p:spPr>
        <p:txBody>
          <a:bodyPr/>
          <a:lstStyle/>
          <a:p>
            <a:r>
              <a:rPr lang="en-US" dirty="0" smtClean="0"/>
              <a:t>Creative Commons: </a:t>
            </a:r>
            <a:br>
              <a:rPr lang="en-US" dirty="0" smtClean="0"/>
            </a:br>
            <a:r>
              <a:rPr lang="en-US" sz="2800" b="0" dirty="0" smtClean="0"/>
              <a:t>The 6 licenses</a:t>
            </a:r>
            <a:endParaRPr lang="en-US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2175" y="2372519"/>
            <a:ext cx="6477000" cy="4294982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sz="2200" dirty="0" smtClean="0"/>
              <a:t>Attribution  (CC BY)</a:t>
            </a:r>
          </a:p>
          <a:p>
            <a:pPr marL="0" indent="0"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sz="2200" dirty="0" smtClean="0"/>
              <a:t>Attribution-</a:t>
            </a:r>
            <a:r>
              <a:rPr lang="en-US" sz="2200" dirty="0" err="1" smtClean="0"/>
              <a:t>ShareAlike</a:t>
            </a:r>
            <a:r>
              <a:rPr lang="en-US" sz="2200" dirty="0" smtClean="0"/>
              <a:t> (CC BY-SA)</a:t>
            </a:r>
          </a:p>
          <a:p>
            <a:pPr marL="0" indent="0"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sz="2200" dirty="0" smtClean="0"/>
              <a:t>Attribution-</a:t>
            </a:r>
            <a:r>
              <a:rPr lang="en-US" sz="2200" dirty="0" err="1" smtClean="0"/>
              <a:t>NoDerivatives</a:t>
            </a:r>
            <a:r>
              <a:rPr lang="en-US" sz="2200" dirty="0" smtClean="0"/>
              <a:t> (CC BY-ND)</a:t>
            </a:r>
          </a:p>
          <a:p>
            <a:pPr marL="0" indent="0"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sz="2200" dirty="0" smtClean="0"/>
              <a:t>Attribution-</a:t>
            </a:r>
            <a:r>
              <a:rPr lang="en-US" sz="2200" dirty="0" err="1" smtClean="0"/>
              <a:t>NonCommercial</a:t>
            </a:r>
            <a:r>
              <a:rPr lang="en-US" sz="2200" dirty="0" smtClean="0"/>
              <a:t> (CC BY-NC) </a:t>
            </a:r>
          </a:p>
          <a:p>
            <a:pPr marL="0" indent="0"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sz="2200" dirty="0" smtClean="0"/>
              <a:t>Attribution-</a:t>
            </a:r>
            <a:r>
              <a:rPr lang="en-US" sz="2200" dirty="0" err="1" smtClean="0"/>
              <a:t>NonCommercial-ShareAlike</a:t>
            </a:r>
            <a:r>
              <a:rPr lang="en-US" sz="2200" dirty="0" smtClean="0"/>
              <a:t> </a:t>
            </a:r>
            <a:br>
              <a:rPr lang="en-US" sz="2200" dirty="0" smtClean="0"/>
            </a:br>
            <a:r>
              <a:rPr lang="en-US" sz="2200" dirty="0" smtClean="0"/>
              <a:t>(CC BY-NC-SA)</a:t>
            </a:r>
          </a:p>
          <a:p>
            <a:pPr marL="0" indent="0"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sz="2200" dirty="0" smtClean="0"/>
              <a:t>Attribution-</a:t>
            </a:r>
            <a:r>
              <a:rPr lang="en-US" sz="2200" dirty="0" err="1" smtClean="0"/>
              <a:t>NonCommercial</a:t>
            </a:r>
            <a:r>
              <a:rPr lang="en-US" sz="2200" dirty="0" smtClean="0"/>
              <a:t>-</a:t>
            </a:r>
            <a:r>
              <a:rPr lang="en-US" sz="2200" dirty="0" err="1" smtClean="0"/>
              <a:t>NoDerivs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smtClean="0"/>
              <a:t>(CC BY-NC-ND)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925" y="2458243"/>
            <a:ext cx="1117600" cy="393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925" y="3601243"/>
            <a:ext cx="1117600" cy="393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925" y="2991643"/>
            <a:ext cx="1117600" cy="393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3925" y="4210843"/>
            <a:ext cx="1117600" cy="393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3925" y="4820443"/>
            <a:ext cx="1117600" cy="393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3925" y="5811043"/>
            <a:ext cx="11176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62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SPARC Author Addendum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299" y="1981199"/>
            <a:ext cx="8061325" cy="4448175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Under traditional agreements, all rights—including copyright—go to the publisher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 smtClean="0"/>
              <a:t>Author Addendum—</a:t>
            </a:r>
            <a:r>
              <a:rPr lang="en-US" sz="2400" dirty="0" smtClean="0"/>
              <a:t>Legal instrument that modifies publisher agreement allowing you to retain certain rights, e.g</a:t>
            </a:r>
            <a:r>
              <a:rPr lang="en-US" sz="2400" dirty="0"/>
              <a:t>., </a:t>
            </a:r>
            <a:r>
              <a:rPr lang="en-US" sz="2400" dirty="0" smtClean="0"/>
              <a:t>copying for classes, sharing with colleagues, placing on webpages or in repositories, et al. </a:t>
            </a:r>
          </a:p>
          <a:p>
            <a:pPr lvl="1">
              <a:spcBef>
                <a:spcPts val="1200"/>
              </a:spcBef>
            </a:pPr>
            <a:r>
              <a:rPr lang="en-US" sz="2000" dirty="0">
                <a:hlinkClick r:id="rId3"/>
              </a:rPr>
              <a:t>http://www.arl.org/sparc/author</a:t>
            </a:r>
            <a:r>
              <a:rPr lang="en-US" sz="2000" dirty="0" smtClean="0">
                <a:hlinkClick r:id="rId3"/>
              </a:rPr>
              <a:t>/</a:t>
            </a:r>
            <a:r>
              <a:rPr lang="en-US" sz="2000" dirty="0" smtClean="0"/>
              <a:t>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Offers an alternative to the “all or nothing” publisher agreement in which you may sign away these rights</a:t>
            </a:r>
          </a:p>
        </p:txBody>
      </p:sp>
    </p:spTree>
    <p:extLst>
      <p:ext uri="{BB962C8B-B14F-4D97-AF65-F5344CB8AC3E}">
        <p14:creationId xmlns:p14="http://schemas.microsoft.com/office/powerpoint/2010/main" val="48768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Sherpa </a:t>
            </a:r>
            <a:r>
              <a:rPr lang="en-US" dirty="0" err="1" smtClean="0"/>
              <a:t>RoMEO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81199"/>
            <a:ext cx="7924800" cy="4314825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800" dirty="0" smtClean="0"/>
              <a:t>Searchable </a:t>
            </a:r>
            <a:r>
              <a:rPr lang="en-US" sz="2800" dirty="0"/>
              <a:t>database of publisher's policies </a:t>
            </a:r>
            <a:r>
              <a:rPr lang="en-US" sz="2800" dirty="0" smtClean="0"/>
              <a:t>on self- </a:t>
            </a:r>
            <a:r>
              <a:rPr lang="en-US" sz="2800" dirty="0"/>
              <a:t>archiving of journal articles on the </a:t>
            </a:r>
            <a:r>
              <a:rPr lang="en-US" sz="2800" dirty="0" smtClean="0"/>
              <a:t>Web </a:t>
            </a:r>
            <a:r>
              <a:rPr lang="en-US" sz="2800" dirty="0"/>
              <a:t>and in </a:t>
            </a:r>
            <a:r>
              <a:rPr lang="en-US" sz="2800" dirty="0" smtClean="0"/>
              <a:t>OA repositories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800" dirty="0" smtClean="0"/>
              <a:t>Helps clarify whether authors can self-archive and under what circumstances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Developed at University of Nottingham, UK</a:t>
            </a:r>
            <a:endParaRPr lang="en-US" sz="2800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hlinkClick r:id="rId3"/>
              </a:rPr>
              <a:t>http://www.sherpa.ac.uk/romeo</a:t>
            </a:r>
            <a:r>
              <a:rPr lang="en-US" sz="2400" dirty="0" smtClean="0">
                <a:hlinkClick r:id="rId3"/>
              </a:rPr>
              <a:t>/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06363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Minority Health and Health Equity Archive (MHHEA)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81200"/>
            <a:ext cx="7924800" cy="440055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Founded 2004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2,115 records (as of 12/14/11)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Project under way to add relevant theses/dissertations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Proposal to add presentations from UNC Minority Health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65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MHHEA: Research accepted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876424"/>
            <a:ext cx="7924800" cy="448627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dirty="0" smtClean="0"/>
              <a:t>Research papers, published or unpublished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Articles (pre-prints, post-prints)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Books, chapters, sections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Conference/workshop papers/presentations</a:t>
            </a:r>
            <a:endParaRPr lang="en-US" sz="2800" dirty="0"/>
          </a:p>
          <a:p>
            <a:pPr>
              <a:spcBef>
                <a:spcPts val="0"/>
              </a:spcBef>
            </a:pPr>
            <a:r>
              <a:rPr lang="en-US" sz="2800" dirty="0"/>
              <a:t>Monographs, reports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Multimedia (audio, video, images)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Compositions, performances, exhibitions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Research data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Electronic theses and dissertations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3274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MHHEA: </a:t>
            </a:r>
            <a:r>
              <a:rPr lang="en-US" u="sng" dirty="0" smtClean="0"/>
              <a:t>Not</a:t>
            </a:r>
            <a:r>
              <a:rPr lang="en-US" dirty="0" smtClean="0"/>
              <a:t> Accepted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Learning or instructional objects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Student </a:t>
            </a:r>
            <a:r>
              <a:rPr lang="en-US" dirty="0"/>
              <a:t>portfolios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Student </a:t>
            </a:r>
            <a:r>
              <a:rPr lang="en-US" dirty="0" smtClean="0"/>
              <a:t>records</a:t>
            </a:r>
          </a:p>
          <a:p>
            <a:pPr>
              <a:lnSpc>
                <a:spcPct val="80000"/>
              </a:lnSpc>
            </a:pPr>
            <a:r>
              <a:rPr lang="en-US" dirty="0"/>
              <a:t>I</a:t>
            </a:r>
            <a:r>
              <a:rPr lang="en-US" dirty="0" smtClean="0"/>
              <a:t>nstitutional records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Medical records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046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MHHEA: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81199"/>
            <a:ext cx="7924800" cy="416242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Content </a:t>
            </a:r>
            <a:r>
              <a:rPr lang="en-US" dirty="0"/>
              <a:t>is reviewed for appropriateness to repository policies but is </a:t>
            </a:r>
            <a:r>
              <a:rPr lang="en-US" u="sng" dirty="0"/>
              <a:t>not</a:t>
            </a:r>
            <a:r>
              <a:rPr lang="en-US" dirty="0"/>
              <a:t> </a:t>
            </a:r>
            <a:r>
              <a:rPr lang="en-US" dirty="0" smtClean="0"/>
              <a:t>peer-reviewed</a:t>
            </a: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Peer-reviewed content may be deposited, per copyright and publishers’ </a:t>
            </a:r>
            <a:r>
              <a:rPr lang="en-US" dirty="0" smtClean="0"/>
              <a:t>guidelines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1851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MHHEA: Formats accepted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3200" dirty="0" smtClean="0"/>
              <a:t>Word documents</a:t>
            </a:r>
          </a:p>
          <a:p>
            <a:pPr>
              <a:spcBef>
                <a:spcPts val="0"/>
              </a:spcBef>
            </a:pPr>
            <a:r>
              <a:rPr lang="en-US" sz="3200" dirty="0" smtClean="0"/>
              <a:t>Text files</a:t>
            </a:r>
          </a:p>
          <a:p>
            <a:pPr>
              <a:spcBef>
                <a:spcPts val="0"/>
              </a:spcBef>
            </a:pPr>
            <a:r>
              <a:rPr lang="en-US" sz="3200" dirty="0" smtClean="0"/>
              <a:t>PDFs</a:t>
            </a:r>
          </a:p>
          <a:p>
            <a:pPr>
              <a:spcBef>
                <a:spcPts val="0"/>
              </a:spcBef>
            </a:pPr>
            <a:r>
              <a:rPr lang="en-US" sz="3200" dirty="0" smtClean="0"/>
              <a:t>HTML</a:t>
            </a:r>
          </a:p>
          <a:p>
            <a:pPr>
              <a:spcBef>
                <a:spcPts val="0"/>
              </a:spcBef>
            </a:pPr>
            <a:r>
              <a:rPr lang="en-US" sz="3200" dirty="0" err="1" smtClean="0"/>
              <a:t>PowerPoints</a:t>
            </a:r>
            <a:r>
              <a:rPr lang="en-US" sz="3200" dirty="0"/>
              <a:t>		</a:t>
            </a:r>
            <a:endParaRPr lang="en-US" sz="3200" dirty="0" smtClean="0"/>
          </a:p>
          <a:p>
            <a:pPr>
              <a:spcBef>
                <a:spcPts val="0"/>
              </a:spcBef>
            </a:pPr>
            <a:r>
              <a:rPr lang="en-US" sz="3200" dirty="0" smtClean="0"/>
              <a:t>Audio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3200" dirty="0"/>
              <a:t>Images</a:t>
            </a:r>
          </a:p>
          <a:p>
            <a:pPr>
              <a:spcBef>
                <a:spcPts val="0"/>
              </a:spcBef>
            </a:pPr>
            <a:r>
              <a:rPr lang="en-US" sz="3200" dirty="0" smtClean="0"/>
              <a:t>Video </a:t>
            </a:r>
          </a:p>
          <a:p>
            <a:pPr>
              <a:spcBef>
                <a:spcPts val="0"/>
              </a:spcBef>
            </a:pPr>
            <a:r>
              <a:rPr lang="en-US" sz="3200" dirty="0" smtClean="0"/>
              <a:t>XML</a:t>
            </a:r>
            <a:endParaRPr lang="en-US" sz="3200" dirty="0"/>
          </a:p>
          <a:p>
            <a:pPr>
              <a:spcBef>
                <a:spcPts val="0"/>
              </a:spcBef>
            </a:pPr>
            <a:r>
              <a:rPr lang="en-US" sz="3200" dirty="0" smtClean="0"/>
              <a:t>Datasets</a:t>
            </a:r>
          </a:p>
          <a:p>
            <a:pPr>
              <a:spcBef>
                <a:spcPts val="0"/>
              </a:spcBef>
            </a:pPr>
            <a:r>
              <a:rPr lang="en-US" sz="3200" dirty="0" smtClean="0"/>
              <a:t>Archival </a:t>
            </a:r>
          </a:p>
          <a:p>
            <a:pPr>
              <a:spcBef>
                <a:spcPts val="0"/>
              </a:spcBef>
            </a:pPr>
            <a:r>
              <a:rPr lang="en-US" sz="3200" dirty="0" smtClean="0"/>
              <a:t>And more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21480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OA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81199"/>
            <a:ext cx="7924800" cy="461962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/>
              <a:t>Open Access literature is digital, online, free of charge, and free of most copyright and licensing </a:t>
            </a:r>
            <a:r>
              <a:rPr lang="en-US" sz="2800" dirty="0" smtClean="0"/>
              <a:t>restrictions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/>
              <a:t>Works are still covered by copyright law, but Open Access terms apply to allow sharing and reuse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All major </a:t>
            </a:r>
            <a:r>
              <a:rPr lang="en-US" sz="2800" dirty="0"/>
              <a:t>OA initiatives for scientific and scholarly literature insist on the importance of peer </a:t>
            </a:r>
            <a:r>
              <a:rPr lang="en-US" sz="2800" dirty="0" smtClean="0"/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03361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MHHEA: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Materials can be organized by</a:t>
            </a:r>
          </a:p>
          <a:p>
            <a:pPr lvl="1"/>
            <a:r>
              <a:rPr lang="en-US" sz="2400" dirty="0">
                <a:cs typeface="+mn-cs"/>
              </a:rPr>
              <a:t>Subject</a:t>
            </a:r>
          </a:p>
          <a:p>
            <a:pPr lvl="1"/>
            <a:r>
              <a:rPr lang="en-US" sz="2400" dirty="0">
                <a:cs typeface="+mn-cs"/>
              </a:rPr>
              <a:t>Type</a:t>
            </a:r>
          </a:p>
          <a:p>
            <a:pPr lvl="1"/>
            <a:r>
              <a:rPr lang="en-US" sz="2400" dirty="0">
                <a:cs typeface="+mn-cs"/>
              </a:rPr>
              <a:t>Year</a:t>
            </a:r>
          </a:p>
          <a:p>
            <a:pPr lvl="1"/>
            <a:r>
              <a:rPr lang="en-US" sz="2400" dirty="0">
                <a:cs typeface="+mn-cs"/>
              </a:rPr>
              <a:t>Conference</a:t>
            </a:r>
          </a:p>
          <a:p>
            <a:pPr lvl="1"/>
            <a:r>
              <a:rPr lang="en-US" sz="2400" dirty="0">
                <a:cs typeface="+mn-cs"/>
              </a:rPr>
              <a:t>Other possibilities?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3340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MHHEA: Discoverability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81199"/>
            <a:ext cx="7924800" cy="4200525"/>
          </a:xfrm>
        </p:spPr>
        <p:txBody>
          <a:bodyPr/>
          <a:lstStyle/>
          <a:p>
            <a:r>
              <a:rPr lang="en-US" sz="2800" dirty="0"/>
              <a:t>Indexed by </a:t>
            </a:r>
          </a:p>
          <a:p>
            <a:pPr lvl="1"/>
            <a:r>
              <a:rPr lang="en-US" sz="2400" dirty="0"/>
              <a:t>Google </a:t>
            </a:r>
            <a:r>
              <a:rPr lang="en-US" sz="2400" dirty="0" smtClean="0"/>
              <a:t>Scholar, Google, Internet </a:t>
            </a:r>
            <a:r>
              <a:rPr lang="en-US" sz="2400" dirty="0"/>
              <a:t>search engines</a:t>
            </a:r>
          </a:p>
          <a:p>
            <a:pPr lvl="1"/>
            <a:r>
              <a:rPr lang="en-US" sz="2400" dirty="0" err="1" smtClean="0"/>
              <a:t>OpenDOAR</a:t>
            </a:r>
            <a:r>
              <a:rPr lang="en-US" sz="2400" dirty="0"/>
              <a:t>: The Directory of Open Access Repositories</a:t>
            </a:r>
          </a:p>
          <a:p>
            <a:pPr lvl="1"/>
            <a:r>
              <a:rPr lang="en-US" sz="2400" dirty="0"/>
              <a:t>OCLC </a:t>
            </a:r>
            <a:r>
              <a:rPr lang="en-US" sz="2400" dirty="0" err="1" smtClean="0"/>
              <a:t>WorldCat</a:t>
            </a:r>
            <a:endParaRPr lang="en-US" sz="2400" dirty="0"/>
          </a:p>
          <a:p>
            <a:pPr lvl="1"/>
            <a:r>
              <a:rPr lang="en-US" sz="2400" dirty="0"/>
              <a:t>Open Archives </a:t>
            </a:r>
            <a:r>
              <a:rPr lang="en-US" sz="2400" dirty="0" smtClean="0"/>
              <a:t>Initiative harvesters (</a:t>
            </a:r>
            <a:r>
              <a:rPr lang="en-US" sz="2400" dirty="0" err="1" smtClean="0"/>
              <a:t>OAIster</a:t>
            </a:r>
            <a:r>
              <a:rPr lang="en-US" sz="2400" dirty="0" smtClean="0"/>
              <a:t>, Pennsylvania Digital Library, et al.)</a:t>
            </a:r>
          </a:p>
        </p:txBody>
      </p:sp>
    </p:spTree>
    <p:extLst>
      <p:ext uri="{BB962C8B-B14F-4D97-AF65-F5344CB8AC3E}">
        <p14:creationId xmlns:p14="http://schemas.microsoft.com/office/powerpoint/2010/main" val="40734940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 </a:t>
            </a:r>
            <a:r>
              <a:rPr lang="en-US" dirty="0" smtClean="0"/>
              <a:t>informed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81199"/>
            <a:ext cx="7924800" cy="4314825"/>
          </a:xfrm>
        </p:spPr>
        <p:txBody>
          <a:bodyPr/>
          <a:lstStyle/>
          <a:p>
            <a:r>
              <a:rPr lang="en-US" dirty="0"/>
              <a:t>Open Access at Pitt</a:t>
            </a:r>
          </a:p>
          <a:p>
            <a:pPr lvl="1"/>
            <a:r>
              <a:rPr lang="en-US" dirty="0"/>
              <a:t>Visit  </a:t>
            </a:r>
            <a:r>
              <a:rPr lang="en-US" dirty="0">
                <a:hlinkClick r:id="rId3"/>
              </a:rPr>
              <a:t>http://openaccess.pitt.edu</a:t>
            </a:r>
            <a:endParaRPr lang="en-US" dirty="0"/>
          </a:p>
          <a:p>
            <a:r>
              <a:rPr lang="en-US" dirty="0" smtClean="0"/>
              <a:t>MHHEA website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minority-health.pitt.edu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Open </a:t>
            </a:r>
            <a:r>
              <a:rPr lang="en-US" dirty="0"/>
              <a:t>Access Week worldwide</a:t>
            </a:r>
          </a:p>
          <a:p>
            <a:pPr lvl="1"/>
            <a:r>
              <a:rPr lang="en-US" dirty="0" smtClean="0"/>
              <a:t>Visit </a:t>
            </a:r>
            <a:r>
              <a:rPr lang="en-US" dirty="0" smtClean="0">
                <a:hlinkClick r:id="rId5"/>
              </a:rPr>
              <a:t>http://www.openaccessweek.org</a:t>
            </a:r>
            <a:r>
              <a:rPr lang="en-US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2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81199"/>
            <a:ext cx="7924800" cy="43148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ULS Office of Scholarly Communication and Publishing</a:t>
            </a:r>
            <a:endParaRPr lang="en-US" sz="2400" b="1" dirty="0" smtClean="0"/>
          </a:p>
          <a:p>
            <a:pPr>
              <a:spcBef>
                <a:spcPts val="1800"/>
              </a:spcBef>
            </a:pPr>
            <a:r>
              <a:rPr lang="en-US" sz="2400" b="1" dirty="0" smtClean="0"/>
              <a:t>Tim Deliyannides</a:t>
            </a:r>
            <a:r>
              <a:rPr lang="en-US" sz="2400" dirty="0" smtClean="0"/>
              <a:t>, Director</a:t>
            </a:r>
          </a:p>
          <a:p>
            <a:pPr>
              <a:spcBef>
                <a:spcPts val="1800"/>
              </a:spcBef>
            </a:pPr>
            <a:r>
              <a:rPr lang="en-US" sz="2400" b="1" dirty="0" smtClean="0"/>
              <a:t>John Barnett</a:t>
            </a:r>
            <a:r>
              <a:rPr lang="en-US" sz="2400" dirty="0" smtClean="0"/>
              <a:t>, Scholarly Communications Librarian</a:t>
            </a:r>
          </a:p>
          <a:p>
            <a:pPr>
              <a:spcBef>
                <a:spcPts val="1800"/>
              </a:spcBef>
            </a:pPr>
            <a:r>
              <a:rPr lang="en-US" sz="2400" b="1" dirty="0" smtClean="0"/>
              <a:t>Vanessa Gabler</a:t>
            </a:r>
            <a:r>
              <a:rPr lang="en-US" sz="2400" dirty="0" smtClean="0"/>
              <a:t>, Electronic Publications Associate</a:t>
            </a:r>
          </a:p>
          <a:p>
            <a:pPr marL="0" indent="0" algn="ctr">
              <a:spcBef>
                <a:spcPts val="1800"/>
              </a:spcBef>
              <a:buNone/>
            </a:pPr>
            <a:r>
              <a:rPr lang="en-US" sz="3600" dirty="0" err="1" smtClean="0"/>
              <a:t>oscp@mail.pitt.edu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967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OA is compatible with 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199"/>
            <a:ext cx="4114800" cy="4257675"/>
          </a:xfrm>
        </p:spPr>
        <p:txBody>
          <a:bodyPr>
            <a:noAutofit/>
          </a:bodyPr>
          <a:lstStyle/>
          <a:p>
            <a:r>
              <a:rPr lang="en-US" dirty="0" smtClean="0"/>
              <a:t>Copyright</a:t>
            </a:r>
          </a:p>
          <a:p>
            <a:r>
              <a:rPr lang="en-US" dirty="0"/>
              <a:t>P</a:t>
            </a:r>
            <a:r>
              <a:rPr lang="en-US" dirty="0" smtClean="0"/>
              <a:t>eer review</a:t>
            </a:r>
          </a:p>
          <a:p>
            <a:r>
              <a:rPr lang="en-US" dirty="0"/>
              <a:t>R</a:t>
            </a:r>
            <a:r>
              <a:rPr lang="en-US" dirty="0" smtClean="0"/>
              <a:t>evenue </a:t>
            </a:r>
            <a:r>
              <a:rPr lang="en-US" dirty="0"/>
              <a:t>(even </a:t>
            </a:r>
            <a:r>
              <a:rPr lang="en-US" dirty="0" smtClean="0"/>
              <a:t>profit)</a:t>
            </a:r>
          </a:p>
          <a:p>
            <a:r>
              <a:rPr lang="en-US" dirty="0" smtClean="0"/>
              <a:t>Print</a:t>
            </a:r>
          </a:p>
          <a:p>
            <a:r>
              <a:rPr lang="en-US" dirty="0" smtClean="0"/>
              <a:t>Preservation</a:t>
            </a:r>
          </a:p>
          <a:p>
            <a:r>
              <a:rPr lang="en-US" dirty="0" smtClean="0"/>
              <a:t>Prestige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114800" cy="4438650"/>
          </a:xfrm>
        </p:spPr>
        <p:txBody>
          <a:bodyPr>
            <a:noAutofit/>
          </a:bodyPr>
          <a:lstStyle/>
          <a:p>
            <a:r>
              <a:rPr lang="en-US" dirty="0" smtClean="0"/>
              <a:t>Quality</a:t>
            </a:r>
          </a:p>
          <a:p>
            <a:r>
              <a:rPr lang="en-US" dirty="0" smtClean="0"/>
              <a:t>Career advancement</a:t>
            </a:r>
          </a:p>
          <a:p>
            <a:r>
              <a:rPr lang="en-US" dirty="0" smtClean="0"/>
              <a:t>Indexing</a:t>
            </a:r>
          </a:p>
          <a:p>
            <a:r>
              <a:rPr lang="en-US" dirty="0" smtClean="0"/>
              <a:t>And </a:t>
            </a:r>
            <a:r>
              <a:rPr lang="en-US" dirty="0"/>
              <a:t>other features and supportive services associated with conventional scholarly literature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7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Access is </a:t>
            </a:r>
            <a:r>
              <a:rPr lang="en-US" u="sng" dirty="0" smtClean="0"/>
              <a:t>not</a:t>
            </a:r>
            <a:r>
              <a:rPr lang="en-US" dirty="0" smtClean="0"/>
              <a:t> . . 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49300" y="1981200"/>
            <a:ext cx="7924800" cy="459105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Open Source</a:t>
            </a:r>
            <a:r>
              <a:rPr lang="en-US" sz="3000" dirty="0" smtClean="0"/>
              <a:t>—applies to computer software</a:t>
            </a:r>
          </a:p>
          <a:p>
            <a:r>
              <a:rPr lang="en-US" sz="3000" b="1" dirty="0" smtClean="0"/>
              <a:t>Open Content</a:t>
            </a:r>
            <a:r>
              <a:rPr lang="en-US" sz="3000" dirty="0" smtClean="0"/>
              <a:t>—applies to non-scholarly content</a:t>
            </a:r>
          </a:p>
          <a:p>
            <a:r>
              <a:rPr lang="en-US" sz="3000" b="1" dirty="0" smtClean="0"/>
              <a:t>Open Data</a:t>
            </a:r>
            <a:r>
              <a:rPr lang="en-US" sz="3000" dirty="0" smtClean="0"/>
              <a:t>—a movement to support sharing of research data (see </a:t>
            </a:r>
            <a:r>
              <a:rPr lang="en-US" sz="3000" dirty="0" err="1" smtClean="0"/>
              <a:t>data.gov</a:t>
            </a:r>
            <a:r>
              <a:rPr lang="en-US" sz="3000" dirty="0" smtClean="0"/>
              <a:t>)</a:t>
            </a:r>
          </a:p>
          <a:p>
            <a:r>
              <a:rPr lang="en-US" sz="3000" b="1" dirty="0" smtClean="0"/>
              <a:t>Free Access</a:t>
            </a:r>
            <a:r>
              <a:rPr lang="en-US" sz="3000" dirty="0" smtClean="0"/>
              <a:t>—no charge to access, but all rights may be reserved</a:t>
            </a:r>
          </a:p>
        </p:txBody>
      </p:sp>
    </p:spTree>
    <p:extLst>
      <p:ext uri="{BB962C8B-B14F-4D97-AF65-F5344CB8AC3E}">
        <p14:creationId xmlns:p14="http://schemas.microsoft.com/office/powerpoint/2010/main" val="195494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rowth in scholarly publishing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81200"/>
            <a:ext cx="7924800" cy="466725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400" dirty="0" smtClean="0"/>
              <a:t>Est. 50 million scholarly research articles </a:t>
            </a:r>
            <a:r>
              <a:rPr lang="en-US" sz="2400" dirty="0"/>
              <a:t>published </a:t>
            </a:r>
            <a:r>
              <a:rPr lang="en-US" sz="2400" dirty="0" smtClean="0"/>
              <a:t>1665-2009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400" dirty="0" smtClean="0"/>
              <a:t>@1.4 million articles per year (2006 est.)—one every 22 seconds!</a:t>
            </a:r>
            <a:endParaRPr lang="en-US" sz="2400" dirty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400" dirty="0" smtClean="0"/>
              <a:t>Average </a:t>
            </a:r>
            <a:r>
              <a:rPr lang="en-US" sz="2400" dirty="0"/>
              <a:t>number of </a:t>
            </a:r>
            <a:r>
              <a:rPr lang="en-US" sz="2400" dirty="0" smtClean="0"/>
              <a:t>science articles </a:t>
            </a:r>
            <a:r>
              <a:rPr lang="en-US" sz="2400" dirty="0"/>
              <a:t>per journal </a:t>
            </a:r>
            <a:r>
              <a:rPr lang="en-US" sz="2400" dirty="0" smtClean="0"/>
              <a:t>increased </a:t>
            </a:r>
            <a:r>
              <a:rPr lang="en-US" sz="2400" dirty="0"/>
              <a:t>by </a:t>
            </a:r>
            <a:r>
              <a:rPr lang="en-US" sz="2400" dirty="0" smtClean="0"/>
              <a:t>&gt;47% from 1990 to 2009</a:t>
            </a:r>
            <a:br>
              <a:rPr lang="en-US" sz="2400" dirty="0" smtClean="0"/>
            </a:br>
            <a:r>
              <a:rPr lang="en-US" sz="2400" i="1" dirty="0" smtClean="0"/>
              <a:t>(Times Higher Education,</a:t>
            </a:r>
            <a:r>
              <a:rPr lang="en-US" sz="2400" dirty="0" smtClean="0"/>
              <a:t> 8 July 2010)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400" dirty="0" smtClean="0"/>
              <a:t>Number </a:t>
            </a:r>
            <a:r>
              <a:rPr lang="en-US" sz="2400" dirty="0"/>
              <a:t>of scientific articles indexed by </a:t>
            </a:r>
            <a:r>
              <a:rPr lang="en-US" sz="2400" dirty="0" smtClean="0"/>
              <a:t>ISI was </a:t>
            </a:r>
            <a:r>
              <a:rPr lang="en-US" sz="2400" dirty="0"/>
              <a:t>590,841 in 1990 and 1,015,637 in 2009 – a rise of </a:t>
            </a:r>
            <a:r>
              <a:rPr lang="en-US" sz="2400" dirty="0" smtClean="0"/>
              <a:t>72% 1990-2009</a:t>
            </a:r>
          </a:p>
        </p:txBody>
      </p:sp>
    </p:spTree>
    <p:extLst>
      <p:ext uri="{BB962C8B-B14F-4D97-AF65-F5344CB8AC3E}">
        <p14:creationId xmlns:p14="http://schemas.microsoft.com/office/powerpoint/2010/main" val="303690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Concentration of ownership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828799"/>
            <a:ext cx="7924800" cy="4705351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200" dirty="0"/>
              <a:t>Nearly 50% of the content of the merged ISI Indexes consists of titles from 5 major </a:t>
            </a:r>
            <a:r>
              <a:rPr lang="en-US" sz="2200" dirty="0" smtClean="0"/>
              <a:t>publishers—</a:t>
            </a:r>
            <a:endParaRPr lang="en-US" sz="2200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Elsevier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Wiley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Springer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Taylor &amp; Francis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Sage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Top 3 publishers of </a:t>
            </a:r>
            <a:r>
              <a:rPr lang="en-US" sz="2200" dirty="0" smtClean="0"/>
              <a:t>science </a:t>
            </a:r>
            <a:r>
              <a:rPr lang="en-US" sz="2200" dirty="0"/>
              <a:t>journals (Elsevier, Springer-Kluwer, </a:t>
            </a:r>
            <a:r>
              <a:rPr lang="en-US" sz="2200" dirty="0" smtClean="0"/>
              <a:t>Wiley-Blackwell</a:t>
            </a:r>
            <a:r>
              <a:rPr lang="en-US" sz="2200" dirty="0"/>
              <a:t>) accounted for </a:t>
            </a:r>
            <a:r>
              <a:rPr lang="en-US" sz="2200" dirty="0" smtClean="0"/>
              <a:t>@ </a:t>
            </a:r>
            <a:r>
              <a:rPr lang="en-US" sz="2200" dirty="0"/>
              <a:t>42% of </a:t>
            </a:r>
            <a:r>
              <a:rPr lang="en-US" sz="2200" dirty="0" smtClean="0"/>
              <a:t>articles </a:t>
            </a:r>
            <a:r>
              <a:rPr lang="en-US" sz="2200" dirty="0"/>
              <a:t>published  (2002)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There were over 2,000 publishers of academic </a:t>
            </a:r>
            <a:r>
              <a:rPr lang="en-US" sz="2200" dirty="0" smtClean="0"/>
              <a:t>journals; </a:t>
            </a:r>
            <a:r>
              <a:rPr lang="en-US" sz="2200" dirty="0"/>
              <a:t>no other publisher accounted for </a:t>
            </a:r>
            <a:r>
              <a:rPr lang="en-US" sz="2200" dirty="0" smtClean="0"/>
              <a:t>&gt;3</a:t>
            </a:r>
            <a:r>
              <a:rPr lang="en-US" sz="2200" dirty="0"/>
              <a:t>% </a:t>
            </a:r>
            <a:r>
              <a:rPr lang="en-US" sz="2200" dirty="0" smtClean="0"/>
              <a:t>of market share (2002)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6199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219309"/>
              </p:ext>
            </p:extLst>
          </p:nvPr>
        </p:nvGraphicFramePr>
        <p:xfrm>
          <a:off x="609600" y="1518046"/>
          <a:ext cx="7781925" cy="4863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0524"/>
            <a:ext cx="8477250" cy="1228726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Crisis in scholarly journal pricing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685800" y="6407944"/>
            <a:ext cx="5486400" cy="40243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Bill Hooker, April 2009.  Data sources: Library Journal Annual Serials Price Surveys, Association of Research Libraries, US Dept. of Labor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64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Georgia"/>
        <a:ea typeface="ＭＳ Ｐゴシック"/>
        <a:cs typeface="ＭＳ Ｐゴシック"/>
      </a:majorFont>
      <a:minorFont>
        <a:latin typeface="Georgi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8" charset="0"/>
            <a:ea typeface="ＭＳ Ｐゴシック" pitchFamily="-108" charset="-128"/>
            <a:cs typeface="ＭＳ Ｐゴシック" pitchFamily="-10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8" charset="0"/>
            <a:ea typeface="ＭＳ Ｐゴシック" pitchFamily="-108" charset="-128"/>
            <a:cs typeface="ＭＳ Ｐゴシック" pitchFamily="-10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1653</TotalTime>
  <Words>1770</Words>
  <Application>Microsoft Office PowerPoint</Application>
  <PresentationFormat>On-screen Show (4:3)</PresentationFormat>
  <Paragraphs>310</Paragraphs>
  <Slides>43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Blank Presentation</vt:lpstr>
      <vt:lpstr>Open Access Greater Impact for Minority Health &amp; Health Equity Research</vt:lpstr>
      <vt:lpstr>Goals for today:</vt:lpstr>
      <vt:lpstr>Open Access is…</vt:lpstr>
      <vt:lpstr>OA Overview</vt:lpstr>
      <vt:lpstr>OA is compatible with . . .</vt:lpstr>
      <vt:lpstr>Open Access is not . . .</vt:lpstr>
      <vt:lpstr>Growth in scholarly publishing</vt:lpstr>
      <vt:lpstr>Concentration of ownership</vt:lpstr>
      <vt:lpstr>Crisis in scholarly journal pricing</vt:lpstr>
      <vt:lpstr>PowerPoint Presentation</vt:lpstr>
      <vt:lpstr>Open Access—Origins </vt:lpstr>
      <vt:lpstr>OA History—Early Days</vt:lpstr>
      <vt:lpstr>OA History—Early 2000s</vt:lpstr>
      <vt:lpstr>OA History—Late 2000s</vt:lpstr>
      <vt:lpstr>OA Today</vt:lpstr>
      <vt:lpstr>OA@Pitt—History</vt:lpstr>
      <vt:lpstr>OA@Pitt—History</vt:lpstr>
      <vt:lpstr>OA@Pitt—History </vt:lpstr>
      <vt:lpstr>OA@Pitt—Today </vt:lpstr>
      <vt:lpstr>Total number of documents in ULS e-publications FY2000-FY2011 </vt:lpstr>
      <vt:lpstr>Growth in the number of ULS E-Publications </vt:lpstr>
      <vt:lpstr>ULS Journal Publishing Goals</vt:lpstr>
      <vt:lpstr>Collaboration with  University of Pittsburgh Press</vt:lpstr>
      <vt:lpstr>Why Open Access?</vt:lpstr>
      <vt:lpstr>OA and Its Impact</vt:lpstr>
      <vt:lpstr>Example—ETD</vt:lpstr>
      <vt:lpstr>Example—New Research</vt:lpstr>
      <vt:lpstr>Example—Faculty Research</vt:lpstr>
      <vt:lpstr>Tools for Open Access</vt:lpstr>
      <vt:lpstr>Creative Commons Licensing</vt:lpstr>
      <vt:lpstr>Creative Commons: Licensing Terms</vt:lpstr>
      <vt:lpstr>Creative Commons:  The 6 licenses</vt:lpstr>
      <vt:lpstr>SPARC Author Addendum</vt:lpstr>
      <vt:lpstr>Sherpa RoMEO</vt:lpstr>
      <vt:lpstr>Minority Health and Health Equity Archive (MHHEA)</vt:lpstr>
      <vt:lpstr>MHHEA: Research accepted</vt:lpstr>
      <vt:lpstr>MHHEA: Not Accepted</vt:lpstr>
      <vt:lpstr>MHHEA: Content</vt:lpstr>
      <vt:lpstr>MHHEA: Formats accepted</vt:lpstr>
      <vt:lpstr>MHHEA: Materials</vt:lpstr>
      <vt:lpstr>MHHEA: Discoverability</vt:lpstr>
      <vt:lpstr>Be informed</vt:lpstr>
      <vt:lpstr>Contact us</vt:lpstr>
    </vt:vector>
  </TitlesOfParts>
  <Company>University of Pittsburgh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Barnett, John</dc:creator>
  <cp:lastModifiedBy>Barnett, John</cp:lastModifiedBy>
  <cp:revision>144</cp:revision>
  <cp:lastPrinted>2011-10-20T15:04:38Z</cp:lastPrinted>
  <dcterms:created xsi:type="dcterms:W3CDTF">2011-09-21T01:46:46Z</dcterms:created>
  <dcterms:modified xsi:type="dcterms:W3CDTF">2011-12-22T16:22:52Z</dcterms:modified>
</cp:coreProperties>
</file>