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  <p:sldMasterId id="2147483768" r:id="rId2"/>
  </p:sldMasterIdLst>
  <p:notesMasterIdLst>
    <p:notesMasterId r:id="rId20"/>
  </p:notesMasterIdLst>
  <p:sldIdLst>
    <p:sldId id="256" r:id="rId3"/>
    <p:sldId id="272" r:id="rId4"/>
    <p:sldId id="273" r:id="rId5"/>
    <p:sldId id="257" r:id="rId6"/>
    <p:sldId id="258" r:id="rId7"/>
    <p:sldId id="267" r:id="rId8"/>
    <p:sldId id="271" r:id="rId9"/>
    <p:sldId id="261" r:id="rId10"/>
    <p:sldId id="265" r:id="rId11"/>
    <p:sldId id="269" r:id="rId12"/>
    <p:sldId id="270" r:id="rId13"/>
    <p:sldId id="262" r:id="rId14"/>
    <p:sldId id="260" r:id="rId15"/>
    <p:sldId id="264" r:id="rId16"/>
    <p:sldId id="263" r:id="rId17"/>
    <p:sldId id="266" r:id="rId18"/>
    <p:sldId id="268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itlin Ann Carter" initials="CAC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3A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72" autoAdjust="0"/>
    <p:restoredTop sz="74378" autoAdjust="0"/>
  </p:normalViewPr>
  <p:slideViewPr>
    <p:cSldViewPr snapToGrid="0">
      <p:cViewPr varScale="1">
        <p:scale>
          <a:sx n="50" d="100"/>
          <a:sy n="50" d="100"/>
        </p:scale>
        <p:origin x="-96" y="-4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commentAuthors" Target="commentAuthors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48A5B5-B247-4F08-AC8B-34E5BBA18E6C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F83902-9659-4280-A9B7-BE30732B4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300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83902-9659-4280-A9B7-BE30732B45F9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7709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Equitable, but not equal,</a:t>
            </a:r>
            <a:r>
              <a:rPr lang="en-US" baseline="0" dirty="0" smtClean="0"/>
              <a:t> which can present problems.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83902-9659-4280-A9B7-BE30732B45F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4887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These</a:t>
            </a:r>
            <a:r>
              <a:rPr lang="en-US" baseline="0" dirty="0" smtClean="0"/>
              <a:t> are tips I have discovered through working with my supervisor on DRUM and throughout my studies into accessible technology options.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83902-9659-4280-A9B7-BE30732B45F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5950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Policy</a:t>
            </a:r>
            <a:r>
              <a:rPr lang="en-US" baseline="0" dirty="0" smtClean="0"/>
              <a:t> development is the way that I see metadata and accessible web design come full circle to help facilitate the academic library’s mission of an equitable program.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When the repository team creates these three policies and provides access to them, it is not only a good faith effort to accessible content, but also…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83902-9659-4280-A9B7-BE30732B45F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8615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83902-9659-4280-A9B7-BE30732B45F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1407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83902-9659-4280-A9B7-BE30732B45F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5251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83902-9659-4280-A9B7-BE30732B45F9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0459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83902-9659-4280-A9B7-BE30732B45F9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2515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83902-9659-4280-A9B7-BE30732B45F9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9354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83902-9659-4280-A9B7-BE30732B45F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6837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83902-9659-4280-A9B7-BE30732B45F9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2984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83902-9659-4280-A9B7-BE30732B45F9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253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3E14A-B0A7-4B33-865C-F50AD9400E0C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04E9-5EAF-4FC2-8894-274782FAB97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5837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3E14A-B0A7-4B33-865C-F50AD9400E0C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04E9-5EAF-4FC2-8894-274782FAB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962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414780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3E14A-B0A7-4B33-865C-F50AD9400E0C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04E9-5EAF-4FC2-8894-274782FAB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9764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3E14A-B0A7-4B33-865C-F50AD9400E0C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04E9-5EAF-4FC2-8894-274782FAB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4282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3E14A-B0A7-4B33-865C-F50AD9400E0C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04E9-5EAF-4FC2-8894-274782FAB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4080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3E14A-B0A7-4B33-865C-F50AD9400E0C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04E9-5EAF-4FC2-8894-274782FAB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2751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3E14A-B0A7-4B33-865C-F50AD9400E0C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04E9-5EAF-4FC2-8894-274782FAB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1312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3E14A-B0A7-4B33-865C-F50AD9400E0C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04E9-5EAF-4FC2-8894-274782FAB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5732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3E14A-B0A7-4B33-865C-F50AD9400E0C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04E9-5EAF-4FC2-8894-274782FAB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8859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3E14A-B0A7-4B33-865C-F50AD9400E0C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04E9-5EAF-4FC2-8894-274782FAB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4823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3E14A-B0A7-4B33-865C-F50AD9400E0C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04E9-5EAF-4FC2-8894-274782FAB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676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3E14A-B0A7-4B33-865C-F50AD9400E0C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04E9-5EAF-4FC2-8894-274782FAB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1151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3E14A-B0A7-4B33-865C-F50AD9400E0C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04E9-5EAF-4FC2-8894-274782FAB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1149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3E14A-B0A7-4B33-865C-F50AD9400E0C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04E9-5EAF-4FC2-8894-274782FAB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5387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3E14A-B0A7-4B33-865C-F50AD9400E0C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04E9-5EAF-4FC2-8894-274782FAB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482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3E14A-B0A7-4B33-865C-F50AD9400E0C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04E9-5EAF-4FC2-8894-274782FAB97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4381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3E14A-B0A7-4B33-865C-F50AD9400E0C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04E9-5EAF-4FC2-8894-274782FAB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123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3E14A-B0A7-4B33-865C-F50AD9400E0C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04E9-5EAF-4FC2-8894-274782FAB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736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3E14A-B0A7-4B33-865C-F50AD9400E0C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04E9-5EAF-4FC2-8894-274782FAB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940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3E14A-B0A7-4B33-865C-F50AD9400E0C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04E9-5EAF-4FC2-8894-274782FAB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280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8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3" y="6459787"/>
            <a:ext cx="2618511" cy="365125"/>
          </a:xfrm>
        </p:spPr>
        <p:txBody>
          <a:bodyPr/>
          <a:lstStyle>
            <a:lvl1pPr algn="l">
              <a:defRPr/>
            </a:lvl1pPr>
          </a:lstStyle>
          <a:p>
            <a:fld id="{DE83E14A-B0A7-4B33-865C-F50AD9400E0C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7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00104E9-5EAF-4FC2-8894-274782FAB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337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7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3E14A-B0A7-4B33-865C-F50AD9400E0C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04E9-5EAF-4FC2-8894-274782FAB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802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E83E14A-B0A7-4B33-865C-F50AD9400E0C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00104E9-5EAF-4FC2-8894-274782FAB97F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35232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83E14A-B0A7-4B33-865C-F50AD9400E0C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0104E9-5EAF-4FC2-8894-274782FAB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86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s://repository.library.georgetown.edu/handle/10822/553806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er.educause.edu/articles/2014/7/digital-preservation-policy-framework-a-case-study" TargetMode="External"/><Relationship Id="rId4" Type="http://schemas.openxmlformats.org/officeDocument/2006/relationships/hyperlink" Target="http://www.adobe.com/content/dam/Adobe/en/accessibility/pdfs/accessing-pdf-sr.pdf" TargetMode="External"/><Relationship Id="rId5" Type="http://schemas.openxmlformats.org/officeDocument/2006/relationships/hyperlink" Target="https://www.digitalgov.gov/2013/06/26/making-multimedia-section-508-compliant-and-accessible/" TargetMode="External"/><Relationship Id="rId6" Type="http://schemas.openxmlformats.org/officeDocument/2006/relationships/hyperlink" Target="http://digitalrepository.trincoll.edu/accessibility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w3.org/WAI/WCAG20/glance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carmichaellibrary/" TargetMode="External"/><Relationship Id="rId4" Type="http://schemas.openxmlformats.org/officeDocument/2006/relationships/hyperlink" Target="https://flic.kr/p/8HnPYV" TargetMode="External"/><Relationship Id="rId5" Type="http://schemas.openxmlformats.org/officeDocument/2006/relationships/hyperlink" Target="https://www.flickr.com/photos/jeanlouis_zimmermann/" TargetMode="External"/><Relationship Id="rId6" Type="http://schemas.openxmlformats.org/officeDocument/2006/relationships/hyperlink" Target="https://flic.kr/p/ekiidv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flic.kr/p/iR5nEk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4.jpg"/><Relationship Id="rId5" Type="http://schemas.openxmlformats.org/officeDocument/2006/relationships/image" Target="../media/image5.jp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Accessibility in Open Access Institutional Repositories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endParaRPr lang="en-US" sz="1800" dirty="0"/>
          </a:p>
          <a:p>
            <a:pPr algn="l"/>
            <a:r>
              <a:rPr lang="en-US" sz="2000" b="1" dirty="0"/>
              <a:t>Caitlin Carter, University of Maryland iSchool, M.L.I.S. 2017</a:t>
            </a:r>
          </a:p>
        </p:txBody>
      </p:sp>
    </p:spTree>
    <p:extLst>
      <p:ext uri="{BB962C8B-B14F-4D97-AF65-F5344CB8AC3E}">
        <p14:creationId xmlns:p14="http://schemas.microsoft.com/office/powerpoint/2010/main" val="38379336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96982"/>
            <a:ext cx="5971309" cy="636692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7795" y="491074"/>
            <a:ext cx="5827223" cy="6366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435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Simplifying Deposit and Search in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4000" dirty="0" smtClean="0"/>
              <a:t>Use Controlled Vocabulary when possible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4000" dirty="0" smtClean="0"/>
              <a:t>Allow faculty/students to use existing credentials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4000" dirty="0" smtClean="0"/>
              <a:t>Customize your platform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4000" dirty="0" smtClean="0"/>
              <a:t>Reach out and let the campus know that you can help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876784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Issue 2: Accessible Content for Users with Disabilities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sz="2800" dirty="0"/>
          </a:p>
          <a:p>
            <a:pPr algn="ctr"/>
            <a:endParaRPr lang="en-US" sz="2800" dirty="0"/>
          </a:p>
          <a:p>
            <a:pPr algn="ctr"/>
            <a:endParaRPr lang="en-US" sz="2800" dirty="0"/>
          </a:p>
          <a:p>
            <a:pPr algn="ctr"/>
            <a:r>
              <a:rPr lang="en-US" sz="4000" dirty="0"/>
              <a:t>Inclusive access = mindful and </a:t>
            </a:r>
            <a:r>
              <a:rPr lang="en-US" sz="4000" dirty="0" smtClean="0"/>
              <a:t>equal content</a:t>
            </a:r>
            <a:endParaRPr lang="en-US" sz="4000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831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Issue 2 Continued: Accessible Design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Common Features with Inaccessible Content:</a:t>
            </a:r>
          </a:p>
          <a:p>
            <a:pPr lvl="1"/>
            <a:r>
              <a:rPr lang="en-US" sz="3200" dirty="0" smtClean="0"/>
              <a:t>Videos without captions</a:t>
            </a:r>
          </a:p>
          <a:p>
            <a:pPr lvl="1"/>
            <a:r>
              <a:rPr lang="en-US" sz="3200" dirty="0" smtClean="0"/>
              <a:t>PDFs without Optical Character Recognition (OCR)</a:t>
            </a:r>
          </a:p>
          <a:p>
            <a:pPr lvl="1"/>
            <a:r>
              <a:rPr lang="en-US" sz="3200" dirty="0" err="1" smtClean="0"/>
              <a:t>BookView</a:t>
            </a:r>
            <a:endParaRPr lang="en-US" sz="3200" dirty="0" smtClean="0"/>
          </a:p>
          <a:p>
            <a:pPr marL="201168" lvl="1" indent="0">
              <a:buNone/>
            </a:pPr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://repository.library.georgetown.edu/handle/10822/553806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61505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Practical Tips: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>
              <a:buFont typeface="Wingdings" panose="05000000000000000000" pitchFamily="2" charset="2"/>
              <a:buChar char="Ø"/>
            </a:pPr>
            <a:r>
              <a:rPr lang="en-US" sz="2800" dirty="0"/>
              <a:t>Audio and </a:t>
            </a:r>
            <a:r>
              <a:rPr lang="en-US" sz="2800" dirty="0" smtClean="0"/>
              <a:t>Video </a:t>
            </a:r>
            <a:r>
              <a:rPr lang="en-US" sz="2800" dirty="0"/>
              <a:t>files should include captions.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US" sz="2800" dirty="0" smtClean="0"/>
              <a:t>Users </a:t>
            </a:r>
            <a:r>
              <a:rPr lang="en-US" sz="2800" dirty="0"/>
              <a:t>who are unable to deposit their own research should have access to a faculty member who will deposit on their behalf. </a:t>
            </a:r>
            <a:endParaRPr lang="en-US" sz="2800" dirty="0" smtClean="0"/>
          </a:p>
          <a:p>
            <a:pPr lvl="0">
              <a:buFont typeface="Wingdings" panose="05000000000000000000" pitchFamily="2" charset="2"/>
              <a:buChar char="Ø"/>
            </a:pPr>
            <a:r>
              <a:rPr lang="en-US" sz="2800" dirty="0" smtClean="0"/>
              <a:t>Responsive Design</a:t>
            </a:r>
            <a:endParaRPr lang="en-US" sz="2800" dirty="0"/>
          </a:p>
          <a:p>
            <a:pPr lvl="0">
              <a:buFont typeface="Wingdings" panose="05000000000000000000" pitchFamily="2" charset="2"/>
              <a:buChar char="Ø"/>
            </a:pPr>
            <a:r>
              <a:rPr lang="en-US" sz="2800" dirty="0"/>
              <a:t>Research works will be accessible by keyboard-only capability along with the mouse.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US" sz="2800" dirty="0" smtClean="0"/>
              <a:t>The </a:t>
            </a:r>
            <a:r>
              <a:rPr lang="en-US" sz="2800" dirty="0"/>
              <a:t>Help Desk number should be linked on every page to encourage feedback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52543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Issue 3: Transparency: Policy Development for Repositories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4000" dirty="0"/>
              <a:t>Content Policy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4000" dirty="0" smtClean="0"/>
              <a:t>Preservation </a:t>
            </a:r>
            <a:r>
              <a:rPr lang="en-US" sz="4000" dirty="0"/>
              <a:t>Policy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4000" dirty="0" smtClean="0"/>
              <a:t>Accessibility Policy</a:t>
            </a:r>
            <a:endParaRPr lang="en-US" sz="4000" dirty="0"/>
          </a:p>
          <a:p>
            <a:pPr marL="0" indent="0">
              <a:buNone/>
            </a:pPr>
            <a:r>
              <a:rPr lang="en-US" sz="3200" dirty="0" smtClean="0"/>
              <a:t>Good example: </a:t>
            </a:r>
            <a:r>
              <a:rPr lang="en-US" sz="3200" dirty="0"/>
              <a:t>Accessibility Statement from Trinity College Digital Repository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2932674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</a:t>
            </a:r>
            <a:r>
              <a:rPr lang="en-US" sz="2400" dirty="0" smtClean="0"/>
              <a:t>W3C </a:t>
            </a:r>
            <a:r>
              <a:rPr lang="en-US" sz="2400" dirty="0"/>
              <a:t>WAI </a:t>
            </a:r>
            <a:r>
              <a:rPr lang="en-US" sz="2400" dirty="0" smtClean="0"/>
              <a:t>WCAG: </a:t>
            </a:r>
            <a:r>
              <a:rPr lang="en-US" sz="2400" dirty="0" smtClean="0">
                <a:hlinkClick r:id="rId2"/>
              </a:rPr>
              <a:t>https</a:t>
            </a:r>
            <a:r>
              <a:rPr lang="en-US" sz="2400" dirty="0">
                <a:hlinkClick r:id="rId2"/>
              </a:rPr>
              <a:t>://www.w3.org/WAI/WCAG20/glance</a:t>
            </a:r>
            <a:r>
              <a:rPr lang="en-US" sz="2400" dirty="0" smtClean="0">
                <a:hlinkClick r:id="rId2"/>
              </a:rPr>
              <a:t>/</a:t>
            </a:r>
            <a:endParaRPr lang="en-US" sz="24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 Ohio State University Digital </a:t>
            </a:r>
            <a:r>
              <a:rPr lang="en-US" sz="2400" dirty="0"/>
              <a:t>Preservation Framework: </a:t>
            </a:r>
            <a:r>
              <a:rPr lang="en-US" sz="2400" dirty="0">
                <a:hlinkClick r:id="rId3"/>
              </a:rPr>
              <a:t>http://</a:t>
            </a:r>
            <a:r>
              <a:rPr lang="en-US" sz="2400" dirty="0" smtClean="0">
                <a:hlinkClick r:id="rId3"/>
              </a:rPr>
              <a:t>er.educause.edu/articles/2014/7/digital-preservation-policy-framework-a-case-study</a:t>
            </a:r>
            <a:endParaRPr lang="en-US" sz="24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 Ensuring Adobe PDFs are accessible with Screen Readers: </a:t>
            </a:r>
            <a:r>
              <a:rPr lang="en-US" sz="2400" dirty="0" smtClean="0">
                <a:hlinkClick r:id="rId4"/>
              </a:rPr>
              <a:t>http</a:t>
            </a:r>
            <a:r>
              <a:rPr lang="en-US" sz="2400" dirty="0">
                <a:hlinkClick r:id="rId4"/>
              </a:rPr>
              <a:t>://</a:t>
            </a:r>
            <a:r>
              <a:rPr lang="en-US" sz="2400" dirty="0" smtClean="0">
                <a:hlinkClick r:id="rId4"/>
              </a:rPr>
              <a:t>www.adobe.com/content/dam/Adobe/en/accessibility/pdfs/accessing-pdf-sr.pdf</a:t>
            </a:r>
            <a:endParaRPr lang="en-US" sz="24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 Section </a:t>
            </a:r>
            <a:r>
              <a:rPr lang="en-US" sz="2400" dirty="0"/>
              <a:t>508-compliant </a:t>
            </a:r>
            <a:r>
              <a:rPr lang="en-US" sz="2400" dirty="0" smtClean="0"/>
              <a:t>multimedia: </a:t>
            </a:r>
            <a:r>
              <a:rPr lang="en-US" sz="2400" dirty="0">
                <a:hlinkClick r:id="rId5"/>
              </a:rPr>
              <a:t>https://www.digitalgov.gov/2013/06/26/making-multimedia-section-508-compliant-and-accessible</a:t>
            </a:r>
            <a:r>
              <a:rPr lang="en-US" sz="2400" dirty="0" smtClean="0">
                <a:hlinkClick r:id="rId5"/>
              </a:rPr>
              <a:t>/</a:t>
            </a:r>
            <a:endParaRPr lang="en-US" sz="24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Sample Accessibility Statement from </a:t>
            </a:r>
            <a:r>
              <a:rPr lang="en-US" sz="2400" dirty="0"/>
              <a:t>Trinity College Digital </a:t>
            </a:r>
            <a:r>
              <a:rPr lang="en-US" sz="2400" dirty="0" smtClean="0"/>
              <a:t>Repository: </a:t>
            </a:r>
            <a:r>
              <a:rPr lang="en-US" sz="2400" dirty="0" smtClean="0">
                <a:hlinkClick r:id="rId6"/>
              </a:rPr>
              <a:t>http</a:t>
            </a:r>
            <a:r>
              <a:rPr lang="en-US" sz="2400" dirty="0">
                <a:hlinkClick r:id="rId6"/>
              </a:rPr>
              <a:t>://</a:t>
            </a:r>
            <a:r>
              <a:rPr lang="en-US" sz="2400" dirty="0" smtClean="0">
                <a:hlinkClick r:id="rId6"/>
              </a:rPr>
              <a:t>digitalrepository.trincoll.edu/accessibility.html</a:t>
            </a:r>
            <a:endParaRPr lang="en-US" sz="2400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0372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 Credits: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Public Library (no changes made): Edwin S., </a:t>
            </a:r>
            <a:r>
              <a:rPr lang="en-US" sz="2400" dirty="0" smtClean="0">
                <a:hlinkClick r:id="rId2"/>
              </a:rPr>
              <a:t>https</a:t>
            </a:r>
            <a:r>
              <a:rPr lang="en-US" sz="2400" dirty="0">
                <a:hlinkClick r:id="rId2"/>
              </a:rPr>
              <a:t>://</a:t>
            </a:r>
            <a:r>
              <a:rPr lang="en-US" sz="2400" dirty="0" smtClean="0">
                <a:hlinkClick r:id="rId2"/>
              </a:rPr>
              <a:t>flic.kr/p/iR5nEk</a:t>
            </a: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err="1" smtClean="0"/>
              <a:t>McKeldin</a:t>
            </a:r>
            <a:r>
              <a:rPr lang="en-US" sz="2400" dirty="0" smtClean="0"/>
              <a:t> Library (no changes made): </a:t>
            </a:r>
            <a:r>
              <a:rPr lang="en-US" sz="2400" dirty="0" err="1" smtClean="0">
                <a:hlinkClick r:id="rId3" tooltip="Go to carmichaellibrary's photostream"/>
              </a:rPr>
              <a:t>carmichaellibrary</a:t>
            </a:r>
            <a:r>
              <a:rPr lang="en-US" sz="2400" dirty="0"/>
              <a:t>, </a:t>
            </a:r>
            <a:r>
              <a:rPr lang="en-US" sz="2400" dirty="0">
                <a:hlinkClick r:id="rId4"/>
              </a:rPr>
              <a:t>https://</a:t>
            </a:r>
            <a:r>
              <a:rPr lang="en-US" sz="2400" dirty="0" smtClean="0">
                <a:hlinkClick r:id="rId4"/>
              </a:rPr>
              <a:t>flic.kr/p/8HnPYV</a:t>
            </a:r>
            <a:endParaRPr lang="en-US" sz="24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Users with Disabilities (no changes made): </a:t>
            </a:r>
            <a:r>
              <a:rPr lang="en-US" sz="2400" dirty="0">
                <a:hlinkClick r:id="rId5" tooltip="Go to jean-louis Zimmermann's photostream"/>
              </a:rPr>
              <a:t>jean-louis </a:t>
            </a:r>
            <a:r>
              <a:rPr lang="en-US" sz="2400" dirty="0" smtClean="0">
                <a:hlinkClick r:id="rId5" tooltip="Go to jean-louis Zimmermann's photostream"/>
              </a:rPr>
              <a:t>Zimmermann</a:t>
            </a:r>
            <a:r>
              <a:rPr lang="en-US" sz="2400" dirty="0"/>
              <a:t>, </a:t>
            </a:r>
            <a:r>
              <a:rPr lang="en-US" sz="2400" dirty="0">
                <a:hlinkClick r:id="rId6"/>
              </a:rPr>
              <a:t>https://</a:t>
            </a:r>
            <a:r>
              <a:rPr lang="en-US" sz="2400" dirty="0" smtClean="0">
                <a:hlinkClick r:id="rId6"/>
              </a:rPr>
              <a:t>flic.kr/p/ekiidv</a:t>
            </a:r>
            <a:endParaRPr lang="en-US" sz="2400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083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Overview of Accessibility Issues in Repositories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8392" y="1928861"/>
            <a:ext cx="3336175" cy="4023360"/>
          </a:xfrm>
        </p:spPr>
        <p:txBody>
          <a:bodyPr>
            <a:normAutofit/>
          </a:bodyPr>
          <a:lstStyle/>
          <a:p>
            <a:pPr algn="just"/>
            <a:endParaRPr lang="en-US" sz="4400" dirty="0" smtClean="0"/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4400" dirty="0" smtClean="0"/>
              <a:t>Metadata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4400" dirty="0" smtClean="0"/>
              <a:t>Web Design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4400" dirty="0" smtClean="0"/>
              <a:t>Policies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135211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997" y="0"/>
            <a:ext cx="108200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26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Open Access is Far-reaching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6384175" cy="4023360"/>
          </a:xfrm>
          <a:noFill/>
        </p:spPr>
        <p:txBody>
          <a:bodyPr>
            <a:normAutofit/>
          </a:bodyPr>
          <a:lstStyle/>
          <a:p>
            <a:r>
              <a:rPr lang="en-US" sz="2800" b="1" dirty="0" smtClean="0"/>
              <a:t>Benefits of OA Institutional Repositories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/>
              <a:t>Greater access to research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/>
              <a:t>Low cost for researchers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/>
              <a:t>Library-centric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/>
              <a:t>Creates Citation Bias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/>
              <a:t>Free publicity!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94883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0"/>
            <a:ext cx="10515600" cy="67464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8000" dirty="0"/>
          </a:p>
          <a:p>
            <a:pPr marL="0" indent="0" algn="ctr">
              <a:buNone/>
            </a:pPr>
            <a:endParaRPr lang="en-US" sz="8000" dirty="0"/>
          </a:p>
          <a:p>
            <a:pPr marL="0" indent="0" algn="ctr">
              <a:buNone/>
            </a:pPr>
            <a:r>
              <a:rPr lang="en-US" sz="8000" dirty="0" smtClean="0"/>
              <a:t>But is it inclusive…?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168074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/>
          <p:cNvPicPr>
            <a:picLocks noGrp="1" noChangeAspect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1778" y="3479800"/>
            <a:ext cx="4505325" cy="3378200"/>
          </a:xfr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795" y="0"/>
            <a:ext cx="4749800" cy="40767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1832" y="846136"/>
            <a:ext cx="6096000" cy="404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284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</p:spPr>
        <p:txBody>
          <a:bodyPr/>
          <a:lstStyle/>
          <a:p>
            <a:r>
              <a:rPr lang="en-US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Issue 1: Metadata: How to simplify the deposit 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en-US" sz="3600" dirty="0" smtClean="0"/>
          </a:p>
          <a:p>
            <a:pPr algn="ctr"/>
            <a:endParaRPr lang="en-US" sz="3600" dirty="0"/>
          </a:p>
          <a:p>
            <a:pPr algn="ctr"/>
            <a:r>
              <a:rPr lang="en-US" sz="3600" dirty="0" smtClean="0"/>
              <a:t>Good metadata simplifies the deposit process and allows for easier discovery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139556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Metadata: How to simplify the deposit process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NISO</a:t>
            </a:r>
            <a:r>
              <a:rPr lang="en-US" sz="2800" baseline="30000" dirty="0" smtClean="0"/>
              <a:t>1</a:t>
            </a:r>
            <a:r>
              <a:rPr lang="en-US" sz="2800" dirty="0" smtClean="0"/>
              <a:t>: 6 principles to applying good metadata to your collection:</a:t>
            </a:r>
          </a:p>
          <a:p>
            <a:pPr lvl="1"/>
            <a:r>
              <a:rPr lang="en-US" sz="2800" dirty="0" smtClean="0"/>
              <a:t>Metadata is appropriate to the collection</a:t>
            </a:r>
          </a:p>
          <a:p>
            <a:pPr lvl="1"/>
            <a:r>
              <a:rPr lang="en-US" sz="2800" dirty="0" smtClean="0"/>
              <a:t>Supports interoperability</a:t>
            </a:r>
          </a:p>
          <a:p>
            <a:pPr lvl="1"/>
            <a:r>
              <a:rPr lang="en-US" sz="2800" dirty="0" smtClean="0"/>
              <a:t>Uses controlled vocabularies</a:t>
            </a:r>
          </a:p>
          <a:p>
            <a:pPr lvl="1"/>
            <a:r>
              <a:rPr lang="en-US" sz="2800" dirty="0" smtClean="0"/>
              <a:t>Includes a clear statement on the conditions or terms of use for the digital object</a:t>
            </a:r>
          </a:p>
          <a:p>
            <a:pPr lvl="1"/>
            <a:r>
              <a:rPr lang="en-US" sz="2800" dirty="0" smtClean="0"/>
              <a:t>Is authoritative and verifiable</a:t>
            </a:r>
          </a:p>
          <a:p>
            <a:pPr lvl="1"/>
            <a:r>
              <a:rPr lang="en-US" sz="2800" dirty="0"/>
              <a:t>S</a:t>
            </a:r>
            <a:r>
              <a:rPr lang="en-US" sz="2800" dirty="0" smtClean="0"/>
              <a:t>upports long-term management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0836" y="5647422"/>
            <a:ext cx="105017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 smtClean="0"/>
              <a:t>1</a:t>
            </a:r>
            <a:r>
              <a:rPr lang="en-US" dirty="0" smtClean="0"/>
              <a:t>National </a:t>
            </a:r>
            <a:r>
              <a:rPr lang="en-US" dirty="0"/>
              <a:t>Information Standards Organization. (2004). </a:t>
            </a:r>
            <a:r>
              <a:rPr lang="en-US" i="1" dirty="0"/>
              <a:t>Understanding Metadata</a:t>
            </a:r>
            <a:r>
              <a:rPr lang="en-US" dirty="0"/>
              <a:t>. Retrieved from http://www.niso.org/publications/press/UnderstandingMetadata.pdf.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545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>
                <a:latin typeface="+mn-lt"/>
              </a:rPr>
              <a:t>The Digital Repository at the University of Maryland (DRUM)</a:t>
            </a:r>
            <a:endParaRPr lang="en-US" sz="4000" b="1" dirty="0">
              <a:latin typeface="+mn-lt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8800" y="0"/>
            <a:ext cx="51538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001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14095</TotalTime>
  <Words>654</Words>
  <Application>Microsoft Macintosh PowerPoint</Application>
  <PresentationFormat>Custom</PresentationFormat>
  <Paragraphs>87</Paragraphs>
  <Slides>17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Retrospect</vt:lpstr>
      <vt:lpstr>Office Theme</vt:lpstr>
      <vt:lpstr>Accessibility in Open Access Institutional Repositories</vt:lpstr>
      <vt:lpstr>Overview of Accessibility Issues in Repositories</vt:lpstr>
      <vt:lpstr>PowerPoint Presentation</vt:lpstr>
      <vt:lpstr>Open Access is Far-reaching</vt:lpstr>
      <vt:lpstr>PowerPoint Presentation</vt:lpstr>
      <vt:lpstr>PowerPoint Presentation</vt:lpstr>
      <vt:lpstr>Issue 1: Metadata: How to simplify the deposit process</vt:lpstr>
      <vt:lpstr>Metadata: How to simplify the deposit process</vt:lpstr>
      <vt:lpstr>The Digital Repository at the University of Maryland (DRUM)</vt:lpstr>
      <vt:lpstr>PowerPoint Presentation</vt:lpstr>
      <vt:lpstr>Simplifying Deposit and Search in Review</vt:lpstr>
      <vt:lpstr>Issue 2: Accessible Content for Users with Disabilities</vt:lpstr>
      <vt:lpstr>Issue 2 Continued: Accessible Design</vt:lpstr>
      <vt:lpstr>Practical Tips:</vt:lpstr>
      <vt:lpstr>Issue 3: Transparency: Policy Development for Repositories</vt:lpstr>
      <vt:lpstr>List of Resources</vt:lpstr>
      <vt:lpstr>Image Credits: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Accessibility in Open Access Institutional Repositories</dc:title>
  <dc:creator>Caitlin Ann Carter</dc:creator>
  <cp:lastModifiedBy>Caitlin Carter</cp:lastModifiedBy>
  <cp:revision>41</cp:revision>
  <dcterms:created xsi:type="dcterms:W3CDTF">2016-10-10T22:40:18Z</dcterms:created>
  <dcterms:modified xsi:type="dcterms:W3CDTF">2016-10-20T19:37:49Z</dcterms:modified>
</cp:coreProperties>
</file>