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7" r:id="rId3"/>
    <p:sldId id="258" r:id="rId4"/>
    <p:sldId id="260" r:id="rId5"/>
    <p:sldId id="264" r:id="rId6"/>
    <p:sldId id="259" r:id="rId7"/>
    <p:sldId id="261" r:id="rId8"/>
    <p:sldId id="276" r:id="rId9"/>
    <p:sldId id="262" r:id="rId10"/>
    <p:sldId id="278" r:id="rId11"/>
    <p:sldId id="263" r:id="rId12"/>
    <p:sldId id="265" r:id="rId13"/>
    <p:sldId id="266" r:id="rId14"/>
    <p:sldId id="277" r:id="rId15"/>
    <p:sldId id="267" r:id="rId16"/>
    <p:sldId id="268" r:id="rId17"/>
    <p:sldId id="269" r:id="rId18"/>
    <p:sldId id="271" r:id="rId19"/>
    <p:sldId id="274" r:id="rId20"/>
    <p:sldId id="272" r:id="rId21"/>
    <p:sldId id="27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35" d="100"/>
          <a:sy n="35" d="100"/>
        </p:scale>
        <p:origin x="84" y="18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6/6/2017</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6/6/2017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6/6/2017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6/6/2017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6/6/2017</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6/6/2017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6/6/2017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6/6/2017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6/6/2017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CF131DD-A141-4471-BCF9-C6073EDD7E20}" type="datetimeFigureOut">
              <a:rPr lang="en-US" dirty="0"/>
              <a:t>6/6/2017</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6/6/2017</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6/6/2017</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7.emf"/><Relationship Id="rId5" Type="http://schemas.openxmlformats.org/officeDocument/2006/relationships/package" Target="../embeddings/Microsoft_Excel_Worksheet2.xlsx"/><Relationship Id="rId4" Type="http://schemas.openxmlformats.org/officeDocument/2006/relationships/image" Target="../media/image16.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jp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a:t>Can Google Scholar Give Us Everything We Need? </a:t>
            </a:r>
            <a:r>
              <a:rPr lang="en-US" sz="800" dirty="0" smtClean="0"/>
              <a:t/>
            </a:r>
            <a:br>
              <a:rPr lang="en-US" sz="800" dirty="0" smtClean="0"/>
            </a:br>
            <a:r>
              <a:rPr lang="en-US" sz="800" dirty="0" smtClean="0"/>
              <a:t/>
            </a:r>
            <a:br>
              <a:rPr lang="en-US" sz="800" dirty="0" smtClean="0"/>
            </a:br>
            <a:r>
              <a:rPr lang="en-US" sz="3600" dirty="0" smtClean="0"/>
              <a:t>Evaluation </a:t>
            </a:r>
            <a:r>
              <a:rPr lang="en-US" sz="3600" dirty="0"/>
              <a:t>of Research Literature Databases for Subject Scope and Search Retrieval in the Sciences</a:t>
            </a:r>
          </a:p>
        </p:txBody>
      </p:sp>
      <p:sp>
        <p:nvSpPr>
          <p:cNvPr id="3" name="Subtitle 2"/>
          <p:cNvSpPr>
            <a:spLocks noGrp="1"/>
          </p:cNvSpPr>
          <p:nvPr>
            <p:ph type="subTitle" idx="1"/>
          </p:nvPr>
        </p:nvSpPr>
        <p:spPr/>
        <p:txBody>
          <a:bodyPr>
            <a:normAutofit fontScale="62500" lnSpcReduction="20000"/>
          </a:bodyPr>
          <a:lstStyle/>
          <a:p>
            <a:r>
              <a:rPr lang="en-US" dirty="0" smtClean="0"/>
              <a:t>Stephanie Ritchie</a:t>
            </a:r>
          </a:p>
          <a:p>
            <a:r>
              <a:rPr lang="en-US" dirty="0"/>
              <a:t>Libraries Research &amp; Innovative Practice Forum</a:t>
            </a:r>
            <a:endParaRPr lang="en-US" dirty="0" smtClean="0"/>
          </a:p>
          <a:p>
            <a:r>
              <a:rPr lang="en-US" dirty="0" smtClean="0"/>
              <a:t>June 8, 2017</a:t>
            </a:r>
            <a:endParaRPr lang="en-US" dirty="0"/>
          </a:p>
        </p:txBody>
      </p:sp>
    </p:spTree>
    <p:extLst>
      <p:ext uri="{BB962C8B-B14F-4D97-AF65-F5344CB8AC3E}">
        <p14:creationId xmlns:p14="http://schemas.microsoft.com/office/powerpoint/2010/main" val="858349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Subject </a:t>
            </a:r>
            <a:r>
              <a:rPr lang="en-US" dirty="0" smtClean="0"/>
              <a:t>Coverage Results</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6329" y="1837479"/>
            <a:ext cx="7291107" cy="4682104"/>
          </a:xfrm>
          <a:prstGeom prst="rect">
            <a:avLst/>
          </a:prstGeom>
        </p:spPr>
      </p:pic>
    </p:spTree>
    <p:extLst>
      <p:ext uri="{BB962C8B-B14F-4D97-AF65-F5344CB8AC3E}">
        <p14:creationId xmlns:p14="http://schemas.microsoft.com/office/powerpoint/2010/main" val="18474831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Subject Coverage Results</a:t>
            </a:r>
          </a:p>
        </p:txBody>
      </p:sp>
      <p:sp>
        <p:nvSpPr>
          <p:cNvPr id="3" name="Content Placeholder 2"/>
          <p:cNvSpPr>
            <a:spLocks noGrp="1"/>
          </p:cNvSpPr>
          <p:nvPr>
            <p:ph idx="1"/>
          </p:nvPr>
        </p:nvSpPr>
        <p:spPr>
          <a:xfrm>
            <a:off x="1066800" y="2014193"/>
            <a:ext cx="10058400" cy="4353949"/>
          </a:xfrm>
        </p:spPr>
        <p:txBody>
          <a:bodyPr/>
          <a:lstStyle/>
          <a:p>
            <a:pPr marL="0" indent="0">
              <a:buNone/>
            </a:pPr>
            <a:r>
              <a:rPr lang="en-US" dirty="0" smtClean="0"/>
              <a:t>Overlap </a:t>
            </a:r>
            <a:r>
              <a:rPr lang="en-US" dirty="0"/>
              <a:t>among eight databases used to find articles for a </a:t>
            </a:r>
            <a:r>
              <a:rPr lang="en-US" dirty="0">
                <a:effectLst>
                  <a:outerShdw blurRad="38100" dist="38100" dir="2700000" algn="tl">
                    <a:srgbClr val="000000">
                      <a:alpha val="43137"/>
                    </a:srgbClr>
                  </a:outerShdw>
                </a:effectLst>
              </a:rPr>
              <a:t>sustainable diets </a:t>
            </a:r>
            <a:r>
              <a:rPr lang="en-US" dirty="0"/>
              <a:t>review </a:t>
            </a:r>
            <a:r>
              <a:rPr lang="en-US" dirty="0" smtClean="0"/>
              <a:t>article. The </a:t>
            </a:r>
            <a:r>
              <a:rPr lang="en-US" dirty="0"/>
              <a:t>greatest overlap was between Scopus and Web of Science, and Google and Scopus</a:t>
            </a:r>
            <a:r>
              <a:rPr lang="en-US" dirty="0"/>
              <a:t>. The least overlap was between Agricola and Google, and Agricola and Scopus</a:t>
            </a:r>
            <a:r>
              <a:rPr lang="en-US" dirty="0" smtClean="0"/>
              <a:t>. </a:t>
            </a:r>
          </a:p>
          <a:p>
            <a:pPr marL="0" indent="0">
              <a:buNone/>
            </a:pPr>
            <a:r>
              <a:rPr lang="en-US" dirty="0" smtClean="0"/>
              <a:t>Google Scholar (GS)</a:t>
            </a:r>
            <a:br>
              <a:rPr lang="en-US" dirty="0" smtClean="0"/>
            </a:br>
            <a:r>
              <a:rPr lang="en-US" dirty="0" smtClean="0"/>
              <a:t>contained 27 of 30 </a:t>
            </a:r>
            <a:br>
              <a:rPr lang="en-US" dirty="0" smtClean="0"/>
            </a:br>
            <a:r>
              <a:rPr lang="en-US" dirty="0" smtClean="0"/>
              <a:t>citations. The items</a:t>
            </a:r>
            <a:br>
              <a:rPr lang="en-US" dirty="0" smtClean="0"/>
            </a:br>
            <a:r>
              <a:rPr lang="en-US" dirty="0" smtClean="0"/>
              <a:t>not found in GS were</a:t>
            </a:r>
            <a:br>
              <a:rPr lang="en-US" dirty="0" smtClean="0"/>
            </a:br>
            <a:r>
              <a:rPr lang="en-US" dirty="0" smtClean="0"/>
              <a:t>also not found in Web</a:t>
            </a:r>
            <a:br>
              <a:rPr lang="en-US" dirty="0" smtClean="0"/>
            </a:br>
            <a:r>
              <a:rPr lang="en-US" dirty="0" smtClean="0"/>
              <a:t>of Science or Scopus.</a:t>
            </a:r>
          </a:p>
          <a:p>
            <a:pPr marL="0" indent="0">
              <a:buNone/>
            </a:pPr>
            <a:r>
              <a:rPr lang="en-US" dirty="0" smtClean="0"/>
              <a:t>AGRICOLA only</a:t>
            </a:r>
            <a:br>
              <a:rPr lang="en-US" dirty="0" smtClean="0"/>
            </a:br>
            <a:r>
              <a:rPr lang="en-US" dirty="0" smtClean="0"/>
              <a:t>contained 7 items, </a:t>
            </a:r>
            <a:br>
              <a:rPr lang="en-US" dirty="0" smtClean="0"/>
            </a:br>
            <a:r>
              <a:rPr lang="en-US" dirty="0" smtClean="0"/>
              <a:t>one of which was not</a:t>
            </a:r>
            <a:br>
              <a:rPr lang="en-US" dirty="0" smtClean="0"/>
            </a:br>
            <a:r>
              <a:rPr lang="en-US" dirty="0" smtClean="0"/>
              <a:t>in Google Scholar.</a:t>
            </a:r>
          </a:p>
          <a:p>
            <a:pPr marL="0" indent="0">
              <a:buNone/>
            </a:pP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930156479"/>
              </p:ext>
            </p:extLst>
          </p:nvPr>
        </p:nvGraphicFramePr>
        <p:xfrm>
          <a:off x="3575959" y="3135086"/>
          <a:ext cx="8017326" cy="3233052"/>
        </p:xfrm>
        <a:graphic>
          <a:graphicData uri="http://schemas.openxmlformats.org/drawingml/2006/table">
            <a:tbl>
              <a:tblPr firstRow="1" firstCol="1" bandRow="1"/>
              <a:tblGrid>
                <a:gridCol w="890814"/>
                <a:gridCol w="890814"/>
                <a:gridCol w="890814"/>
                <a:gridCol w="890814"/>
                <a:gridCol w="890814"/>
                <a:gridCol w="890814"/>
                <a:gridCol w="890814"/>
                <a:gridCol w="890814"/>
                <a:gridCol w="890814"/>
              </a:tblGrid>
              <a:tr h="359228">
                <a:tc>
                  <a:txBody>
                    <a:bodyPr/>
                    <a:lstStyle/>
                    <a:p>
                      <a:pPr marL="0" marR="0" algn="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Agricola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Biosis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CAB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FSTA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Google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Scopus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359228">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Agricola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359228">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59228">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Biosis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59228">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CAB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59228">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FSTA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59228">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Google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59228">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Scopus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59228">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bl>
          </a:graphicData>
        </a:graphic>
      </p:graphicFrame>
    </p:spTree>
    <p:extLst>
      <p:ext uri="{BB962C8B-B14F-4D97-AF65-F5344CB8AC3E}">
        <p14:creationId xmlns:p14="http://schemas.microsoft.com/office/powerpoint/2010/main" val="1860464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Subject Coverage Results</a:t>
            </a:r>
          </a:p>
        </p:txBody>
      </p:sp>
      <p:sp>
        <p:nvSpPr>
          <p:cNvPr id="3" name="Content Placeholder 2"/>
          <p:cNvSpPr>
            <a:spLocks noGrp="1"/>
          </p:cNvSpPr>
          <p:nvPr>
            <p:ph idx="1"/>
          </p:nvPr>
        </p:nvSpPr>
        <p:spPr>
          <a:xfrm>
            <a:off x="1066800" y="1938331"/>
            <a:ext cx="10058400" cy="3931920"/>
          </a:xfrm>
        </p:spPr>
        <p:txBody>
          <a:bodyPr>
            <a:normAutofit/>
          </a:bodyPr>
          <a:lstStyle/>
          <a:p>
            <a:pPr marL="0" indent="0">
              <a:buNone/>
            </a:pPr>
            <a:r>
              <a:rPr lang="en-US" dirty="0" smtClean="0"/>
              <a:t>Overlap </a:t>
            </a:r>
            <a:r>
              <a:rPr lang="en-US" dirty="0"/>
              <a:t>among eight databases used to find articles for a </a:t>
            </a:r>
            <a:r>
              <a:rPr lang="en-US" dirty="0" smtClean="0">
                <a:effectLst>
                  <a:outerShdw blurRad="38100" dist="38100" dir="2700000" algn="tl">
                    <a:srgbClr val="000000">
                      <a:alpha val="43137"/>
                    </a:srgbClr>
                  </a:outerShdw>
                </a:effectLst>
              </a:rPr>
              <a:t>agronomy</a:t>
            </a:r>
            <a:r>
              <a:rPr lang="en-US" dirty="0" smtClean="0"/>
              <a:t> </a:t>
            </a:r>
            <a:r>
              <a:rPr lang="en-US" dirty="0"/>
              <a:t>review </a:t>
            </a:r>
            <a:r>
              <a:rPr lang="en-US" dirty="0" smtClean="0"/>
              <a:t>article. The </a:t>
            </a:r>
            <a:r>
              <a:rPr lang="en-US" dirty="0"/>
              <a:t>greatest overlap was between Google </a:t>
            </a:r>
            <a:r>
              <a:rPr lang="en-US" dirty="0" smtClean="0"/>
              <a:t>Scholar, Web </a:t>
            </a:r>
            <a:r>
              <a:rPr lang="en-US" dirty="0"/>
              <a:t>of Science, CAB and </a:t>
            </a:r>
            <a:r>
              <a:rPr lang="en-US" dirty="0" smtClean="0"/>
              <a:t>BIOSIS. The </a:t>
            </a:r>
            <a:r>
              <a:rPr lang="en-US" dirty="0"/>
              <a:t>least overlap was between </a:t>
            </a:r>
            <a:r>
              <a:rPr lang="en-US" dirty="0" smtClean="0"/>
              <a:t>FSTA</a:t>
            </a:r>
            <a:r>
              <a:rPr lang="en-US" dirty="0"/>
              <a:t>, and </a:t>
            </a:r>
            <a:r>
              <a:rPr lang="en-US" dirty="0"/>
              <a:t>Google Scholar, Web of Science, </a:t>
            </a:r>
            <a:r>
              <a:rPr lang="en-US" dirty="0" smtClean="0"/>
              <a:t>and CAB. </a:t>
            </a:r>
          </a:p>
          <a:p>
            <a:pPr marL="0" indent="0">
              <a:buNone/>
            </a:pPr>
            <a:r>
              <a:rPr lang="en-US" dirty="0" smtClean="0"/>
              <a:t>Food Science and</a:t>
            </a:r>
            <a:br>
              <a:rPr lang="en-US" dirty="0" smtClean="0"/>
            </a:br>
            <a:r>
              <a:rPr lang="en-US" dirty="0" smtClean="0"/>
              <a:t>Technology Abstracts </a:t>
            </a:r>
            <a:br>
              <a:rPr lang="en-US" dirty="0" smtClean="0"/>
            </a:br>
            <a:r>
              <a:rPr lang="en-US" dirty="0" smtClean="0"/>
              <a:t>(FSTA), only contained two</a:t>
            </a:r>
            <a:br>
              <a:rPr lang="en-US" dirty="0" smtClean="0"/>
            </a:br>
            <a:r>
              <a:rPr lang="en-US" dirty="0" smtClean="0"/>
              <a:t>of the citations, as agronomy</a:t>
            </a:r>
            <a:br>
              <a:rPr lang="en-US" dirty="0" smtClean="0"/>
            </a:br>
            <a:r>
              <a:rPr lang="en-US" dirty="0" smtClean="0"/>
              <a:t>is outside the subject scope</a:t>
            </a:r>
            <a:br>
              <a:rPr lang="en-US" dirty="0" smtClean="0"/>
            </a:br>
            <a:r>
              <a:rPr lang="en-US" dirty="0" smtClean="0"/>
              <a:t>of this database.</a:t>
            </a:r>
          </a:p>
          <a:p>
            <a:pPr marL="0" indent="0">
              <a:buNone/>
            </a:pPr>
            <a:r>
              <a:rPr lang="en-US" dirty="0" smtClean="0"/>
              <a:t>BIOSIS, CAB, Google Scholar,</a:t>
            </a:r>
            <a:br>
              <a:rPr lang="en-US" dirty="0" smtClean="0"/>
            </a:br>
            <a:r>
              <a:rPr lang="en-US" dirty="0" smtClean="0"/>
              <a:t>and Web of Science contained</a:t>
            </a:r>
            <a:br>
              <a:rPr lang="en-US" dirty="0" smtClean="0"/>
            </a:br>
            <a:r>
              <a:rPr lang="en-US" dirty="0" smtClean="0"/>
              <a:t>the highest number of items.</a:t>
            </a:r>
            <a:endParaRPr lang="en-US" dirty="0"/>
          </a:p>
          <a:p>
            <a:pPr marL="0" indent="0">
              <a:buNone/>
            </a:pP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389403518"/>
              </p:ext>
            </p:extLst>
          </p:nvPr>
        </p:nvGraphicFramePr>
        <p:xfrm>
          <a:off x="4637317" y="2971804"/>
          <a:ext cx="6939639" cy="3282039"/>
        </p:xfrm>
        <a:graphic>
          <a:graphicData uri="http://schemas.openxmlformats.org/drawingml/2006/table">
            <a:tbl>
              <a:tblPr firstRow="1" firstCol="1" bandRow="1"/>
              <a:tblGrid>
                <a:gridCol w="771071"/>
                <a:gridCol w="771071"/>
                <a:gridCol w="771071"/>
                <a:gridCol w="771071"/>
                <a:gridCol w="771071"/>
                <a:gridCol w="771071"/>
                <a:gridCol w="771071"/>
                <a:gridCol w="771071"/>
                <a:gridCol w="771071"/>
              </a:tblGrid>
              <a:tr h="364671">
                <a:tc>
                  <a:txBody>
                    <a:bodyPr/>
                    <a:lstStyle/>
                    <a:p>
                      <a:pPr marL="0" marR="0" algn="r">
                        <a:lnSpc>
                          <a:spcPct val="107000"/>
                        </a:lnSpc>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Agricola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Biosis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CAB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FSTA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Google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Scopus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364671">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Agricola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364671">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64671">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Biosis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64671">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CAB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64671">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FSTA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0.23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64671">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Google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64671">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Scopus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64671">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0.23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bl>
          </a:graphicData>
        </a:graphic>
      </p:graphicFrame>
    </p:spTree>
    <p:extLst>
      <p:ext uri="{BB962C8B-B14F-4D97-AF65-F5344CB8AC3E}">
        <p14:creationId xmlns:p14="http://schemas.microsoft.com/office/powerpoint/2010/main" val="31714010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Subject Coverage Results</a:t>
            </a:r>
          </a:p>
        </p:txBody>
      </p:sp>
      <p:sp>
        <p:nvSpPr>
          <p:cNvPr id="3" name="Content Placeholder 2"/>
          <p:cNvSpPr>
            <a:spLocks noGrp="1"/>
          </p:cNvSpPr>
          <p:nvPr>
            <p:ph idx="1"/>
          </p:nvPr>
        </p:nvSpPr>
        <p:spPr>
          <a:xfrm>
            <a:off x="1066800" y="1779814"/>
            <a:ext cx="10058400" cy="4506686"/>
          </a:xfrm>
        </p:spPr>
        <p:txBody>
          <a:bodyPr>
            <a:normAutofit/>
          </a:bodyPr>
          <a:lstStyle/>
          <a:p>
            <a:pPr marL="0" indent="0">
              <a:buNone/>
            </a:pPr>
            <a:r>
              <a:rPr lang="en-US" dirty="0"/>
              <a:t>Overlap among eight databases used to find articles for a </a:t>
            </a:r>
            <a:r>
              <a:rPr lang="en-US" dirty="0">
                <a:effectLst>
                  <a:outerShdw blurRad="38100" dist="38100" dir="2700000" algn="tl">
                    <a:srgbClr val="000000">
                      <a:alpha val="43137"/>
                    </a:srgbClr>
                  </a:outerShdw>
                </a:effectLst>
              </a:rPr>
              <a:t>meat science </a:t>
            </a:r>
            <a:r>
              <a:rPr lang="en-US" dirty="0"/>
              <a:t>review </a:t>
            </a:r>
            <a:r>
              <a:rPr lang="en-US" dirty="0" smtClean="0"/>
              <a:t>article. The </a:t>
            </a:r>
            <a:r>
              <a:rPr lang="en-US" dirty="0"/>
              <a:t>greatest overlap was between Scopus and Web of Science, and </a:t>
            </a:r>
            <a:r>
              <a:rPr lang="en-US" dirty="0" smtClean="0"/>
              <a:t>AGRICOLA </a:t>
            </a:r>
            <a:r>
              <a:rPr lang="en-US" dirty="0"/>
              <a:t>and </a:t>
            </a:r>
            <a:r>
              <a:rPr lang="en-US" dirty="0" smtClean="0"/>
              <a:t>AGRIS. The </a:t>
            </a:r>
            <a:r>
              <a:rPr lang="en-US" dirty="0"/>
              <a:t>least overlap was between </a:t>
            </a:r>
            <a:r>
              <a:rPr lang="en-US" dirty="0" smtClean="0"/>
              <a:t>AGRICOLA </a:t>
            </a:r>
            <a:r>
              <a:rPr lang="en-US" dirty="0"/>
              <a:t>and </a:t>
            </a:r>
            <a:r>
              <a:rPr lang="en-US" dirty="0" smtClean="0"/>
              <a:t>CAB. CAB also had very little</a:t>
            </a:r>
            <a:br>
              <a:rPr lang="en-US" dirty="0" smtClean="0"/>
            </a:br>
            <a:r>
              <a:rPr lang="en-US" dirty="0" smtClean="0"/>
              <a:t>overlap with AGRIS. CAB</a:t>
            </a:r>
            <a:br>
              <a:rPr lang="en-US" dirty="0" smtClean="0"/>
            </a:br>
            <a:r>
              <a:rPr lang="en-US" dirty="0" smtClean="0"/>
              <a:t>has high overlap with</a:t>
            </a:r>
            <a:br>
              <a:rPr lang="en-US" dirty="0" smtClean="0"/>
            </a:br>
            <a:r>
              <a:rPr lang="en-US" dirty="0" smtClean="0"/>
              <a:t>Scopus and Web of Science.</a:t>
            </a:r>
          </a:p>
          <a:p>
            <a:pPr marL="0" indent="0">
              <a:buNone/>
            </a:pPr>
            <a:r>
              <a:rPr lang="en-US" dirty="0" smtClean="0"/>
              <a:t>For meat science content, </a:t>
            </a:r>
            <a:br>
              <a:rPr lang="en-US" dirty="0" smtClean="0"/>
            </a:br>
            <a:r>
              <a:rPr lang="en-US" dirty="0" smtClean="0"/>
              <a:t>CAB more closely resembles</a:t>
            </a:r>
            <a:br>
              <a:rPr lang="en-US" dirty="0" smtClean="0"/>
            </a:br>
            <a:r>
              <a:rPr lang="en-US" dirty="0" smtClean="0"/>
              <a:t>the Multidisciplinary group</a:t>
            </a:r>
            <a:br>
              <a:rPr lang="en-US" dirty="0" smtClean="0"/>
            </a:br>
            <a:r>
              <a:rPr lang="en-US" dirty="0" smtClean="0"/>
              <a:t>of databases rather than the</a:t>
            </a:r>
            <a:br>
              <a:rPr lang="en-US" dirty="0" smtClean="0"/>
            </a:br>
            <a:r>
              <a:rPr lang="en-US" dirty="0" smtClean="0"/>
              <a:t>Comprehensive group.</a:t>
            </a:r>
          </a:p>
          <a:p>
            <a:pPr marL="0" indent="0">
              <a:buNone/>
            </a:pPr>
            <a:r>
              <a:rPr lang="en-US" dirty="0" smtClean="0"/>
              <a:t>AGRICOLA and AGRIS include</a:t>
            </a:r>
            <a:br>
              <a:rPr lang="en-US" dirty="0" smtClean="0"/>
            </a:br>
            <a:r>
              <a:rPr lang="en-US" dirty="0" smtClean="0"/>
              <a:t>less than half the content of </a:t>
            </a:r>
            <a:br>
              <a:rPr lang="en-US" dirty="0" smtClean="0"/>
            </a:br>
            <a:r>
              <a:rPr lang="en-US" dirty="0" smtClean="0"/>
              <a:t>CAB or Web of Science.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5995937"/>
              </p:ext>
            </p:extLst>
          </p:nvPr>
        </p:nvGraphicFramePr>
        <p:xfrm>
          <a:off x="4474028" y="2873829"/>
          <a:ext cx="7154091" cy="3538881"/>
        </p:xfrm>
        <a:graphic>
          <a:graphicData uri="http://schemas.openxmlformats.org/drawingml/2006/table">
            <a:tbl>
              <a:tblPr firstRow="1" firstCol="1" bandRow="1"/>
              <a:tblGrid>
                <a:gridCol w="794899"/>
                <a:gridCol w="794899"/>
                <a:gridCol w="794899"/>
                <a:gridCol w="794899"/>
                <a:gridCol w="794899"/>
                <a:gridCol w="794899"/>
                <a:gridCol w="794899"/>
                <a:gridCol w="794899"/>
                <a:gridCol w="794899"/>
              </a:tblGrid>
              <a:tr h="393209">
                <a:tc>
                  <a:txBody>
                    <a:bodyPr/>
                    <a:lstStyle/>
                    <a:p>
                      <a:pPr marL="0" marR="0" algn="r">
                        <a:lnSpc>
                          <a:spcPct val="107000"/>
                        </a:lnSpc>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Agricola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Biosis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CAB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FSTA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Google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Scopus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393209">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Agricola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0.43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393209">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Agris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93209">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Biosis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93209">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CAB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0.43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93209">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FSTA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93209">
                <a:tc>
                  <a:txBody>
                    <a:bodyPr/>
                    <a:lstStyle/>
                    <a:p>
                      <a:pPr marL="0" marR="0" algn="r">
                        <a:lnSpc>
                          <a:spcPct val="107000"/>
                        </a:lnSpc>
                        <a:spcBef>
                          <a:spcPts val="0"/>
                        </a:spcBef>
                        <a:spcAft>
                          <a:spcPts val="0"/>
                        </a:spcAft>
                      </a:pPr>
                      <a:r>
                        <a:rPr lang="en-US" sz="11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Google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93209">
                <a:tc>
                  <a:txBody>
                    <a:bodyPr/>
                    <a:lstStyle/>
                    <a:p>
                      <a:pPr marL="0" marR="0" algn="r">
                        <a:lnSpc>
                          <a:spcPct val="107000"/>
                        </a:lnSpc>
                        <a:spcBef>
                          <a:spcPts val="0"/>
                        </a:spcBef>
                        <a:spcAft>
                          <a:spcPts val="0"/>
                        </a:spcAft>
                      </a:pPr>
                      <a:r>
                        <a:rPr lang="en-US" sz="11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Scopus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0.63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dirty="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0.90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r h="393209">
                <a:tc>
                  <a:txBody>
                    <a:bodyPr/>
                    <a:lstStyle/>
                    <a:p>
                      <a:pPr marL="0" marR="0" algn="r">
                        <a:lnSpc>
                          <a:spcPct val="107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dirty="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0.77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a:solidFill>
                            <a:srgbClr val="000000"/>
                          </a:solidFill>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0.90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1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r>
            </a:tbl>
          </a:graphicData>
        </a:graphic>
      </p:graphicFrame>
    </p:spTree>
    <p:extLst>
      <p:ext uri="{BB962C8B-B14F-4D97-AF65-F5344CB8AC3E}">
        <p14:creationId xmlns:p14="http://schemas.microsoft.com/office/powerpoint/2010/main" val="34324801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Visualization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1950" y="3404487"/>
            <a:ext cx="8067675" cy="2800350"/>
          </a:xfrm>
          <a:ln w="25400">
            <a:solidFill>
              <a:schemeClr val="tx1"/>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3920" y="642594"/>
            <a:ext cx="4533900" cy="3800475"/>
          </a:xfrm>
          <a:prstGeom prst="rect">
            <a:avLst/>
          </a:prstGeom>
          <a:ln w="25400">
            <a:solidFill>
              <a:schemeClr val="tx1"/>
            </a:solidFill>
          </a:ln>
        </p:spPr>
      </p:pic>
    </p:spTree>
    <p:extLst>
      <p:ext uri="{BB962C8B-B14F-4D97-AF65-F5344CB8AC3E}">
        <p14:creationId xmlns:p14="http://schemas.microsoft.com/office/powerpoint/2010/main" val="3003636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623" y="3000777"/>
            <a:ext cx="9070848" cy="2459864"/>
          </a:xfrm>
        </p:spPr>
        <p:txBody>
          <a:bodyPr/>
          <a:lstStyle/>
          <a:p>
            <a:r>
              <a:rPr lang="en-US" sz="6600" b="1" dirty="0"/>
              <a:t>Research Project </a:t>
            </a:r>
            <a:r>
              <a:rPr lang="en-US" sz="6600" b="1" dirty="0" smtClean="0"/>
              <a:t>II</a:t>
            </a:r>
            <a:r>
              <a:rPr lang="en-US" sz="6600" b="1" dirty="0"/>
              <a:t>: Search </a:t>
            </a:r>
            <a:r>
              <a:rPr lang="en-US" sz="6600" b="1" dirty="0" smtClean="0"/>
              <a:t>Analysis</a:t>
            </a:r>
            <a:r>
              <a:rPr lang="en-US" b="1" dirty="0"/>
              <a:t/>
            </a:r>
            <a:br>
              <a:rPr lang="en-US" b="1" dirty="0"/>
            </a:br>
            <a:endParaRPr lang="en-US" dirty="0"/>
          </a:p>
        </p:txBody>
      </p:sp>
    </p:spTree>
    <p:extLst>
      <p:ext uri="{BB962C8B-B14F-4D97-AF65-F5344CB8AC3E}">
        <p14:creationId xmlns:p14="http://schemas.microsoft.com/office/powerpoint/2010/main" val="3587888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Analysis Methodology</a:t>
            </a:r>
            <a:endParaRPr lang="en-US" dirty="0"/>
          </a:p>
        </p:txBody>
      </p:sp>
      <p:sp>
        <p:nvSpPr>
          <p:cNvPr id="3" name="Content Placeholder 2"/>
          <p:cNvSpPr>
            <a:spLocks noGrp="1"/>
          </p:cNvSpPr>
          <p:nvPr>
            <p:ph idx="1"/>
          </p:nvPr>
        </p:nvSpPr>
        <p:spPr>
          <a:xfrm>
            <a:off x="1066800" y="1877785"/>
            <a:ext cx="10058400" cy="4441371"/>
          </a:xfrm>
        </p:spPr>
        <p:txBody>
          <a:bodyPr/>
          <a:lstStyle/>
          <a:p>
            <a:pPr marL="0" indent="0">
              <a:buNone/>
            </a:pPr>
            <a:r>
              <a:rPr lang="en-US" sz="2000" dirty="0" smtClean="0"/>
              <a:t>Three search strings that could easily be replicated across databases were developed for each agricultural topic included in the previous research project.</a:t>
            </a:r>
            <a:endParaRPr lang="en-US" sz="800" dirty="0" smtClean="0"/>
          </a:p>
          <a:p>
            <a:pPr marL="0" indent="0">
              <a:buNone/>
            </a:pPr>
            <a:endParaRPr lang="en-US" sz="800" dirty="0" smtClean="0"/>
          </a:p>
          <a:p>
            <a:pPr marL="342900" indent="-342900">
              <a:buAutoNum type="arabicParenR"/>
            </a:pPr>
            <a:r>
              <a:rPr lang="en-US" sz="2000" b="1" dirty="0" smtClean="0"/>
              <a:t>Sustainable Diets</a:t>
            </a:r>
            <a:r>
              <a:rPr lang="en-US" sz="2000" dirty="0" smtClean="0"/>
              <a:t/>
            </a:r>
            <a:br>
              <a:rPr lang="en-US" sz="2000" dirty="0" smtClean="0"/>
            </a:br>
            <a:r>
              <a:rPr lang="en-US" sz="2000" dirty="0" smtClean="0"/>
              <a:t>"sustainable </a:t>
            </a:r>
            <a:r>
              <a:rPr lang="en-US" sz="2000" dirty="0"/>
              <a:t>diet" OR "sustainable diets" OR "</a:t>
            </a:r>
            <a:r>
              <a:rPr lang="en-US" sz="2000" dirty="0" err="1"/>
              <a:t>econutrition</a:t>
            </a:r>
            <a:r>
              <a:rPr lang="en-US" sz="2000" dirty="0"/>
              <a:t>" OR "sustainable food consumption" OR "sustainable nutrition" OR "ecological diet" OR "ecological diets" OR "resilient diet" OR "resilient diets" OR "biodiverse diet" OR "biodiverse </a:t>
            </a:r>
            <a:r>
              <a:rPr lang="en-US" sz="2000" dirty="0" smtClean="0"/>
              <a:t>diets“</a:t>
            </a:r>
          </a:p>
          <a:p>
            <a:pPr marL="342900" indent="-342900">
              <a:buAutoNum type="arabicParenR"/>
            </a:pPr>
            <a:r>
              <a:rPr lang="en-US" sz="2000" b="1" dirty="0" smtClean="0"/>
              <a:t>Agronomy</a:t>
            </a:r>
            <a:r>
              <a:rPr lang="en-US" sz="2000" dirty="0"/>
              <a:t/>
            </a:r>
            <a:br>
              <a:rPr lang="en-US" sz="2000" dirty="0"/>
            </a:br>
            <a:r>
              <a:rPr lang="en-US" sz="2000" dirty="0" err="1" smtClean="0"/>
              <a:t>mycorrhiz</a:t>
            </a:r>
            <a:r>
              <a:rPr lang="en-US" sz="2000" dirty="0" smtClean="0"/>
              <a:t>*  </a:t>
            </a:r>
            <a:r>
              <a:rPr lang="en-US" sz="2000" dirty="0"/>
              <a:t>AND  </a:t>
            </a:r>
            <a:r>
              <a:rPr lang="en-US" sz="2000" dirty="0" err="1"/>
              <a:t>vegetabl</a:t>
            </a:r>
            <a:r>
              <a:rPr lang="en-US" sz="2000" dirty="0"/>
              <a:t>* </a:t>
            </a:r>
            <a:endParaRPr lang="en-US" sz="2000" dirty="0" smtClean="0"/>
          </a:p>
          <a:p>
            <a:pPr marL="342900" indent="-342900">
              <a:buAutoNum type="arabicParenR"/>
            </a:pPr>
            <a:r>
              <a:rPr lang="en-US" sz="2000" b="1" dirty="0" smtClean="0"/>
              <a:t>Meat Science</a:t>
            </a:r>
            <a:r>
              <a:rPr lang="en-US" sz="2000" dirty="0" smtClean="0"/>
              <a:t/>
            </a:r>
            <a:br>
              <a:rPr lang="en-US" sz="2000" dirty="0" smtClean="0"/>
            </a:br>
            <a:r>
              <a:rPr lang="en-US" sz="2000" dirty="0" smtClean="0"/>
              <a:t>“meat </a:t>
            </a:r>
            <a:r>
              <a:rPr lang="en-US" sz="2000" dirty="0"/>
              <a:t>quality” AND </a:t>
            </a:r>
            <a:r>
              <a:rPr lang="en-US" sz="2000" dirty="0" smtClean="0"/>
              <a:t> retail*</a:t>
            </a:r>
          </a:p>
        </p:txBody>
      </p:sp>
    </p:spTree>
    <p:extLst>
      <p:ext uri="{BB962C8B-B14F-4D97-AF65-F5344CB8AC3E}">
        <p14:creationId xmlns:p14="http://schemas.microsoft.com/office/powerpoint/2010/main" val="19134336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Analysis Methodology</a:t>
            </a:r>
            <a:endParaRPr lang="en-US" dirty="0"/>
          </a:p>
        </p:txBody>
      </p:sp>
      <p:sp>
        <p:nvSpPr>
          <p:cNvPr id="3" name="Content Placeholder 2"/>
          <p:cNvSpPr>
            <a:spLocks noGrp="1"/>
          </p:cNvSpPr>
          <p:nvPr>
            <p:ph idx="1"/>
          </p:nvPr>
        </p:nvSpPr>
        <p:spPr>
          <a:xfrm>
            <a:off x="1066800" y="2117946"/>
            <a:ext cx="10058400" cy="3841984"/>
          </a:xfrm>
        </p:spPr>
        <p:txBody>
          <a:bodyPr/>
          <a:lstStyle/>
          <a:p>
            <a:pPr marL="0" indent="0">
              <a:buNone/>
            </a:pPr>
            <a:r>
              <a:rPr lang="en-US" sz="2000" dirty="0" smtClean="0"/>
              <a:t>Search results were </a:t>
            </a:r>
            <a:r>
              <a:rPr lang="en-US" sz="2000" dirty="0" smtClean="0">
                <a:effectLst>
                  <a:outerShdw blurRad="38100" dist="38100" dir="2700000" algn="tl">
                    <a:srgbClr val="000000">
                      <a:alpha val="43137"/>
                    </a:srgbClr>
                  </a:outerShdw>
                </a:effectLst>
              </a:rPr>
              <a:t>limited by date to 2015 and earlier years </a:t>
            </a:r>
            <a:r>
              <a:rPr lang="en-US" sz="2000" dirty="0" smtClean="0"/>
              <a:t>to account for uneven database indexing times for new materials</a:t>
            </a:r>
          </a:p>
          <a:p>
            <a:pPr marL="0" indent="0">
              <a:buNone/>
            </a:pPr>
            <a:r>
              <a:rPr lang="en-US" sz="2000" dirty="0" smtClean="0"/>
              <a:t>Only the </a:t>
            </a:r>
            <a:r>
              <a:rPr lang="en-US" sz="2000" dirty="0" smtClean="0">
                <a:effectLst>
                  <a:outerShdw blurRad="38100" dist="38100" dir="2700000" algn="tl">
                    <a:srgbClr val="000000">
                      <a:alpha val="43137"/>
                    </a:srgbClr>
                  </a:outerShdw>
                </a:effectLst>
              </a:rPr>
              <a:t>first 100 items </a:t>
            </a:r>
            <a:r>
              <a:rPr lang="en-US" sz="2000" dirty="0" smtClean="0"/>
              <a:t>were captured for analysis</a:t>
            </a:r>
          </a:p>
          <a:p>
            <a:pPr marL="0" indent="0">
              <a:buNone/>
            </a:pPr>
            <a:r>
              <a:rPr lang="en-US" sz="2000" dirty="0"/>
              <a:t>	</a:t>
            </a:r>
            <a:r>
              <a:rPr lang="en-US" sz="2000" dirty="0" smtClean="0"/>
              <a:t>- to limit the amount to citations to review for precision calculations</a:t>
            </a:r>
            <a:br>
              <a:rPr lang="en-US" sz="2000" dirty="0" smtClean="0"/>
            </a:br>
            <a:r>
              <a:rPr lang="en-US" sz="2000" dirty="0" smtClean="0"/>
              <a:t>	8 database x 3 searches x 100 citations = 2400 items to review</a:t>
            </a:r>
          </a:p>
          <a:p>
            <a:pPr marL="0" indent="0">
              <a:buNone/>
            </a:pPr>
            <a:r>
              <a:rPr lang="en-US" sz="2000" dirty="0"/>
              <a:t>	</a:t>
            </a:r>
            <a:r>
              <a:rPr lang="en-US" sz="2000" dirty="0" smtClean="0"/>
              <a:t>- some databases have poor citation download technology, meaning 	individual citations needed to be captured and saved</a:t>
            </a:r>
          </a:p>
          <a:p>
            <a:pPr marL="0" indent="0">
              <a:buNone/>
            </a:pPr>
            <a:r>
              <a:rPr lang="en-US" sz="2000" dirty="0" smtClean="0"/>
              <a:t>	- to more closely mimic a typical user review of database results (i.e., 	most users would be unlikely to review more than 100 search results)</a:t>
            </a:r>
          </a:p>
          <a:p>
            <a:pPr marL="0" indent="0">
              <a:buNone/>
            </a:pPr>
            <a:endParaRPr lang="en-US" sz="2000" dirty="0" smtClean="0"/>
          </a:p>
        </p:txBody>
      </p:sp>
    </p:spTree>
    <p:extLst>
      <p:ext uri="{BB962C8B-B14F-4D97-AF65-F5344CB8AC3E}">
        <p14:creationId xmlns:p14="http://schemas.microsoft.com/office/powerpoint/2010/main" val="1285135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Analysis Methodology</a:t>
            </a:r>
            <a:endParaRPr lang="en-US" dirty="0"/>
          </a:p>
        </p:txBody>
      </p:sp>
      <p:sp>
        <p:nvSpPr>
          <p:cNvPr id="3" name="Content Placeholder 2"/>
          <p:cNvSpPr>
            <a:spLocks noGrp="1"/>
          </p:cNvSpPr>
          <p:nvPr>
            <p:ph idx="1"/>
          </p:nvPr>
        </p:nvSpPr>
        <p:spPr>
          <a:xfrm>
            <a:off x="1066800" y="1894113"/>
            <a:ext cx="10058400" cy="4425043"/>
          </a:xfrm>
        </p:spPr>
        <p:txBody>
          <a:bodyPr/>
          <a:lstStyle/>
          <a:p>
            <a:pPr marL="0" indent="0">
              <a:buNone/>
            </a:pPr>
            <a:r>
              <a:rPr lang="en-US" sz="2000" dirty="0" smtClean="0"/>
              <a:t>24 spreadsheets  - one for each search in each database – containing 100 citations are marked for relevancy to the search topic.</a:t>
            </a:r>
          </a:p>
          <a:p>
            <a:pPr marL="0" indent="0">
              <a:buNone/>
            </a:pPr>
            <a:endParaRPr lang="en-US" sz="2000" dirty="0" smtClean="0"/>
          </a:p>
          <a:p>
            <a:pPr marL="0" indent="0">
              <a:buNone/>
            </a:pPr>
            <a:r>
              <a:rPr lang="en-US" sz="2000" dirty="0" smtClean="0"/>
              <a:t>Precision </a:t>
            </a:r>
            <a:r>
              <a:rPr lang="en-US" sz="2000" dirty="0"/>
              <a:t>is the fraction of retrieved documents that are relevant to the </a:t>
            </a:r>
            <a:r>
              <a:rPr lang="en-US" sz="2000" dirty="0" smtClean="0"/>
              <a:t>query</a:t>
            </a:r>
          </a:p>
          <a:p>
            <a:pPr marL="0" indent="0">
              <a:buNone/>
            </a:pPr>
            <a:r>
              <a:rPr lang="en-US" sz="2000" dirty="0" smtClean="0"/>
              <a:t>Precision = number </a:t>
            </a:r>
            <a:r>
              <a:rPr lang="en-US" sz="2000" dirty="0"/>
              <a:t>of relevant records </a:t>
            </a:r>
            <a:r>
              <a:rPr lang="en-US" sz="2000" dirty="0" smtClean="0"/>
              <a:t>retrieved</a:t>
            </a:r>
          </a:p>
          <a:p>
            <a:pPr marL="0" indent="0">
              <a:buNone/>
            </a:pPr>
            <a:r>
              <a:rPr lang="en-US" sz="2000" dirty="0"/>
              <a:t>	 </a:t>
            </a:r>
            <a:r>
              <a:rPr lang="en-US" sz="2000" dirty="0" smtClean="0"/>
              <a:t>      total number of records retrieved</a:t>
            </a:r>
          </a:p>
          <a:p>
            <a:pPr marL="0" indent="0">
              <a:buNone/>
            </a:pPr>
            <a:endParaRPr lang="en-US" sz="2000" dirty="0" smtClean="0"/>
          </a:p>
          <a:p>
            <a:pPr marL="0" indent="0">
              <a:buNone/>
            </a:pPr>
            <a:r>
              <a:rPr lang="en-US" sz="2000" dirty="0" smtClean="0"/>
              <a:t>Recall is the fraction of relevant documents retrieved of all relevant documents</a:t>
            </a:r>
            <a:endParaRPr lang="en-US" sz="2000" dirty="0"/>
          </a:p>
          <a:p>
            <a:pPr marL="0" indent="0">
              <a:buNone/>
            </a:pPr>
            <a:r>
              <a:rPr lang="en-US" sz="2000" dirty="0" smtClean="0"/>
              <a:t>Recall </a:t>
            </a:r>
            <a:r>
              <a:rPr lang="en-US" sz="2000" dirty="0"/>
              <a:t>=  number of relevant records </a:t>
            </a:r>
            <a:r>
              <a:rPr lang="en-US" sz="2000" dirty="0" smtClean="0"/>
              <a:t>retrieved</a:t>
            </a:r>
          </a:p>
          <a:p>
            <a:pPr marL="0" indent="0">
              <a:buNone/>
            </a:pPr>
            <a:r>
              <a:rPr lang="en-US" sz="2000" dirty="0"/>
              <a:t>	 </a:t>
            </a:r>
            <a:r>
              <a:rPr lang="en-US" sz="2000" dirty="0" smtClean="0"/>
              <a:t>  total number of relevant records</a:t>
            </a:r>
          </a:p>
        </p:txBody>
      </p:sp>
      <p:cxnSp>
        <p:nvCxnSpPr>
          <p:cNvPr id="5" name="Straight Connector 4"/>
          <p:cNvCxnSpPr/>
          <p:nvPr/>
        </p:nvCxnSpPr>
        <p:spPr>
          <a:xfrm>
            <a:off x="2449276" y="3886200"/>
            <a:ext cx="4653643"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2253344" y="5513278"/>
            <a:ext cx="4686300" cy="32657"/>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799916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Search Analysis Methodology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20686" y="2014194"/>
            <a:ext cx="9378046" cy="4353351"/>
          </a:xfrm>
        </p:spPr>
      </p:pic>
      <p:sp>
        <p:nvSpPr>
          <p:cNvPr id="3" name="TextBox 2"/>
          <p:cNvSpPr txBox="1"/>
          <p:nvPr/>
        </p:nvSpPr>
        <p:spPr>
          <a:xfrm>
            <a:off x="473530" y="2014193"/>
            <a:ext cx="1616528" cy="3693319"/>
          </a:xfrm>
          <a:prstGeom prst="rect">
            <a:avLst/>
          </a:prstGeom>
          <a:noFill/>
        </p:spPr>
        <p:txBody>
          <a:bodyPr wrap="square" rtlCol="0">
            <a:spAutoFit/>
          </a:bodyPr>
          <a:lstStyle/>
          <a:p>
            <a:r>
              <a:rPr lang="en-US" dirty="0" smtClean="0"/>
              <a:t>We are exploring the </a:t>
            </a:r>
            <a:r>
              <a:rPr lang="en-US" dirty="0" err="1" smtClean="0"/>
              <a:t>Rayyan</a:t>
            </a:r>
            <a:r>
              <a:rPr lang="en-US" dirty="0" smtClean="0"/>
              <a:t> tool (developed for group work on systematic reviews) to collaborate on precision analysis with partners. </a:t>
            </a:r>
            <a:endParaRPr lang="en-US" dirty="0"/>
          </a:p>
        </p:txBody>
      </p:sp>
    </p:spTree>
    <p:extLst>
      <p:ext uri="{BB962C8B-B14F-4D97-AF65-F5344CB8AC3E}">
        <p14:creationId xmlns:p14="http://schemas.microsoft.com/office/powerpoint/2010/main" val="3993403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Agricultural Database Comparisons </a:t>
            </a:r>
            <a:endParaRPr lang="en-US" dirty="0"/>
          </a:p>
        </p:txBody>
      </p:sp>
      <p:sp>
        <p:nvSpPr>
          <p:cNvPr id="3" name="Content Placeholder 2"/>
          <p:cNvSpPr>
            <a:spLocks noGrp="1"/>
          </p:cNvSpPr>
          <p:nvPr>
            <p:ph idx="1"/>
          </p:nvPr>
        </p:nvSpPr>
        <p:spPr>
          <a:xfrm>
            <a:off x="1066800" y="1929132"/>
            <a:ext cx="10058400" cy="3931920"/>
          </a:xfrm>
        </p:spPr>
        <p:txBody>
          <a:bodyPr>
            <a:normAutofit lnSpcReduction="10000"/>
          </a:bodyPr>
          <a:lstStyle/>
          <a:p>
            <a:pPr marL="0" indent="0">
              <a:buNone/>
            </a:pPr>
            <a:r>
              <a:rPr lang="en-US" b="1" dirty="0" smtClean="0"/>
              <a:t>Research Project I: Subject Coverage</a:t>
            </a:r>
          </a:p>
          <a:p>
            <a:pPr marL="0" indent="0">
              <a:buNone/>
            </a:pPr>
            <a:r>
              <a:rPr lang="en-US" dirty="0"/>
              <a:t>The purpose of this research is to determine the most comprehensive database(s) for agricultural literature searching in terms of the scope of agricultural subject content provided by each database. A known set of items from current agricultural research literature will be evaluated in each of the eight selected databases for inclusion. This evaluation will determine if significant difference in content available across databases exists and if subject subtopics or content format impact the scope of content found in each database. </a:t>
            </a:r>
            <a:endParaRPr lang="en-US" dirty="0" smtClean="0"/>
          </a:p>
          <a:p>
            <a:pPr marL="0" indent="0">
              <a:buNone/>
            </a:pPr>
            <a:r>
              <a:rPr lang="en-US" b="1" dirty="0" smtClean="0"/>
              <a:t>Research Project II: Search Analysis</a:t>
            </a:r>
          </a:p>
          <a:p>
            <a:pPr marL="0" indent="0">
              <a:buNone/>
            </a:pPr>
            <a:r>
              <a:rPr lang="en-US" dirty="0" smtClean="0"/>
              <a:t>This follow-up research will help determine the relevancy and completeness of search results from agricultural </a:t>
            </a:r>
            <a:r>
              <a:rPr lang="en-US" dirty="0"/>
              <a:t>literature </a:t>
            </a:r>
            <a:r>
              <a:rPr lang="en-US" dirty="0" smtClean="0"/>
              <a:t>databases. Common information retrieval metrics of precision and recall will be compiled for identical searches across databases. This analysis will provide information about how useful the content provided in each agricultural database is likely to be for a typical agricultural researcher.</a:t>
            </a:r>
            <a:endParaRPr lang="en-US" dirty="0"/>
          </a:p>
          <a:p>
            <a:endParaRPr lang="en-US" dirty="0"/>
          </a:p>
          <a:p>
            <a:endParaRPr lang="en-US" dirty="0"/>
          </a:p>
        </p:txBody>
      </p:sp>
    </p:spTree>
    <p:extLst>
      <p:ext uri="{BB962C8B-B14F-4D97-AF65-F5344CB8AC3E}">
        <p14:creationId xmlns:p14="http://schemas.microsoft.com/office/powerpoint/2010/main" val="22933674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Analysis Results</a:t>
            </a:r>
            <a:endParaRPr lang="en-US" dirty="0"/>
          </a:p>
        </p:txBody>
      </p:sp>
      <p:sp>
        <p:nvSpPr>
          <p:cNvPr id="3" name="Content Placeholder 2"/>
          <p:cNvSpPr>
            <a:spLocks noGrp="1"/>
          </p:cNvSpPr>
          <p:nvPr>
            <p:ph idx="1"/>
          </p:nvPr>
        </p:nvSpPr>
        <p:spPr>
          <a:xfrm>
            <a:off x="1066800" y="1828800"/>
            <a:ext cx="10058400" cy="4490356"/>
          </a:xfrm>
        </p:spPr>
        <p:txBody>
          <a:bodyPr>
            <a:normAutofit fontScale="92500" lnSpcReduction="10000"/>
          </a:bodyPr>
          <a:lstStyle/>
          <a:p>
            <a:pPr marL="0" indent="0">
              <a:buNone/>
            </a:pPr>
            <a:r>
              <a:rPr lang="en-US" sz="2000" dirty="0" smtClean="0"/>
              <a:t>Meat Science Precision – Preliminary Results</a:t>
            </a:r>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In meat sciences, very little difference between types of databases was found.</a:t>
            </a:r>
          </a:p>
          <a:p>
            <a:pPr marL="0" indent="0">
              <a:buNone/>
            </a:pPr>
            <a:endParaRPr lang="en-US" sz="800" dirty="0" smtClean="0"/>
          </a:p>
          <a:p>
            <a:pPr marL="0" indent="0">
              <a:buNone/>
            </a:pPr>
            <a:r>
              <a:rPr lang="en-US" sz="2000" dirty="0" smtClean="0"/>
              <a:t>Mycorrhizae Precision – Preliminary Results</a:t>
            </a:r>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2000" dirty="0" smtClean="0"/>
              <a:t>In agronomy, the comprehensive (and biology- focused) databases retrieved more relevant results than the multi-disciplinary databases, although Google Scholar also performed well.</a:t>
            </a:r>
            <a:endParaRPr lang="en-US" sz="2000" dirty="0"/>
          </a:p>
          <a:p>
            <a:pPr marL="0" indent="0">
              <a:buNone/>
            </a:pPr>
            <a:endParaRPr lang="en-US" sz="2000" dirty="0" smtClean="0"/>
          </a:p>
          <a:p>
            <a:pPr marL="0" indent="0">
              <a:buNone/>
            </a:pPr>
            <a:endParaRPr lang="en-US" sz="2000" dirty="0"/>
          </a:p>
          <a:p>
            <a:pPr marL="0" indent="0">
              <a:buNone/>
            </a:pPr>
            <a:endParaRPr lang="en-US" sz="2000" dirty="0" smtClean="0"/>
          </a:p>
        </p:txBody>
      </p:sp>
      <p:graphicFrame>
        <p:nvGraphicFramePr>
          <p:cNvPr id="11" name="Object 10"/>
          <p:cNvGraphicFramePr>
            <a:graphicFrameLocks noChangeAspect="1"/>
          </p:cNvGraphicFramePr>
          <p:nvPr>
            <p:extLst>
              <p:ext uri="{D42A27DB-BD31-4B8C-83A1-F6EECF244321}">
                <p14:modId xmlns:p14="http://schemas.microsoft.com/office/powerpoint/2010/main" val="3080487329"/>
              </p:ext>
            </p:extLst>
          </p:nvPr>
        </p:nvGraphicFramePr>
        <p:xfrm>
          <a:off x="1191199" y="4410799"/>
          <a:ext cx="9804132" cy="830515"/>
        </p:xfrm>
        <a:graphic>
          <a:graphicData uri="http://schemas.openxmlformats.org/presentationml/2006/ole">
            <mc:AlternateContent xmlns:mc="http://schemas.openxmlformats.org/markup-compatibility/2006">
              <mc:Choice xmlns:v="urn:schemas-microsoft-com:vml" Requires="v">
                <p:oleObj spid="_x0000_s4111" name="Worksheet" r:id="rId3" imgW="4610050" imgH="390594" progId="Excel.Sheet.12">
                  <p:embed/>
                </p:oleObj>
              </mc:Choice>
              <mc:Fallback>
                <p:oleObj name="Worksheet" r:id="rId3" imgW="4610050" imgH="390594" progId="Excel.Sheet.12">
                  <p:embed/>
                  <p:pic>
                    <p:nvPicPr>
                      <p:cNvPr id="0" name=""/>
                      <p:cNvPicPr/>
                      <p:nvPr/>
                    </p:nvPicPr>
                    <p:blipFill>
                      <a:blip r:embed="rId4"/>
                      <a:stretch>
                        <a:fillRect/>
                      </a:stretch>
                    </p:blipFill>
                    <p:spPr>
                      <a:xfrm>
                        <a:off x="1191199" y="4410799"/>
                        <a:ext cx="9804132" cy="830515"/>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332779544"/>
              </p:ext>
            </p:extLst>
          </p:nvPr>
        </p:nvGraphicFramePr>
        <p:xfrm>
          <a:off x="1191199" y="2507097"/>
          <a:ext cx="9809602" cy="825860"/>
        </p:xfrm>
        <a:graphic>
          <a:graphicData uri="http://schemas.openxmlformats.org/presentationml/2006/ole">
            <mc:AlternateContent xmlns:mc="http://schemas.openxmlformats.org/markup-compatibility/2006">
              <mc:Choice xmlns:v="urn:schemas-microsoft-com:vml" Requires="v">
                <p:oleObj spid="_x0000_s4112" name="Worksheet" r:id="rId5" imgW="4638664" imgH="390594" progId="Excel.Sheet.12">
                  <p:embed/>
                </p:oleObj>
              </mc:Choice>
              <mc:Fallback>
                <p:oleObj name="Worksheet" r:id="rId5" imgW="4638664" imgH="390594" progId="Excel.Sheet.12">
                  <p:embed/>
                  <p:pic>
                    <p:nvPicPr>
                      <p:cNvPr id="0" name=""/>
                      <p:cNvPicPr/>
                      <p:nvPr/>
                    </p:nvPicPr>
                    <p:blipFill>
                      <a:blip r:embed="rId6"/>
                      <a:stretch>
                        <a:fillRect/>
                      </a:stretch>
                    </p:blipFill>
                    <p:spPr>
                      <a:xfrm>
                        <a:off x="1191199" y="2507097"/>
                        <a:ext cx="9809602" cy="825860"/>
                      </a:xfrm>
                      <a:prstGeom prst="rect">
                        <a:avLst/>
                      </a:prstGeom>
                    </p:spPr>
                  </p:pic>
                </p:oleObj>
              </mc:Fallback>
            </mc:AlternateContent>
          </a:graphicData>
        </a:graphic>
      </p:graphicFrame>
    </p:spTree>
    <p:extLst>
      <p:ext uri="{BB962C8B-B14F-4D97-AF65-F5344CB8AC3E}">
        <p14:creationId xmlns:p14="http://schemas.microsoft.com/office/powerpoint/2010/main" val="41595683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59052" y="1947829"/>
            <a:ext cx="9068586" cy="1297396"/>
          </a:xfrm>
        </p:spPr>
        <p:txBody>
          <a:bodyPr/>
          <a:lstStyle/>
          <a:p>
            <a:r>
              <a:rPr lang="en-US" dirty="0" smtClean="0"/>
              <a:t>Thank You</a:t>
            </a:r>
            <a:endParaRPr lang="en-US" dirty="0"/>
          </a:p>
        </p:txBody>
      </p:sp>
      <p:sp>
        <p:nvSpPr>
          <p:cNvPr id="3" name="Subtitle 2"/>
          <p:cNvSpPr>
            <a:spLocks noGrp="1"/>
          </p:cNvSpPr>
          <p:nvPr>
            <p:ph type="subTitle" idx="1"/>
          </p:nvPr>
        </p:nvSpPr>
        <p:spPr>
          <a:xfrm>
            <a:off x="1562100" y="3083860"/>
            <a:ext cx="9070848" cy="2055404"/>
          </a:xfrm>
        </p:spPr>
        <p:txBody>
          <a:bodyPr/>
          <a:lstStyle/>
          <a:p>
            <a:r>
              <a:rPr lang="en-US" sz="2000" dirty="0" smtClean="0"/>
              <a:t>and</a:t>
            </a:r>
          </a:p>
          <a:p>
            <a:endParaRPr lang="en-US" sz="2000" dirty="0" smtClean="0"/>
          </a:p>
          <a:p>
            <a:endParaRPr lang="en-US" sz="2000" dirty="0"/>
          </a:p>
          <a:p>
            <a:r>
              <a:rPr lang="en-US" sz="2000" dirty="0" smtClean="0"/>
              <a:t>Stephanie Ritchie</a:t>
            </a:r>
          </a:p>
          <a:p>
            <a:r>
              <a:rPr lang="en-US" sz="2000" dirty="0" smtClean="0"/>
              <a:t>sritchie@umd.edu</a:t>
            </a:r>
          </a:p>
          <a:p>
            <a:endParaRPr lang="en-US" dirty="0"/>
          </a:p>
        </p:txBody>
      </p:sp>
    </p:spTree>
    <p:extLst>
      <p:ext uri="{BB962C8B-B14F-4D97-AF65-F5344CB8AC3E}">
        <p14:creationId xmlns:p14="http://schemas.microsoft.com/office/powerpoint/2010/main" val="715377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Agricultural Database Comparisons </a:t>
            </a:r>
          </a:p>
        </p:txBody>
      </p:sp>
      <p:sp>
        <p:nvSpPr>
          <p:cNvPr id="3" name="Content Placeholder 2"/>
          <p:cNvSpPr>
            <a:spLocks noGrp="1"/>
          </p:cNvSpPr>
          <p:nvPr>
            <p:ph idx="1"/>
          </p:nvPr>
        </p:nvSpPr>
        <p:spPr>
          <a:xfrm>
            <a:off x="1661374" y="1854558"/>
            <a:ext cx="9463825" cy="4430332"/>
          </a:xfrm>
        </p:spPr>
        <p:txBody>
          <a:bodyPr/>
          <a:lstStyle/>
          <a:p>
            <a:pPr marL="0" indent="0" algn="ctr">
              <a:buNone/>
            </a:pPr>
            <a:r>
              <a:rPr lang="en-US" sz="2400" b="1" dirty="0"/>
              <a:t>Eight Databases </a:t>
            </a:r>
            <a:r>
              <a:rPr lang="en-US" sz="2400" b="1" dirty="0" smtClean="0"/>
              <a:t>Compared </a:t>
            </a:r>
            <a:br>
              <a:rPr lang="en-US" sz="2400" b="1" dirty="0" smtClean="0"/>
            </a:br>
            <a:r>
              <a:rPr lang="en-US" b="1" dirty="0" smtClean="0"/>
              <a:t>Organized by Type</a:t>
            </a:r>
          </a:p>
          <a:p>
            <a:pPr marL="0" indent="0" algn="ctr">
              <a:buNone/>
            </a:pPr>
            <a:endParaRPr lang="en-US" sz="800" b="1" dirty="0" smtClean="0"/>
          </a:p>
          <a:p>
            <a:pPr marL="0" indent="0">
              <a:buNone/>
            </a:pPr>
            <a:r>
              <a:rPr lang="en-US" b="1" dirty="0" smtClean="0"/>
              <a:t>Comprehensive			Sub-topical			Multi-disciplinary</a:t>
            </a:r>
            <a:endParaRPr lang="en-US" b="1" dirty="0"/>
          </a:p>
          <a:p>
            <a:pPr marL="0" indent="0">
              <a:buNone/>
            </a:pPr>
            <a:endParaRPr lang="en-US" dirty="0"/>
          </a:p>
          <a:p>
            <a:pPr marL="0" indent="0">
              <a:buNone/>
            </a:pPr>
            <a:r>
              <a:rPr lang="en-US" dirty="0" smtClean="0"/>
              <a:t>AGRICOLA			BIOSIS				Google Scholar</a:t>
            </a:r>
            <a:endParaRPr lang="en-US" dirty="0"/>
          </a:p>
          <a:p>
            <a:pPr marL="0" indent="0">
              <a:buNone/>
            </a:pPr>
            <a:endParaRPr lang="en-US" dirty="0"/>
          </a:p>
          <a:p>
            <a:pPr marL="0" indent="0">
              <a:buNone/>
            </a:pPr>
            <a:r>
              <a:rPr lang="en-US" dirty="0" smtClean="0"/>
              <a:t>AGRIS								Scopus</a:t>
            </a:r>
            <a:endParaRPr lang="en-US" dirty="0"/>
          </a:p>
          <a:p>
            <a:pPr marL="0" indent="0">
              <a:buNone/>
            </a:pPr>
            <a:r>
              <a:rPr lang="en-US" dirty="0" smtClean="0"/>
              <a:t>				FSTA</a:t>
            </a:r>
            <a:endParaRPr lang="en-US" dirty="0"/>
          </a:p>
          <a:p>
            <a:pPr marL="0" indent="0">
              <a:buNone/>
            </a:pPr>
            <a:r>
              <a:rPr lang="en-US" dirty="0" smtClean="0"/>
              <a:t>CAB								Web of Science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665" y="4232547"/>
            <a:ext cx="835450" cy="83545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665" y="5304434"/>
            <a:ext cx="840548" cy="70331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7555" y="3605798"/>
            <a:ext cx="1153375" cy="64877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47555" y="4645606"/>
            <a:ext cx="1153375" cy="685683"/>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32739" y="3554954"/>
            <a:ext cx="650653" cy="650653"/>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31085" y="4401663"/>
            <a:ext cx="1552307" cy="445791"/>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49392" y="5162772"/>
            <a:ext cx="1034000" cy="1034000"/>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4519" y="3251805"/>
            <a:ext cx="828626" cy="862524"/>
          </a:xfrm>
          <a:prstGeom prst="rect">
            <a:avLst/>
          </a:prstGeom>
        </p:spPr>
      </p:pic>
    </p:spTree>
    <p:extLst>
      <p:ext uri="{BB962C8B-B14F-4D97-AF65-F5344CB8AC3E}">
        <p14:creationId xmlns:p14="http://schemas.microsoft.com/office/powerpoint/2010/main" val="1321099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623" y="3000777"/>
            <a:ext cx="9070848" cy="2459864"/>
          </a:xfrm>
        </p:spPr>
        <p:txBody>
          <a:bodyPr/>
          <a:lstStyle/>
          <a:p>
            <a:r>
              <a:rPr lang="en-US" sz="6600" b="1" dirty="0"/>
              <a:t>Research Project I: Subject Coverage</a:t>
            </a:r>
            <a:r>
              <a:rPr lang="en-US" b="1" dirty="0"/>
              <a:t/>
            </a:r>
            <a:br>
              <a:rPr lang="en-US" b="1" dirty="0"/>
            </a:br>
            <a:endParaRPr lang="en-US" dirty="0"/>
          </a:p>
        </p:txBody>
      </p:sp>
    </p:spTree>
    <p:extLst>
      <p:ext uri="{BB962C8B-B14F-4D97-AF65-F5344CB8AC3E}">
        <p14:creationId xmlns:p14="http://schemas.microsoft.com/office/powerpoint/2010/main" val="2058069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Subject Coverage Methodology</a:t>
            </a:r>
          </a:p>
        </p:txBody>
      </p:sp>
      <p:sp>
        <p:nvSpPr>
          <p:cNvPr id="3" name="Content Placeholder 2"/>
          <p:cNvSpPr>
            <a:spLocks noGrp="1"/>
          </p:cNvSpPr>
          <p:nvPr>
            <p:ph idx="1"/>
          </p:nvPr>
        </p:nvSpPr>
        <p:spPr>
          <a:xfrm>
            <a:off x="1066800" y="1854558"/>
            <a:ext cx="10058400" cy="4180482"/>
          </a:xfrm>
        </p:spPr>
        <p:txBody>
          <a:bodyPr>
            <a:normAutofit fontScale="92500" lnSpcReduction="10000"/>
          </a:bodyPr>
          <a:lstStyle/>
          <a:p>
            <a:pPr marL="0" indent="0">
              <a:buNone/>
            </a:pPr>
            <a:r>
              <a:rPr lang="en-US" dirty="0" smtClean="0"/>
              <a:t>A literature review was conducted to determine which methodology should be selected for the subject coverage comparison. Several types of methods were found in recent and foundational literature:</a:t>
            </a:r>
          </a:p>
          <a:p>
            <a:pPr marL="0" indent="0">
              <a:buNone/>
            </a:pPr>
            <a:r>
              <a:rPr lang="en-US" dirty="0" smtClean="0"/>
              <a:t>1) Bibliography </a:t>
            </a:r>
            <a:r>
              <a:rPr lang="en-US" dirty="0"/>
              <a:t>method: Utilizes literature review articles or comprehensive bibliographies as sources for citations to check in each database. Often a unique strategy is employed to reduce, normalize, or randomly select citations compiled from the review articles or bibliographies</a:t>
            </a:r>
            <a:r>
              <a:rPr lang="en-US" dirty="0" smtClean="0"/>
              <a:t>.</a:t>
            </a:r>
            <a:endParaRPr lang="en-US" dirty="0"/>
          </a:p>
          <a:p>
            <a:pPr marL="0" indent="0">
              <a:buNone/>
            </a:pPr>
            <a:r>
              <a:rPr lang="en-US" dirty="0" smtClean="0"/>
              <a:t>2) Subject </a:t>
            </a:r>
            <a:r>
              <a:rPr lang="en-US" dirty="0"/>
              <a:t>profile method: Compares the number of citations retrieved from each database for a subject specific search strategy. Retrieved citations may be evaluated based of database characteristics in comparison to other databases such as total years covered or types of materials. </a:t>
            </a:r>
          </a:p>
          <a:p>
            <a:pPr marL="0" indent="0">
              <a:buNone/>
            </a:pPr>
            <a:r>
              <a:rPr lang="en-US" dirty="0" smtClean="0"/>
              <a:t>3) Journal </a:t>
            </a:r>
            <a:r>
              <a:rPr lang="en-US" dirty="0"/>
              <a:t>method: Assesses coverage of whole journal titles in each database, not just articles or issues. Journal lists may be compiled using various methods.</a:t>
            </a:r>
          </a:p>
          <a:p>
            <a:pPr marL="0" indent="0">
              <a:buNone/>
            </a:pPr>
            <a:r>
              <a:rPr lang="en-US" dirty="0" smtClean="0"/>
              <a:t>4) Custom </a:t>
            </a:r>
            <a:r>
              <a:rPr lang="en-US" dirty="0"/>
              <a:t>core list method: Creation of a set of core literature based on expert review of literature using discipline variable criteria. </a:t>
            </a:r>
          </a:p>
        </p:txBody>
      </p:sp>
    </p:spTree>
    <p:extLst>
      <p:ext uri="{BB962C8B-B14F-4D97-AF65-F5344CB8AC3E}">
        <p14:creationId xmlns:p14="http://schemas.microsoft.com/office/powerpoint/2010/main" val="1118037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3">
                                            <p:txEl>
                                              <p:pRg st="1" end="1"/>
                                            </p:txEl>
                                          </p:spTgt>
                                        </p:tgtEl>
                                        <p:attrNameLst>
                                          <p:attrName>style.color</p:attrName>
                                        </p:attrNameLst>
                                      </p:cBhvr>
                                      <p:to>
                                        <a:schemeClr val="accent2"/>
                                      </p:to>
                                    </p:animClr>
                                    <p:animClr clrSpc="rgb" dir="cw">
                                      <p:cBhvr>
                                        <p:cTn id="7" dur="500" fill="hold"/>
                                        <p:tgtEl>
                                          <p:spTgt spid="3">
                                            <p:txEl>
                                              <p:pRg st="1" end="1"/>
                                            </p:txEl>
                                          </p:spTgt>
                                        </p:tgtEl>
                                        <p:attrNameLst>
                                          <p:attrName>fillcolor</p:attrName>
                                        </p:attrNameLst>
                                      </p:cBhvr>
                                      <p:to>
                                        <a:schemeClr val="accent2"/>
                                      </p:to>
                                    </p:animClr>
                                    <p:set>
                                      <p:cBhvr>
                                        <p:cTn id="8" dur="500" fill="hold"/>
                                        <p:tgtEl>
                                          <p:spTgt spid="3">
                                            <p:txEl>
                                              <p:pRg st="1" end="1"/>
                                            </p:txEl>
                                          </p:spTgt>
                                        </p:tgtEl>
                                        <p:attrNameLst>
                                          <p:attrName>fill.type</p:attrName>
                                        </p:attrNameLst>
                                      </p:cBhvr>
                                      <p:to>
                                        <p:strVal val="solid"/>
                                      </p:to>
                                    </p:set>
                                    <p:set>
                                      <p:cBhvr>
                                        <p:cTn id="9" dur="500" fill="hold"/>
                                        <p:tgtEl>
                                          <p:spTgt spid="3">
                                            <p:txEl>
                                              <p:pRg st="1" end="1"/>
                                            </p:txEl>
                                          </p:spTgt>
                                        </p:tgtEl>
                                        <p:attrNameLst>
                                          <p:attrName>fill.on</p:attrName>
                                        </p:attrNameLst>
                                      </p:cBhvr>
                                      <p:to>
                                        <p:strVal val="tru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00925"/>
            <a:ext cx="10058400" cy="1371600"/>
          </a:xfrm>
        </p:spPr>
        <p:txBody>
          <a:bodyPr/>
          <a:lstStyle/>
          <a:p>
            <a:r>
              <a:rPr lang="en-US" dirty="0" smtClean="0"/>
              <a:t>Subject Coverage Methodology</a:t>
            </a:r>
            <a:endParaRPr lang="en-US" dirty="0"/>
          </a:p>
        </p:txBody>
      </p:sp>
      <p:sp>
        <p:nvSpPr>
          <p:cNvPr id="3" name="Content Placeholder 2"/>
          <p:cNvSpPr>
            <a:spLocks noGrp="1"/>
          </p:cNvSpPr>
          <p:nvPr>
            <p:ph idx="1"/>
          </p:nvPr>
        </p:nvSpPr>
        <p:spPr>
          <a:xfrm>
            <a:off x="1066800" y="1764404"/>
            <a:ext cx="10058400" cy="4623515"/>
          </a:xfrm>
        </p:spPr>
        <p:txBody>
          <a:bodyPr/>
          <a:lstStyle/>
          <a:p>
            <a:pPr marL="0" indent="0">
              <a:buNone/>
            </a:pPr>
            <a:r>
              <a:rPr lang="en-US" dirty="0" smtClean="0"/>
              <a:t>Review articles for </a:t>
            </a:r>
            <a:r>
              <a:rPr lang="en-US" b="1" dirty="0" smtClean="0"/>
              <a:t>three different, multi-subject agriculture topics </a:t>
            </a:r>
            <a:r>
              <a:rPr lang="en-US" dirty="0" smtClean="0"/>
              <a:t>were selected as sources for core lists of citations:</a:t>
            </a:r>
          </a:p>
          <a:p>
            <a:pPr marL="0" indent="0">
              <a:buNone/>
            </a:pPr>
            <a:r>
              <a:rPr lang="en-US" dirty="0" smtClean="0"/>
              <a:t>1.	Baum</a:t>
            </a:r>
            <a:r>
              <a:rPr lang="en-US" dirty="0"/>
              <a:t>, C., El-</a:t>
            </a:r>
            <a:r>
              <a:rPr lang="en-US" dirty="0" err="1"/>
              <a:t>Tohamy</a:t>
            </a:r>
            <a:r>
              <a:rPr lang="en-US" dirty="0"/>
              <a:t>, W., &amp; Gruda, N. (2015). Increasing the productivity and product quality of </a:t>
            </a:r>
            <a:r>
              <a:rPr lang="en-US" dirty="0">
                <a:effectLst>
                  <a:outerShdw blurRad="38100" dist="38100" dir="2700000" algn="tl">
                    <a:srgbClr val="000000">
                      <a:alpha val="43137"/>
                    </a:srgbClr>
                  </a:outerShdw>
                </a:effectLst>
              </a:rPr>
              <a:t>vegetable crops using arbuscular mycorrhizal fungi</a:t>
            </a:r>
            <a:r>
              <a:rPr lang="en-US" dirty="0"/>
              <a:t>: A review. </a:t>
            </a:r>
            <a:r>
              <a:rPr lang="en-US" i="1" dirty="0"/>
              <a:t>Scientia Horticulturae</a:t>
            </a:r>
            <a:r>
              <a:rPr lang="en-US" dirty="0"/>
              <a:t>, 187, 131–141. http://</a:t>
            </a:r>
            <a:r>
              <a:rPr lang="en-US" dirty="0" smtClean="0"/>
              <a:t>doi.org/10.1016/j.scienta.2015.03.002</a:t>
            </a:r>
          </a:p>
          <a:p>
            <a:pPr marL="0" indent="0">
              <a:buNone/>
            </a:pPr>
            <a:r>
              <a:rPr lang="en-US" dirty="0" smtClean="0"/>
              <a:t>Disciplines: </a:t>
            </a:r>
            <a:r>
              <a:rPr lang="en-US" dirty="0" smtClean="0">
                <a:solidFill>
                  <a:srgbClr val="FF0000"/>
                </a:solidFill>
              </a:rPr>
              <a:t>Agronomy, Plant Science, Soil Sciences, Pest and Disease Management</a:t>
            </a:r>
            <a:endParaRPr lang="en-US" dirty="0">
              <a:solidFill>
                <a:srgbClr val="FF0000"/>
              </a:solidFill>
            </a:endParaRPr>
          </a:p>
          <a:p>
            <a:pPr marL="0" indent="0">
              <a:buNone/>
            </a:pPr>
            <a:r>
              <a:rPr lang="en-US" dirty="0" smtClean="0"/>
              <a:t>2.	Jones</a:t>
            </a:r>
            <a:r>
              <a:rPr lang="en-US" dirty="0"/>
              <a:t>, A. D., Hoey, L., Blesh, J., Miller, L., Green, A., &amp; Shapiro, L. F. (2016). A Systematic Review of the </a:t>
            </a:r>
            <a:r>
              <a:rPr lang="en-US" dirty="0">
                <a:effectLst>
                  <a:outerShdw blurRad="38100" dist="38100" dir="2700000" algn="tl">
                    <a:srgbClr val="000000">
                      <a:alpha val="43137"/>
                    </a:srgbClr>
                  </a:outerShdw>
                </a:effectLst>
              </a:rPr>
              <a:t>Measurement of Sustainable Diets</a:t>
            </a:r>
            <a:r>
              <a:rPr lang="en-US" dirty="0"/>
              <a:t>. </a:t>
            </a:r>
            <a:r>
              <a:rPr lang="en-US" i="1" dirty="0"/>
              <a:t>Advances in Nutrition: An International Review Journal</a:t>
            </a:r>
            <a:r>
              <a:rPr lang="en-US" dirty="0"/>
              <a:t>, 7(4), 641–664. http://</a:t>
            </a:r>
            <a:r>
              <a:rPr lang="en-US" dirty="0" smtClean="0"/>
              <a:t>doi.org/10.3945/an.115.011015</a:t>
            </a:r>
          </a:p>
          <a:p>
            <a:pPr marL="0" indent="0">
              <a:buNone/>
            </a:pPr>
            <a:r>
              <a:rPr lang="en-US" dirty="0" smtClean="0"/>
              <a:t>Disciplines: </a:t>
            </a:r>
            <a:r>
              <a:rPr lang="en-US" dirty="0" smtClean="0">
                <a:solidFill>
                  <a:srgbClr val="FF0000"/>
                </a:solidFill>
              </a:rPr>
              <a:t>Nutrition, Food Science, Health, Environment, Sustainability, Energy</a:t>
            </a:r>
            <a:endParaRPr lang="en-US" dirty="0">
              <a:solidFill>
                <a:srgbClr val="FF0000"/>
              </a:solidFill>
            </a:endParaRPr>
          </a:p>
          <a:p>
            <a:pPr marL="0" indent="0">
              <a:buNone/>
            </a:pPr>
            <a:r>
              <a:rPr lang="en-US" dirty="0" smtClean="0"/>
              <a:t>3.	Stankus</a:t>
            </a:r>
            <a:r>
              <a:rPr lang="en-US" dirty="0"/>
              <a:t>, T., Laincz, J., &amp; Linck, R. (2015). Reviews of Science for Science Librarians: </a:t>
            </a:r>
            <a:r>
              <a:rPr lang="en-US" dirty="0">
                <a:effectLst>
                  <a:outerShdw blurRad="38100" dist="38100" dir="2700000" algn="tl">
                    <a:srgbClr val="000000">
                      <a:alpha val="43137"/>
                    </a:srgbClr>
                  </a:outerShdw>
                </a:effectLst>
              </a:rPr>
              <a:t>Meat Science around the World</a:t>
            </a:r>
            <a:r>
              <a:rPr lang="en-US" dirty="0"/>
              <a:t>, 1980–2014. </a:t>
            </a:r>
            <a:r>
              <a:rPr lang="en-US" i="1" dirty="0"/>
              <a:t>Science &amp; Technology Libraries</a:t>
            </a:r>
            <a:r>
              <a:rPr lang="en-US" dirty="0"/>
              <a:t>, 34(3), 167–227. http://</a:t>
            </a:r>
            <a:r>
              <a:rPr lang="en-US" dirty="0" smtClean="0"/>
              <a:t>doi.org/10.1080/0194262X.2015.1072491</a:t>
            </a:r>
          </a:p>
          <a:p>
            <a:pPr marL="0" indent="0">
              <a:buNone/>
            </a:pPr>
            <a:r>
              <a:rPr lang="en-US" dirty="0" smtClean="0"/>
              <a:t>Disciplines: </a:t>
            </a:r>
            <a:r>
              <a:rPr lang="en-US" dirty="0" smtClean="0">
                <a:solidFill>
                  <a:srgbClr val="FF0000"/>
                </a:solidFill>
              </a:rPr>
              <a:t>Meat Science, Animal Science, Veterinary Medicine, Economics, Marketing</a:t>
            </a:r>
            <a:endParaRPr lang="en-US" dirty="0">
              <a:solidFill>
                <a:srgbClr val="FF0000"/>
              </a:solidFill>
            </a:endParaRPr>
          </a:p>
          <a:p>
            <a:pPr marL="0" indent="0">
              <a:buNone/>
            </a:pPr>
            <a:endParaRPr lang="en-US" dirty="0"/>
          </a:p>
        </p:txBody>
      </p:sp>
    </p:spTree>
    <p:extLst>
      <p:ext uri="{BB962C8B-B14F-4D97-AF65-F5344CB8AC3E}">
        <p14:creationId xmlns:p14="http://schemas.microsoft.com/office/powerpoint/2010/main" val="26052241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00925"/>
            <a:ext cx="10058400" cy="1371600"/>
          </a:xfrm>
        </p:spPr>
        <p:txBody>
          <a:bodyPr/>
          <a:lstStyle/>
          <a:p>
            <a:r>
              <a:rPr lang="en-US" dirty="0" smtClean="0"/>
              <a:t>Subject Coverage Methodology</a:t>
            </a:r>
            <a:endParaRPr lang="en-US" dirty="0"/>
          </a:p>
        </p:txBody>
      </p:sp>
      <p:sp>
        <p:nvSpPr>
          <p:cNvPr id="3" name="Content Placeholder 2"/>
          <p:cNvSpPr>
            <a:spLocks noGrp="1"/>
          </p:cNvSpPr>
          <p:nvPr>
            <p:ph idx="1"/>
          </p:nvPr>
        </p:nvSpPr>
        <p:spPr>
          <a:xfrm>
            <a:off x="1066800" y="1725768"/>
            <a:ext cx="10831133" cy="4662154"/>
          </a:xfrm>
        </p:spPr>
        <p:txBody>
          <a:bodyPr>
            <a:normAutofit/>
          </a:bodyPr>
          <a:lstStyle/>
          <a:p>
            <a:r>
              <a:rPr lang="en-US" sz="2000" dirty="0" smtClean="0"/>
              <a:t>Each citation in the article references lists was numbered (if not already numbered)</a:t>
            </a:r>
          </a:p>
          <a:p>
            <a:r>
              <a:rPr lang="en-US" sz="2000" dirty="0" smtClean="0"/>
              <a:t>30 citations from each review article were randomly selected using a random number generator. These 30 citations were the core list for each topic. </a:t>
            </a:r>
          </a:p>
          <a:p>
            <a:r>
              <a:rPr lang="en-US" sz="2000" dirty="0" smtClean="0"/>
              <a:t>Each selected citation was searched in all </a:t>
            </a:r>
            <a:r>
              <a:rPr lang="en-US" sz="2000" dirty="0"/>
              <a:t>8 databases during </a:t>
            </a:r>
            <a:r>
              <a:rPr lang="en-US" sz="2000" dirty="0" smtClean="0"/>
              <a:t>Nov 2016-Jan </a:t>
            </a:r>
            <a:r>
              <a:rPr lang="en-US" sz="2000" dirty="0"/>
              <a:t>2017</a:t>
            </a:r>
            <a:endParaRPr lang="en-US" sz="2000" dirty="0" smtClean="0"/>
          </a:p>
          <a:p>
            <a:r>
              <a:rPr lang="en-US" sz="2000" dirty="0" smtClean="0"/>
              <a:t>Each selected citation was marked if it was found in each database</a:t>
            </a:r>
          </a:p>
          <a:p>
            <a:pPr lvl="1"/>
            <a:r>
              <a:rPr lang="en-US" sz="1800" dirty="0" smtClean="0"/>
              <a:t>Citations </a:t>
            </a:r>
            <a:r>
              <a:rPr lang="en-US" sz="1800" dirty="0"/>
              <a:t>were considered covered by a database if a full bibliographic record </a:t>
            </a:r>
            <a:r>
              <a:rPr lang="en-US" sz="1800" dirty="0" smtClean="0"/>
              <a:t>was </a:t>
            </a:r>
            <a:r>
              <a:rPr lang="en-US" sz="1800" dirty="0"/>
              <a:t>found that included a </a:t>
            </a:r>
            <a:r>
              <a:rPr lang="en-US" sz="1800" i="1" dirty="0"/>
              <a:t>direct link </a:t>
            </a:r>
            <a:r>
              <a:rPr lang="en-US" sz="1800" dirty="0"/>
              <a:t>or if a record could </a:t>
            </a:r>
            <a:r>
              <a:rPr lang="en-US" sz="1800" i="1" dirty="0"/>
              <a:t>easily be used to locate </a:t>
            </a:r>
            <a:r>
              <a:rPr lang="en-US" sz="1800" dirty="0" smtClean="0"/>
              <a:t>the </a:t>
            </a:r>
            <a:r>
              <a:rPr lang="en-US" sz="1800" dirty="0"/>
              <a:t>correct item using a simple title search in </a:t>
            </a:r>
            <a:r>
              <a:rPr lang="en-US" sz="1800" dirty="0" smtClean="0"/>
              <a:t>Google.</a:t>
            </a:r>
          </a:p>
          <a:p>
            <a:pPr lvl="1"/>
            <a:r>
              <a:rPr lang="en-US" sz="1800" dirty="0" smtClean="0"/>
              <a:t>Items </a:t>
            </a:r>
            <a:r>
              <a:rPr lang="en-US" sz="1800" dirty="0"/>
              <a:t>were most often searched using unique title strings in quotations (or as a </a:t>
            </a:r>
            <a:r>
              <a:rPr lang="en-US" sz="1800" dirty="0" smtClean="0"/>
              <a:t>phrase </a:t>
            </a:r>
            <a:r>
              <a:rPr lang="en-US" sz="1800" dirty="0"/>
              <a:t>if database syntax did not allow quotations) </a:t>
            </a:r>
            <a:r>
              <a:rPr lang="en-US" sz="1800" dirty="0" smtClean="0"/>
              <a:t>or </a:t>
            </a:r>
            <a:r>
              <a:rPr lang="en-US" sz="1800" dirty="0"/>
              <a:t>by a combination of </a:t>
            </a:r>
            <a:r>
              <a:rPr lang="en-US" sz="1800" dirty="0" smtClean="0"/>
              <a:t>title</a:t>
            </a:r>
            <a:r>
              <a:rPr lang="en-US" sz="1800" dirty="0"/>
              <a:t>, keyword, journal source or author field if unable to be located by unique </a:t>
            </a:r>
            <a:r>
              <a:rPr lang="en-US" sz="1800" dirty="0" smtClean="0"/>
              <a:t>title </a:t>
            </a:r>
            <a:r>
              <a:rPr lang="en-US" sz="1800" dirty="0"/>
              <a:t>string. </a:t>
            </a:r>
          </a:p>
          <a:p>
            <a:pPr lvl="1"/>
            <a:r>
              <a:rPr lang="en-US" sz="1800" dirty="0" smtClean="0"/>
              <a:t>Items </a:t>
            </a:r>
            <a:r>
              <a:rPr lang="en-US" sz="1800" dirty="0"/>
              <a:t>were not found using these search strategies, they were considered not </a:t>
            </a:r>
            <a:r>
              <a:rPr lang="en-US" sz="1800" dirty="0" smtClean="0"/>
              <a:t>included </a:t>
            </a:r>
            <a:r>
              <a:rPr lang="en-US" sz="1800" dirty="0"/>
              <a:t>in coverage for that database.</a:t>
            </a:r>
          </a:p>
        </p:txBody>
      </p:sp>
    </p:spTree>
    <p:extLst>
      <p:ext uri="{BB962C8B-B14F-4D97-AF65-F5344CB8AC3E}">
        <p14:creationId xmlns:p14="http://schemas.microsoft.com/office/powerpoint/2010/main" val="2595349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00925"/>
            <a:ext cx="10058400" cy="1371600"/>
          </a:xfrm>
        </p:spPr>
        <p:txBody>
          <a:bodyPr/>
          <a:lstStyle/>
          <a:p>
            <a:r>
              <a:rPr lang="en-US" dirty="0" smtClean="0"/>
              <a:t>Subject Coverage Raw Data</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1" y="1706544"/>
            <a:ext cx="10990728" cy="4733747"/>
          </a:xfrm>
        </p:spPr>
      </p:pic>
    </p:spTree>
    <p:extLst>
      <p:ext uri="{BB962C8B-B14F-4D97-AF65-F5344CB8AC3E}">
        <p14:creationId xmlns:p14="http://schemas.microsoft.com/office/powerpoint/2010/main" val="1401581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Subject </a:t>
            </a:r>
            <a:r>
              <a:rPr lang="en-US" dirty="0" smtClean="0"/>
              <a:t>Coverage Results</a:t>
            </a:r>
            <a:endParaRPr lang="en-US" dirty="0"/>
          </a:p>
        </p:txBody>
      </p:sp>
      <p:sp>
        <p:nvSpPr>
          <p:cNvPr id="3" name="Content Placeholder 2"/>
          <p:cNvSpPr>
            <a:spLocks noGrp="1"/>
          </p:cNvSpPr>
          <p:nvPr>
            <p:ph idx="1"/>
          </p:nvPr>
        </p:nvSpPr>
        <p:spPr/>
        <p:txBody>
          <a:bodyPr/>
          <a:lstStyle/>
          <a:p>
            <a:pPr marL="0" indent="0">
              <a:buNone/>
            </a:pPr>
            <a:r>
              <a:rPr lang="en-US" dirty="0"/>
              <a:t>Overlap among eight </a:t>
            </a:r>
            <a:r>
              <a:rPr lang="en-US" dirty="0" smtClean="0"/>
              <a:t>agricultural databases was </a:t>
            </a:r>
            <a:r>
              <a:rPr lang="en-US" dirty="0"/>
              <a:t>calculated using simple matching where overlap is defined as the proportion of articles that were found </a:t>
            </a:r>
            <a:r>
              <a:rPr lang="en-US" b="1" dirty="0"/>
              <a:t>and not found </a:t>
            </a:r>
            <a:r>
              <a:rPr lang="en-US" dirty="0" smtClean="0"/>
              <a:t>(</a:t>
            </a:r>
            <a:r>
              <a:rPr lang="en-US" dirty="0"/>
              <a:t>counts both mutual presences and mutual </a:t>
            </a:r>
            <a:r>
              <a:rPr lang="en-US" dirty="0" smtClean="0"/>
              <a:t>absences) in </a:t>
            </a:r>
            <a:r>
              <a:rPr lang="en-US" dirty="0"/>
              <a:t>both </a:t>
            </a:r>
            <a:r>
              <a:rPr lang="en-US" dirty="0" smtClean="0"/>
              <a:t>databases.</a:t>
            </a:r>
            <a:endParaRPr lang="en-US" sz="800" dirty="0" smtClean="0"/>
          </a:p>
          <a:p>
            <a:pPr marL="0" indent="0">
              <a:buNone/>
            </a:pPr>
            <a:endParaRPr lang="en-US" sz="800" dirty="0"/>
          </a:p>
          <a:p>
            <a:pPr marL="0" indent="0">
              <a:buNone/>
            </a:pPr>
            <a:r>
              <a:rPr lang="en-US" dirty="0" smtClean="0"/>
              <a:t>Simple Matching Coefficient </a:t>
            </a:r>
            <a:r>
              <a:rPr lang="en-US" dirty="0"/>
              <a:t>(SMC</a:t>
            </a:r>
            <a:r>
              <a:rPr lang="en-US" dirty="0" smtClean="0"/>
              <a:t>)</a:t>
            </a:r>
          </a:p>
          <a:p>
            <a:pPr marL="0" indent="0">
              <a:buNone/>
            </a:pPr>
            <a:r>
              <a:rPr lang="en-US" dirty="0" smtClean="0"/>
              <a:t>	</a:t>
            </a:r>
            <a:endParaRPr lang="en-US" dirty="0"/>
          </a:p>
          <a:p>
            <a:pPr marL="0" indent="0">
              <a:buNone/>
            </a:pPr>
            <a:r>
              <a:rPr lang="en-US" dirty="0" smtClean="0"/>
              <a:t>	SMC =  	number </a:t>
            </a:r>
            <a:r>
              <a:rPr lang="en-US" dirty="0"/>
              <a:t>of matching </a:t>
            </a:r>
            <a:r>
              <a:rPr lang="en-US" dirty="0" smtClean="0"/>
              <a:t>attributes</a:t>
            </a:r>
            <a:endParaRPr lang="en-US" dirty="0"/>
          </a:p>
          <a:p>
            <a:pPr marL="0" indent="0">
              <a:buNone/>
            </a:pPr>
            <a:r>
              <a:rPr lang="en-US" dirty="0"/>
              <a:t>	</a:t>
            </a:r>
            <a:r>
              <a:rPr lang="en-US" dirty="0" smtClean="0"/>
              <a:t>	number of attributes</a:t>
            </a:r>
          </a:p>
          <a:p>
            <a:pPr marL="0" indent="0">
              <a:buNone/>
            </a:pPr>
            <a:endParaRPr lang="en-US" dirty="0" smtClean="0"/>
          </a:p>
          <a:p>
            <a:pPr marL="0" indent="0">
              <a:buNone/>
            </a:pPr>
            <a:r>
              <a:rPr lang="en-US" dirty="0" smtClean="0"/>
              <a:t>Databases were also analyzed by type for insights into expected results based on published scope of database subject coverage</a:t>
            </a:r>
          </a:p>
          <a:p>
            <a:pPr marL="0" indent="0">
              <a:buNone/>
            </a:pPr>
            <a:endParaRPr lang="en-US" dirty="0"/>
          </a:p>
          <a:p>
            <a:pPr marL="0" indent="0">
              <a:buNone/>
            </a:pPr>
            <a:endParaRPr lang="en-US" dirty="0"/>
          </a:p>
          <a:p>
            <a:pPr marL="0" indent="0">
              <a:buNone/>
            </a:pPr>
            <a:endParaRPr lang="en-US" dirty="0"/>
          </a:p>
        </p:txBody>
      </p:sp>
      <p:cxnSp>
        <p:nvCxnSpPr>
          <p:cNvPr id="5" name="Straight Connector 4"/>
          <p:cNvCxnSpPr/>
          <p:nvPr/>
        </p:nvCxnSpPr>
        <p:spPr>
          <a:xfrm flipV="1">
            <a:off x="2936379" y="4430332"/>
            <a:ext cx="3528811" cy="257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37781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Savon</Template>
  <TotalTime>2531</TotalTime>
  <Words>1223</Words>
  <Application>Microsoft Office PowerPoint</Application>
  <PresentationFormat>Widescreen</PresentationFormat>
  <Paragraphs>355</Paragraphs>
  <Slides>21</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8" baseType="lpstr">
      <vt:lpstr>Arial</vt:lpstr>
      <vt:lpstr>Calibri</vt:lpstr>
      <vt:lpstr>Century Gothic</vt:lpstr>
      <vt:lpstr>Garamond</vt:lpstr>
      <vt:lpstr>Times New Roman</vt:lpstr>
      <vt:lpstr>Savon</vt:lpstr>
      <vt:lpstr>Microsoft Excel Worksheet</vt:lpstr>
      <vt:lpstr>Can Google Scholar Give Us Everything We Need?   Evaluation of Research Literature Databases for Subject Scope and Search Retrieval in the Sciences</vt:lpstr>
      <vt:lpstr>Agricultural Database Comparisons </vt:lpstr>
      <vt:lpstr>Agricultural Database Comparisons </vt:lpstr>
      <vt:lpstr>Research Project I: Subject Coverage </vt:lpstr>
      <vt:lpstr>Subject Coverage Methodology</vt:lpstr>
      <vt:lpstr>Subject Coverage Methodology</vt:lpstr>
      <vt:lpstr>Subject Coverage Methodology</vt:lpstr>
      <vt:lpstr>Subject Coverage Raw Data</vt:lpstr>
      <vt:lpstr>Subject Coverage Results</vt:lpstr>
      <vt:lpstr>Subject Coverage Results</vt:lpstr>
      <vt:lpstr>Subject Coverage Results</vt:lpstr>
      <vt:lpstr>Subject Coverage Results</vt:lpstr>
      <vt:lpstr>Subject Coverage Results</vt:lpstr>
      <vt:lpstr>Data Visualization</vt:lpstr>
      <vt:lpstr>Research Project II: Search Analysis </vt:lpstr>
      <vt:lpstr>Search Analysis Methodology</vt:lpstr>
      <vt:lpstr>Search Analysis Methodology</vt:lpstr>
      <vt:lpstr>Search Analysis Methodology</vt:lpstr>
      <vt:lpstr>Search Analysis Methodology</vt:lpstr>
      <vt:lpstr>Search Analysis Results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 Mary Ritchie</dc:creator>
  <cp:lastModifiedBy>Stephanie Mary Ritchie</cp:lastModifiedBy>
  <cp:revision>47</cp:revision>
  <dcterms:created xsi:type="dcterms:W3CDTF">2017-06-06T20:07:03Z</dcterms:created>
  <dcterms:modified xsi:type="dcterms:W3CDTF">2017-06-08T14:18:44Z</dcterms:modified>
</cp:coreProperties>
</file>