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346" r:id="rId2"/>
    <p:sldId id="367" r:id="rId3"/>
    <p:sldId id="366" r:id="rId4"/>
    <p:sldId id="373" r:id="rId5"/>
    <p:sldId id="371" r:id="rId6"/>
    <p:sldId id="375" r:id="rId7"/>
    <p:sldId id="376" r:id="rId8"/>
    <p:sldId id="363" r:id="rId9"/>
    <p:sldId id="377" r:id="rId10"/>
    <p:sldId id="364" r:id="rId11"/>
    <p:sldId id="368" r:id="rId12"/>
    <p:sldId id="369" r:id="rId13"/>
    <p:sldId id="359" r:id="rId14"/>
    <p:sldId id="378" r:id="rId15"/>
    <p:sldId id="37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82300"/>
    <a:srgbClr val="4B311D"/>
    <a:srgbClr val="00B0F0"/>
    <a:srgbClr val="0091EA"/>
    <a:srgbClr val="FF0000"/>
    <a:srgbClr val="00B415"/>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49" autoAdjust="0"/>
    <p:restoredTop sz="72711" autoAdjust="0"/>
  </p:normalViewPr>
  <p:slideViewPr>
    <p:cSldViewPr>
      <p:cViewPr varScale="1">
        <p:scale>
          <a:sx n="50" d="100"/>
          <a:sy n="50" d="100"/>
        </p:scale>
        <p:origin x="1980" y="54"/>
      </p:cViewPr>
      <p:guideLst>
        <p:guide orient="horz" pos="2160"/>
        <p:guide pos="2880"/>
      </p:guideLst>
    </p:cSldViewPr>
  </p:slideViewPr>
  <p:notesTextViewPr>
    <p:cViewPr>
      <p:scale>
        <a:sx n="3" d="2"/>
        <a:sy n="3" d="2"/>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0385D0-AE93-415F-AD09-B7B2AB85A74C}"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C1B83A05-7B62-404B-BE9F-050533F5EE2F}">
      <dgm:prSet phldrT="[Text]"/>
      <dgm:spPr/>
      <dgm:t>
        <a:bodyPr/>
        <a:lstStyle/>
        <a:p>
          <a:r>
            <a:rPr lang="en-US" dirty="0" smtClean="0"/>
            <a:t>Design and rollout</a:t>
          </a:r>
          <a:endParaRPr lang="en-US" dirty="0"/>
        </a:p>
      </dgm:t>
    </dgm:pt>
    <dgm:pt modelId="{DC8032C9-3951-47CD-8B59-8C1A804409B3}" type="parTrans" cxnId="{A92382B4-C2D8-4DC7-9910-754AEC419789}">
      <dgm:prSet/>
      <dgm:spPr/>
      <dgm:t>
        <a:bodyPr/>
        <a:lstStyle/>
        <a:p>
          <a:endParaRPr lang="en-US"/>
        </a:p>
      </dgm:t>
    </dgm:pt>
    <dgm:pt modelId="{77B321F3-1284-47A1-909D-A8B7B2406FA5}" type="sibTrans" cxnId="{A92382B4-C2D8-4DC7-9910-754AEC419789}">
      <dgm:prSet/>
      <dgm:spPr>
        <a:solidFill>
          <a:schemeClr val="accent2">
            <a:lumMod val="60000"/>
            <a:lumOff val="40000"/>
          </a:schemeClr>
        </a:solidFill>
      </dgm:spPr>
      <dgm:t>
        <a:bodyPr/>
        <a:lstStyle/>
        <a:p>
          <a:endParaRPr lang="en-US"/>
        </a:p>
      </dgm:t>
    </dgm:pt>
    <dgm:pt modelId="{7111EB55-F3A6-4BC7-B24F-65D0BDA88845}">
      <dgm:prSet phldrT="[Text]"/>
      <dgm:spPr>
        <a:solidFill>
          <a:schemeClr val="accent4"/>
        </a:solidFill>
        <a:ln>
          <a:solidFill>
            <a:schemeClr val="accent4"/>
          </a:solidFill>
        </a:ln>
      </dgm:spPr>
      <dgm:t>
        <a:bodyPr/>
        <a:lstStyle/>
        <a:p>
          <a:r>
            <a:rPr lang="en-US" dirty="0" smtClean="0"/>
            <a:t>Basis of survey design</a:t>
          </a:r>
          <a:endParaRPr lang="en-US" dirty="0"/>
        </a:p>
      </dgm:t>
    </dgm:pt>
    <dgm:pt modelId="{4AA15129-2BAE-42C4-9BC4-E10A9F20F9B6}" type="parTrans" cxnId="{EC367BEA-2D34-412A-B957-A233EFBAA341}">
      <dgm:prSet/>
      <dgm:spPr/>
      <dgm:t>
        <a:bodyPr/>
        <a:lstStyle/>
        <a:p>
          <a:endParaRPr lang="en-US"/>
        </a:p>
      </dgm:t>
    </dgm:pt>
    <dgm:pt modelId="{9AD572D5-5BE8-4835-B46B-9796559EFC9E}" type="sibTrans" cxnId="{EC367BEA-2D34-412A-B957-A233EFBAA341}">
      <dgm:prSet/>
      <dgm:spPr/>
      <dgm:t>
        <a:bodyPr/>
        <a:lstStyle/>
        <a:p>
          <a:endParaRPr lang="en-US"/>
        </a:p>
      </dgm:t>
    </dgm:pt>
    <dgm:pt modelId="{58F4AACC-7B2F-4F1D-9C5F-608F3121B4C2}">
      <dgm:prSet phldrT="[Text]"/>
      <dgm:spPr>
        <a:solidFill>
          <a:schemeClr val="accent3">
            <a:lumMod val="75000"/>
          </a:schemeClr>
        </a:solidFill>
        <a:ln>
          <a:noFill/>
        </a:ln>
      </dgm:spPr>
      <dgm:t>
        <a:bodyPr/>
        <a:lstStyle/>
        <a:p>
          <a:r>
            <a:rPr lang="en-US" dirty="0" smtClean="0"/>
            <a:t>Communication plan</a:t>
          </a:r>
          <a:endParaRPr lang="en-US" dirty="0"/>
        </a:p>
      </dgm:t>
    </dgm:pt>
    <dgm:pt modelId="{1C8A1ED9-570D-475B-8D04-4ECA189A7D04}" type="parTrans" cxnId="{380E81AA-09C2-4752-BE4D-445446A0E3C3}">
      <dgm:prSet/>
      <dgm:spPr/>
      <dgm:t>
        <a:bodyPr/>
        <a:lstStyle/>
        <a:p>
          <a:endParaRPr lang="en-US"/>
        </a:p>
      </dgm:t>
    </dgm:pt>
    <dgm:pt modelId="{53592D09-87FE-4F17-9934-F0D87908884E}" type="sibTrans" cxnId="{380E81AA-09C2-4752-BE4D-445446A0E3C3}">
      <dgm:prSet/>
      <dgm:spPr/>
      <dgm:t>
        <a:bodyPr/>
        <a:lstStyle/>
        <a:p>
          <a:endParaRPr lang="en-US"/>
        </a:p>
      </dgm:t>
    </dgm:pt>
    <dgm:pt modelId="{58CDE7CB-7988-4DC8-B883-0149268D1623}" type="pres">
      <dgm:prSet presAssocID="{950385D0-AE93-415F-AD09-B7B2AB85A74C}" presName="Name0" presStyleCnt="0">
        <dgm:presLayoutVars>
          <dgm:chMax val="7"/>
          <dgm:chPref val="7"/>
          <dgm:dir/>
        </dgm:presLayoutVars>
      </dgm:prSet>
      <dgm:spPr/>
      <dgm:t>
        <a:bodyPr/>
        <a:lstStyle/>
        <a:p>
          <a:endParaRPr lang="en-US"/>
        </a:p>
      </dgm:t>
    </dgm:pt>
    <dgm:pt modelId="{9ACE05DB-D7CE-4D3D-BDDA-A5382C53BE6D}" type="pres">
      <dgm:prSet presAssocID="{950385D0-AE93-415F-AD09-B7B2AB85A74C}" presName="Name1" presStyleCnt="0"/>
      <dgm:spPr/>
    </dgm:pt>
    <dgm:pt modelId="{19C83B64-3600-4F96-B0AB-3AC0161BB86A}" type="pres">
      <dgm:prSet presAssocID="{950385D0-AE93-415F-AD09-B7B2AB85A74C}" presName="cycle" presStyleCnt="0"/>
      <dgm:spPr/>
    </dgm:pt>
    <dgm:pt modelId="{0D084DB5-A77B-43C7-99CC-1270EFC5E18D}" type="pres">
      <dgm:prSet presAssocID="{950385D0-AE93-415F-AD09-B7B2AB85A74C}" presName="srcNode" presStyleLbl="node1" presStyleIdx="0" presStyleCnt="3"/>
      <dgm:spPr/>
    </dgm:pt>
    <dgm:pt modelId="{475C7124-42BB-48D7-9802-38A4B636FF7B}" type="pres">
      <dgm:prSet presAssocID="{950385D0-AE93-415F-AD09-B7B2AB85A74C}" presName="conn" presStyleLbl="parChTrans1D2" presStyleIdx="0" presStyleCnt="1"/>
      <dgm:spPr/>
      <dgm:t>
        <a:bodyPr/>
        <a:lstStyle/>
        <a:p>
          <a:endParaRPr lang="en-US"/>
        </a:p>
      </dgm:t>
    </dgm:pt>
    <dgm:pt modelId="{68DD803D-F925-4336-92A2-1A72843C0CB5}" type="pres">
      <dgm:prSet presAssocID="{950385D0-AE93-415F-AD09-B7B2AB85A74C}" presName="extraNode" presStyleLbl="node1" presStyleIdx="0" presStyleCnt="3"/>
      <dgm:spPr/>
    </dgm:pt>
    <dgm:pt modelId="{D7C1A7B7-4C60-4E41-A9E2-7A782220669B}" type="pres">
      <dgm:prSet presAssocID="{950385D0-AE93-415F-AD09-B7B2AB85A74C}" presName="dstNode" presStyleLbl="node1" presStyleIdx="0" presStyleCnt="3"/>
      <dgm:spPr/>
    </dgm:pt>
    <dgm:pt modelId="{F571749C-BE68-4F95-BBEA-C99121BDBCA5}" type="pres">
      <dgm:prSet presAssocID="{C1B83A05-7B62-404B-BE9F-050533F5EE2F}" presName="text_1" presStyleLbl="node1" presStyleIdx="0" presStyleCnt="3">
        <dgm:presLayoutVars>
          <dgm:bulletEnabled val="1"/>
        </dgm:presLayoutVars>
      </dgm:prSet>
      <dgm:spPr/>
      <dgm:t>
        <a:bodyPr/>
        <a:lstStyle/>
        <a:p>
          <a:endParaRPr lang="en-US"/>
        </a:p>
      </dgm:t>
    </dgm:pt>
    <dgm:pt modelId="{9B3ED662-E1DE-4D33-BDD3-2357C77B3541}" type="pres">
      <dgm:prSet presAssocID="{C1B83A05-7B62-404B-BE9F-050533F5EE2F}" presName="accent_1" presStyleCnt="0"/>
      <dgm:spPr/>
    </dgm:pt>
    <dgm:pt modelId="{E373DC95-6020-41D9-B3A3-8856B9376A16}" type="pres">
      <dgm:prSet presAssocID="{C1B83A05-7B62-404B-BE9F-050533F5EE2F}" presName="accentRepeatNode" presStyleLbl="solidFgAcc1" presStyleIdx="0" presStyleCnt="3"/>
      <dgm:spPr/>
    </dgm:pt>
    <dgm:pt modelId="{47158A04-9518-4D6C-850C-3398DA304BCD}" type="pres">
      <dgm:prSet presAssocID="{7111EB55-F3A6-4BC7-B24F-65D0BDA88845}" presName="text_2" presStyleLbl="node1" presStyleIdx="1" presStyleCnt="3">
        <dgm:presLayoutVars>
          <dgm:bulletEnabled val="1"/>
        </dgm:presLayoutVars>
      </dgm:prSet>
      <dgm:spPr/>
      <dgm:t>
        <a:bodyPr/>
        <a:lstStyle/>
        <a:p>
          <a:endParaRPr lang="en-US"/>
        </a:p>
      </dgm:t>
    </dgm:pt>
    <dgm:pt modelId="{5AA8C6E6-8E2D-43BC-B6FE-49A8D59ECF25}" type="pres">
      <dgm:prSet presAssocID="{7111EB55-F3A6-4BC7-B24F-65D0BDA88845}" presName="accent_2" presStyleCnt="0"/>
      <dgm:spPr/>
    </dgm:pt>
    <dgm:pt modelId="{C1769EC4-FAC4-4545-B797-42D0FF3FD83D}" type="pres">
      <dgm:prSet presAssocID="{7111EB55-F3A6-4BC7-B24F-65D0BDA88845}" presName="accentRepeatNode" presStyleLbl="solidFgAcc1" presStyleIdx="1" presStyleCnt="3"/>
      <dgm:spPr>
        <a:ln>
          <a:solidFill>
            <a:schemeClr val="accent4"/>
          </a:solidFill>
        </a:ln>
      </dgm:spPr>
      <dgm:t>
        <a:bodyPr/>
        <a:lstStyle/>
        <a:p>
          <a:endParaRPr lang="en-US"/>
        </a:p>
      </dgm:t>
    </dgm:pt>
    <dgm:pt modelId="{381CCF88-B090-47C7-9721-B978637EBB23}" type="pres">
      <dgm:prSet presAssocID="{58F4AACC-7B2F-4F1D-9C5F-608F3121B4C2}" presName="text_3" presStyleLbl="node1" presStyleIdx="2" presStyleCnt="3">
        <dgm:presLayoutVars>
          <dgm:bulletEnabled val="1"/>
        </dgm:presLayoutVars>
      </dgm:prSet>
      <dgm:spPr/>
      <dgm:t>
        <a:bodyPr/>
        <a:lstStyle/>
        <a:p>
          <a:endParaRPr lang="en-US"/>
        </a:p>
      </dgm:t>
    </dgm:pt>
    <dgm:pt modelId="{5D241D2A-7F23-45DB-8E30-EF34892642D5}" type="pres">
      <dgm:prSet presAssocID="{58F4AACC-7B2F-4F1D-9C5F-608F3121B4C2}" presName="accent_3" presStyleCnt="0"/>
      <dgm:spPr/>
    </dgm:pt>
    <dgm:pt modelId="{4F7CF4CF-5980-421C-AECD-C31A42EBEB33}" type="pres">
      <dgm:prSet presAssocID="{58F4AACC-7B2F-4F1D-9C5F-608F3121B4C2}" presName="accentRepeatNode" presStyleLbl="solidFgAcc1" presStyleIdx="2" presStyleCnt="3"/>
      <dgm:spPr>
        <a:ln>
          <a:solidFill>
            <a:schemeClr val="accent3">
              <a:lumMod val="75000"/>
            </a:schemeClr>
          </a:solidFill>
        </a:ln>
      </dgm:spPr>
      <dgm:t>
        <a:bodyPr/>
        <a:lstStyle/>
        <a:p>
          <a:endParaRPr lang="en-US"/>
        </a:p>
      </dgm:t>
    </dgm:pt>
  </dgm:ptLst>
  <dgm:cxnLst>
    <dgm:cxn modelId="{E7615A8C-84AC-446F-B51D-079B747BEE58}" type="presOf" srcId="{C1B83A05-7B62-404B-BE9F-050533F5EE2F}" destId="{F571749C-BE68-4F95-BBEA-C99121BDBCA5}" srcOrd="0" destOrd="0" presId="urn:microsoft.com/office/officeart/2008/layout/VerticalCurvedList"/>
    <dgm:cxn modelId="{A11BAC46-DD95-4AAA-A99F-7CB57AA57837}" type="presOf" srcId="{950385D0-AE93-415F-AD09-B7B2AB85A74C}" destId="{58CDE7CB-7988-4DC8-B883-0149268D1623}" srcOrd="0" destOrd="0" presId="urn:microsoft.com/office/officeart/2008/layout/VerticalCurvedList"/>
    <dgm:cxn modelId="{B555B89C-2511-46A1-B7BE-C531B7F33AE8}" type="presOf" srcId="{77B321F3-1284-47A1-909D-A8B7B2406FA5}" destId="{475C7124-42BB-48D7-9802-38A4B636FF7B}" srcOrd="0" destOrd="0" presId="urn:microsoft.com/office/officeart/2008/layout/VerticalCurvedList"/>
    <dgm:cxn modelId="{0DAED727-FA71-4D5F-8CC2-ED4BB73742CB}" type="presOf" srcId="{58F4AACC-7B2F-4F1D-9C5F-608F3121B4C2}" destId="{381CCF88-B090-47C7-9721-B978637EBB23}" srcOrd="0" destOrd="0" presId="urn:microsoft.com/office/officeart/2008/layout/VerticalCurvedList"/>
    <dgm:cxn modelId="{000EC4C2-3BB1-4372-98A4-3CAA868F29C0}" type="presOf" srcId="{7111EB55-F3A6-4BC7-B24F-65D0BDA88845}" destId="{47158A04-9518-4D6C-850C-3398DA304BCD}" srcOrd="0" destOrd="0" presId="urn:microsoft.com/office/officeart/2008/layout/VerticalCurvedList"/>
    <dgm:cxn modelId="{EC367BEA-2D34-412A-B957-A233EFBAA341}" srcId="{950385D0-AE93-415F-AD09-B7B2AB85A74C}" destId="{7111EB55-F3A6-4BC7-B24F-65D0BDA88845}" srcOrd="1" destOrd="0" parTransId="{4AA15129-2BAE-42C4-9BC4-E10A9F20F9B6}" sibTransId="{9AD572D5-5BE8-4835-B46B-9796559EFC9E}"/>
    <dgm:cxn modelId="{380E81AA-09C2-4752-BE4D-445446A0E3C3}" srcId="{950385D0-AE93-415F-AD09-B7B2AB85A74C}" destId="{58F4AACC-7B2F-4F1D-9C5F-608F3121B4C2}" srcOrd="2" destOrd="0" parTransId="{1C8A1ED9-570D-475B-8D04-4ECA189A7D04}" sibTransId="{53592D09-87FE-4F17-9934-F0D87908884E}"/>
    <dgm:cxn modelId="{A92382B4-C2D8-4DC7-9910-754AEC419789}" srcId="{950385D0-AE93-415F-AD09-B7B2AB85A74C}" destId="{C1B83A05-7B62-404B-BE9F-050533F5EE2F}" srcOrd="0" destOrd="0" parTransId="{DC8032C9-3951-47CD-8B59-8C1A804409B3}" sibTransId="{77B321F3-1284-47A1-909D-A8B7B2406FA5}"/>
    <dgm:cxn modelId="{09C87B0C-9984-44F0-A440-FEDC4ABE415E}" type="presParOf" srcId="{58CDE7CB-7988-4DC8-B883-0149268D1623}" destId="{9ACE05DB-D7CE-4D3D-BDDA-A5382C53BE6D}" srcOrd="0" destOrd="0" presId="urn:microsoft.com/office/officeart/2008/layout/VerticalCurvedList"/>
    <dgm:cxn modelId="{E7411CE9-6274-4954-AEBD-DEB4FB01BB40}" type="presParOf" srcId="{9ACE05DB-D7CE-4D3D-BDDA-A5382C53BE6D}" destId="{19C83B64-3600-4F96-B0AB-3AC0161BB86A}" srcOrd="0" destOrd="0" presId="urn:microsoft.com/office/officeart/2008/layout/VerticalCurvedList"/>
    <dgm:cxn modelId="{E40129E2-EB6D-4938-9D14-A279A9A40575}" type="presParOf" srcId="{19C83B64-3600-4F96-B0AB-3AC0161BB86A}" destId="{0D084DB5-A77B-43C7-99CC-1270EFC5E18D}" srcOrd="0" destOrd="0" presId="urn:microsoft.com/office/officeart/2008/layout/VerticalCurvedList"/>
    <dgm:cxn modelId="{AEF593B7-7A2E-45C8-B825-1003F664788E}" type="presParOf" srcId="{19C83B64-3600-4F96-B0AB-3AC0161BB86A}" destId="{475C7124-42BB-48D7-9802-38A4B636FF7B}" srcOrd="1" destOrd="0" presId="urn:microsoft.com/office/officeart/2008/layout/VerticalCurvedList"/>
    <dgm:cxn modelId="{B5E6F90B-67DA-4CCC-9BC1-FA78CBF5CBE0}" type="presParOf" srcId="{19C83B64-3600-4F96-B0AB-3AC0161BB86A}" destId="{68DD803D-F925-4336-92A2-1A72843C0CB5}" srcOrd="2" destOrd="0" presId="urn:microsoft.com/office/officeart/2008/layout/VerticalCurvedList"/>
    <dgm:cxn modelId="{8CAB1047-4782-4B1A-A0EE-37A9D43479B7}" type="presParOf" srcId="{19C83B64-3600-4F96-B0AB-3AC0161BB86A}" destId="{D7C1A7B7-4C60-4E41-A9E2-7A782220669B}" srcOrd="3" destOrd="0" presId="urn:microsoft.com/office/officeart/2008/layout/VerticalCurvedList"/>
    <dgm:cxn modelId="{005BD513-5F3A-4294-8F41-996E285B6C6B}" type="presParOf" srcId="{9ACE05DB-D7CE-4D3D-BDDA-A5382C53BE6D}" destId="{F571749C-BE68-4F95-BBEA-C99121BDBCA5}" srcOrd="1" destOrd="0" presId="urn:microsoft.com/office/officeart/2008/layout/VerticalCurvedList"/>
    <dgm:cxn modelId="{9A61BF76-0988-410C-8B90-0BB938574745}" type="presParOf" srcId="{9ACE05DB-D7CE-4D3D-BDDA-A5382C53BE6D}" destId="{9B3ED662-E1DE-4D33-BDD3-2357C77B3541}" srcOrd="2" destOrd="0" presId="urn:microsoft.com/office/officeart/2008/layout/VerticalCurvedList"/>
    <dgm:cxn modelId="{28711D88-D6E3-4E35-8B4E-52FBE7BC32F0}" type="presParOf" srcId="{9B3ED662-E1DE-4D33-BDD3-2357C77B3541}" destId="{E373DC95-6020-41D9-B3A3-8856B9376A16}" srcOrd="0" destOrd="0" presId="urn:microsoft.com/office/officeart/2008/layout/VerticalCurvedList"/>
    <dgm:cxn modelId="{5869A2B7-7F1B-417E-9F25-ECE5E440780F}" type="presParOf" srcId="{9ACE05DB-D7CE-4D3D-BDDA-A5382C53BE6D}" destId="{47158A04-9518-4D6C-850C-3398DA304BCD}" srcOrd="3" destOrd="0" presId="urn:microsoft.com/office/officeart/2008/layout/VerticalCurvedList"/>
    <dgm:cxn modelId="{A3DFADFA-002B-4A06-8C0A-919408CC6689}" type="presParOf" srcId="{9ACE05DB-D7CE-4D3D-BDDA-A5382C53BE6D}" destId="{5AA8C6E6-8E2D-43BC-B6FE-49A8D59ECF25}" srcOrd="4" destOrd="0" presId="urn:microsoft.com/office/officeart/2008/layout/VerticalCurvedList"/>
    <dgm:cxn modelId="{BFA51C7E-EE2E-4CBB-AF3C-645B3B640262}" type="presParOf" srcId="{5AA8C6E6-8E2D-43BC-B6FE-49A8D59ECF25}" destId="{C1769EC4-FAC4-4545-B797-42D0FF3FD83D}" srcOrd="0" destOrd="0" presId="urn:microsoft.com/office/officeart/2008/layout/VerticalCurvedList"/>
    <dgm:cxn modelId="{8F891BDF-E78B-466F-BAA3-0146B2C21B77}" type="presParOf" srcId="{9ACE05DB-D7CE-4D3D-BDDA-A5382C53BE6D}" destId="{381CCF88-B090-47C7-9721-B978637EBB23}" srcOrd="5" destOrd="0" presId="urn:microsoft.com/office/officeart/2008/layout/VerticalCurvedList"/>
    <dgm:cxn modelId="{9D6795E6-64AB-4C42-A904-9A54FC6D91FF}" type="presParOf" srcId="{9ACE05DB-D7CE-4D3D-BDDA-A5382C53BE6D}" destId="{5D241D2A-7F23-45DB-8E30-EF34892642D5}" srcOrd="6" destOrd="0" presId="urn:microsoft.com/office/officeart/2008/layout/VerticalCurvedList"/>
    <dgm:cxn modelId="{ED12644A-A142-4541-AC1C-F23E90AE1170}" type="presParOf" srcId="{5D241D2A-7F23-45DB-8E30-EF34892642D5}" destId="{4F7CF4CF-5980-421C-AECD-C31A42EBEB33}"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50385D0-AE93-415F-AD09-B7B2AB85A74C}"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C1B83A05-7B62-404B-BE9F-050533F5EE2F}">
      <dgm:prSet phldrT="[Text]"/>
      <dgm:spPr/>
      <dgm:t>
        <a:bodyPr/>
        <a:lstStyle/>
        <a:p>
          <a:r>
            <a:rPr lang="en-US" dirty="0" smtClean="0"/>
            <a:t>Design and rollout</a:t>
          </a:r>
          <a:endParaRPr lang="en-US" dirty="0"/>
        </a:p>
      </dgm:t>
    </dgm:pt>
    <dgm:pt modelId="{DC8032C9-3951-47CD-8B59-8C1A804409B3}" type="parTrans" cxnId="{A92382B4-C2D8-4DC7-9910-754AEC419789}">
      <dgm:prSet/>
      <dgm:spPr/>
      <dgm:t>
        <a:bodyPr/>
        <a:lstStyle/>
        <a:p>
          <a:endParaRPr lang="en-US"/>
        </a:p>
      </dgm:t>
    </dgm:pt>
    <dgm:pt modelId="{77B321F3-1284-47A1-909D-A8B7B2406FA5}" type="sibTrans" cxnId="{A92382B4-C2D8-4DC7-9910-754AEC419789}">
      <dgm:prSet/>
      <dgm:spPr/>
      <dgm:t>
        <a:bodyPr/>
        <a:lstStyle/>
        <a:p>
          <a:endParaRPr lang="en-US"/>
        </a:p>
      </dgm:t>
    </dgm:pt>
    <dgm:pt modelId="{7111EB55-F3A6-4BC7-B24F-65D0BDA88845}">
      <dgm:prSet phldrT="[Text]"/>
      <dgm:spPr/>
      <dgm:t>
        <a:bodyPr/>
        <a:lstStyle/>
        <a:p>
          <a:r>
            <a:rPr lang="en-US" dirty="0" smtClean="0"/>
            <a:t>Basis of survey design</a:t>
          </a:r>
          <a:endParaRPr lang="en-US" dirty="0"/>
        </a:p>
      </dgm:t>
    </dgm:pt>
    <dgm:pt modelId="{4AA15129-2BAE-42C4-9BC4-E10A9F20F9B6}" type="parTrans" cxnId="{EC367BEA-2D34-412A-B957-A233EFBAA341}">
      <dgm:prSet/>
      <dgm:spPr/>
      <dgm:t>
        <a:bodyPr/>
        <a:lstStyle/>
        <a:p>
          <a:endParaRPr lang="en-US"/>
        </a:p>
      </dgm:t>
    </dgm:pt>
    <dgm:pt modelId="{9AD572D5-5BE8-4835-B46B-9796559EFC9E}" type="sibTrans" cxnId="{EC367BEA-2D34-412A-B957-A233EFBAA341}">
      <dgm:prSet/>
      <dgm:spPr/>
      <dgm:t>
        <a:bodyPr/>
        <a:lstStyle/>
        <a:p>
          <a:endParaRPr lang="en-US"/>
        </a:p>
      </dgm:t>
    </dgm:pt>
    <dgm:pt modelId="{58F4AACC-7B2F-4F1D-9C5F-608F3121B4C2}">
      <dgm:prSet phldrT="[Text]"/>
      <dgm:spPr/>
      <dgm:t>
        <a:bodyPr/>
        <a:lstStyle/>
        <a:p>
          <a:r>
            <a:rPr lang="en-US" dirty="0" smtClean="0"/>
            <a:t>Communication plan</a:t>
          </a:r>
          <a:endParaRPr lang="en-US" dirty="0"/>
        </a:p>
      </dgm:t>
    </dgm:pt>
    <dgm:pt modelId="{1C8A1ED9-570D-475B-8D04-4ECA189A7D04}" type="parTrans" cxnId="{380E81AA-09C2-4752-BE4D-445446A0E3C3}">
      <dgm:prSet/>
      <dgm:spPr/>
      <dgm:t>
        <a:bodyPr/>
        <a:lstStyle/>
        <a:p>
          <a:endParaRPr lang="en-US"/>
        </a:p>
      </dgm:t>
    </dgm:pt>
    <dgm:pt modelId="{53592D09-87FE-4F17-9934-F0D87908884E}" type="sibTrans" cxnId="{380E81AA-09C2-4752-BE4D-445446A0E3C3}">
      <dgm:prSet/>
      <dgm:spPr/>
      <dgm:t>
        <a:bodyPr/>
        <a:lstStyle/>
        <a:p>
          <a:endParaRPr lang="en-US"/>
        </a:p>
      </dgm:t>
    </dgm:pt>
    <dgm:pt modelId="{58CDE7CB-7988-4DC8-B883-0149268D1623}" type="pres">
      <dgm:prSet presAssocID="{950385D0-AE93-415F-AD09-B7B2AB85A74C}" presName="Name0" presStyleCnt="0">
        <dgm:presLayoutVars>
          <dgm:chMax val="7"/>
          <dgm:chPref val="7"/>
          <dgm:dir/>
        </dgm:presLayoutVars>
      </dgm:prSet>
      <dgm:spPr/>
      <dgm:t>
        <a:bodyPr/>
        <a:lstStyle/>
        <a:p>
          <a:endParaRPr lang="en-US"/>
        </a:p>
      </dgm:t>
    </dgm:pt>
    <dgm:pt modelId="{9ACE05DB-D7CE-4D3D-BDDA-A5382C53BE6D}" type="pres">
      <dgm:prSet presAssocID="{950385D0-AE93-415F-AD09-B7B2AB85A74C}" presName="Name1" presStyleCnt="0"/>
      <dgm:spPr/>
    </dgm:pt>
    <dgm:pt modelId="{19C83B64-3600-4F96-B0AB-3AC0161BB86A}" type="pres">
      <dgm:prSet presAssocID="{950385D0-AE93-415F-AD09-B7B2AB85A74C}" presName="cycle" presStyleCnt="0"/>
      <dgm:spPr/>
    </dgm:pt>
    <dgm:pt modelId="{0D084DB5-A77B-43C7-99CC-1270EFC5E18D}" type="pres">
      <dgm:prSet presAssocID="{950385D0-AE93-415F-AD09-B7B2AB85A74C}" presName="srcNode" presStyleLbl="node1" presStyleIdx="0" presStyleCnt="3"/>
      <dgm:spPr/>
    </dgm:pt>
    <dgm:pt modelId="{475C7124-42BB-48D7-9802-38A4B636FF7B}" type="pres">
      <dgm:prSet presAssocID="{950385D0-AE93-415F-AD09-B7B2AB85A74C}" presName="conn" presStyleLbl="parChTrans1D2" presStyleIdx="0" presStyleCnt="1"/>
      <dgm:spPr/>
      <dgm:t>
        <a:bodyPr/>
        <a:lstStyle/>
        <a:p>
          <a:endParaRPr lang="en-US"/>
        </a:p>
      </dgm:t>
    </dgm:pt>
    <dgm:pt modelId="{68DD803D-F925-4336-92A2-1A72843C0CB5}" type="pres">
      <dgm:prSet presAssocID="{950385D0-AE93-415F-AD09-B7B2AB85A74C}" presName="extraNode" presStyleLbl="node1" presStyleIdx="0" presStyleCnt="3"/>
      <dgm:spPr/>
    </dgm:pt>
    <dgm:pt modelId="{D7C1A7B7-4C60-4E41-A9E2-7A782220669B}" type="pres">
      <dgm:prSet presAssocID="{950385D0-AE93-415F-AD09-B7B2AB85A74C}" presName="dstNode" presStyleLbl="node1" presStyleIdx="0" presStyleCnt="3"/>
      <dgm:spPr/>
    </dgm:pt>
    <dgm:pt modelId="{F571749C-BE68-4F95-BBEA-C99121BDBCA5}" type="pres">
      <dgm:prSet presAssocID="{C1B83A05-7B62-404B-BE9F-050533F5EE2F}" presName="text_1" presStyleLbl="node1" presStyleIdx="0" presStyleCnt="3">
        <dgm:presLayoutVars>
          <dgm:bulletEnabled val="1"/>
        </dgm:presLayoutVars>
      </dgm:prSet>
      <dgm:spPr/>
      <dgm:t>
        <a:bodyPr/>
        <a:lstStyle/>
        <a:p>
          <a:endParaRPr lang="en-US"/>
        </a:p>
      </dgm:t>
    </dgm:pt>
    <dgm:pt modelId="{9B3ED662-E1DE-4D33-BDD3-2357C77B3541}" type="pres">
      <dgm:prSet presAssocID="{C1B83A05-7B62-404B-BE9F-050533F5EE2F}" presName="accent_1" presStyleCnt="0"/>
      <dgm:spPr/>
    </dgm:pt>
    <dgm:pt modelId="{E373DC95-6020-41D9-B3A3-8856B9376A16}" type="pres">
      <dgm:prSet presAssocID="{C1B83A05-7B62-404B-BE9F-050533F5EE2F}" presName="accentRepeatNode" presStyleLbl="solidFgAcc1" presStyleIdx="0" presStyleCnt="3"/>
      <dgm:spPr/>
    </dgm:pt>
    <dgm:pt modelId="{47158A04-9518-4D6C-850C-3398DA304BCD}" type="pres">
      <dgm:prSet presAssocID="{7111EB55-F3A6-4BC7-B24F-65D0BDA88845}" presName="text_2" presStyleLbl="node1" presStyleIdx="1" presStyleCnt="3">
        <dgm:presLayoutVars>
          <dgm:bulletEnabled val="1"/>
        </dgm:presLayoutVars>
      </dgm:prSet>
      <dgm:spPr/>
      <dgm:t>
        <a:bodyPr/>
        <a:lstStyle/>
        <a:p>
          <a:endParaRPr lang="en-US"/>
        </a:p>
      </dgm:t>
    </dgm:pt>
    <dgm:pt modelId="{5AA8C6E6-8E2D-43BC-B6FE-49A8D59ECF25}" type="pres">
      <dgm:prSet presAssocID="{7111EB55-F3A6-4BC7-B24F-65D0BDA88845}" presName="accent_2" presStyleCnt="0"/>
      <dgm:spPr/>
    </dgm:pt>
    <dgm:pt modelId="{C1769EC4-FAC4-4545-B797-42D0FF3FD83D}" type="pres">
      <dgm:prSet presAssocID="{7111EB55-F3A6-4BC7-B24F-65D0BDA88845}" presName="accentRepeatNode" presStyleLbl="solidFgAcc1" presStyleIdx="1" presStyleCnt="3"/>
      <dgm:spPr/>
    </dgm:pt>
    <dgm:pt modelId="{381CCF88-B090-47C7-9721-B978637EBB23}" type="pres">
      <dgm:prSet presAssocID="{58F4AACC-7B2F-4F1D-9C5F-608F3121B4C2}" presName="text_3" presStyleLbl="node1" presStyleIdx="2" presStyleCnt="3">
        <dgm:presLayoutVars>
          <dgm:bulletEnabled val="1"/>
        </dgm:presLayoutVars>
      </dgm:prSet>
      <dgm:spPr/>
      <dgm:t>
        <a:bodyPr/>
        <a:lstStyle/>
        <a:p>
          <a:endParaRPr lang="en-US"/>
        </a:p>
      </dgm:t>
    </dgm:pt>
    <dgm:pt modelId="{5D241D2A-7F23-45DB-8E30-EF34892642D5}" type="pres">
      <dgm:prSet presAssocID="{58F4AACC-7B2F-4F1D-9C5F-608F3121B4C2}" presName="accent_3" presStyleCnt="0"/>
      <dgm:spPr/>
    </dgm:pt>
    <dgm:pt modelId="{4F7CF4CF-5980-421C-AECD-C31A42EBEB33}" type="pres">
      <dgm:prSet presAssocID="{58F4AACC-7B2F-4F1D-9C5F-608F3121B4C2}" presName="accentRepeatNode" presStyleLbl="solidFgAcc1" presStyleIdx="2" presStyleCnt="3"/>
      <dgm:spPr/>
    </dgm:pt>
  </dgm:ptLst>
  <dgm:cxnLst>
    <dgm:cxn modelId="{83EF1EA7-B9AA-4E06-8584-F88CF55885B1}" type="presOf" srcId="{7111EB55-F3A6-4BC7-B24F-65D0BDA88845}" destId="{47158A04-9518-4D6C-850C-3398DA304BCD}" srcOrd="0" destOrd="0" presId="urn:microsoft.com/office/officeart/2008/layout/VerticalCurvedList"/>
    <dgm:cxn modelId="{686A226B-FA74-4208-AE3D-19FF804A4906}" type="presOf" srcId="{77B321F3-1284-47A1-909D-A8B7B2406FA5}" destId="{475C7124-42BB-48D7-9802-38A4B636FF7B}" srcOrd="0" destOrd="0" presId="urn:microsoft.com/office/officeart/2008/layout/VerticalCurvedList"/>
    <dgm:cxn modelId="{A3E65191-02D9-43CB-9367-B0F0CC14AE74}" type="presOf" srcId="{C1B83A05-7B62-404B-BE9F-050533F5EE2F}" destId="{F571749C-BE68-4F95-BBEA-C99121BDBCA5}" srcOrd="0" destOrd="0" presId="urn:microsoft.com/office/officeart/2008/layout/VerticalCurvedList"/>
    <dgm:cxn modelId="{E3F4DBED-9E22-42E4-A536-E19E912E19B6}" type="presOf" srcId="{58F4AACC-7B2F-4F1D-9C5F-608F3121B4C2}" destId="{381CCF88-B090-47C7-9721-B978637EBB23}" srcOrd="0" destOrd="0" presId="urn:microsoft.com/office/officeart/2008/layout/VerticalCurvedList"/>
    <dgm:cxn modelId="{EC367BEA-2D34-412A-B957-A233EFBAA341}" srcId="{950385D0-AE93-415F-AD09-B7B2AB85A74C}" destId="{7111EB55-F3A6-4BC7-B24F-65D0BDA88845}" srcOrd="1" destOrd="0" parTransId="{4AA15129-2BAE-42C4-9BC4-E10A9F20F9B6}" sibTransId="{9AD572D5-5BE8-4835-B46B-9796559EFC9E}"/>
    <dgm:cxn modelId="{380E81AA-09C2-4752-BE4D-445446A0E3C3}" srcId="{950385D0-AE93-415F-AD09-B7B2AB85A74C}" destId="{58F4AACC-7B2F-4F1D-9C5F-608F3121B4C2}" srcOrd="2" destOrd="0" parTransId="{1C8A1ED9-570D-475B-8D04-4ECA189A7D04}" sibTransId="{53592D09-87FE-4F17-9934-F0D87908884E}"/>
    <dgm:cxn modelId="{8818E774-E008-4B56-A5B4-A5182B0435F0}" type="presOf" srcId="{950385D0-AE93-415F-AD09-B7B2AB85A74C}" destId="{58CDE7CB-7988-4DC8-B883-0149268D1623}" srcOrd="0" destOrd="0" presId="urn:microsoft.com/office/officeart/2008/layout/VerticalCurvedList"/>
    <dgm:cxn modelId="{A92382B4-C2D8-4DC7-9910-754AEC419789}" srcId="{950385D0-AE93-415F-AD09-B7B2AB85A74C}" destId="{C1B83A05-7B62-404B-BE9F-050533F5EE2F}" srcOrd="0" destOrd="0" parTransId="{DC8032C9-3951-47CD-8B59-8C1A804409B3}" sibTransId="{77B321F3-1284-47A1-909D-A8B7B2406FA5}"/>
    <dgm:cxn modelId="{54FB7243-0B76-4BF0-8F92-A4DD6A88846C}" type="presParOf" srcId="{58CDE7CB-7988-4DC8-B883-0149268D1623}" destId="{9ACE05DB-D7CE-4D3D-BDDA-A5382C53BE6D}" srcOrd="0" destOrd="0" presId="urn:microsoft.com/office/officeart/2008/layout/VerticalCurvedList"/>
    <dgm:cxn modelId="{DCC9E329-5D0D-4DE8-A8CE-3AAA1BBB8F20}" type="presParOf" srcId="{9ACE05DB-D7CE-4D3D-BDDA-A5382C53BE6D}" destId="{19C83B64-3600-4F96-B0AB-3AC0161BB86A}" srcOrd="0" destOrd="0" presId="urn:microsoft.com/office/officeart/2008/layout/VerticalCurvedList"/>
    <dgm:cxn modelId="{75ED3D25-6A7F-4573-9D7E-0BA6D236297E}" type="presParOf" srcId="{19C83B64-3600-4F96-B0AB-3AC0161BB86A}" destId="{0D084DB5-A77B-43C7-99CC-1270EFC5E18D}" srcOrd="0" destOrd="0" presId="urn:microsoft.com/office/officeart/2008/layout/VerticalCurvedList"/>
    <dgm:cxn modelId="{67653FB0-6B14-4A4B-9209-FEBF90E7AE08}" type="presParOf" srcId="{19C83B64-3600-4F96-B0AB-3AC0161BB86A}" destId="{475C7124-42BB-48D7-9802-38A4B636FF7B}" srcOrd="1" destOrd="0" presId="urn:microsoft.com/office/officeart/2008/layout/VerticalCurvedList"/>
    <dgm:cxn modelId="{9B677D58-CEA4-4AB0-B562-4DD12625CE35}" type="presParOf" srcId="{19C83B64-3600-4F96-B0AB-3AC0161BB86A}" destId="{68DD803D-F925-4336-92A2-1A72843C0CB5}" srcOrd="2" destOrd="0" presId="urn:microsoft.com/office/officeart/2008/layout/VerticalCurvedList"/>
    <dgm:cxn modelId="{351747D6-9B79-4F1A-9250-449BBDE5CAC3}" type="presParOf" srcId="{19C83B64-3600-4F96-B0AB-3AC0161BB86A}" destId="{D7C1A7B7-4C60-4E41-A9E2-7A782220669B}" srcOrd="3" destOrd="0" presId="urn:microsoft.com/office/officeart/2008/layout/VerticalCurvedList"/>
    <dgm:cxn modelId="{08B61A9A-6338-485E-A7C9-0D9F45FADC24}" type="presParOf" srcId="{9ACE05DB-D7CE-4D3D-BDDA-A5382C53BE6D}" destId="{F571749C-BE68-4F95-BBEA-C99121BDBCA5}" srcOrd="1" destOrd="0" presId="urn:microsoft.com/office/officeart/2008/layout/VerticalCurvedList"/>
    <dgm:cxn modelId="{DD42D3F9-5155-4370-A9BF-A7E848CA2FE7}" type="presParOf" srcId="{9ACE05DB-D7CE-4D3D-BDDA-A5382C53BE6D}" destId="{9B3ED662-E1DE-4D33-BDD3-2357C77B3541}" srcOrd="2" destOrd="0" presId="urn:microsoft.com/office/officeart/2008/layout/VerticalCurvedList"/>
    <dgm:cxn modelId="{0AB585CA-DDA6-4A87-8151-E9284A4F3882}" type="presParOf" srcId="{9B3ED662-E1DE-4D33-BDD3-2357C77B3541}" destId="{E373DC95-6020-41D9-B3A3-8856B9376A16}" srcOrd="0" destOrd="0" presId="urn:microsoft.com/office/officeart/2008/layout/VerticalCurvedList"/>
    <dgm:cxn modelId="{0D56DE87-DBB2-4AF3-A25D-0040373780C7}" type="presParOf" srcId="{9ACE05DB-D7CE-4D3D-BDDA-A5382C53BE6D}" destId="{47158A04-9518-4D6C-850C-3398DA304BCD}" srcOrd="3" destOrd="0" presId="urn:microsoft.com/office/officeart/2008/layout/VerticalCurvedList"/>
    <dgm:cxn modelId="{F8902029-BD91-4FC4-BC28-C49BB832F8CB}" type="presParOf" srcId="{9ACE05DB-D7CE-4D3D-BDDA-A5382C53BE6D}" destId="{5AA8C6E6-8E2D-43BC-B6FE-49A8D59ECF25}" srcOrd="4" destOrd="0" presId="urn:microsoft.com/office/officeart/2008/layout/VerticalCurvedList"/>
    <dgm:cxn modelId="{895EBAE5-6C72-435D-97FF-804A69194FBD}" type="presParOf" srcId="{5AA8C6E6-8E2D-43BC-B6FE-49A8D59ECF25}" destId="{C1769EC4-FAC4-4545-B797-42D0FF3FD83D}" srcOrd="0" destOrd="0" presId="urn:microsoft.com/office/officeart/2008/layout/VerticalCurvedList"/>
    <dgm:cxn modelId="{CD49E60F-8530-4AA8-8EBD-6AEECC87D2E2}" type="presParOf" srcId="{9ACE05DB-D7CE-4D3D-BDDA-A5382C53BE6D}" destId="{381CCF88-B090-47C7-9721-B978637EBB23}" srcOrd="5" destOrd="0" presId="urn:microsoft.com/office/officeart/2008/layout/VerticalCurvedList"/>
    <dgm:cxn modelId="{265DD2C2-FC18-4B65-9E91-FCA2AFA6DFE6}" type="presParOf" srcId="{9ACE05DB-D7CE-4D3D-BDDA-A5382C53BE6D}" destId="{5D241D2A-7F23-45DB-8E30-EF34892642D5}" srcOrd="6" destOrd="0" presId="urn:microsoft.com/office/officeart/2008/layout/VerticalCurvedList"/>
    <dgm:cxn modelId="{4DBE3259-B70F-4609-9A89-B3855FE6C4D4}" type="presParOf" srcId="{5D241D2A-7F23-45DB-8E30-EF34892642D5}" destId="{4F7CF4CF-5980-421C-AECD-C31A42EBEB33}"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50385D0-AE93-415F-AD09-B7B2AB85A74C}"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C1B83A05-7B62-404B-BE9F-050533F5EE2F}">
      <dgm:prSet phldrT="[Text]"/>
      <dgm:spPr>
        <a:solidFill>
          <a:schemeClr val="accent4"/>
        </a:solidFill>
        <a:ln>
          <a:solidFill>
            <a:schemeClr val="accent4"/>
          </a:solidFill>
        </a:ln>
      </dgm:spPr>
      <dgm:t>
        <a:bodyPr/>
        <a:lstStyle/>
        <a:p>
          <a:r>
            <a:rPr lang="en-US" dirty="0" smtClean="0"/>
            <a:t>Basis of survey design</a:t>
          </a:r>
          <a:endParaRPr lang="en-US" dirty="0"/>
        </a:p>
      </dgm:t>
    </dgm:pt>
    <dgm:pt modelId="{DC8032C9-3951-47CD-8B59-8C1A804409B3}" type="parTrans" cxnId="{A92382B4-C2D8-4DC7-9910-754AEC419789}">
      <dgm:prSet/>
      <dgm:spPr/>
      <dgm:t>
        <a:bodyPr/>
        <a:lstStyle/>
        <a:p>
          <a:endParaRPr lang="en-US"/>
        </a:p>
      </dgm:t>
    </dgm:pt>
    <dgm:pt modelId="{77B321F3-1284-47A1-909D-A8B7B2406FA5}" type="sibTrans" cxnId="{A92382B4-C2D8-4DC7-9910-754AEC419789}">
      <dgm:prSet/>
      <dgm:spPr/>
      <dgm:t>
        <a:bodyPr/>
        <a:lstStyle/>
        <a:p>
          <a:endParaRPr lang="en-US"/>
        </a:p>
      </dgm:t>
    </dgm:pt>
    <dgm:pt modelId="{7111EB55-F3A6-4BC7-B24F-65D0BDA88845}">
      <dgm:prSet phldrT="[Text]"/>
      <dgm:spPr/>
      <dgm:t>
        <a:bodyPr/>
        <a:lstStyle/>
        <a:p>
          <a:r>
            <a:rPr lang="en-US" dirty="0" smtClean="0"/>
            <a:t>Basis of survey design</a:t>
          </a:r>
          <a:endParaRPr lang="en-US" dirty="0"/>
        </a:p>
      </dgm:t>
    </dgm:pt>
    <dgm:pt modelId="{4AA15129-2BAE-42C4-9BC4-E10A9F20F9B6}" type="parTrans" cxnId="{EC367BEA-2D34-412A-B957-A233EFBAA341}">
      <dgm:prSet/>
      <dgm:spPr/>
      <dgm:t>
        <a:bodyPr/>
        <a:lstStyle/>
        <a:p>
          <a:endParaRPr lang="en-US"/>
        </a:p>
      </dgm:t>
    </dgm:pt>
    <dgm:pt modelId="{9AD572D5-5BE8-4835-B46B-9796559EFC9E}" type="sibTrans" cxnId="{EC367BEA-2D34-412A-B957-A233EFBAA341}">
      <dgm:prSet/>
      <dgm:spPr/>
      <dgm:t>
        <a:bodyPr/>
        <a:lstStyle/>
        <a:p>
          <a:endParaRPr lang="en-US"/>
        </a:p>
      </dgm:t>
    </dgm:pt>
    <dgm:pt modelId="{58F4AACC-7B2F-4F1D-9C5F-608F3121B4C2}">
      <dgm:prSet phldrT="[Text]"/>
      <dgm:spPr/>
      <dgm:t>
        <a:bodyPr/>
        <a:lstStyle/>
        <a:p>
          <a:r>
            <a:rPr lang="en-US" dirty="0" smtClean="0"/>
            <a:t>Communication plan</a:t>
          </a:r>
          <a:endParaRPr lang="en-US" dirty="0"/>
        </a:p>
      </dgm:t>
    </dgm:pt>
    <dgm:pt modelId="{1C8A1ED9-570D-475B-8D04-4ECA189A7D04}" type="parTrans" cxnId="{380E81AA-09C2-4752-BE4D-445446A0E3C3}">
      <dgm:prSet/>
      <dgm:spPr/>
      <dgm:t>
        <a:bodyPr/>
        <a:lstStyle/>
        <a:p>
          <a:endParaRPr lang="en-US"/>
        </a:p>
      </dgm:t>
    </dgm:pt>
    <dgm:pt modelId="{53592D09-87FE-4F17-9934-F0D87908884E}" type="sibTrans" cxnId="{380E81AA-09C2-4752-BE4D-445446A0E3C3}">
      <dgm:prSet/>
      <dgm:spPr/>
      <dgm:t>
        <a:bodyPr/>
        <a:lstStyle/>
        <a:p>
          <a:endParaRPr lang="en-US"/>
        </a:p>
      </dgm:t>
    </dgm:pt>
    <dgm:pt modelId="{58CDE7CB-7988-4DC8-B883-0149268D1623}" type="pres">
      <dgm:prSet presAssocID="{950385D0-AE93-415F-AD09-B7B2AB85A74C}" presName="Name0" presStyleCnt="0">
        <dgm:presLayoutVars>
          <dgm:chMax val="7"/>
          <dgm:chPref val="7"/>
          <dgm:dir/>
        </dgm:presLayoutVars>
      </dgm:prSet>
      <dgm:spPr/>
      <dgm:t>
        <a:bodyPr/>
        <a:lstStyle/>
        <a:p>
          <a:endParaRPr lang="en-US"/>
        </a:p>
      </dgm:t>
    </dgm:pt>
    <dgm:pt modelId="{9ACE05DB-D7CE-4D3D-BDDA-A5382C53BE6D}" type="pres">
      <dgm:prSet presAssocID="{950385D0-AE93-415F-AD09-B7B2AB85A74C}" presName="Name1" presStyleCnt="0"/>
      <dgm:spPr/>
    </dgm:pt>
    <dgm:pt modelId="{19C83B64-3600-4F96-B0AB-3AC0161BB86A}" type="pres">
      <dgm:prSet presAssocID="{950385D0-AE93-415F-AD09-B7B2AB85A74C}" presName="cycle" presStyleCnt="0"/>
      <dgm:spPr/>
    </dgm:pt>
    <dgm:pt modelId="{0D084DB5-A77B-43C7-99CC-1270EFC5E18D}" type="pres">
      <dgm:prSet presAssocID="{950385D0-AE93-415F-AD09-B7B2AB85A74C}" presName="srcNode" presStyleLbl="node1" presStyleIdx="0" presStyleCnt="3"/>
      <dgm:spPr/>
    </dgm:pt>
    <dgm:pt modelId="{475C7124-42BB-48D7-9802-38A4B636FF7B}" type="pres">
      <dgm:prSet presAssocID="{950385D0-AE93-415F-AD09-B7B2AB85A74C}" presName="conn" presStyleLbl="parChTrans1D2" presStyleIdx="0" presStyleCnt="1"/>
      <dgm:spPr/>
      <dgm:t>
        <a:bodyPr/>
        <a:lstStyle/>
        <a:p>
          <a:endParaRPr lang="en-US"/>
        </a:p>
      </dgm:t>
    </dgm:pt>
    <dgm:pt modelId="{68DD803D-F925-4336-92A2-1A72843C0CB5}" type="pres">
      <dgm:prSet presAssocID="{950385D0-AE93-415F-AD09-B7B2AB85A74C}" presName="extraNode" presStyleLbl="node1" presStyleIdx="0" presStyleCnt="3"/>
      <dgm:spPr/>
    </dgm:pt>
    <dgm:pt modelId="{D7C1A7B7-4C60-4E41-A9E2-7A782220669B}" type="pres">
      <dgm:prSet presAssocID="{950385D0-AE93-415F-AD09-B7B2AB85A74C}" presName="dstNode" presStyleLbl="node1" presStyleIdx="0" presStyleCnt="3"/>
      <dgm:spPr/>
    </dgm:pt>
    <dgm:pt modelId="{F571749C-BE68-4F95-BBEA-C99121BDBCA5}" type="pres">
      <dgm:prSet presAssocID="{C1B83A05-7B62-404B-BE9F-050533F5EE2F}" presName="text_1" presStyleLbl="node1" presStyleIdx="0" presStyleCnt="3">
        <dgm:presLayoutVars>
          <dgm:bulletEnabled val="1"/>
        </dgm:presLayoutVars>
      </dgm:prSet>
      <dgm:spPr/>
      <dgm:t>
        <a:bodyPr/>
        <a:lstStyle/>
        <a:p>
          <a:endParaRPr lang="en-US"/>
        </a:p>
      </dgm:t>
    </dgm:pt>
    <dgm:pt modelId="{9B3ED662-E1DE-4D33-BDD3-2357C77B3541}" type="pres">
      <dgm:prSet presAssocID="{C1B83A05-7B62-404B-BE9F-050533F5EE2F}" presName="accent_1" presStyleCnt="0"/>
      <dgm:spPr/>
    </dgm:pt>
    <dgm:pt modelId="{E373DC95-6020-41D9-B3A3-8856B9376A16}" type="pres">
      <dgm:prSet presAssocID="{C1B83A05-7B62-404B-BE9F-050533F5EE2F}" presName="accentRepeatNode" presStyleLbl="solidFgAcc1" presStyleIdx="0" presStyleCnt="3"/>
      <dgm:spPr>
        <a:ln>
          <a:solidFill>
            <a:schemeClr val="accent4"/>
          </a:solidFill>
        </a:ln>
      </dgm:spPr>
      <dgm:t>
        <a:bodyPr/>
        <a:lstStyle/>
        <a:p>
          <a:endParaRPr lang="en-US"/>
        </a:p>
      </dgm:t>
    </dgm:pt>
    <dgm:pt modelId="{47158A04-9518-4D6C-850C-3398DA304BCD}" type="pres">
      <dgm:prSet presAssocID="{7111EB55-F3A6-4BC7-B24F-65D0BDA88845}" presName="text_2" presStyleLbl="node1" presStyleIdx="1" presStyleCnt="3">
        <dgm:presLayoutVars>
          <dgm:bulletEnabled val="1"/>
        </dgm:presLayoutVars>
      </dgm:prSet>
      <dgm:spPr/>
      <dgm:t>
        <a:bodyPr/>
        <a:lstStyle/>
        <a:p>
          <a:endParaRPr lang="en-US"/>
        </a:p>
      </dgm:t>
    </dgm:pt>
    <dgm:pt modelId="{5AA8C6E6-8E2D-43BC-B6FE-49A8D59ECF25}" type="pres">
      <dgm:prSet presAssocID="{7111EB55-F3A6-4BC7-B24F-65D0BDA88845}" presName="accent_2" presStyleCnt="0"/>
      <dgm:spPr/>
    </dgm:pt>
    <dgm:pt modelId="{C1769EC4-FAC4-4545-B797-42D0FF3FD83D}" type="pres">
      <dgm:prSet presAssocID="{7111EB55-F3A6-4BC7-B24F-65D0BDA88845}" presName="accentRepeatNode" presStyleLbl="solidFgAcc1" presStyleIdx="1" presStyleCnt="3"/>
      <dgm:spPr/>
    </dgm:pt>
    <dgm:pt modelId="{381CCF88-B090-47C7-9721-B978637EBB23}" type="pres">
      <dgm:prSet presAssocID="{58F4AACC-7B2F-4F1D-9C5F-608F3121B4C2}" presName="text_3" presStyleLbl="node1" presStyleIdx="2" presStyleCnt="3">
        <dgm:presLayoutVars>
          <dgm:bulletEnabled val="1"/>
        </dgm:presLayoutVars>
      </dgm:prSet>
      <dgm:spPr/>
      <dgm:t>
        <a:bodyPr/>
        <a:lstStyle/>
        <a:p>
          <a:endParaRPr lang="en-US"/>
        </a:p>
      </dgm:t>
    </dgm:pt>
    <dgm:pt modelId="{5D241D2A-7F23-45DB-8E30-EF34892642D5}" type="pres">
      <dgm:prSet presAssocID="{58F4AACC-7B2F-4F1D-9C5F-608F3121B4C2}" presName="accent_3" presStyleCnt="0"/>
      <dgm:spPr/>
    </dgm:pt>
    <dgm:pt modelId="{4F7CF4CF-5980-421C-AECD-C31A42EBEB33}" type="pres">
      <dgm:prSet presAssocID="{58F4AACC-7B2F-4F1D-9C5F-608F3121B4C2}" presName="accentRepeatNode" presStyleLbl="solidFgAcc1" presStyleIdx="2" presStyleCnt="3"/>
      <dgm:spPr/>
    </dgm:pt>
  </dgm:ptLst>
  <dgm:cxnLst>
    <dgm:cxn modelId="{A0D1F8A9-2A70-4807-86CE-44DFB8D7B4C6}" type="presOf" srcId="{C1B83A05-7B62-404B-BE9F-050533F5EE2F}" destId="{F571749C-BE68-4F95-BBEA-C99121BDBCA5}" srcOrd="0" destOrd="0" presId="urn:microsoft.com/office/officeart/2008/layout/VerticalCurvedList"/>
    <dgm:cxn modelId="{FAF9AC1F-F14C-492E-88EA-BE390F658509}" type="presOf" srcId="{950385D0-AE93-415F-AD09-B7B2AB85A74C}" destId="{58CDE7CB-7988-4DC8-B883-0149268D1623}" srcOrd="0" destOrd="0" presId="urn:microsoft.com/office/officeart/2008/layout/VerticalCurvedList"/>
    <dgm:cxn modelId="{138CF00D-8A7C-4227-974B-72E0A4B74DCA}" type="presOf" srcId="{7111EB55-F3A6-4BC7-B24F-65D0BDA88845}" destId="{47158A04-9518-4D6C-850C-3398DA304BCD}" srcOrd="0" destOrd="0" presId="urn:microsoft.com/office/officeart/2008/layout/VerticalCurvedList"/>
    <dgm:cxn modelId="{2ACECD28-1CCD-42A0-A845-5218D0A96843}" type="presOf" srcId="{77B321F3-1284-47A1-909D-A8B7B2406FA5}" destId="{475C7124-42BB-48D7-9802-38A4B636FF7B}" srcOrd="0" destOrd="0" presId="urn:microsoft.com/office/officeart/2008/layout/VerticalCurvedList"/>
    <dgm:cxn modelId="{E8620E6C-5ED6-4371-96E3-DA84BD1E5EBA}" type="presOf" srcId="{58F4AACC-7B2F-4F1D-9C5F-608F3121B4C2}" destId="{381CCF88-B090-47C7-9721-B978637EBB23}" srcOrd="0" destOrd="0" presId="urn:microsoft.com/office/officeart/2008/layout/VerticalCurvedList"/>
    <dgm:cxn modelId="{EC367BEA-2D34-412A-B957-A233EFBAA341}" srcId="{950385D0-AE93-415F-AD09-B7B2AB85A74C}" destId="{7111EB55-F3A6-4BC7-B24F-65D0BDA88845}" srcOrd="1" destOrd="0" parTransId="{4AA15129-2BAE-42C4-9BC4-E10A9F20F9B6}" sibTransId="{9AD572D5-5BE8-4835-B46B-9796559EFC9E}"/>
    <dgm:cxn modelId="{380E81AA-09C2-4752-BE4D-445446A0E3C3}" srcId="{950385D0-AE93-415F-AD09-B7B2AB85A74C}" destId="{58F4AACC-7B2F-4F1D-9C5F-608F3121B4C2}" srcOrd="2" destOrd="0" parTransId="{1C8A1ED9-570D-475B-8D04-4ECA189A7D04}" sibTransId="{53592D09-87FE-4F17-9934-F0D87908884E}"/>
    <dgm:cxn modelId="{A92382B4-C2D8-4DC7-9910-754AEC419789}" srcId="{950385D0-AE93-415F-AD09-B7B2AB85A74C}" destId="{C1B83A05-7B62-404B-BE9F-050533F5EE2F}" srcOrd="0" destOrd="0" parTransId="{DC8032C9-3951-47CD-8B59-8C1A804409B3}" sibTransId="{77B321F3-1284-47A1-909D-A8B7B2406FA5}"/>
    <dgm:cxn modelId="{869C4F6D-2FED-4A93-B65F-11897B6CA975}" type="presParOf" srcId="{58CDE7CB-7988-4DC8-B883-0149268D1623}" destId="{9ACE05DB-D7CE-4D3D-BDDA-A5382C53BE6D}" srcOrd="0" destOrd="0" presId="urn:microsoft.com/office/officeart/2008/layout/VerticalCurvedList"/>
    <dgm:cxn modelId="{6484E4C6-AF76-45F7-9CBD-994B97041F3E}" type="presParOf" srcId="{9ACE05DB-D7CE-4D3D-BDDA-A5382C53BE6D}" destId="{19C83B64-3600-4F96-B0AB-3AC0161BB86A}" srcOrd="0" destOrd="0" presId="urn:microsoft.com/office/officeart/2008/layout/VerticalCurvedList"/>
    <dgm:cxn modelId="{DE924784-9FCF-4751-8E0D-6965047E853F}" type="presParOf" srcId="{19C83B64-3600-4F96-B0AB-3AC0161BB86A}" destId="{0D084DB5-A77B-43C7-99CC-1270EFC5E18D}" srcOrd="0" destOrd="0" presId="urn:microsoft.com/office/officeart/2008/layout/VerticalCurvedList"/>
    <dgm:cxn modelId="{3B12B81C-F57C-4B60-B90A-D6ABE1C9453F}" type="presParOf" srcId="{19C83B64-3600-4F96-B0AB-3AC0161BB86A}" destId="{475C7124-42BB-48D7-9802-38A4B636FF7B}" srcOrd="1" destOrd="0" presId="urn:microsoft.com/office/officeart/2008/layout/VerticalCurvedList"/>
    <dgm:cxn modelId="{283FBAAE-53DF-481C-8D29-D3A1F316D0B8}" type="presParOf" srcId="{19C83B64-3600-4F96-B0AB-3AC0161BB86A}" destId="{68DD803D-F925-4336-92A2-1A72843C0CB5}" srcOrd="2" destOrd="0" presId="urn:microsoft.com/office/officeart/2008/layout/VerticalCurvedList"/>
    <dgm:cxn modelId="{487C514B-89C9-4454-B747-A57EC5D8E2D2}" type="presParOf" srcId="{19C83B64-3600-4F96-B0AB-3AC0161BB86A}" destId="{D7C1A7B7-4C60-4E41-A9E2-7A782220669B}" srcOrd="3" destOrd="0" presId="urn:microsoft.com/office/officeart/2008/layout/VerticalCurvedList"/>
    <dgm:cxn modelId="{D5F1776D-EEEE-474B-9312-153C88996D80}" type="presParOf" srcId="{9ACE05DB-D7CE-4D3D-BDDA-A5382C53BE6D}" destId="{F571749C-BE68-4F95-BBEA-C99121BDBCA5}" srcOrd="1" destOrd="0" presId="urn:microsoft.com/office/officeart/2008/layout/VerticalCurvedList"/>
    <dgm:cxn modelId="{4E7BA9A9-9D76-449C-A58E-C94B71D82068}" type="presParOf" srcId="{9ACE05DB-D7CE-4D3D-BDDA-A5382C53BE6D}" destId="{9B3ED662-E1DE-4D33-BDD3-2357C77B3541}" srcOrd="2" destOrd="0" presId="urn:microsoft.com/office/officeart/2008/layout/VerticalCurvedList"/>
    <dgm:cxn modelId="{568E283E-0A10-4592-8628-418948E36238}" type="presParOf" srcId="{9B3ED662-E1DE-4D33-BDD3-2357C77B3541}" destId="{E373DC95-6020-41D9-B3A3-8856B9376A16}" srcOrd="0" destOrd="0" presId="urn:microsoft.com/office/officeart/2008/layout/VerticalCurvedList"/>
    <dgm:cxn modelId="{D1BC9485-6223-48D3-B1B3-BE3E50FFC993}" type="presParOf" srcId="{9ACE05DB-D7CE-4D3D-BDDA-A5382C53BE6D}" destId="{47158A04-9518-4D6C-850C-3398DA304BCD}" srcOrd="3" destOrd="0" presId="urn:microsoft.com/office/officeart/2008/layout/VerticalCurvedList"/>
    <dgm:cxn modelId="{B3BC03CB-085E-45A9-8008-92B1277B7486}" type="presParOf" srcId="{9ACE05DB-D7CE-4D3D-BDDA-A5382C53BE6D}" destId="{5AA8C6E6-8E2D-43BC-B6FE-49A8D59ECF25}" srcOrd="4" destOrd="0" presId="urn:microsoft.com/office/officeart/2008/layout/VerticalCurvedList"/>
    <dgm:cxn modelId="{EF5B5E17-E55A-4A89-B839-2E3923B50EA5}" type="presParOf" srcId="{5AA8C6E6-8E2D-43BC-B6FE-49A8D59ECF25}" destId="{C1769EC4-FAC4-4545-B797-42D0FF3FD83D}" srcOrd="0" destOrd="0" presId="urn:microsoft.com/office/officeart/2008/layout/VerticalCurvedList"/>
    <dgm:cxn modelId="{661461B1-88C3-4329-8DDE-9798FC78176B}" type="presParOf" srcId="{9ACE05DB-D7CE-4D3D-BDDA-A5382C53BE6D}" destId="{381CCF88-B090-47C7-9721-B978637EBB23}" srcOrd="5" destOrd="0" presId="urn:microsoft.com/office/officeart/2008/layout/VerticalCurvedList"/>
    <dgm:cxn modelId="{8584EC09-BB7A-4CE5-A390-219A8E56617A}" type="presParOf" srcId="{9ACE05DB-D7CE-4D3D-BDDA-A5382C53BE6D}" destId="{5D241D2A-7F23-45DB-8E30-EF34892642D5}" srcOrd="6" destOrd="0" presId="urn:microsoft.com/office/officeart/2008/layout/VerticalCurvedList"/>
    <dgm:cxn modelId="{89CDF45B-0100-4C3C-8EF5-1C03838105A3}" type="presParOf" srcId="{5D241D2A-7F23-45DB-8E30-EF34892642D5}" destId="{4F7CF4CF-5980-421C-AECD-C31A42EBEB33}"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50385D0-AE93-415F-AD09-B7B2AB85A74C}"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C1B83A05-7B62-404B-BE9F-050533F5EE2F}">
      <dgm:prSet phldrT="[Text]"/>
      <dgm:spPr>
        <a:solidFill>
          <a:schemeClr val="accent3">
            <a:lumMod val="75000"/>
          </a:schemeClr>
        </a:solidFill>
        <a:ln>
          <a:solidFill>
            <a:schemeClr val="accent3">
              <a:lumMod val="75000"/>
            </a:schemeClr>
          </a:solidFill>
        </a:ln>
      </dgm:spPr>
      <dgm:t>
        <a:bodyPr/>
        <a:lstStyle/>
        <a:p>
          <a:r>
            <a:rPr lang="en-US" dirty="0" smtClean="0"/>
            <a:t>Communication plan</a:t>
          </a:r>
          <a:endParaRPr lang="en-US" dirty="0"/>
        </a:p>
      </dgm:t>
    </dgm:pt>
    <dgm:pt modelId="{DC8032C9-3951-47CD-8B59-8C1A804409B3}" type="parTrans" cxnId="{A92382B4-C2D8-4DC7-9910-754AEC419789}">
      <dgm:prSet/>
      <dgm:spPr/>
      <dgm:t>
        <a:bodyPr/>
        <a:lstStyle/>
        <a:p>
          <a:endParaRPr lang="en-US"/>
        </a:p>
      </dgm:t>
    </dgm:pt>
    <dgm:pt modelId="{77B321F3-1284-47A1-909D-A8B7B2406FA5}" type="sibTrans" cxnId="{A92382B4-C2D8-4DC7-9910-754AEC419789}">
      <dgm:prSet/>
      <dgm:spPr/>
      <dgm:t>
        <a:bodyPr/>
        <a:lstStyle/>
        <a:p>
          <a:endParaRPr lang="en-US"/>
        </a:p>
      </dgm:t>
    </dgm:pt>
    <dgm:pt modelId="{7111EB55-F3A6-4BC7-B24F-65D0BDA88845}">
      <dgm:prSet phldrT="[Text]"/>
      <dgm:spPr/>
      <dgm:t>
        <a:bodyPr/>
        <a:lstStyle/>
        <a:p>
          <a:r>
            <a:rPr lang="en-US" dirty="0" smtClean="0"/>
            <a:t>Basis of survey design</a:t>
          </a:r>
          <a:endParaRPr lang="en-US" dirty="0"/>
        </a:p>
      </dgm:t>
    </dgm:pt>
    <dgm:pt modelId="{4AA15129-2BAE-42C4-9BC4-E10A9F20F9B6}" type="parTrans" cxnId="{EC367BEA-2D34-412A-B957-A233EFBAA341}">
      <dgm:prSet/>
      <dgm:spPr/>
      <dgm:t>
        <a:bodyPr/>
        <a:lstStyle/>
        <a:p>
          <a:endParaRPr lang="en-US"/>
        </a:p>
      </dgm:t>
    </dgm:pt>
    <dgm:pt modelId="{9AD572D5-5BE8-4835-B46B-9796559EFC9E}" type="sibTrans" cxnId="{EC367BEA-2D34-412A-B957-A233EFBAA341}">
      <dgm:prSet/>
      <dgm:spPr/>
      <dgm:t>
        <a:bodyPr/>
        <a:lstStyle/>
        <a:p>
          <a:endParaRPr lang="en-US"/>
        </a:p>
      </dgm:t>
    </dgm:pt>
    <dgm:pt modelId="{58F4AACC-7B2F-4F1D-9C5F-608F3121B4C2}">
      <dgm:prSet phldrT="[Text]"/>
      <dgm:spPr/>
      <dgm:t>
        <a:bodyPr/>
        <a:lstStyle/>
        <a:p>
          <a:r>
            <a:rPr lang="en-US" dirty="0" smtClean="0"/>
            <a:t>Communication plan</a:t>
          </a:r>
          <a:endParaRPr lang="en-US" dirty="0"/>
        </a:p>
      </dgm:t>
    </dgm:pt>
    <dgm:pt modelId="{1C8A1ED9-570D-475B-8D04-4ECA189A7D04}" type="parTrans" cxnId="{380E81AA-09C2-4752-BE4D-445446A0E3C3}">
      <dgm:prSet/>
      <dgm:spPr/>
      <dgm:t>
        <a:bodyPr/>
        <a:lstStyle/>
        <a:p>
          <a:endParaRPr lang="en-US"/>
        </a:p>
      </dgm:t>
    </dgm:pt>
    <dgm:pt modelId="{53592D09-87FE-4F17-9934-F0D87908884E}" type="sibTrans" cxnId="{380E81AA-09C2-4752-BE4D-445446A0E3C3}">
      <dgm:prSet/>
      <dgm:spPr/>
      <dgm:t>
        <a:bodyPr/>
        <a:lstStyle/>
        <a:p>
          <a:endParaRPr lang="en-US"/>
        </a:p>
      </dgm:t>
    </dgm:pt>
    <dgm:pt modelId="{58CDE7CB-7988-4DC8-B883-0149268D1623}" type="pres">
      <dgm:prSet presAssocID="{950385D0-AE93-415F-AD09-B7B2AB85A74C}" presName="Name0" presStyleCnt="0">
        <dgm:presLayoutVars>
          <dgm:chMax val="7"/>
          <dgm:chPref val="7"/>
          <dgm:dir/>
        </dgm:presLayoutVars>
      </dgm:prSet>
      <dgm:spPr/>
      <dgm:t>
        <a:bodyPr/>
        <a:lstStyle/>
        <a:p>
          <a:endParaRPr lang="en-US"/>
        </a:p>
      </dgm:t>
    </dgm:pt>
    <dgm:pt modelId="{9ACE05DB-D7CE-4D3D-BDDA-A5382C53BE6D}" type="pres">
      <dgm:prSet presAssocID="{950385D0-AE93-415F-AD09-B7B2AB85A74C}" presName="Name1" presStyleCnt="0"/>
      <dgm:spPr/>
    </dgm:pt>
    <dgm:pt modelId="{19C83B64-3600-4F96-B0AB-3AC0161BB86A}" type="pres">
      <dgm:prSet presAssocID="{950385D0-AE93-415F-AD09-B7B2AB85A74C}" presName="cycle" presStyleCnt="0"/>
      <dgm:spPr/>
    </dgm:pt>
    <dgm:pt modelId="{0D084DB5-A77B-43C7-99CC-1270EFC5E18D}" type="pres">
      <dgm:prSet presAssocID="{950385D0-AE93-415F-AD09-B7B2AB85A74C}" presName="srcNode" presStyleLbl="node1" presStyleIdx="0" presStyleCnt="3"/>
      <dgm:spPr/>
    </dgm:pt>
    <dgm:pt modelId="{475C7124-42BB-48D7-9802-38A4B636FF7B}" type="pres">
      <dgm:prSet presAssocID="{950385D0-AE93-415F-AD09-B7B2AB85A74C}" presName="conn" presStyleLbl="parChTrans1D2" presStyleIdx="0" presStyleCnt="1"/>
      <dgm:spPr/>
      <dgm:t>
        <a:bodyPr/>
        <a:lstStyle/>
        <a:p>
          <a:endParaRPr lang="en-US"/>
        </a:p>
      </dgm:t>
    </dgm:pt>
    <dgm:pt modelId="{68DD803D-F925-4336-92A2-1A72843C0CB5}" type="pres">
      <dgm:prSet presAssocID="{950385D0-AE93-415F-AD09-B7B2AB85A74C}" presName="extraNode" presStyleLbl="node1" presStyleIdx="0" presStyleCnt="3"/>
      <dgm:spPr/>
    </dgm:pt>
    <dgm:pt modelId="{D7C1A7B7-4C60-4E41-A9E2-7A782220669B}" type="pres">
      <dgm:prSet presAssocID="{950385D0-AE93-415F-AD09-B7B2AB85A74C}" presName="dstNode" presStyleLbl="node1" presStyleIdx="0" presStyleCnt="3"/>
      <dgm:spPr/>
    </dgm:pt>
    <dgm:pt modelId="{F571749C-BE68-4F95-BBEA-C99121BDBCA5}" type="pres">
      <dgm:prSet presAssocID="{C1B83A05-7B62-404B-BE9F-050533F5EE2F}" presName="text_1" presStyleLbl="node1" presStyleIdx="0" presStyleCnt="3">
        <dgm:presLayoutVars>
          <dgm:bulletEnabled val="1"/>
        </dgm:presLayoutVars>
      </dgm:prSet>
      <dgm:spPr/>
      <dgm:t>
        <a:bodyPr/>
        <a:lstStyle/>
        <a:p>
          <a:endParaRPr lang="en-US"/>
        </a:p>
      </dgm:t>
    </dgm:pt>
    <dgm:pt modelId="{9B3ED662-E1DE-4D33-BDD3-2357C77B3541}" type="pres">
      <dgm:prSet presAssocID="{C1B83A05-7B62-404B-BE9F-050533F5EE2F}" presName="accent_1" presStyleCnt="0"/>
      <dgm:spPr/>
    </dgm:pt>
    <dgm:pt modelId="{E373DC95-6020-41D9-B3A3-8856B9376A16}" type="pres">
      <dgm:prSet presAssocID="{C1B83A05-7B62-404B-BE9F-050533F5EE2F}" presName="accentRepeatNode" presStyleLbl="solidFgAcc1" presStyleIdx="0" presStyleCnt="3"/>
      <dgm:spPr>
        <a:ln>
          <a:solidFill>
            <a:schemeClr val="accent3">
              <a:lumMod val="75000"/>
            </a:schemeClr>
          </a:solidFill>
        </a:ln>
      </dgm:spPr>
      <dgm:t>
        <a:bodyPr/>
        <a:lstStyle/>
        <a:p>
          <a:endParaRPr lang="en-US"/>
        </a:p>
      </dgm:t>
    </dgm:pt>
    <dgm:pt modelId="{47158A04-9518-4D6C-850C-3398DA304BCD}" type="pres">
      <dgm:prSet presAssocID="{7111EB55-F3A6-4BC7-B24F-65D0BDA88845}" presName="text_2" presStyleLbl="node1" presStyleIdx="1" presStyleCnt="3">
        <dgm:presLayoutVars>
          <dgm:bulletEnabled val="1"/>
        </dgm:presLayoutVars>
      </dgm:prSet>
      <dgm:spPr/>
      <dgm:t>
        <a:bodyPr/>
        <a:lstStyle/>
        <a:p>
          <a:endParaRPr lang="en-US"/>
        </a:p>
      </dgm:t>
    </dgm:pt>
    <dgm:pt modelId="{5AA8C6E6-8E2D-43BC-B6FE-49A8D59ECF25}" type="pres">
      <dgm:prSet presAssocID="{7111EB55-F3A6-4BC7-B24F-65D0BDA88845}" presName="accent_2" presStyleCnt="0"/>
      <dgm:spPr/>
    </dgm:pt>
    <dgm:pt modelId="{C1769EC4-FAC4-4545-B797-42D0FF3FD83D}" type="pres">
      <dgm:prSet presAssocID="{7111EB55-F3A6-4BC7-B24F-65D0BDA88845}" presName="accentRepeatNode" presStyleLbl="solidFgAcc1" presStyleIdx="1" presStyleCnt="3"/>
      <dgm:spPr/>
    </dgm:pt>
    <dgm:pt modelId="{381CCF88-B090-47C7-9721-B978637EBB23}" type="pres">
      <dgm:prSet presAssocID="{58F4AACC-7B2F-4F1D-9C5F-608F3121B4C2}" presName="text_3" presStyleLbl="node1" presStyleIdx="2" presStyleCnt="3">
        <dgm:presLayoutVars>
          <dgm:bulletEnabled val="1"/>
        </dgm:presLayoutVars>
      </dgm:prSet>
      <dgm:spPr/>
      <dgm:t>
        <a:bodyPr/>
        <a:lstStyle/>
        <a:p>
          <a:endParaRPr lang="en-US"/>
        </a:p>
      </dgm:t>
    </dgm:pt>
    <dgm:pt modelId="{5D241D2A-7F23-45DB-8E30-EF34892642D5}" type="pres">
      <dgm:prSet presAssocID="{58F4AACC-7B2F-4F1D-9C5F-608F3121B4C2}" presName="accent_3" presStyleCnt="0"/>
      <dgm:spPr/>
    </dgm:pt>
    <dgm:pt modelId="{4F7CF4CF-5980-421C-AECD-C31A42EBEB33}" type="pres">
      <dgm:prSet presAssocID="{58F4AACC-7B2F-4F1D-9C5F-608F3121B4C2}" presName="accentRepeatNode" presStyleLbl="solidFgAcc1" presStyleIdx="2" presStyleCnt="3"/>
      <dgm:spPr/>
    </dgm:pt>
  </dgm:ptLst>
  <dgm:cxnLst>
    <dgm:cxn modelId="{0FB3E782-C681-4D4C-B5D7-FF292AC36B79}" type="presOf" srcId="{77B321F3-1284-47A1-909D-A8B7B2406FA5}" destId="{475C7124-42BB-48D7-9802-38A4B636FF7B}" srcOrd="0" destOrd="0" presId="urn:microsoft.com/office/officeart/2008/layout/VerticalCurvedList"/>
    <dgm:cxn modelId="{16E767FC-227D-493A-A92F-C5DCD964A9C5}" type="presOf" srcId="{7111EB55-F3A6-4BC7-B24F-65D0BDA88845}" destId="{47158A04-9518-4D6C-850C-3398DA304BCD}" srcOrd="0" destOrd="0" presId="urn:microsoft.com/office/officeart/2008/layout/VerticalCurvedList"/>
    <dgm:cxn modelId="{2FC2DDEC-16C6-4EDB-99E4-68C3DB3167C5}" type="presOf" srcId="{950385D0-AE93-415F-AD09-B7B2AB85A74C}" destId="{58CDE7CB-7988-4DC8-B883-0149268D1623}" srcOrd="0" destOrd="0" presId="urn:microsoft.com/office/officeart/2008/layout/VerticalCurvedList"/>
    <dgm:cxn modelId="{32CE1579-B91B-4022-93B0-127F2E58EF30}" type="presOf" srcId="{C1B83A05-7B62-404B-BE9F-050533F5EE2F}" destId="{F571749C-BE68-4F95-BBEA-C99121BDBCA5}" srcOrd="0" destOrd="0" presId="urn:microsoft.com/office/officeart/2008/layout/VerticalCurvedList"/>
    <dgm:cxn modelId="{4170C4EE-60D5-4758-8E8E-B121E077E788}" type="presOf" srcId="{58F4AACC-7B2F-4F1D-9C5F-608F3121B4C2}" destId="{381CCF88-B090-47C7-9721-B978637EBB23}" srcOrd="0" destOrd="0" presId="urn:microsoft.com/office/officeart/2008/layout/VerticalCurvedList"/>
    <dgm:cxn modelId="{EC367BEA-2D34-412A-B957-A233EFBAA341}" srcId="{950385D0-AE93-415F-AD09-B7B2AB85A74C}" destId="{7111EB55-F3A6-4BC7-B24F-65D0BDA88845}" srcOrd="1" destOrd="0" parTransId="{4AA15129-2BAE-42C4-9BC4-E10A9F20F9B6}" sibTransId="{9AD572D5-5BE8-4835-B46B-9796559EFC9E}"/>
    <dgm:cxn modelId="{380E81AA-09C2-4752-BE4D-445446A0E3C3}" srcId="{950385D0-AE93-415F-AD09-B7B2AB85A74C}" destId="{58F4AACC-7B2F-4F1D-9C5F-608F3121B4C2}" srcOrd="2" destOrd="0" parTransId="{1C8A1ED9-570D-475B-8D04-4ECA189A7D04}" sibTransId="{53592D09-87FE-4F17-9934-F0D87908884E}"/>
    <dgm:cxn modelId="{A92382B4-C2D8-4DC7-9910-754AEC419789}" srcId="{950385D0-AE93-415F-AD09-B7B2AB85A74C}" destId="{C1B83A05-7B62-404B-BE9F-050533F5EE2F}" srcOrd="0" destOrd="0" parTransId="{DC8032C9-3951-47CD-8B59-8C1A804409B3}" sibTransId="{77B321F3-1284-47A1-909D-A8B7B2406FA5}"/>
    <dgm:cxn modelId="{2747EC01-89C8-4CB7-96DA-BE7BBE87060B}" type="presParOf" srcId="{58CDE7CB-7988-4DC8-B883-0149268D1623}" destId="{9ACE05DB-D7CE-4D3D-BDDA-A5382C53BE6D}" srcOrd="0" destOrd="0" presId="urn:microsoft.com/office/officeart/2008/layout/VerticalCurvedList"/>
    <dgm:cxn modelId="{5D618DCA-F3F2-4D58-8A37-CC535C7DD32E}" type="presParOf" srcId="{9ACE05DB-D7CE-4D3D-BDDA-A5382C53BE6D}" destId="{19C83B64-3600-4F96-B0AB-3AC0161BB86A}" srcOrd="0" destOrd="0" presId="urn:microsoft.com/office/officeart/2008/layout/VerticalCurvedList"/>
    <dgm:cxn modelId="{C7D9B066-A3AA-4375-B77F-3A9CCCD0AA84}" type="presParOf" srcId="{19C83B64-3600-4F96-B0AB-3AC0161BB86A}" destId="{0D084DB5-A77B-43C7-99CC-1270EFC5E18D}" srcOrd="0" destOrd="0" presId="urn:microsoft.com/office/officeart/2008/layout/VerticalCurvedList"/>
    <dgm:cxn modelId="{F522F4A6-5592-4F2B-93D7-53F17E904C61}" type="presParOf" srcId="{19C83B64-3600-4F96-B0AB-3AC0161BB86A}" destId="{475C7124-42BB-48D7-9802-38A4B636FF7B}" srcOrd="1" destOrd="0" presId="urn:microsoft.com/office/officeart/2008/layout/VerticalCurvedList"/>
    <dgm:cxn modelId="{F259A077-CD23-4BAB-9E7B-A7BEF568E632}" type="presParOf" srcId="{19C83B64-3600-4F96-B0AB-3AC0161BB86A}" destId="{68DD803D-F925-4336-92A2-1A72843C0CB5}" srcOrd="2" destOrd="0" presId="urn:microsoft.com/office/officeart/2008/layout/VerticalCurvedList"/>
    <dgm:cxn modelId="{A0478670-3C31-4A6E-A38A-8B594958CD85}" type="presParOf" srcId="{19C83B64-3600-4F96-B0AB-3AC0161BB86A}" destId="{D7C1A7B7-4C60-4E41-A9E2-7A782220669B}" srcOrd="3" destOrd="0" presId="urn:microsoft.com/office/officeart/2008/layout/VerticalCurvedList"/>
    <dgm:cxn modelId="{B987DA21-76DA-45B4-AC9D-C2F5B8AA706A}" type="presParOf" srcId="{9ACE05DB-D7CE-4D3D-BDDA-A5382C53BE6D}" destId="{F571749C-BE68-4F95-BBEA-C99121BDBCA5}" srcOrd="1" destOrd="0" presId="urn:microsoft.com/office/officeart/2008/layout/VerticalCurvedList"/>
    <dgm:cxn modelId="{34340169-A937-4D03-A615-692CD73037C9}" type="presParOf" srcId="{9ACE05DB-D7CE-4D3D-BDDA-A5382C53BE6D}" destId="{9B3ED662-E1DE-4D33-BDD3-2357C77B3541}" srcOrd="2" destOrd="0" presId="urn:microsoft.com/office/officeart/2008/layout/VerticalCurvedList"/>
    <dgm:cxn modelId="{F527802C-B09D-4C60-9FF5-60EADCFBE3CE}" type="presParOf" srcId="{9B3ED662-E1DE-4D33-BDD3-2357C77B3541}" destId="{E373DC95-6020-41D9-B3A3-8856B9376A16}" srcOrd="0" destOrd="0" presId="urn:microsoft.com/office/officeart/2008/layout/VerticalCurvedList"/>
    <dgm:cxn modelId="{20BB4E38-54F2-4BCB-8B95-FDF9E227A2BD}" type="presParOf" srcId="{9ACE05DB-D7CE-4D3D-BDDA-A5382C53BE6D}" destId="{47158A04-9518-4D6C-850C-3398DA304BCD}" srcOrd="3" destOrd="0" presId="urn:microsoft.com/office/officeart/2008/layout/VerticalCurvedList"/>
    <dgm:cxn modelId="{59B3FAF8-1CA3-4C66-8C66-556193E626DB}" type="presParOf" srcId="{9ACE05DB-D7CE-4D3D-BDDA-A5382C53BE6D}" destId="{5AA8C6E6-8E2D-43BC-B6FE-49A8D59ECF25}" srcOrd="4" destOrd="0" presId="urn:microsoft.com/office/officeart/2008/layout/VerticalCurvedList"/>
    <dgm:cxn modelId="{D6F9BB97-C691-4AD5-BFFB-A6ED7E8C0CD1}" type="presParOf" srcId="{5AA8C6E6-8E2D-43BC-B6FE-49A8D59ECF25}" destId="{C1769EC4-FAC4-4545-B797-42D0FF3FD83D}" srcOrd="0" destOrd="0" presId="urn:microsoft.com/office/officeart/2008/layout/VerticalCurvedList"/>
    <dgm:cxn modelId="{E67AAAA5-C367-4E70-8E56-71E6B0CE46CC}" type="presParOf" srcId="{9ACE05DB-D7CE-4D3D-BDDA-A5382C53BE6D}" destId="{381CCF88-B090-47C7-9721-B978637EBB23}" srcOrd="5" destOrd="0" presId="urn:microsoft.com/office/officeart/2008/layout/VerticalCurvedList"/>
    <dgm:cxn modelId="{BD761109-A50C-44E8-9BDB-3E63A05340DE}" type="presParOf" srcId="{9ACE05DB-D7CE-4D3D-BDDA-A5382C53BE6D}" destId="{5D241D2A-7F23-45DB-8E30-EF34892642D5}" srcOrd="6" destOrd="0" presId="urn:microsoft.com/office/officeart/2008/layout/VerticalCurvedList"/>
    <dgm:cxn modelId="{9A21F92B-7B58-4EAD-B03C-13EEAE52CA2B}" type="presParOf" srcId="{5D241D2A-7F23-45DB-8E30-EF34892642D5}" destId="{4F7CF4CF-5980-421C-AECD-C31A42EBEB33}"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ADADEF2-2904-43CE-AA05-14DF62E45C46}" type="doc">
      <dgm:prSet loTypeId="urn:microsoft.com/office/officeart/2005/8/layout/pyramid1" loCatId="pyramid" qsTypeId="urn:microsoft.com/office/officeart/2005/8/quickstyle/simple1" qsCatId="simple" csTypeId="urn:microsoft.com/office/officeart/2005/8/colors/accent1_2" csCatId="accent1" phldr="1"/>
      <dgm:spPr/>
    </dgm:pt>
    <dgm:pt modelId="{754BB64A-3AAE-4C2C-B395-4B1FA3D84593}">
      <dgm:prSet phldrT="[Text]" custT="1"/>
      <dgm:spPr/>
      <dgm:t>
        <a:bodyPr/>
        <a:lstStyle/>
        <a:p>
          <a:endParaRPr lang="en-US" sz="2000" dirty="0"/>
        </a:p>
      </dgm:t>
    </dgm:pt>
    <dgm:pt modelId="{C2E0DCC7-9A83-43E7-818C-BB23D32DF19B}" type="parTrans" cxnId="{D36886C2-FD5F-4964-979F-838D4A752CA6}">
      <dgm:prSet/>
      <dgm:spPr/>
      <dgm:t>
        <a:bodyPr/>
        <a:lstStyle/>
        <a:p>
          <a:endParaRPr lang="en-US"/>
        </a:p>
      </dgm:t>
    </dgm:pt>
    <dgm:pt modelId="{90DA4C9E-F3F6-4BF1-A767-DDBA6D215ECB}" type="sibTrans" cxnId="{D36886C2-FD5F-4964-979F-838D4A752CA6}">
      <dgm:prSet/>
      <dgm:spPr/>
      <dgm:t>
        <a:bodyPr/>
        <a:lstStyle/>
        <a:p>
          <a:endParaRPr lang="en-US"/>
        </a:p>
      </dgm:t>
    </dgm:pt>
    <dgm:pt modelId="{37C30267-5B4B-4E41-89DA-0901887EFE42}">
      <dgm:prSet phldrT="[Text]" custT="1"/>
      <dgm:spPr/>
      <dgm:t>
        <a:bodyPr/>
        <a:lstStyle/>
        <a:p>
          <a:endParaRPr lang="en-US" sz="2000" dirty="0"/>
        </a:p>
      </dgm:t>
    </dgm:pt>
    <dgm:pt modelId="{9051C4F1-AE9E-4F82-908F-A97FAC9522DB}" type="parTrans" cxnId="{0674FE5C-3904-4CB4-823E-F4D7637E9B6D}">
      <dgm:prSet/>
      <dgm:spPr/>
      <dgm:t>
        <a:bodyPr/>
        <a:lstStyle/>
        <a:p>
          <a:endParaRPr lang="en-US"/>
        </a:p>
      </dgm:t>
    </dgm:pt>
    <dgm:pt modelId="{AA7DC673-5C0F-4D79-AC23-5E415395E295}" type="sibTrans" cxnId="{0674FE5C-3904-4CB4-823E-F4D7637E9B6D}">
      <dgm:prSet/>
      <dgm:spPr/>
      <dgm:t>
        <a:bodyPr/>
        <a:lstStyle/>
        <a:p>
          <a:endParaRPr lang="en-US"/>
        </a:p>
      </dgm:t>
    </dgm:pt>
    <dgm:pt modelId="{42C7C804-75A3-4523-B142-300B35451164}">
      <dgm:prSet phldrT="[Text]" custT="1"/>
      <dgm:spPr/>
      <dgm:t>
        <a:bodyPr/>
        <a:lstStyle/>
        <a:p>
          <a:r>
            <a:rPr lang="en-US" sz="2000" dirty="0" smtClean="0"/>
            <a:t>Define Diversity/Inclusion</a:t>
          </a:r>
        </a:p>
      </dgm:t>
    </dgm:pt>
    <dgm:pt modelId="{5B970B22-5E92-4D01-8200-7B3E90456101}" type="parTrans" cxnId="{53FC9DCA-0FFC-4075-A948-43A971080D29}">
      <dgm:prSet/>
      <dgm:spPr/>
      <dgm:t>
        <a:bodyPr/>
        <a:lstStyle/>
        <a:p>
          <a:endParaRPr lang="en-US"/>
        </a:p>
      </dgm:t>
    </dgm:pt>
    <dgm:pt modelId="{DC3EADB7-2C6A-4624-B247-EE1F03254925}" type="sibTrans" cxnId="{53FC9DCA-0FFC-4075-A948-43A971080D29}">
      <dgm:prSet/>
      <dgm:spPr/>
      <dgm:t>
        <a:bodyPr/>
        <a:lstStyle/>
        <a:p>
          <a:endParaRPr lang="en-US"/>
        </a:p>
      </dgm:t>
    </dgm:pt>
    <dgm:pt modelId="{C5BC5944-B422-458B-A6A0-C25F998B3859}">
      <dgm:prSet phldrT="[Text]" custT="1"/>
      <dgm:spPr/>
      <dgm:t>
        <a:bodyPr/>
        <a:lstStyle/>
        <a:p>
          <a:endParaRPr lang="en-US" sz="2000" dirty="0"/>
        </a:p>
      </dgm:t>
    </dgm:pt>
    <dgm:pt modelId="{67A90F38-C64F-467E-BC67-8D6272052356}" type="parTrans" cxnId="{48FE3E59-CEC3-4DFA-B96D-1189C3257872}">
      <dgm:prSet/>
      <dgm:spPr/>
      <dgm:t>
        <a:bodyPr/>
        <a:lstStyle/>
        <a:p>
          <a:endParaRPr lang="en-US"/>
        </a:p>
      </dgm:t>
    </dgm:pt>
    <dgm:pt modelId="{30CAC05D-1A3B-4B93-BFE5-9F1C36C150B0}" type="sibTrans" cxnId="{48FE3E59-CEC3-4DFA-B96D-1189C3257872}">
      <dgm:prSet/>
      <dgm:spPr/>
      <dgm:t>
        <a:bodyPr/>
        <a:lstStyle/>
        <a:p>
          <a:endParaRPr lang="en-US"/>
        </a:p>
      </dgm:t>
    </dgm:pt>
    <dgm:pt modelId="{1B92E621-5425-45C1-A646-7843C411B194}" type="pres">
      <dgm:prSet presAssocID="{7ADADEF2-2904-43CE-AA05-14DF62E45C46}" presName="Name0" presStyleCnt="0">
        <dgm:presLayoutVars>
          <dgm:dir/>
          <dgm:animLvl val="lvl"/>
          <dgm:resizeHandles val="exact"/>
        </dgm:presLayoutVars>
      </dgm:prSet>
      <dgm:spPr/>
    </dgm:pt>
    <dgm:pt modelId="{A6652BF9-DDBD-4FC5-95F9-C23297351BCB}" type="pres">
      <dgm:prSet presAssocID="{754BB64A-3AAE-4C2C-B395-4B1FA3D84593}" presName="Name8" presStyleCnt="0"/>
      <dgm:spPr/>
    </dgm:pt>
    <dgm:pt modelId="{7D5443C5-7F01-48FF-AAAB-F1AEB7A5307B}" type="pres">
      <dgm:prSet presAssocID="{754BB64A-3AAE-4C2C-B395-4B1FA3D84593}" presName="level" presStyleLbl="node1" presStyleIdx="0" presStyleCnt="4">
        <dgm:presLayoutVars>
          <dgm:chMax val="1"/>
          <dgm:bulletEnabled val="1"/>
        </dgm:presLayoutVars>
      </dgm:prSet>
      <dgm:spPr/>
      <dgm:t>
        <a:bodyPr/>
        <a:lstStyle/>
        <a:p>
          <a:endParaRPr lang="en-US"/>
        </a:p>
      </dgm:t>
    </dgm:pt>
    <dgm:pt modelId="{D9114A1A-6540-48A6-81EA-44530F386805}" type="pres">
      <dgm:prSet presAssocID="{754BB64A-3AAE-4C2C-B395-4B1FA3D84593}" presName="levelTx" presStyleLbl="revTx" presStyleIdx="0" presStyleCnt="0">
        <dgm:presLayoutVars>
          <dgm:chMax val="1"/>
          <dgm:bulletEnabled val="1"/>
        </dgm:presLayoutVars>
      </dgm:prSet>
      <dgm:spPr/>
      <dgm:t>
        <a:bodyPr/>
        <a:lstStyle/>
        <a:p>
          <a:endParaRPr lang="en-US"/>
        </a:p>
      </dgm:t>
    </dgm:pt>
    <dgm:pt modelId="{179ACDC2-D728-4807-BBE5-B4C0BB0E215C}" type="pres">
      <dgm:prSet presAssocID="{37C30267-5B4B-4E41-89DA-0901887EFE42}" presName="Name8" presStyleCnt="0"/>
      <dgm:spPr/>
    </dgm:pt>
    <dgm:pt modelId="{A5AF267B-F301-448E-BEEB-224AB8C37A27}" type="pres">
      <dgm:prSet presAssocID="{37C30267-5B4B-4E41-89DA-0901887EFE42}" presName="level" presStyleLbl="node1" presStyleIdx="1" presStyleCnt="4">
        <dgm:presLayoutVars>
          <dgm:chMax val="1"/>
          <dgm:bulletEnabled val="1"/>
        </dgm:presLayoutVars>
      </dgm:prSet>
      <dgm:spPr/>
      <dgm:t>
        <a:bodyPr/>
        <a:lstStyle/>
        <a:p>
          <a:endParaRPr lang="en-US"/>
        </a:p>
      </dgm:t>
    </dgm:pt>
    <dgm:pt modelId="{D0578588-1A12-4EBB-9A75-25B656D91BD6}" type="pres">
      <dgm:prSet presAssocID="{37C30267-5B4B-4E41-89DA-0901887EFE42}" presName="levelTx" presStyleLbl="revTx" presStyleIdx="0" presStyleCnt="0">
        <dgm:presLayoutVars>
          <dgm:chMax val="1"/>
          <dgm:bulletEnabled val="1"/>
        </dgm:presLayoutVars>
      </dgm:prSet>
      <dgm:spPr/>
      <dgm:t>
        <a:bodyPr/>
        <a:lstStyle/>
        <a:p>
          <a:endParaRPr lang="en-US"/>
        </a:p>
      </dgm:t>
    </dgm:pt>
    <dgm:pt modelId="{2C67F8FA-0F69-4061-8333-B257CF32445D}" type="pres">
      <dgm:prSet presAssocID="{C5BC5944-B422-458B-A6A0-C25F998B3859}" presName="Name8" presStyleCnt="0"/>
      <dgm:spPr/>
    </dgm:pt>
    <dgm:pt modelId="{31742120-E34E-492A-ADE5-E75967D8F671}" type="pres">
      <dgm:prSet presAssocID="{C5BC5944-B422-458B-A6A0-C25F998B3859}" presName="level" presStyleLbl="node1" presStyleIdx="2" presStyleCnt="4">
        <dgm:presLayoutVars>
          <dgm:chMax val="1"/>
          <dgm:bulletEnabled val="1"/>
        </dgm:presLayoutVars>
      </dgm:prSet>
      <dgm:spPr/>
      <dgm:t>
        <a:bodyPr/>
        <a:lstStyle/>
        <a:p>
          <a:endParaRPr lang="en-US"/>
        </a:p>
      </dgm:t>
    </dgm:pt>
    <dgm:pt modelId="{9048D099-7EBE-4F5E-843E-1E9BEFC509A0}" type="pres">
      <dgm:prSet presAssocID="{C5BC5944-B422-458B-A6A0-C25F998B3859}" presName="levelTx" presStyleLbl="revTx" presStyleIdx="0" presStyleCnt="0">
        <dgm:presLayoutVars>
          <dgm:chMax val="1"/>
          <dgm:bulletEnabled val="1"/>
        </dgm:presLayoutVars>
      </dgm:prSet>
      <dgm:spPr/>
      <dgm:t>
        <a:bodyPr/>
        <a:lstStyle/>
        <a:p>
          <a:endParaRPr lang="en-US"/>
        </a:p>
      </dgm:t>
    </dgm:pt>
    <dgm:pt modelId="{3A7E6BD8-0117-4C87-993D-DDD234A733FB}" type="pres">
      <dgm:prSet presAssocID="{42C7C804-75A3-4523-B142-300B35451164}" presName="Name8" presStyleCnt="0"/>
      <dgm:spPr/>
    </dgm:pt>
    <dgm:pt modelId="{CE47B031-7C60-4563-A592-5CFF23FB3F99}" type="pres">
      <dgm:prSet presAssocID="{42C7C804-75A3-4523-B142-300B35451164}" presName="level" presStyleLbl="node1" presStyleIdx="3" presStyleCnt="4">
        <dgm:presLayoutVars>
          <dgm:chMax val="1"/>
          <dgm:bulletEnabled val="1"/>
        </dgm:presLayoutVars>
      </dgm:prSet>
      <dgm:spPr/>
      <dgm:t>
        <a:bodyPr/>
        <a:lstStyle/>
        <a:p>
          <a:endParaRPr lang="en-US"/>
        </a:p>
      </dgm:t>
    </dgm:pt>
    <dgm:pt modelId="{00247F01-1E3C-401D-90AE-A3102634FD89}" type="pres">
      <dgm:prSet presAssocID="{42C7C804-75A3-4523-B142-300B35451164}" presName="levelTx" presStyleLbl="revTx" presStyleIdx="0" presStyleCnt="0">
        <dgm:presLayoutVars>
          <dgm:chMax val="1"/>
          <dgm:bulletEnabled val="1"/>
        </dgm:presLayoutVars>
      </dgm:prSet>
      <dgm:spPr/>
      <dgm:t>
        <a:bodyPr/>
        <a:lstStyle/>
        <a:p>
          <a:endParaRPr lang="en-US"/>
        </a:p>
      </dgm:t>
    </dgm:pt>
  </dgm:ptLst>
  <dgm:cxnLst>
    <dgm:cxn modelId="{0674FE5C-3904-4CB4-823E-F4D7637E9B6D}" srcId="{7ADADEF2-2904-43CE-AA05-14DF62E45C46}" destId="{37C30267-5B4B-4E41-89DA-0901887EFE42}" srcOrd="1" destOrd="0" parTransId="{9051C4F1-AE9E-4F82-908F-A97FAC9522DB}" sibTransId="{AA7DC673-5C0F-4D79-AC23-5E415395E295}"/>
    <dgm:cxn modelId="{92C40AE9-14F9-41D5-8701-05028683E7C7}" type="presOf" srcId="{42C7C804-75A3-4523-B142-300B35451164}" destId="{00247F01-1E3C-401D-90AE-A3102634FD89}" srcOrd="1" destOrd="0" presId="urn:microsoft.com/office/officeart/2005/8/layout/pyramid1"/>
    <dgm:cxn modelId="{927B0FC1-C799-4ED1-AB1E-5C15FDF121EF}" type="presOf" srcId="{754BB64A-3AAE-4C2C-B395-4B1FA3D84593}" destId="{D9114A1A-6540-48A6-81EA-44530F386805}" srcOrd="1" destOrd="0" presId="urn:microsoft.com/office/officeart/2005/8/layout/pyramid1"/>
    <dgm:cxn modelId="{39F8149A-9368-49F6-8E4B-93A74F17833F}" type="presOf" srcId="{37C30267-5B4B-4E41-89DA-0901887EFE42}" destId="{D0578588-1A12-4EBB-9A75-25B656D91BD6}" srcOrd="1" destOrd="0" presId="urn:microsoft.com/office/officeart/2005/8/layout/pyramid1"/>
    <dgm:cxn modelId="{1AB752FB-8F37-44F1-BAAD-51EECC6E0F34}" type="presOf" srcId="{C5BC5944-B422-458B-A6A0-C25F998B3859}" destId="{31742120-E34E-492A-ADE5-E75967D8F671}" srcOrd="0" destOrd="0" presId="urn:microsoft.com/office/officeart/2005/8/layout/pyramid1"/>
    <dgm:cxn modelId="{C18DCA6E-B24A-4C49-AE71-D5E2661A4A1E}" type="presOf" srcId="{7ADADEF2-2904-43CE-AA05-14DF62E45C46}" destId="{1B92E621-5425-45C1-A646-7843C411B194}" srcOrd="0" destOrd="0" presId="urn:microsoft.com/office/officeart/2005/8/layout/pyramid1"/>
    <dgm:cxn modelId="{53FC9DCA-0FFC-4075-A948-43A971080D29}" srcId="{7ADADEF2-2904-43CE-AA05-14DF62E45C46}" destId="{42C7C804-75A3-4523-B142-300B35451164}" srcOrd="3" destOrd="0" parTransId="{5B970B22-5E92-4D01-8200-7B3E90456101}" sibTransId="{DC3EADB7-2C6A-4624-B247-EE1F03254925}"/>
    <dgm:cxn modelId="{48FE3E59-CEC3-4DFA-B96D-1189C3257872}" srcId="{7ADADEF2-2904-43CE-AA05-14DF62E45C46}" destId="{C5BC5944-B422-458B-A6A0-C25F998B3859}" srcOrd="2" destOrd="0" parTransId="{67A90F38-C64F-467E-BC67-8D6272052356}" sibTransId="{30CAC05D-1A3B-4B93-BFE5-9F1C36C150B0}"/>
    <dgm:cxn modelId="{68738DF9-9E5D-4F00-B3D6-F39CC38C9615}" type="presOf" srcId="{754BB64A-3AAE-4C2C-B395-4B1FA3D84593}" destId="{7D5443C5-7F01-48FF-AAAB-F1AEB7A5307B}" srcOrd="0" destOrd="0" presId="urn:microsoft.com/office/officeart/2005/8/layout/pyramid1"/>
    <dgm:cxn modelId="{245E61B1-1781-4BEB-A7D5-A04A5DFE4E2E}" type="presOf" srcId="{37C30267-5B4B-4E41-89DA-0901887EFE42}" destId="{A5AF267B-F301-448E-BEEB-224AB8C37A27}" srcOrd="0" destOrd="0" presId="urn:microsoft.com/office/officeart/2005/8/layout/pyramid1"/>
    <dgm:cxn modelId="{D36886C2-FD5F-4964-979F-838D4A752CA6}" srcId="{7ADADEF2-2904-43CE-AA05-14DF62E45C46}" destId="{754BB64A-3AAE-4C2C-B395-4B1FA3D84593}" srcOrd="0" destOrd="0" parTransId="{C2E0DCC7-9A83-43E7-818C-BB23D32DF19B}" sibTransId="{90DA4C9E-F3F6-4BF1-A767-DDBA6D215ECB}"/>
    <dgm:cxn modelId="{13C14B25-2528-4168-916D-FB4C9D02412F}" type="presOf" srcId="{C5BC5944-B422-458B-A6A0-C25F998B3859}" destId="{9048D099-7EBE-4F5E-843E-1E9BEFC509A0}" srcOrd="1" destOrd="0" presId="urn:microsoft.com/office/officeart/2005/8/layout/pyramid1"/>
    <dgm:cxn modelId="{DCB1731D-40D8-4B89-9A75-61CE25F4B92A}" type="presOf" srcId="{42C7C804-75A3-4523-B142-300B35451164}" destId="{CE47B031-7C60-4563-A592-5CFF23FB3F99}" srcOrd="0" destOrd="0" presId="urn:microsoft.com/office/officeart/2005/8/layout/pyramid1"/>
    <dgm:cxn modelId="{0D6F875A-D113-48B7-88AA-82AC18AE2B7E}" type="presParOf" srcId="{1B92E621-5425-45C1-A646-7843C411B194}" destId="{A6652BF9-DDBD-4FC5-95F9-C23297351BCB}" srcOrd="0" destOrd="0" presId="urn:microsoft.com/office/officeart/2005/8/layout/pyramid1"/>
    <dgm:cxn modelId="{860E6827-51D2-4FE3-95DE-19D124A83D6D}" type="presParOf" srcId="{A6652BF9-DDBD-4FC5-95F9-C23297351BCB}" destId="{7D5443C5-7F01-48FF-AAAB-F1AEB7A5307B}" srcOrd="0" destOrd="0" presId="urn:microsoft.com/office/officeart/2005/8/layout/pyramid1"/>
    <dgm:cxn modelId="{C42D066C-DE32-42A2-9A0E-65AE62D933F8}" type="presParOf" srcId="{A6652BF9-DDBD-4FC5-95F9-C23297351BCB}" destId="{D9114A1A-6540-48A6-81EA-44530F386805}" srcOrd="1" destOrd="0" presId="urn:microsoft.com/office/officeart/2005/8/layout/pyramid1"/>
    <dgm:cxn modelId="{CDC59123-BAAD-4875-A2C5-5D462ED194D7}" type="presParOf" srcId="{1B92E621-5425-45C1-A646-7843C411B194}" destId="{179ACDC2-D728-4807-BBE5-B4C0BB0E215C}" srcOrd="1" destOrd="0" presId="urn:microsoft.com/office/officeart/2005/8/layout/pyramid1"/>
    <dgm:cxn modelId="{856E670D-DBCB-43A2-B450-8E6AF82571BF}" type="presParOf" srcId="{179ACDC2-D728-4807-BBE5-B4C0BB0E215C}" destId="{A5AF267B-F301-448E-BEEB-224AB8C37A27}" srcOrd="0" destOrd="0" presId="urn:microsoft.com/office/officeart/2005/8/layout/pyramid1"/>
    <dgm:cxn modelId="{98D54547-3A17-4756-A546-5CD8C2025DAE}" type="presParOf" srcId="{179ACDC2-D728-4807-BBE5-B4C0BB0E215C}" destId="{D0578588-1A12-4EBB-9A75-25B656D91BD6}" srcOrd="1" destOrd="0" presId="urn:microsoft.com/office/officeart/2005/8/layout/pyramid1"/>
    <dgm:cxn modelId="{434F84F3-0264-4FDE-908F-A760D9320032}" type="presParOf" srcId="{1B92E621-5425-45C1-A646-7843C411B194}" destId="{2C67F8FA-0F69-4061-8333-B257CF32445D}" srcOrd="2" destOrd="0" presId="urn:microsoft.com/office/officeart/2005/8/layout/pyramid1"/>
    <dgm:cxn modelId="{4114A35C-F7DE-479E-8A2B-C9CFB1963321}" type="presParOf" srcId="{2C67F8FA-0F69-4061-8333-B257CF32445D}" destId="{31742120-E34E-492A-ADE5-E75967D8F671}" srcOrd="0" destOrd="0" presId="urn:microsoft.com/office/officeart/2005/8/layout/pyramid1"/>
    <dgm:cxn modelId="{DA68D642-3B4A-438C-8D04-0C7CFFE24D32}" type="presParOf" srcId="{2C67F8FA-0F69-4061-8333-B257CF32445D}" destId="{9048D099-7EBE-4F5E-843E-1E9BEFC509A0}" srcOrd="1" destOrd="0" presId="urn:microsoft.com/office/officeart/2005/8/layout/pyramid1"/>
    <dgm:cxn modelId="{19C8536B-3E59-419C-AD98-325B0BE38FE8}" type="presParOf" srcId="{1B92E621-5425-45C1-A646-7843C411B194}" destId="{3A7E6BD8-0117-4C87-993D-DDD234A733FB}" srcOrd="3" destOrd="0" presId="urn:microsoft.com/office/officeart/2005/8/layout/pyramid1"/>
    <dgm:cxn modelId="{F46C3E6D-9025-436A-8EC8-A549B862DDDD}" type="presParOf" srcId="{3A7E6BD8-0117-4C87-993D-DDD234A733FB}" destId="{CE47B031-7C60-4563-A592-5CFF23FB3F99}" srcOrd="0" destOrd="0" presId="urn:microsoft.com/office/officeart/2005/8/layout/pyramid1"/>
    <dgm:cxn modelId="{4044AFC9-A752-463E-9ED0-74F0DCE02977}" type="presParOf" srcId="{3A7E6BD8-0117-4C87-993D-DDD234A733FB}" destId="{00247F01-1E3C-401D-90AE-A3102634FD89}" srcOrd="1" destOrd="0" presId="urn:microsoft.com/office/officeart/2005/8/layout/pyramid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5443C5-7F01-48FF-AAAB-F1AEB7A5307B}">
      <dsp:nvSpPr>
        <dsp:cNvPr id="0" name=""/>
        <dsp:cNvSpPr/>
      </dsp:nvSpPr>
      <dsp:spPr>
        <a:xfrm>
          <a:off x="1895167" y="0"/>
          <a:ext cx="1263445" cy="914400"/>
        </a:xfrm>
        <a:prstGeom prst="trapezoid">
          <a:avLst>
            <a:gd name="adj" fmla="val 6908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n-US" sz="2000" kern="1200" dirty="0"/>
        </a:p>
      </dsp:txBody>
      <dsp:txXfrm>
        <a:off x="1895167" y="0"/>
        <a:ext cx="1263445" cy="914400"/>
      </dsp:txXfrm>
    </dsp:sp>
    <dsp:sp modelId="{A5AF267B-F301-448E-BEEB-224AB8C37A27}">
      <dsp:nvSpPr>
        <dsp:cNvPr id="0" name=""/>
        <dsp:cNvSpPr/>
      </dsp:nvSpPr>
      <dsp:spPr>
        <a:xfrm>
          <a:off x="1263445" y="914399"/>
          <a:ext cx="2526890" cy="914400"/>
        </a:xfrm>
        <a:prstGeom prst="trapezoid">
          <a:avLst>
            <a:gd name="adj" fmla="val 6908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n-US" sz="2000" kern="1200" dirty="0"/>
        </a:p>
      </dsp:txBody>
      <dsp:txXfrm>
        <a:off x="1705651" y="914399"/>
        <a:ext cx="1642478" cy="914400"/>
      </dsp:txXfrm>
    </dsp:sp>
    <dsp:sp modelId="{31742120-E34E-492A-ADE5-E75967D8F671}">
      <dsp:nvSpPr>
        <dsp:cNvPr id="0" name=""/>
        <dsp:cNvSpPr/>
      </dsp:nvSpPr>
      <dsp:spPr>
        <a:xfrm>
          <a:off x="631722" y="1828799"/>
          <a:ext cx="3790335" cy="914400"/>
        </a:xfrm>
        <a:prstGeom prst="trapezoid">
          <a:avLst>
            <a:gd name="adj" fmla="val 6908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n-US" sz="2000" kern="1200" dirty="0"/>
        </a:p>
      </dsp:txBody>
      <dsp:txXfrm>
        <a:off x="1295031" y="1828799"/>
        <a:ext cx="2463718" cy="914400"/>
      </dsp:txXfrm>
    </dsp:sp>
    <dsp:sp modelId="{CE47B031-7C60-4563-A592-5CFF23FB3F99}">
      <dsp:nvSpPr>
        <dsp:cNvPr id="0" name=""/>
        <dsp:cNvSpPr/>
      </dsp:nvSpPr>
      <dsp:spPr>
        <a:xfrm>
          <a:off x="0" y="2743199"/>
          <a:ext cx="5053781" cy="914400"/>
        </a:xfrm>
        <a:prstGeom prst="trapezoid">
          <a:avLst>
            <a:gd name="adj" fmla="val 6908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Define Diversity/Inclusion</a:t>
          </a:r>
        </a:p>
      </dsp:txBody>
      <dsp:txXfrm>
        <a:off x="884411" y="2743199"/>
        <a:ext cx="3284957" cy="914400"/>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A6E38-82B1-47BB-A812-313B295FEFF2}" type="datetimeFigureOut">
              <a:rPr lang="en-US" smtClean="0"/>
              <a:pPr/>
              <a:t>6/9/2016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089E94-532B-494D-AD7A-712B16D9F5AA}" type="slidenum">
              <a:rPr lang="en-US" smtClean="0"/>
              <a:pPr/>
              <a:t>‹#›</a:t>
            </a:fld>
            <a:endParaRPr lang="en-US"/>
          </a:p>
        </p:txBody>
      </p:sp>
    </p:spTree>
    <p:extLst>
      <p:ext uri="{BB962C8B-B14F-4D97-AF65-F5344CB8AC3E}">
        <p14:creationId xmlns:p14="http://schemas.microsoft.com/office/powerpoint/2010/main" val="1351098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p:txBody>
          <a:bodyPr/>
          <a:lstStyle/>
          <a:p>
            <a:pPr>
              <a:defRPr/>
            </a:pPr>
            <a:fld id="{AB146133-C2C6-42E5-9F03-188AA2A4A162}" type="slidenum">
              <a:rPr lang="en-US" smtClean="0"/>
              <a:pPr>
                <a:defRPr/>
              </a:pPr>
              <a:t>1</a:t>
            </a:fld>
            <a:endParaRPr 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normAutofit fontScale="4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SHARON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In our presentation today, we will give you an overview of the Libraries Diversity</a:t>
            </a:r>
            <a:r>
              <a:rPr lang="en-US" b="0" baseline="0" dirty="0" smtClean="0"/>
              <a:t> </a:t>
            </a:r>
            <a:r>
              <a:rPr lang="en-US" b="0" dirty="0" smtClean="0"/>
              <a:t>Advisory Committee’s work on our Diversity Climate Assessment Survey and</a:t>
            </a:r>
            <a:r>
              <a:rPr lang="en-US" b="0" baseline="0" dirty="0" smtClean="0"/>
              <a:t> </a:t>
            </a:r>
            <a:r>
              <a:rPr lang="en-US" b="0" dirty="0" smtClean="0"/>
              <a:t>Report. We will talk about our somewhat non-traditional, out of the box</a:t>
            </a:r>
            <a:r>
              <a:rPr lang="en-US" b="0" baseline="0" dirty="0" smtClean="0"/>
              <a:t> </a:t>
            </a:r>
            <a:r>
              <a:rPr lang="en-US" b="0" dirty="0" smtClean="0"/>
              <a:t>approach to our work. Our intent was not to reinvent the wheel, but rather to</a:t>
            </a:r>
            <a:r>
              <a:rPr lang="en-US" b="0" baseline="0" dirty="0" smtClean="0"/>
              <a:t> </a:t>
            </a:r>
            <a:r>
              <a:rPr lang="en-US" b="0" dirty="0" smtClean="0"/>
              <a:t>tap into available campus resources and expertise for advisement and assistance.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Our final report was well received by Library Administration. We hope the</a:t>
            </a:r>
            <a:r>
              <a:rPr lang="en-US" b="0" baseline="0" dirty="0" smtClean="0"/>
              <a:t> </a:t>
            </a:r>
            <a:r>
              <a:rPr lang="en-US" b="0" dirty="0" smtClean="0"/>
              <a:t>information we share with you today might be helpful to keep in mind as you</a:t>
            </a:r>
            <a:r>
              <a:rPr lang="en-US" b="0" baseline="0" dirty="0" smtClean="0"/>
              <a:t> </a:t>
            </a:r>
            <a:r>
              <a:rPr lang="en-US" b="0" dirty="0" smtClean="0"/>
              <a:t>begin work on these types of projects. This is easier than you think it is!!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INTRODUCTIONS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Sharon Epps </a:t>
            </a:r>
            <a:r>
              <a:rPr lang="en-US" b="0" dirty="0" smtClean="0"/>
              <a:t>- Head of Employee Development &amp;</a:t>
            </a:r>
            <a:r>
              <a:rPr lang="en-US" b="0" baseline="0" dirty="0" smtClean="0"/>
              <a:t> </a:t>
            </a:r>
            <a:r>
              <a:rPr lang="en-US" b="0" dirty="0" smtClean="0"/>
              <a:t>Faculty Services, Diversity</a:t>
            </a:r>
            <a:r>
              <a:rPr lang="en-US" b="0" baseline="0" dirty="0" smtClean="0"/>
              <a:t> </a:t>
            </a:r>
            <a:r>
              <a:rPr lang="en-US" b="0" dirty="0" smtClean="0"/>
              <a:t>Officer</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	(1_Purpose) (2_Successes and Challenges and Wrap-up)</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Jamie Edwards </a:t>
            </a:r>
            <a:r>
              <a:rPr lang="en-US" b="0" dirty="0" smtClean="0"/>
              <a:t>- Research and Assessment Analyst, Institutional Research,</a:t>
            </a:r>
            <a:r>
              <a:rPr lang="en-US" b="0" baseline="0" dirty="0" smtClean="0"/>
              <a:t> </a:t>
            </a:r>
            <a:r>
              <a:rPr lang="en-US" b="0" dirty="0" smtClean="0"/>
              <a:t>Planning and Assessment</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	(Campus Partnerships)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Cynthia Sorrell </a:t>
            </a:r>
            <a:r>
              <a:rPr lang="en-US" b="0" dirty="0" smtClean="0"/>
              <a:t>- Assistant Head, Collection Development &amp; Liaison</a:t>
            </a:r>
            <a:r>
              <a:rPr lang="en-US" b="0" baseline="0" dirty="0" smtClean="0"/>
              <a:t> </a:t>
            </a:r>
            <a:r>
              <a:rPr lang="en-US" b="0" dirty="0" smtClean="0"/>
              <a:t>Librarian - Arabic and Persian</a:t>
            </a:r>
            <a:r>
              <a:rPr lang="en-US" b="0" baseline="0" dirty="0" smtClean="0"/>
              <a:t> </a:t>
            </a:r>
            <a:r>
              <a:rPr lang="en-US" b="0" dirty="0" smtClean="0"/>
              <a:t>Studies 	(Methodology)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Lisa Wheeler </a:t>
            </a:r>
            <a:r>
              <a:rPr lang="en-US" b="0" dirty="0" smtClean="0"/>
              <a:t>– Executive Administrative Assistant, Employee Development</a:t>
            </a:r>
            <a:r>
              <a:rPr lang="en-US" b="0" baseline="0" dirty="0" smtClean="0"/>
              <a:t> &amp; </a:t>
            </a:r>
            <a:r>
              <a:rPr lang="en-US" b="0" dirty="0" smtClean="0"/>
              <a:t>Faculty Services</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	(Survey Analysis)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Nedelina</a:t>
            </a:r>
            <a:r>
              <a:rPr lang="en-US" b="1" dirty="0" smtClean="0"/>
              <a:t> </a:t>
            </a:r>
            <a:r>
              <a:rPr lang="en-US" b="1" dirty="0" err="1" smtClean="0"/>
              <a:t>Tchangalova</a:t>
            </a:r>
            <a:r>
              <a:rPr lang="en-US" b="1" dirty="0" smtClean="0"/>
              <a:t> </a:t>
            </a:r>
            <a:r>
              <a:rPr lang="en-US" b="0" dirty="0" smtClean="0"/>
              <a:t>- Physical Sciences and Public Health Librarian</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	(Report Design)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Andy </a:t>
            </a:r>
            <a:r>
              <a:rPr lang="en-US" b="1" dirty="0" err="1" smtClean="0"/>
              <a:t>Horbal</a:t>
            </a:r>
            <a:r>
              <a:rPr lang="en-US" b="1" dirty="0" smtClean="0"/>
              <a:t> </a:t>
            </a:r>
            <a:r>
              <a:rPr lang="en-US" b="0" dirty="0" smtClean="0"/>
              <a:t>– Head of Learning Commons (He is currently attending another conference and can’t be with us today but he assisted in the planning</a:t>
            </a:r>
            <a:r>
              <a:rPr lang="en-US" b="0" baseline="0" dirty="0" smtClean="0"/>
              <a:t> </a:t>
            </a:r>
            <a:r>
              <a:rPr lang="en-US" b="0" dirty="0" smtClean="0"/>
              <a:t>of our presentation)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eaLnBrk="1" hangingPunct="1"/>
            <a:r>
              <a:rPr lang="en-US" sz="1200" b="1" dirty="0" smtClean="0"/>
              <a:t>Template design</a:t>
            </a:r>
            <a:r>
              <a:rPr lang="en-US" sz="1200" b="1" baseline="0" dirty="0" smtClean="0"/>
              <a:t> by Smile Templates</a:t>
            </a:r>
            <a:endParaRPr lang="en-US" sz="1200" b="1" dirty="0" smtClean="0"/>
          </a:p>
          <a:p>
            <a:pPr eaLnBrk="1" hangingPunct="1"/>
            <a:r>
              <a:rPr lang="en-US" sz="1200" b="0" dirty="0" smtClean="0"/>
              <a:t>http://www.smiletemplates.com/powerpoint-templates/isolated-diversity-tree-hands-illustration-vector-file-layered-for-easy-manipulation-and-custom-col/10214/</a:t>
            </a:r>
          </a:p>
        </p:txBody>
      </p:sp>
    </p:spTree>
    <p:extLst>
      <p:ext uri="{BB962C8B-B14F-4D97-AF65-F5344CB8AC3E}">
        <p14:creationId xmlns:p14="http://schemas.microsoft.com/office/powerpoint/2010/main" val="1902743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NEDELINA</a:t>
            </a:r>
          </a:p>
          <a:p>
            <a:endParaRPr lang="en-US" b="1" dirty="0"/>
          </a:p>
          <a:p>
            <a:r>
              <a:rPr lang="en-US" b="0" dirty="0"/>
              <a:t>No</a:t>
            </a:r>
            <a:r>
              <a:rPr lang="en-US" b="0" baseline="0" dirty="0"/>
              <a:t> one has the patience to read lengthy reports, right? So, we were looking to get some inspiration in sharing the results from this survey in a more visually appealing and user friendly format. The UMD Campus Assessment Working Group, one of our partners, offered their help and shared with us the practice they have in their unit. They shared a sample report you see here on this slide. In addition to the textual information, they use graphs and charts to present the results from their surveys. The main points stand out in a separate section, so the reader can immediately jump to the section of interest. </a:t>
            </a:r>
            <a:endParaRPr lang="en-US" b="0" dirty="0"/>
          </a:p>
        </p:txBody>
      </p:sp>
      <p:sp>
        <p:nvSpPr>
          <p:cNvPr id="4" name="Slide Number Placeholder 3"/>
          <p:cNvSpPr>
            <a:spLocks noGrp="1"/>
          </p:cNvSpPr>
          <p:nvPr>
            <p:ph type="sldNum" sz="quarter" idx="10"/>
          </p:nvPr>
        </p:nvSpPr>
        <p:spPr/>
        <p:txBody>
          <a:bodyPr/>
          <a:lstStyle/>
          <a:p>
            <a:fld id="{61089E94-532B-494D-AD7A-712B16D9F5AA}" type="slidenum">
              <a:rPr lang="en-US" smtClean="0"/>
              <a:pPr/>
              <a:t>10</a:t>
            </a:fld>
            <a:endParaRPr lang="en-US"/>
          </a:p>
        </p:txBody>
      </p:sp>
    </p:spTree>
    <p:extLst>
      <p:ext uri="{BB962C8B-B14F-4D97-AF65-F5344CB8AC3E}">
        <p14:creationId xmlns:p14="http://schemas.microsoft.com/office/powerpoint/2010/main" val="236195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NEDELINA</a:t>
            </a:r>
          </a:p>
          <a:p>
            <a:endParaRPr lang="en-US" b="1" dirty="0"/>
          </a:p>
          <a:p>
            <a:r>
              <a:rPr lang="en-US" b="0" dirty="0"/>
              <a:t>Following the best practices from the office of the </a:t>
            </a:r>
            <a:r>
              <a:rPr lang="en-US" b="0" baseline="0" dirty="0"/>
              <a:t>Campus Assessment Working Group, we designed our report using a business template available in MS Word program. We have similar elements included in the report: </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0" baseline="0" dirty="0" smtClean="0"/>
              <a:t>Details in textual form.</a:t>
            </a:r>
          </a:p>
          <a:p>
            <a:pPr marL="685800" lvl="1" indent="-228600">
              <a:buFont typeface="+mj-lt"/>
              <a:buAutoNum type="arabicPeriod"/>
            </a:pPr>
            <a:r>
              <a:rPr lang="en-US" b="0" baseline="0" dirty="0" smtClean="0"/>
              <a:t>Graphs </a:t>
            </a:r>
            <a:r>
              <a:rPr lang="en-US" b="0" baseline="0" dirty="0"/>
              <a:t>and charts. Eric </a:t>
            </a:r>
            <a:r>
              <a:rPr lang="en-US" b="0" baseline="0" dirty="0" err="1"/>
              <a:t>Bartheld</a:t>
            </a:r>
            <a:r>
              <a:rPr lang="en-US" b="0" baseline="0" dirty="0"/>
              <a:t>, our Director of Communications, shared pictures taken in our own libraries for inclusion in our report.</a:t>
            </a:r>
          </a:p>
          <a:p>
            <a:pPr marL="685800" lvl="1" indent="-228600">
              <a:buFont typeface="+mj-lt"/>
              <a:buAutoNum type="arabicPeriod"/>
            </a:pPr>
            <a:r>
              <a:rPr lang="en-US" b="0" baseline="0" dirty="0" smtClean="0"/>
              <a:t>The </a:t>
            </a:r>
            <a:r>
              <a:rPr lang="en-US" b="0" baseline="0" dirty="0"/>
              <a:t>Recommendations section is clearly outlined on every page for easy access and reference.</a:t>
            </a:r>
          </a:p>
        </p:txBody>
      </p:sp>
      <p:sp>
        <p:nvSpPr>
          <p:cNvPr id="4" name="Slide Number Placeholder 3"/>
          <p:cNvSpPr>
            <a:spLocks noGrp="1"/>
          </p:cNvSpPr>
          <p:nvPr>
            <p:ph type="sldNum" sz="quarter" idx="10"/>
          </p:nvPr>
        </p:nvSpPr>
        <p:spPr/>
        <p:txBody>
          <a:bodyPr/>
          <a:lstStyle/>
          <a:p>
            <a:fld id="{61089E94-532B-494D-AD7A-712B16D9F5AA}" type="slidenum">
              <a:rPr lang="en-US" smtClean="0"/>
              <a:pPr/>
              <a:t>11</a:t>
            </a:fld>
            <a:endParaRPr lang="en-US"/>
          </a:p>
        </p:txBody>
      </p:sp>
    </p:spTree>
    <p:extLst>
      <p:ext uri="{BB962C8B-B14F-4D97-AF65-F5344CB8AC3E}">
        <p14:creationId xmlns:p14="http://schemas.microsoft.com/office/powerpoint/2010/main" val="1500051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b="1" dirty="0" smtClean="0"/>
              <a:t>SHARON</a:t>
            </a:r>
          </a:p>
          <a:p>
            <a:endParaRPr lang="en-US" b="1" dirty="0" smtClean="0"/>
          </a:p>
          <a:p>
            <a:r>
              <a:rPr lang="en-US" b="1" dirty="0" smtClean="0"/>
              <a:t>Challenges</a:t>
            </a:r>
            <a:r>
              <a:rPr lang="en-US" b="1" baseline="0" dirty="0" smtClean="0"/>
              <a:t>:  </a:t>
            </a:r>
            <a:r>
              <a:rPr lang="en-US" b="0" baseline="0" dirty="0" smtClean="0"/>
              <a:t>Some of the challenges we faced included:  </a:t>
            </a:r>
          </a:p>
          <a:p>
            <a:endParaRPr lang="en-US" b="0" baseline="0" dirty="0" smtClean="0"/>
          </a:p>
          <a:p>
            <a:pPr lvl="1">
              <a:spcBef>
                <a:spcPts val="600"/>
              </a:spcBef>
              <a:spcAft>
                <a:spcPts val="600"/>
              </a:spcAft>
            </a:pPr>
            <a:r>
              <a:rPr lang="en-US" b="1" baseline="0" dirty="0" smtClean="0"/>
              <a:t>(1) </a:t>
            </a:r>
            <a:r>
              <a:rPr lang="en-US" b="0" baseline="0" dirty="0" smtClean="0"/>
              <a:t>agreeing upon the different strategies/approaches we should take in designing the survey, analyzing the data, and reporting out the results.  </a:t>
            </a:r>
          </a:p>
          <a:p>
            <a:pPr lvl="1">
              <a:spcBef>
                <a:spcPts val="600"/>
              </a:spcBef>
              <a:spcAft>
                <a:spcPts val="600"/>
              </a:spcAft>
            </a:pPr>
            <a:r>
              <a:rPr lang="en-US" b="0" baseline="0" dirty="0" smtClean="0"/>
              <a:t> </a:t>
            </a:r>
          </a:p>
          <a:p>
            <a:pPr lvl="1">
              <a:spcBef>
                <a:spcPts val="600"/>
              </a:spcBef>
              <a:spcAft>
                <a:spcPts val="600"/>
              </a:spcAft>
            </a:pPr>
            <a:r>
              <a:rPr lang="en-US" b="1" baseline="0" dirty="0" smtClean="0"/>
              <a:t>(2) </a:t>
            </a:r>
            <a:r>
              <a:rPr lang="en-US" b="0" baseline="0" dirty="0" smtClean="0"/>
              <a:t>Not every member of the committee had the same level of skill and knowledge of </a:t>
            </a:r>
            <a:r>
              <a:rPr lang="en-US" b="0" baseline="0" dirty="0" err="1" smtClean="0"/>
              <a:t>Qualtrics</a:t>
            </a:r>
            <a:r>
              <a:rPr lang="en-US" b="0" baseline="0" dirty="0" smtClean="0"/>
              <a:t>, so we had training to insure that everyone at least had a baseline knowledge/skill of the tool.  </a:t>
            </a:r>
          </a:p>
          <a:p>
            <a:pPr lvl="1">
              <a:spcBef>
                <a:spcPts val="600"/>
              </a:spcBef>
              <a:spcAft>
                <a:spcPts val="600"/>
              </a:spcAft>
            </a:pPr>
            <a:endParaRPr lang="en-US" b="1" baseline="0" dirty="0" smtClean="0"/>
          </a:p>
          <a:p>
            <a:pPr lvl="1">
              <a:spcBef>
                <a:spcPts val="600"/>
              </a:spcBef>
              <a:spcAft>
                <a:spcPts val="600"/>
              </a:spcAft>
            </a:pPr>
            <a:r>
              <a:rPr lang="en-US" b="1" baseline="0" dirty="0" smtClean="0"/>
              <a:t>(3) </a:t>
            </a:r>
            <a:r>
              <a:rPr lang="en-US" b="0" baseline="0" dirty="0" smtClean="0"/>
              <a:t>As you know, we all work in an extremely busy environment, which meant we had to juggle competing projects and deadlines along with this one in order to accomplish our work.  </a:t>
            </a:r>
          </a:p>
          <a:p>
            <a:pPr lvl="1">
              <a:spcBef>
                <a:spcPts val="600"/>
              </a:spcBef>
              <a:spcAft>
                <a:spcPts val="600"/>
              </a:spcAft>
            </a:pPr>
            <a:endParaRPr lang="en-US" b="1" baseline="0" dirty="0" smtClean="0"/>
          </a:p>
          <a:p>
            <a:pPr lvl="1">
              <a:spcBef>
                <a:spcPts val="600"/>
              </a:spcBef>
              <a:spcAft>
                <a:spcPts val="600"/>
              </a:spcAft>
            </a:pPr>
            <a:r>
              <a:rPr lang="en-US" b="1" baseline="0" dirty="0" smtClean="0"/>
              <a:t>(4) </a:t>
            </a:r>
            <a:r>
              <a:rPr lang="en-US" b="0" baseline="0" dirty="0" smtClean="0"/>
              <a:t>Finally, we did experience some turnover in membership during the time span of the project, however, several members were willing to extend their service on the committee until the survey analysis and final report to library administration and staff was completed. </a:t>
            </a:r>
          </a:p>
          <a:p>
            <a:endParaRPr lang="en-US" b="0" baseline="0" dirty="0" smtClean="0"/>
          </a:p>
          <a:p>
            <a:r>
              <a:rPr lang="en-US" b="0" baseline="0" dirty="0" smtClean="0"/>
              <a:t>DAC members are very thankful to UMD Libraries’ Interim Dean, </a:t>
            </a:r>
            <a:r>
              <a:rPr lang="en-US" b="0" baseline="0" dirty="0" err="1" smtClean="0"/>
              <a:t>Babak</a:t>
            </a:r>
            <a:r>
              <a:rPr lang="en-US" b="0" baseline="0" dirty="0" smtClean="0"/>
              <a:t> </a:t>
            </a:r>
            <a:r>
              <a:rPr lang="en-US" b="0" baseline="0" dirty="0" err="1" smtClean="0"/>
              <a:t>Hamidzadeh</a:t>
            </a:r>
            <a:r>
              <a:rPr lang="en-US" b="0" baseline="0" dirty="0" smtClean="0"/>
              <a:t>, who has been very supportive of our work.</a:t>
            </a:r>
            <a:endParaRPr lang="en-US" dirty="0" smtClean="0"/>
          </a:p>
          <a:p>
            <a:endParaRPr lang="en-US" b="0" baseline="0" dirty="0" smtClean="0"/>
          </a:p>
          <a:p>
            <a:r>
              <a:rPr lang="en-US" b="1" baseline="0" dirty="0" smtClean="0"/>
              <a:t>Successes:  </a:t>
            </a:r>
          </a:p>
          <a:p>
            <a:pPr lvl="1"/>
            <a:endParaRPr lang="en-US" b="1" baseline="0" dirty="0" smtClean="0"/>
          </a:p>
          <a:p>
            <a:pPr lvl="1"/>
            <a:r>
              <a:rPr lang="en-US" b="1" baseline="0" dirty="0" smtClean="0"/>
              <a:t>(1) </a:t>
            </a:r>
            <a:r>
              <a:rPr lang="en-US" b="0" baseline="0" dirty="0" smtClean="0"/>
              <a:t>We were fortunate to have our former Dean, Pat Steele, proclaim diversity as a priority during her final years as Dean of Libraries.  She was very supportive of our work throughout the process, even providing funding for a graduate student to work with us during summer 2015.  </a:t>
            </a:r>
          </a:p>
          <a:p>
            <a:pPr lvl="1"/>
            <a:endParaRPr lang="en-US" b="1" baseline="0" dirty="0" smtClean="0"/>
          </a:p>
          <a:p>
            <a:pPr lvl="1"/>
            <a:r>
              <a:rPr lang="en-US" b="1" baseline="0" dirty="0" smtClean="0"/>
              <a:t>(2) </a:t>
            </a:r>
            <a:r>
              <a:rPr lang="en-US" b="0" baseline="0" dirty="0" smtClean="0"/>
              <a:t>Our collaborations with various resources on campus, which have been pointed to earlier, were very successful and assisted us in creating a polished product. </a:t>
            </a:r>
            <a:r>
              <a:rPr lang="en-US" b="1" baseline="0" dirty="0" smtClean="0"/>
              <a:t> </a:t>
            </a:r>
          </a:p>
          <a:p>
            <a:pPr lvl="1"/>
            <a:endParaRPr lang="en-US" b="1" baseline="0" dirty="0" smtClean="0"/>
          </a:p>
          <a:p>
            <a:pPr lvl="1"/>
            <a:r>
              <a:rPr lang="en-US" b="1" baseline="0" dirty="0" smtClean="0"/>
              <a:t>(3) </a:t>
            </a:r>
            <a:r>
              <a:rPr lang="en-US" b="0" baseline="0" dirty="0" smtClean="0"/>
              <a:t>The committee members worked very well together on this project.  We pulled from each other’s strengths and expertise in dividing up our work and this strategy worked very well.  </a:t>
            </a:r>
          </a:p>
          <a:p>
            <a:pPr lvl="1"/>
            <a:endParaRPr lang="en-US" b="0" baseline="0" dirty="0" smtClean="0"/>
          </a:p>
          <a:p>
            <a:pPr lvl="1"/>
            <a:r>
              <a:rPr lang="en-US" b="1" baseline="0" dirty="0" smtClean="0"/>
              <a:t>(4) </a:t>
            </a:r>
            <a:r>
              <a:rPr lang="en-US" b="0" baseline="0" dirty="0" smtClean="0"/>
              <a:t>Finally, the survey report is one that the UMD Libraries can be very proud of!!   </a:t>
            </a:r>
            <a:endParaRPr lang="en-US" b="1" dirty="0"/>
          </a:p>
        </p:txBody>
      </p:sp>
      <p:sp>
        <p:nvSpPr>
          <p:cNvPr id="4" name="Slide Number Placeholder 3"/>
          <p:cNvSpPr>
            <a:spLocks noGrp="1"/>
          </p:cNvSpPr>
          <p:nvPr>
            <p:ph type="sldNum" sz="quarter" idx="10"/>
          </p:nvPr>
        </p:nvSpPr>
        <p:spPr/>
        <p:txBody>
          <a:bodyPr/>
          <a:lstStyle/>
          <a:p>
            <a:fld id="{61089E94-532B-494D-AD7A-712B16D9F5AA}" type="slidenum">
              <a:rPr lang="en-US" smtClean="0"/>
              <a:pPr/>
              <a:t>12</a:t>
            </a:fld>
            <a:endParaRPr lang="en-US"/>
          </a:p>
        </p:txBody>
      </p:sp>
    </p:spTree>
    <p:extLst>
      <p:ext uri="{BB962C8B-B14F-4D97-AF65-F5344CB8AC3E}">
        <p14:creationId xmlns:p14="http://schemas.microsoft.com/office/powerpoint/2010/main" val="368264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SHARON</a:t>
            </a:r>
          </a:p>
          <a:p>
            <a:endParaRPr lang="en-US" b="1" dirty="0" smtClean="0"/>
          </a:p>
          <a:p>
            <a:r>
              <a:rPr lang="en-US" b="1" dirty="0" smtClean="0"/>
              <a:t>1.  Assess Diversity and Inclusion Health of Libraries</a:t>
            </a:r>
            <a:r>
              <a:rPr lang="en-US" b="1" baseline="0" dirty="0" smtClean="0"/>
              <a:t> –  </a:t>
            </a:r>
            <a:r>
              <a:rPr lang="en-US" b="0" baseline="0" dirty="0" smtClean="0"/>
              <a:t>Purpose of the survey was to assess the diversity and inclusion health of the UMD Libraries.       </a:t>
            </a:r>
          </a:p>
          <a:p>
            <a:endParaRPr lang="en-US" b="0" baseline="0" dirty="0" smtClean="0"/>
          </a:p>
          <a:p>
            <a:pPr marL="228600" indent="-228600">
              <a:buAutoNum type="arabicPeriod" startAt="2"/>
            </a:pPr>
            <a:r>
              <a:rPr lang="en-US" b="1" baseline="0" dirty="0" smtClean="0"/>
              <a:t>Identify Successes and Areas for Improvement -  </a:t>
            </a:r>
            <a:r>
              <a:rPr lang="en-US" b="0" baseline="0" dirty="0" smtClean="0"/>
              <a:t>DAC snapshot reports findings on how library faculty, staff and student workers perceive the current state of diversity and inclusion within the Libraries.  It assisted us in identifying areas where we are doing well and where improvements can be made.  </a:t>
            </a:r>
          </a:p>
          <a:p>
            <a:pPr marL="228600" indent="-228600">
              <a:buAutoNum type="arabicPeriod" startAt="2"/>
            </a:pPr>
            <a:endParaRPr lang="en-US" b="0" baseline="0" dirty="0" smtClean="0"/>
          </a:p>
          <a:p>
            <a:pPr marL="228600" indent="-228600">
              <a:buAutoNum type="arabicPeriod" startAt="2"/>
            </a:pPr>
            <a:r>
              <a:rPr lang="en-US" b="1" baseline="0" dirty="0" smtClean="0"/>
              <a:t>Diversity and Inclusion Strategic Plan - </a:t>
            </a:r>
            <a:r>
              <a:rPr lang="en-US" b="0" baseline="0" dirty="0" smtClean="0"/>
              <a:t> Survey report provides recommendations about what organizational changes, training, and programs will be most beneficial to library staff.  This information will be used by DAC in drafting our diversity and inclusion strategic plan for the Libraries.</a:t>
            </a:r>
            <a:endParaRPr lang="en-US" b="1" dirty="0" smtClean="0"/>
          </a:p>
          <a:p>
            <a:endParaRPr lang="en-US" b="1" dirty="0"/>
          </a:p>
        </p:txBody>
      </p:sp>
      <p:sp>
        <p:nvSpPr>
          <p:cNvPr id="4" name="Slide Number Placeholder 3"/>
          <p:cNvSpPr>
            <a:spLocks noGrp="1"/>
          </p:cNvSpPr>
          <p:nvPr>
            <p:ph type="sldNum" sz="quarter" idx="10"/>
          </p:nvPr>
        </p:nvSpPr>
        <p:spPr/>
        <p:txBody>
          <a:bodyPr/>
          <a:lstStyle/>
          <a:p>
            <a:fld id="{61089E94-532B-494D-AD7A-712B16D9F5AA}" type="slidenum">
              <a:rPr lang="en-US" smtClean="0"/>
              <a:pPr/>
              <a:t>2</a:t>
            </a:fld>
            <a:endParaRPr lang="en-US"/>
          </a:p>
        </p:txBody>
      </p:sp>
    </p:spTree>
    <p:extLst>
      <p:ext uri="{BB962C8B-B14F-4D97-AF65-F5344CB8AC3E}">
        <p14:creationId xmlns:p14="http://schemas.microsoft.com/office/powerpoint/2010/main" val="464609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JAMIE</a:t>
            </a:r>
          </a:p>
          <a:p>
            <a:endParaRPr lang="en-US" b="1" dirty="0"/>
          </a:p>
          <a:p>
            <a:pPr marL="228600" indent="-228600">
              <a:buAutoNum type="arabicPeriod"/>
            </a:pPr>
            <a:r>
              <a:rPr lang="en-US" sz="1200" b="1" i="0" kern="1200" dirty="0">
                <a:solidFill>
                  <a:schemeClr val="tx1"/>
                </a:solidFill>
                <a:effectLst/>
                <a:latin typeface="+mn-lt"/>
                <a:ea typeface="+mn-ea"/>
                <a:cs typeface="+mn-cs"/>
              </a:rPr>
              <a:t>Creating the survey:</a:t>
            </a:r>
            <a:r>
              <a:rPr lang="en-US" sz="1200" b="1"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Before we created the survey we met with </a:t>
            </a:r>
            <a:r>
              <a:rPr lang="en-US" sz="1200" b="0" i="1" kern="1200" dirty="0">
                <a:solidFill>
                  <a:schemeClr val="tx1"/>
                </a:solidFill>
                <a:effectLst/>
                <a:latin typeface="+mn-lt"/>
                <a:ea typeface="+mn-ea"/>
                <a:cs typeface="+mn-cs"/>
              </a:rPr>
              <a:t>Paul Jaeger</a:t>
            </a:r>
            <a:r>
              <a:rPr lang="en-US" sz="1200" b="0" i="0" kern="1200" dirty="0">
                <a:solidFill>
                  <a:schemeClr val="tx1"/>
                </a:solidFill>
                <a:effectLst/>
                <a:latin typeface="+mn-lt"/>
                <a:ea typeface="+mn-ea"/>
                <a:cs typeface="+mn-cs"/>
              </a:rPr>
              <a:t>, professor and diversity officer at the </a:t>
            </a:r>
            <a:r>
              <a:rPr lang="en-US" sz="1200" b="0" i="0" u="sng" kern="1200" dirty="0" err="1">
                <a:solidFill>
                  <a:schemeClr val="tx1"/>
                </a:solidFill>
                <a:effectLst/>
                <a:latin typeface="+mn-lt"/>
                <a:ea typeface="+mn-ea"/>
                <a:cs typeface="+mn-cs"/>
              </a:rPr>
              <a:t>iSchool</a:t>
            </a:r>
            <a:r>
              <a:rPr lang="en-US" sz="1200" b="0" i="0" kern="1200" dirty="0">
                <a:solidFill>
                  <a:schemeClr val="tx1"/>
                </a:solidFill>
                <a:effectLst/>
                <a:latin typeface="+mn-lt"/>
                <a:ea typeface="+mn-ea"/>
                <a:cs typeface="+mn-cs"/>
              </a:rPr>
              <a:t>, to discuss how they designed and implemented their own diversity survey. With their permission, we took many of their questions and used their survey as a template for ours. We also worked closely with the </a:t>
            </a:r>
            <a:r>
              <a:rPr lang="en-US" sz="1200" b="0" i="0" u="sng" kern="1200" dirty="0">
                <a:solidFill>
                  <a:schemeClr val="tx1"/>
                </a:solidFill>
                <a:effectLst/>
                <a:latin typeface="+mn-lt"/>
                <a:ea typeface="+mn-ea"/>
                <a:cs typeface="+mn-cs"/>
              </a:rPr>
              <a:t>Office of Diversity and Inclusion</a:t>
            </a:r>
            <a:r>
              <a:rPr lang="en-US" sz="1200" b="1"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to vet some of the questions we were considering. </a:t>
            </a:r>
          </a:p>
          <a:p>
            <a:pPr marL="228600" indent="-228600">
              <a:buAutoNum type="arabicPeriod"/>
            </a:pPr>
            <a:endParaRPr lang="en-US" sz="1200" b="0" i="0" kern="1200" dirty="0">
              <a:solidFill>
                <a:schemeClr val="tx1"/>
              </a:solidFill>
              <a:effectLst/>
              <a:latin typeface="+mn-lt"/>
              <a:ea typeface="+mn-ea"/>
              <a:cs typeface="+mn-cs"/>
            </a:endParaRPr>
          </a:p>
          <a:p>
            <a:pPr marL="228600" indent="-228600">
              <a:buAutoNum type="arabicPeriod"/>
            </a:pPr>
            <a:r>
              <a:rPr lang="en-US" sz="1200" b="1" i="0" kern="1200" dirty="0">
                <a:solidFill>
                  <a:schemeClr val="tx1"/>
                </a:solidFill>
                <a:effectLst/>
                <a:latin typeface="+mn-lt"/>
                <a:ea typeface="+mn-ea"/>
                <a:cs typeface="+mn-cs"/>
              </a:rPr>
              <a:t>Analyzing the results: </a:t>
            </a:r>
            <a:r>
              <a:rPr lang="en-US" sz="1200" b="0" i="1" kern="1200" dirty="0">
                <a:solidFill>
                  <a:schemeClr val="tx1"/>
                </a:solidFill>
                <a:effectLst/>
                <a:latin typeface="+mn-lt"/>
                <a:ea typeface="+mn-ea"/>
                <a:cs typeface="+mn-cs"/>
              </a:rPr>
              <a:t>Emily Foley </a:t>
            </a:r>
            <a:r>
              <a:rPr lang="en-US" sz="1200" b="0" i="0" kern="1200" dirty="0">
                <a:solidFill>
                  <a:schemeClr val="tx1"/>
                </a:solidFill>
                <a:effectLst/>
                <a:latin typeface="+mn-lt"/>
                <a:ea typeface="+mn-ea"/>
                <a:cs typeface="+mn-cs"/>
              </a:rPr>
              <a:t>and </a:t>
            </a:r>
            <a:r>
              <a:rPr lang="en-US" sz="1200" b="0" i="1" kern="1200" dirty="0">
                <a:solidFill>
                  <a:schemeClr val="tx1"/>
                </a:solidFill>
                <a:effectLst/>
                <a:latin typeface="+mn-lt"/>
                <a:ea typeface="+mn-ea"/>
                <a:cs typeface="+mn-cs"/>
              </a:rPr>
              <a:t>Stephanie </a:t>
            </a:r>
            <a:r>
              <a:rPr lang="en-US" sz="1200" b="0" i="1" kern="1200" dirty="0" err="1">
                <a:solidFill>
                  <a:schemeClr val="tx1"/>
                </a:solidFill>
                <a:effectLst/>
                <a:latin typeface="+mn-lt"/>
                <a:ea typeface="+mn-ea"/>
                <a:cs typeface="+mn-cs"/>
              </a:rPr>
              <a:t>Dolamore</a:t>
            </a:r>
            <a:r>
              <a:rPr lang="en-US" sz="1200" b="0" i="1"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from the </a:t>
            </a:r>
            <a:r>
              <a:rPr lang="en-US" sz="1200" b="0" i="0" u="sng" kern="1200" dirty="0">
                <a:solidFill>
                  <a:schemeClr val="tx1"/>
                </a:solidFill>
                <a:effectLst/>
                <a:latin typeface="+mn-lt"/>
                <a:ea typeface="+mn-ea"/>
                <a:cs typeface="+mn-cs"/>
              </a:rPr>
              <a:t>Office of Institutional Research, Planning &amp; Assessment </a:t>
            </a:r>
            <a:r>
              <a:rPr lang="en-US" sz="1200" b="0" i="0" kern="1200" dirty="0">
                <a:solidFill>
                  <a:schemeClr val="tx1"/>
                </a:solidFill>
                <a:effectLst/>
                <a:latin typeface="+mn-lt"/>
                <a:ea typeface="+mn-ea"/>
                <a:cs typeface="+mn-cs"/>
              </a:rPr>
              <a:t>helped us think through some of the design, and were especially helpful in guiding us through the process of identifying the best ways to analyze our results. </a:t>
            </a:r>
            <a:r>
              <a:rPr lang="en-US" sz="1200" b="0" i="1" kern="1200" dirty="0">
                <a:solidFill>
                  <a:schemeClr val="tx1"/>
                </a:solidFill>
                <a:effectLst/>
                <a:latin typeface="+mn-lt"/>
                <a:ea typeface="+mn-ea"/>
                <a:cs typeface="+mn-cs"/>
              </a:rPr>
              <a:t>Tom </a:t>
            </a:r>
            <a:r>
              <a:rPr lang="en-US" sz="1200" b="0" i="1" kern="1200" dirty="0" err="1">
                <a:solidFill>
                  <a:schemeClr val="tx1"/>
                </a:solidFill>
                <a:effectLst/>
                <a:latin typeface="+mn-lt"/>
                <a:ea typeface="+mn-ea"/>
                <a:cs typeface="+mn-cs"/>
              </a:rPr>
              <a:t>Dobrosielski</a:t>
            </a:r>
            <a:r>
              <a:rPr lang="en-US" sz="1200" b="0" i="0" kern="1200" dirty="0">
                <a:solidFill>
                  <a:schemeClr val="tx1"/>
                </a:solidFill>
                <a:effectLst/>
                <a:latin typeface="+mn-lt"/>
                <a:ea typeface="+mn-ea"/>
                <a:cs typeface="+mn-cs"/>
              </a:rPr>
              <a:t>, the IRPA liaison to the Libraries, also helped us get demographic information for the report. </a:t>
            </a:r>
            <a:r>
              <a:rPr lang="en-US" sz="1200" b="0" i="1" kern="1200" dirty="0">
                <a:solidFill>
                  <a:schemeClr val="tx1"/>
                </a:solidFill>
                <a:effectLst/>
                <a:latin typeface="+mn-lt"/>
                <a:ea typeface="+mn-ea"/>
                <a:cs typeface="+mn-cs"/>
              </a:rPr>
              <a:t>John Davies </a:t>
            </a:r>
            <a:r>
              <a:rPr lang="en-US" sz="1200" b="0" i="0" kern="1200" dirty="0">
                <a:solidFill>
                  <a:schemeClr val="tx1"/>
                </a:solidFill>
                <a:effectLst/>
                <a:latin typeface="+mn-lt"/>
                <a:ea typeface="+mn-ea"/>
                <a:cs typeface="+mn-cs"/>
              </a:rPr>
              <a:t>from </a:t>
            </a:r>
            <a:r>
              <a:rPr lang="en-US" sz="1200" b="0" i="0" u="sng" kern="1200" dirty="0">
                <a:solidFill>
                  <a:schemeClr val="tx1"/>
                </a:solidFill>
                <a:effectLst/>
                <a:latin typeface="+mn-lt"/>
                <a:ea typeface="+mn-ea"/>
                <a:cs typeface="+mn-cs"/>
              </a:rPr>
              <a:t>Division of Information Technology </a:t>
            </a:r>
            <a:r>
              <a:rPr lang="en-US" sz="1200" b="0" i="0" kern="1200" dirty="0">
                <a:solidFill>
                  <a:schemeClr val="tx1"/>
                </a:solidFill>
                <a:effectLst/>
                <a:latin typeface="+mn-lt"/>
                <a:ea typeface="+mn-ea"/>
                <a:cs typeface="+mn-cs"/>
              </a:rPr>
              <a:t>showed us how to use </a:t>
            </a:r>
            <a:r>
              <a:rPr lang="en-US" sz="1200" b="0" i="0" kern="1200" dirty="0" err="1">
                <a:solidFill>
                  <a:schemeClr val="tx1"/>
                </a:solidFill>
                <a:effectLst/>
                <a:latin typeface="+mn-lt"/>
                <a:ea typeface="+mn-ea"/>
                <a:cs typeface="+mn-cs"/>
              </a:rPr>
              <a:t>Qualtrics</a:t>
            </a:r>
            <a:r>
              <a:rPr lang="en-US" sz="1200" b="0" i="0" kern="1200" dirty="0">
                <a:solidFill>
                  <a:schemeClr val="tx1"/>
                </a:solidFill>
                <a:effectLst/>
                <a:latin typeface="+mn-lt"/>
                <a:ea typeface="+mn-ea"/>
                <a:cs typeface="+mn-cs"/>
              </a:rPr>
              <a:t> to look at the data. </a:t>
            </a:r>
          </a:p>
          <a:p>
            <a:pPr marL="228600" indent="-228600">
              <a:buAutoNum type="arabicPeriod"/>
            </a:pPr>
            <a:endParaRPr lang="en-US" sz="1200" b="0" i="0" kern="1200" dirty="0">
              <a:solidFill>
                <a:schemeClr val="tx1"/>
              </a:solidFill>
              <a:effectLst/>
              <a:latin typeface="+mn-lt"/>
              <a:ea typeface="+mn-ea"/>
              <a:cs typeface="+mn-cs"/>
            </a:endParaRPr>
          </a:p>
          <a:p>
            <a:pPr marL="228600" indent="-228600">
              <a:buAutoNum type="arabicPeriod"/>
            </a:pPr>
            <a:r>
              <a:rPr lang="en-US" sz="1200" b="1" i="0" kern="1200" dirty="0">
                <a:solidFill>
                  <a:schemeClr val="tx1"/>
                </a:solidFill>
                <a:effectLst/>
                <a:latin typeface="+mn-lt"/>
                <a:ea typeface="+mn-ea"/>
                <a:cs typeface="+mn-cs"/>
              </a:rPr>
              <a:t>Writing the report</a:t>
            </a:r>
            <a:r>
              <a:rPr lang="en-US" sz="1200" b="0" i="0" kern="1200" dirty="0">
                <a:solidFill>
                  <a:schemeClr val="tx1"/>
                </a:solidFill>
                <a:effectLst/>
                <a:latin typeface="+mn-lt"/>
                <a:ea typeface="+mn-ea"/>
                <a:cs typeface="+mn-cs"/>
              </a:rPr>
              <a:t>: Once we were ready to write the report, we talked with IRPA about their </a:t>
            </a:r>
            <a:r>
              <a:rPr lang="en-US" sz="1200" b="0" i="0" u="sng" kern="1200" dirty="0">
                <a:solidFill>
                  <a:schemeClr val="tx1"/>
                </a:solidFill>
                <a:effectLst/>
                <a:latin typeface="+mn-lt"/>
                <a:ea typeface="+mn-ea"/>
                <a:cs typeface="+mn-cs"/>
              </a:rPr>
              <a:t>Campus Assessment Working Group</a:t>
            </a:r>
            <a:r>
              <a:rPr lang="en-US" sz="1200" b="0" i="0" u="none" kern="1200" dirty="0">
                <a:solidFill>
                  <a:schemeClr val="tx1"/>
                </a:solidFill>
                <a:effectLst/>
                <a:latin typeface="+mn-lt"/>
                <a:ea typeface="+mn-ea"/>
                <a:cs typeface="+mn-cs"/>
              </a:rPr>
              <a:t> (CAWG) </a:t>
            </a:r>
            <a:r>
              <a:rPr lang="en-US" sz="1200" b="0" i="0" kern="1200" dirty="0">
                <a:solidFill>
                  <a:schemeClr val="tx1"/>
                </a:solidFill>
                <a:effectLst/>
                <a:latin typeface="+mn-lt"/>
                <a:ea typeface="+mn-ea"/>
                <a:cs typeface="+mn-cs"/>
              </a:rPr>
              <a:t>snapshots. The brief visual presentation of the CAWG snapshots inspired the final design of our report.</a:t>
            </a:r>
          </a:p>
        </p:txBody>
      </p:sp>
      <p:sp>
        <p:nvSpPr>
          <p:cNvPr id="4" name="Slide Number Placeholder 3"/>
          <p:cNvSpPr>
            <a:spLocks noGrp="1"/>
          </p:cNvSpPr>
          <p:nvPr>
            <p:ph type="sldNum" sz="quarter" idx="10"/>
          </p:nvPr>
        </p:nvSpPr>
        <p:spPr/>
        <p:txBody>
          <a:bodyPr/>
          <a:lstStyle/>
          <a:p>
            <a:fld id="{61089E94-532B-494D-AD7A-712B16D9F5AA}" type="slidenum">
              <a:rPr lang="en-US" smtClean="0"/>
              <a:pPr/>
              <a:t>3</a:t>
            </a:fld>
            <a:endParaRPr lang="en-US"/>
          </a:p>
        </p:txBody>
      </p:sp>
    </p:spTree>
    <p:extLst>
      <p:ext uri="{BB962C8B-B14F-4D97-AF65-F5344CB8AC3E}">
        <p14:creationId xmlns:p14="http://schemas.microsoft.com/office/powerpoint/2010/main" val="21284069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CYNTHIA</a:t>
            </a:r>
          </a:p>
          <a:p>
            <a:endParaRPr lang="en-US" b="1" dirty="0" smtClean="0"/>
          </a:p>
          <a:p>
            <a:pPr marL="228600" indent="-228600">
              <a:buFont typeface="+mj-lt"/>
              <a:buAutoNum type="arabicPeriod"/>
            </a:pPr>
            <a:r>
              <a:rPr lang="en-US" b="0" dirty="0" smtClean="0"/>
              <a:t>Design and rollout</a:t>
            </a:r>
            <a:endParaRPr lang="en-US" b="0" baseline="0" dirty="0" smtClean="0"/>
          </a:p>
          <a:p>
            <a:pPr marL="0" indent="0">
              <a:buFont typeface="+mj-lt"/>
              <a:buNone/>
            </a:pPr>
            <a:endParaRPr lang="en-US" b="0" dirty="0" smtClean="0"/>
          </a:p>
          <a:p>
            <a:pPr marL="228600" indent="-228600">
              <a:buFont typeface="+mj-lt"/>
              <a:buAutoNum type="arabicPeriod" startAt="2"/>
            </a:pPr>
            <a:r>
              <a:rPr lang="en-US" b="0" dirty="0" smtClean="0"/>
              <a:t>Basis of Survey Design </a:t>
            </a:r>
          </a:p>
          <a:p>
            <a:pPr marL="171450" indent="-171450">
              <a:buFontTx/>
              <a:buChar char="-"/>
            </a:pPr>
            <a:endParaRPr lang="en-US" b="0" dirty="0" smtClean="0"/>
          </a:p>
          <a:p>
            <a:pPr marL="228600" indent="-228600">
              <a:buFont typeface="+mj-lt"/>
              <a:buAutoNum type="arabicPeriod" startAt="3"/>
            </a:pPr>
            <a:r>
              <a:rPr lang="en-US" b="0" dirty="0" smtClean="0"/>
              <a:t>Communication plan</a:t>
            </a:r>
          </a:p>
        </p:txBody>
      </p:sp>
      <p:sp>
        <p:nvSpPr>
          <p:cNvPr id="4" name="Slide Number Placeholder 3"/>
          <p:cNvSpPr>
            <a:spLocks noGrp="1"/>
          </p:cNvSpPr>
          <p:nvPr>
            <p:ph type="sldNum" sz="quarter" idx="10"/>
          </p:nvPr>
        </p:nvSpPr>
        <p:spPr/>
        <p:txBody>
          <a:bodyPr/>
          <a:lstStyle/>
          <a:p>
            <a:fld id="{61089E94-532B-494D-AD7A-712B16D9F5AA}"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21258073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CYNTHIA</a:t>
            </a:r>
          </a:p>
          <a:p>
            <a:endParaRPr lang="en-US" b="1" dirty="0" smtClean="0"/>
          </a:p>
          <a:p>
            <a:pPr marL="228600" indent="-228600">
              <a:buFont typeface="+mj-lt"/>
              <a:buAutoNum type="arabicPeriod"/>
            </a:pPr>
            <a:r>
              <a:rPr lang="en-US" b="1" dirty="0" smtClean="0"/>
              <a:t>Design and rollout:</a:t>
            </a:r>
            <a:r>
              <a:rPr lang="en-US" b="1" baseline="0" dirty="0" smtClean="0"/>
              <a:t> </a:t>
            </a:r>
          </a:p>
          <a:p>
            <a:pPr marL="0" indent="0">
              <a:buFont typeface="+mj-lt"/>
              <a:buNone/>
            </a:pPr>
            <a:r>
              <a:rPr lang="en-US" b="0" baseline="0" dirty="0" smtClean="0"/>
              <a:t>- </a:t>
            </a:r>
            <a:r>
              <a:rPr lang="en-US" dirty="0" smtClean="0"/>
              <a:t>Diversity Advisory Committee (DAC)</a:t>
            </a:r>
            <a:r>
              <a:rPr lang="en-US" baseline="0" dirty="0" smtClean="0"/>
              <a:t> members</a:t>
            </a:r>
            <a:r>
              <a:rPr lang="en-US" dirty="0" smtClean="0"/>
              <a:t> identified and assessed available and effective tools from</a:t>
            </a:r>
            <a:r>
              <a:rPr lang="en-US" baseline="0" dirty="0" smtClean="0"/>
              <a:t> v</a:t>
            </a:r>
            <a:r>
              <a:rPr lang="en-US" dirty="0" smtClean="0"/>
              <a:t>arious campus offices. We contacted the following units:</a:t>
            </a:r>
          </a:p>
          <a:p>
            <a:pPr marL="685800" lvl="1" indent="-228600">
              <a:buFont typeface="+mj-lt"/>
              <a:buAutoNum type="alphaLcParenR"/>
            </a:pPr>
            <a:r>
              <a:rPr lang="en-US" dirty="0" smtClean="0"/>
              <a:t> the President's Commission on Disability Issues</a:t>
            </a:r>
          </a:p>
          <a:p>
            <a:pPr marL="685800" lvl="1" indent="-228600">
              <a:buFont typeface="+mj-lt"/>
              <a:buAutoNum type="alphaLcParenR"/>
            </a:pPr>
            <a:r>
              <a:rPr lang="en-US" dirty="0" smtClean="0"/>
              <a:t>UMD Office of Diversity (ODI)</a:t>
            </a:r>
          </a:p>
          <a:p>
            <a:pPr marL="685800" lvl="1" indent="-228600">
              <a:buFont typeface="+mj-lt"/>
              <a:buAutoNum type="alphaLcParenR"/>
            </a:pPr>
            <a:r>
              <a:rPr lang="en-US" dirty="0" smtClean="0"/>
              <a:t>University Human Resources</a:t>
            </a:r>
          </a:p>
          <a:p>
            <a:pPr marL="685800" lvl="1" indent="-228600">
              <a:buFont typeface="+mj-lt"/>
              <a:buAutoNum type="alphaLcParenR"/>
            </a:pPr>
            <a:r>
              <a:rPr lang="en-US" dirty="0" err="1" smtClean="0"/>
              <a:t>iSchool's</a:t>
            </a:r>
            <a:r>
              <a:rPr lang="en-US" dirty="0" smtClean="0"/>
              <a:t> Diversity Officer</a:t>
            </a:r>
          </a:p>
          <a:p>
            <a:pPr marL="685800" lvl="1" indent="-228600">
              <a:buFont typeface="+mj-lt"/>
              <a:buAutoNum type="alphaLcParenR"/>
            </a:pPr>
            <a:r>
              <a:rPr lang="en-US" dirty="0" smtClean="0"/>
              <a:t>Library Leadership &amp; Management Association’s (LLAMA) Diversity Officers Discussion Group</a:t>
            </a:r>
          </a:p>
          <a:p>
            <a:pPr marL="685800" lvl="1" indent="-228600">
              <a:buFont typeface="+mj-lt"/>
              <a:buAutoNum type="alphaLcParenR"/>
            </a:pPr>
            <a:r>
              <a:rPr lang="en-US" dirty="0" smtClean="0"/>
              <a:t>Senate Staff Affairs</a:t>
            </a:r>
          </a:p>
          <a:p>
            <a:pPr marL="685800" lvl="1" indent="-228600">
              <a:buFont typeface="+mj-lt"/>
              <a:buAutoNum type="alphaLcParenR"/>
            </a:pPr>
            <a:r>
              <a:rPr lang="en-US" dirty="0" smtClean="0"/>
              <a:t>Resident Life were contacted</a:t>
            </a:r>
          </a:p>
          <a:p>
            <a:pPr marL="0" lvl="0" indent="0">
              <a:buFont typeface="+mj-lt"/>
              <a:buNone/>
            </a:pPr>
            <a:r>
              <a:rPr lang="en-US" dirty="0" smtClean="0"/>
              <a:t>- We</a:t>
            </a:r>
            <a:r>
              <a:rPr lang="en-US" baseline="0" dirty="0" smtClean="0"/>
              <a:t> also r</a:t>
            </a:r>
            <a:r>
              <a:rPr lang="en-US" dirty="0" smtClean="0"/>
              <a:t>eviewed Association of Research Libraries’ (ARL) </a:t>
            </a:r>
            <a:r>
              <a:rPr lang="en-US" i="1" dirty="0" smtClean="0"/>
              <a:t>Spec Kit #319: Diversity Plans and Programs</a:t>
            </a:r>
            <a:r>
              <a:rPr lang="en-US" dirty="0" smtClean="0"/>
              <a:t> regarding various universities' assessments of their diversity surveys.</a:t>
            </a:r>
          </a:p>
          <a:p>
            <a:pPr marL="0" indent="0">
              <a:buFont typeface="+mj-lt"/>
              <a:buNone/>
            </a:pPr>
            <a:r>
              <a:rPr lang="en-US" dirty="0" smtClean="0"/>
              <a:t>- Survey participation was voluntary and responses were confidential.  The survey included 20 closed questions and 5 open-ended questions.     </a:t>
            </a:r>
          </a:p>
          <a:p>
            <a:pPr marL="0" indent="0">
              <a:buFont typeface="+mj-lt"/>
              <a:buNone/>
            </a:pPr>
            <a:r>
              <a:rPr lang="en-US" dirty="0" smtClean="0"/>
              <a:t>- Initial rollout :  July 21-August 11, 2014; Reactivated for additional week per UMD Libraries’ Dean</a:t>
            </a:r>
            <a:r>
              <a:rPr lang="en-US" baseline="0" dirty="0" smtClean="0"/>
              <a:t> </a:t>
            </a:r>
            <a:r>
              <a:rPr lang="en-US" dirty="0" smtClean="0"/>
              <a:t>Pat Steele:  September 15-21, 2014 </a:t>
            </a:r>
          </a:p>
        </p:txBody>
      </p:sp>
      <p:sp>
        <p:nvSpPr>
          <p:cNvPr id="4" name="Slide Number Placeholder 3"/>
          <p:cNvSpPr>
            <a:spLocks noGrp="1"/>
          </p:cNvSpPr>
          <p:nvPr>
            <p:ph type="sldNum" sz="quarter" idx="10"/>
          </p:nvPr>
        </p:nvSpPr>
        <p:spPr/>
        <p:txBody>
          <a:bodyPr/>
          <a:lstStyle/>
          <a:p>
            <a:fld id="{61089E94-532B-494D-AD7A-712B16D9F5AA}"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31204028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CYNTHIA</a:t>
            </a:r>
          </a:p>
          <a:p>
            <a:endParaRPr lang="en-US" b="1" dirty="0" smtClean="0"/>
          </a:p>
          <a:p>
            <a:pPr marL="228600" indent="-228600">
              <a:buFont typeface="+mj-lt"/>
              <a:buAutoNum type="arabicPeriod" startAt="2"/>
            </a:pPr>
            <a:r>
              <a:rPr lang="en-US" b="1" dirty="0" smtClean="0"/>
              <a:t>Basis of Survey Design</a:t>
            </a:r>
          </a:p>
          <a:p>
            <a:pPr marL="171450" indent="-171450">
              <a:buFontTx/>
              <a:buChar char="-"/>
            </a:pPr>
            <a:r>
              <a:rPr lang="en-US" dirty="0" smtClean="0"/>
              <a:t>We selected </a:t>
            </a:r>
            <a:r>
              <a:rPr lang="en-US" dirty="0" err="1" smtClean="0"/>
              <a:t>iSchool's</a:t>
            </a:r>
            <a:r>
              <a:rPr lang="en-US" dirty="0" smtClean="0"/>
              <a:t> Mixed Assessment Model with UMD</a:t>
            </a:r>
            <a:r>
              <a:rPr lang="en-US" baseline="0" dirty="0" smtClean="0"/>
              <a:t> L</a:t>
            </a:r>
            <a:r>
              <a:rPr lang="en-US" dirty="0" smtClean="0"/>
              <a:t>ibraries using </a:t>
            </a:r>
            <a:r>
              <a:rPr lang="en-US" dirty="0" err="1" smtClean="0"/>
              <a:t>Qualtrics</a:t>
            </a:r>
            <a:r>
              <a:rPr lang="en-US" dirty="0" smtClean="0"/>
              <a:t> rather than </a:t>
            </a:r>
            <a:r>
              <a:rPr lang="en-US" dirty="0" err="1" smtClean="0"/>
              <a:t>iSchool's</a:t>
            </a:r>
            <a:r>
              <a:rPr lang="en-US" dirty="0" smtClean="0"/>
              <a:t> Survey Monkey instrument.  </a:t>
            </a:r>
          </a:p>
          <a:p>
            <a:pPr marL="171450" indent="-171450">
              <a:buFontTx/>
              <a:buChar char="-"/>
            </a:pPr>
            <a:r>
              <a:rPr lang="en-US" dirty="0" smtClean="0"/>
              <a:t>Demographics identified: Race/Ethnicity, Disability Status, Marital Status, Role in Libraries, Sexual Orientation, Gender/Gender Identity.         </a:t>
            </a:r>
          </a:p>
          <a:p>
            <a:pPr marL="171450" indent="-171450">
              <a:buFontTx/>
              <a:buChar char="-"/>
            </a:pPr>
            <a:r>
              <a:rPr lang="en-US" dirty="0" smtClean="0"/>
              <a:t>Questions</a:t>
            </a:r>
            <a:r>
              <a:rPr lang="en-US" baseline="0" dirty="0" smtClean="0"/>
              <a:t> were d</a:t>
            </a:r>
            <a:r>
              <a:rPr lang="en-US" dirty="0" smtClean="0"/>
              <a:t>esigned to provide critical information regarding organizational changes, training, programs, and recommendations for next steps to benefit diversity climate in libraries.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We (Libraries) plan to do focus groups to look at concerns in the survey just like </a:t>
            </a:r>
            <a:r>
              <a:rPr lang="en-US" sz="1200" kern="1200" dirty="0" err="1" smtClean="0">
                <a:solidFill>
                  <a:schemeClr val="tx1"/>
                </a:solidFill>
                <a:effectLst/>
                <a:latin typeface="+mn-lt"/>
                <a:ea typeface="+mn-ea"/>
                <a:cs typeface="+mn-cs"/>
              </a:rPr>
              <a:t>iSchool</a:t>
            </a:r>
            <a:r>
              <a:rPr lang="en-US" sz="1200" kern="1200" baseline="0" dirty="0" smtClean="0">
                <a:solidFill>
                  <a:schemeClr val="tx1"/>
                </a:solidFill>
                <a:effectLst/>
                <a:latin typeface="+mn-lt"/>
                <a:ea typeface="+mn-ea"/>
                <a:cs typeface="+mn-cs"/>
              </a:rPr>
              <a:t> did.</a:t>
            </a:r>
            <a:r>
              <a:rPr lang="en-US" dirty="0" smtClean="0"/>
              <a:t> </a:t>
            </a:r>
          </a:p>
          <a:p>
            <a:pPr marL="171450" indent="-171450">
              <a:buFontTx/>
              <a:buChar char="-"/>
            </a:pPr>
            <a:endParaRPr lang="en-US" dirty="0" smtClean="0"/>
          </a:p>
        </p:txBody>
      </p:sp>
      <p:sp>
        <p:nvSpPr>
          <p:cNvPr id="4" name="Slide Number Placeholder 3"/>
          <p:cNvSpPr>
            <a:spLocks noGrp="1"/>
          </p:cNvSpPr>
          <p:nvPr>
            <p:ph type="sldNum" sz="quarter" idx="10"/>
          </p:nvPr>
        </p:nvSpPr>
        <p:spPr/>
        <p:txBody>
          <a:bodyPr/>
          <a:lstStyle/>
          <a:p>
            <a:fld id="{61089E94-532B-494D-AD7A-712B16D9F5AA}"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141864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CYNTHIA</a:t>
            </a:r>
          </a:p>
          <a:p>
            <a:pPr marL="171450" indent="-171450">
              <a:buFontTx/>
              <a:buChar char="-"/>
            </a:pPr>
            <a:endParaRPr lang="en-US" dirty="0" smtClean="0"/>
          </a:p>
          <a:p>
            <a:pPr marL="228600" indent="-228600">
              <a:buFont typeface="+mj-lt"/>
              <a:buAutoNum type="arabicPeriod" startAt="3"/>
            </a:pPr>
            <a:r>
              <a:rPr lang="en-US" b="1" dirty="0" smtClean="0"/>
              <a:t>Communication plan</a:t>
            </a:r>
          </a:p>
          <a:p>
            <a:pPr marL="171450" indent="-171450">
              <a:buFontTx/>
              <a:buChar char="-"/>
            </a:pPr>
            <a:r>
              <a:rPr lang="en-US" sz="1200" kern="1200" dirty="0" smtClean="0">
                <a:solidFill>
                  <a:schemeClr val="tx1"/>
                </a:solidFill>
                <a:effectLst/>
                <a:latin typeface="+mn-lt"/>
                <a:ea typeface="+mn-ea"/>
                <a:cs typeface="+mn-cs"/>
              </a:rPr>
              <a:t>DAC developed a robust marketing/communications plan which we ran in tandem with the roll out of the survey, which we believe contributed to our high response rate of 78%.</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dirty="0" smtClean="0"/>
              <a:t>Presented DAC report to Administration: Dean (11/24/15)</a:t>
            </a:r>
            <a:r>
              <a:rPr lang="en-US" baseline="0" dirty="0" smtClean="0"/>
              <a:t> and </a:t>
            </a:r>
            <a:r>
              <a:rPr lang="en-US" dirty="0" smtClean="0"/>
              <a:t>Library</a:t>
            </a:r>
            <a:r>
              <a:rPr lang="en-US" baseline="0" dirty="0" smtClean="0"/>
              <a:t> </a:t>
            </a:r>
            <a:r>
              <a:rPr lang="en-US" dirty="0" smtClean="0"/>
              <a:t>Management Group (LMG)</a:t>
            </a:r>
            <a:r>
              <a:rPr lang="en-US" baseline="0" dirty="0" smtClean="0"/>
              <a:t> on</a:t>
            </a:r>
            <a:r>
              <a:rPr lang="en-US" dirty="0" smtClean="0"/>
              <a:t> 12/1/2015</a:t>
            </a:r>
          </a:p>
          <a:p>
            <a:pPr marL="171450" indent="-171450">
              <a:buFontTx/>
              <a:buChar char="-"/>
            </a:pPr>
            <a:r>
              <a:rPr lang="en-US" dirty="0" smtClean="0"/>
              <a:t>Emailed to library staff &amp; presented at Library Assembly (LA) Meeting: 2/16/2016  </a:t>
            </a:r>
            <a:endParaRPr lang="en-US" dirty="0"/>
          </a:p>
        </p:txBody>
      </p:sp>
      <p:sp>
        <p:nvSpPr>
          <p:cNvPr id="4" name="Slide Number Placeholder 3"/>
          <p:cNvSpPr>
            <a:spLocks noGrp="1"/>
          </p:cNvSpPr>
          <p:nvPr>
            <p:ph type="sldNum" sz="quarter" idx="10"/>
          </p:nvPr>
        </p:nvSpPr>
        <p:spPr/>
        <p:txBody>
          <a:bodyPr/>
          <a:lstStyle/>
          <a:p>
            <a:fld id="{61089E94-532B-494D-AD7A-712B16D9F5AA}"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26119670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smtClean="0"/>
              <a:t>LISA</a:t>
            </a:r>
          </a:p>
          <a:p>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DAC’s work performed in two phases: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0" dirty="0" smtClean="0"/>
              <a:t>DAC</a:t>
            </a:r>
            <a:r>
              <a:rPr lang="en-US" b="0" baseline="0" dirty="0" smtClean="0"/>
              <a:t> identified themes for each question and created bullet points about the data for the report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0" baseline="0" dirty="0" smtClean="0"/>
              <a:t>Decide how we wanted to dig into the data. With separate  group coding for open ended questions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We organized responses in Google Doc spreadsheet by themes.  Themes identified were then grouped by the 5 subject areas above. </a:t>
            </a:r>
          </a:p>
          <a:p>
            <a:endParaRPr lang="en-US" b="0" baseline="0" dirty="0" smtClean="0"/>
          </a:p>
          <a:p>
            <a:r>
              <a:rPr lang="en-US" b="0" baseline="0" dirty="0" smtClean="0"/>
              <a:t>With separate  group coding for open ended questions we divided into 2 sub-groups. </a:t>
            </a:r>
            <a:r>
              <a:rPr lang="en-US" sz="1200" kern="1200" dirty="0" smtClean="0">
                <a:solidFill>
                  <a:schemeClr val="tx1"/>
                </a:solidFill>
                <a:effectLst/>
                <a:latin typeface="+mn-lt"/>
                <a:ea typeface="+mn-ea"/>
                <a:cs typeface="+mn-cs"/>
              </a:rPr>
              <a:t>Subgroups decided to label these responses in categories from bottom to top, (see pyramid above). After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​analyzing the data from the themes identified in the</a:t>
            </a:r>
            <a:r>
              <a:rPr lang="en-US" sz="1200" kern="1200" baseline="0" dirty="0" smtClean="0">
                <a:solidFill>
                  <a:schemeClr val="tx1"/>
                </a:solidFill>
                <a:effectLst/>
                <a:latin typeface="+mn-lt"/>
                <a:ea typeface="+mn-ea"/>
                <a:cs typeface="+mn-cs"/>
              </a:rPr>
              <a:t> open ended questions</a:t>
            </a:r>
            <a:r>
              <a:rPr lang="en-US" sz="1200" kern="1200" dirty="0" smtClean="0">
                <a:solidFill>
                  <a:schemeClr val="tx1"/>
                </a:solidFill>
                <a:effectLst/>
                <a:latin typeface="+mn-lt"/>
                <a:ea typeface="+mn-ea"/>
                <a:cs typeface="+mn-cs"/>
              </a:rPr>
              <a:t>, we continued analyzing the results from the multiple choice</a:t>
            </a:r>
            <a:r>
              <a:rPr lang="en-US" sz="1200" kern="1200" baseline="0" dirty="0" smtClean="0">
                <a:solidFill>
                  <a:schemeClr val="tx1"/>
                </a:solidFill>
                <a:effectLst/>
                <a:latin typeface="+mn-lt"/>
                <a:ea typeface="+mn-ea"/>
                <a:cs typeface="+mn-cs"/>
              </a:rPr>
              <a:t> questions</a:t>
            </a:r>
            <a:r>
              <a:rPr lang="en-US" sz="1200" kern="1200" dirty="0" smtClean="0">
                <a:solidFill>
                  <a:schemeClr val="tx1"/>
                </a:solidFill>
                <a:effectLst/>
                <a:latin typeface="+mn-lt"/>
                <a:ea typeface="+mn-ea"/>
                <a:cs typeface="+mn-cs"/>
              </a:rPr>
              <a:t> and the pyramid (above) represents a graphic illustration of ALL of our work.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Graduate Assistant was tasked to dig deeper into the survey and identify any statistical significance. However, because of the small sample size, IRPA recommended that we just report out the number of responses.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plan to use the Graduate Assistant's findings and recommendations for designing any future surveys.  </a:t>
            </a: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endParaRPr lang="en-US" b="0" dirty="0" smtClean="0"/>
          </a:p>
          <a:p>
            <a:endParaRPr lang="en-US" b="0" dirty="0"/>
          </a:p>
        </p:txBody>
      </p:sp>
      <p:sp>
        <p:nvSpPr>
          <p:cNvPr id="4" name="Slide Number Placeholder 3"/>
          <p:cNvSpPr>
            <a:spLocks noGrp="1"/>
          </p:cNvSpPr>
          <p:nvPr>
            <p:ph type="sldNum" sz="quarter" idx="10"/>
          </p:nvPr>
        </p:nvSpPr>
        <p:spPr/>
        <p:txBody>
          <a:bodyPr/>
          <a:lstStyle/>
          <a:p>
            <a:fld id="{61089E94-532B-494D-AD7A-712B16D9F5AA}" type="slidenum">
              <a:rPr lang="en-US" smtClean="0"/>
              <a:pPr/>
              <a:t>8</a:t>
            </a:fld>
            <a:endParaRPr lang="en-US"/>
          </a:p>
        </p:txBody>
      </p:sp>
    </p:spTree>
    <p:extLst>
      <p:ext uri="{BB962C8B-B14F-4D97-AF65-F5344CB8AC3E}">
        <p14:creationId xmlns:p14="http://schemas.microsoft.com/office/powerpoint/2010/main" val="2694016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LISA</a:t>
            </a:r>
            <a:r>
              <a:rPr lang="en-US" b="1" baseline="0" dirty="0" smtClean="0"/>
              <a:t> </a:t>
            </a:r>
          </a:p>
          <a:p>
            <a:endParaRPr lang="en-US" b="1" baseline="0" dirty="0" smtClean="0"/>
          </a:p>
          <a:p>
            <a:r>
              <a:rPr lang="en-US" b="0" baseline="0" dirty="0" err="1" smtClean="0"/>
              <a:t>Qualtrics</a:t>
            </a:r>
            <a:r>
              <a:rPr lang="en-US" b="0" baseline="0" dirty="0" smtClean="0"/>
              <a:t> for assessment survey instrument;</a:t>
            </a:r>
          </a:p>
          <a:p>
            <a:r>
              <a:rPr lang="en-US" b="0" baseline="0" dirty="0" smtClean="0"/>
              <a:t>Exported the survey results from </a:t>
            </a:r>
            <a:r>
              <a:rPr lang="en-US" b="0" baseline="0" dirty="0" err="1" smtClean="0"/>
              <a:t>Qualtrics</a:t>
            </a:r>
            <a:r>
              <a:rPr lang="en-US" b="0" baseline="0" dirty="0" smtClean="0"/>
              <a:t> to Excel for preliminary analysis</a:t>
            </a:r>
          </a:p>
          <a:p>
            <a:endParaRPr lang="en-US" b="0" baseline="0" dirty="0" smtClean="0"/>
          </a:p>
          <a:p>
            <a:r>
              <a:rPr lang="en-US" b="0" baseline="0" dirty="0" smtClean="0"/>
              <a:t>Next used Google Sheets</a:t>
            </a:r>
          </a:p>
          <a:p>
            <a:endParaRPr lang="en-US" b="0" baseline="0" dirty="0" smtClean="0"/>
          </a:p>
          <a:p>
            <a:r>
              <a:rPr lang="en-US" b="0" baseline="0" dirty="0" smtClean="0"/>
              <a:t>R  software and SPSS was used for deeper analysis by GA</a:t>
            </a:r>
          </a:p>
          <a:p>
            <a:endParaRPr lang="en-US" b="0" baseline="0" dirty="0" smtClean="0"/>
          </a:p>
          <a:p>
            <a:r>
              <a:rPr lang="en-US" b="0" baseline="0" dirty="0" smtClean="0"/>
              <a:t>IRPA demographic statistics</a:t>
            </a:r>
          </a:p>
          <a:p>
            <a:endParaRPr lang="en-US" b="0" baseline="0" dirty="0" smtClean="0"/>
          </a:p>
          <a:p>
            <a:endParaRPr lang="en-US" b="0" dirty="0"/>
          </a:p>
        </p:txBody>
      </p:sp>
      <p:sp>
        <p:nvSpPr>
          <p:cNvPr id="4" name="Slide Number Placeholder 3"/>
          <p:cNvSpPr>
            <a:spLocks noGrp="1"/>
          </p:cNvSpPr>
          <p:nvPr>
            <p:ph type="sldNum" sz="quarter" idx="10"/>
          </p:nvPr>
        </p:nvSpPr>
        <p:spPr/>
        <p:txBody>
          <a:bodyPr/>
          <a:lstStyle/>
          <a:p>
            <a:fld id="{61089E94-532B-494D-AD7A-712B16D9F5AA}"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277360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56B7A0F-5B99-4F35-9BDD-321CD3C098FF}" type="datetimeFigureOut">
              <a:rPr lang="en-US" smtClean="0"/>
              <a:pPr/>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6B7A0F-5B99-4F35-9BDD-321CD3C098FF}" type="datetimeFigureOut">
              <a:rPr lang="en-US" smtClean="0"/>
              <a:pPr/>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6B7A0F-5B99-4F35-9BDD-321CD3C098FF}" type="datetimeFigureOut">
              <a:rPr lang="en-US" smtClean="0"/>
              <a:pPr/>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6B7A0F-5B99-4F35-9BDD-321CD3C098FF}" type="datetimeFigureOut">
              <a:rPr lang="en-US" smtClean="0"/>
              <a:pPr/>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6B7A0F-5B99-4F35-9BDD-321CD3C098FF}" type="datetimeFigureOut">
              <a:rPr lang="en-US" smtClean="0"/>
              <a:pPr/>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6B7A0F-5B99-4F35-9BDD-321CD3C098FF}" type="datetimeFigureOut">
              <a:rPr lang="en-US" smtClean="0"/>
              <a:pPr/>
              <a:t>6/9/2016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6B7A0F-5B99-4F35-9BDD-321CD3C098FF}" type="datetimeFigureOut">
              <a:rPr lang="en-US" smtClean="0"/>
              <a:pPr/>
              <a:t>6/9/2016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6B7A0F-5B99-4F35-9BDD-321CD3C098FF}" type="datetimeFigureOut">
              <a:rPr lang="en-US" smtClean="0"/>
              <a:pPr/>
              <a:t>6/9/2016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B7A0F-5B99-4F35-9BDD-321CD3C098FF}" type="datetimeFigureOut">
              <a:rPr lang="en-US" smtClean="0"/>
              <a:pPr/>
              <a:t>6/9/2016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6B7A0F-5B99-4F35-9BDD-321CD3C098FF}" type="datetimeFigureOut">
              <a:rPr lang="en-US" smtClean="0"/>
              <a:pPr/>
              <a:t>6/9/2016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6B7A0F-5B99-4F35-9BDD-321CD3C098FF}" type="datetimeFigureOut">
              <a:rPr lang="en-US" smtClean="0"/>
              <a:pPr/>
              <a:t>6/9/2016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AB3369-7666-44EB-AEA9-5FA9440DB40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B7A0F-5B99-4F35-9BDD-321CD3C098FF}" type="datetimeFigureOut">
              <a:rPr lang="en-US" smtClean="0"/>
              <a:pPr/>
              <a:t>6/9/2016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AB3369-7666-44EB-AEA9-5FA9440DB40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libi.lib.umd.edu/sites/default/files/DACSurveyReport_Final_rev_3-16-16.pdf" TargetMode="External"/><Relationship Id="rId2" Type="http://schemas.openxmlformats.org/officeDocument/2006/relationships/hyperlink" Target="http://hdl.handle.net/1903/17439"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jpe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4.jpe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4.jpeg"/><Relationship Id="rId7"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4.jpeg"/><Relationship Id="rId7" Type="http://schemas.openxmlformats.org/officeDocument/2006/relationships/diagramColors" Target="../diagrams/colors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8.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4.jpeg"/><Relationship Id="rId7" Type="http://schemas.openxmlformats.org/officeDocument/2006/relationships/diagramColors" Target="../diagrams/colors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jpe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4" name="Rectangle 5"/>
          <p:cNvSpPr txBox="1">
            <a:spLocks noChangeArrowheads="1"/>
          </p:cNvSpPr>
          <p:nvPr/>
        </p:nvSpPr>
        <p:spPr>
          <a:xfrm>
            <a:off x="6263155" y="2330777"/>
            <a:ext cx="2418413" cy="1676400"/>
          </a:xfrm>
          <a:prstGeom prst="rect">
            <a:avLst/>
          </a:prstGeom>
          <a:noFill/>
          <a:effectLst/>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defRPr/>
            </a:pPr>
            <a:r>
              <a:rPr lang="en-US" sz="1600" i="1" dirty="0"/>
              <a:t>Jamie Edwards</a:t>
            </a:r>
          </a:p>
          <a:p>
            <a:pPr algn="r">
              <a:defRPr/>
            </a:pPr>
            <a:r>
              <a:rPr lang="en-US" sz="1600" i="1" dirty="0"/>
              <a:t>Sharon Epps</a:t>
            </a:r>
          </a:p>
          <a:p>
            <a:pPr algn="r">
              <a:defRPr/>
            </a:pPr>
            <a:r>
              <a:rPr lang="en-US" sz="1600" i="1" dirty="0"/>
              <a:t>Andrew </a:t>
            </a:r>
            <a:r>
              <a:rPr lang="en-US" sz="1600" i="1" dirty="0" err="1"/>
              <a:t>Horbal</a:t>
            </a:r>
            <a:r>
              <a:rPr lang="en-US" sz="1600" i="1" dirty="0"/>
              <a:t> </a:t>
            </a:r>
          </a:p>
          <a:p>
            <a:pPr algn="r">
              <a:defRPr/>
            </a:pPr>
            <a:r>
              <a:rPr lang="en-US" sz="1600" i="1" dirty="0"/>
              <a:t>Cynthia Sorrell</a:t>
            </a:r>
          </a:p>
          <a:p>
            <a:pPr algn="r">
              <a:defRPr/>
            </a:pPr>
            <a:r>
              <a:rPr lang="en-US" sz="1600" i="1" dirty="0" err="1"/>
              <a:t>Nedelina</a:t>
            </a:r>
            <a:r>
              <a:rPr lang="en-US" sz="1600" i="1" dirty="0"/>
              <a:t> </a:t>
            </a:r>
            <a:r>
              <a:rPr lang="en-US" sz="1600" i="1" dirty="0" err="1"/>
              <a:t>Tchangalova</a:t>
            </a:r>
            <a:endParaRPr lang="en-US" sz="1600" i="1" dirty="0"/>
          </a:p>
          <a:p>
            <a:pPr algn="r">
              <a:defRPr/>
            </a:pPr>
            <a:r>
              <a:rPr lang="en-US" sz="1600" i="1" dirty="0"/>
              <a:t>Lisa Wheeler</a:t>
            </a:r>
          </a:p>
        </p:txBody>
      </p:sp>
      <p:sp>
        <p:nvSpPr>
          <p:cNvPr id="8" name="Rectangle 5"/>
          <p:cNvSpPr txBox="1">
            <a:spLocks noChangeArrowheads="1"/>
          </p:cNvSpPr>
          <p:nvPr/>
        </p:nvSpPr>
        <p:spPr>
          <a:xfrm>
            <a:off x="-76200" y="1143000"/>
            <a:ext cx="9220200" cy="914400"/>
          </a:xfrm>
          <a:prstGeom prst="rect">
            <a:avLst/>
          </a:prstGeom>
          <a:solidFill>
            <a:schemeClr val="bg1"/>
          </a:solidFill>
          <a:effectLst/>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sz="800" b="1" dirty="0">
              <a:effectLst>
                <a:outerShdw blurRad="38100" dist="38100" dir="2700000" algn="tl">
                  <a:srgbClr val="000000">
                    <a:alpha val="43137"/>
                  </a:srgbClr>
                </a:outerShdw>
              </a:effectLst>
            </a:endParaRPr>
          </a:p>
          <a:p>
            <a:pPr>
              <a:defRPr/>
            </a:pPr>
            <a:r>
              <a:rPr lang="en-US" sz="3400" b="1" dirty="0">
                <a:effectLst>
                  <a:outerShdw blurRad="38100" dist="38100" dir="2700000" algn="tl">
                    <a:srgbClr val="000000">
                      <a:alpha val="43137"/>
                    </a:srgbClr>
                  </a:outerShdw>
                </a:effectLst>
              </a:rPr>
              <a:t>Out with the old, in with the new </a:t>
            </a:r>
            <a:r>
              <a:rPr lang="en-US" sz="3200" dirty="0">
                <a:effectLst>
                  <a:outerShdw blurRad="38100" dist="38100" dir="2700000" algn="tl">
                    <a:srgbClr val="000000">
                      <a:alpha val="43137"/>
                    </a:srgbClr>
                  </a:outerShdw>
                </a:effectLst>
              </a:rPr>
              <a:t/>
            </a:r>
            <a:br>
              <a:rPr lang="en-US" sz="3200" dirty="0">
                <a:effectLst>
                  <a:outerShdw blurRad="38100" dist="38100" dir="2700000" algn="tl">
                    <a:srgbClr val="000000">
                      <a:alpha val="43137"/>
                    </a:srgbClr>
                  </a:outerShdw>
                </a:effectLst>
              </a:rPr>
            </a:br>
            <a:r>
              <a:rPr lang="en-US" sz="2200" dirty="0"/>
              <a:t>A reliable workflow in writing a report on diversity and inclusion</a:t>
            </a:r>
          </a:p>
          <a:p>
            <a:pPr>
              <a:defRPr/>
            </a:pPr>
            <a:endParaRPr lang="en-US" sz="800" dirty="0"/>
          </a:p>
          <a:p>
            <a:pPr>
              <a:defRPr/>
            </a:pPr>
            <a:endParaRPr lang="en-US" sz="800" dirty="0"/>
          </a:p>
        </p:txBody>
      </p:sp>
      <p:sp>
        <p:nvSpPr>
          <p:cNvPr id="6" name="TextBox 5"/>
          <p:cNvSpPr txBox="1"/>
          <p:nvPr/>
        </p:nvSpPr>
        <p:spPr>
          <a:xfrm>
            <a:off x="5028730" y="5257800"/>
            <a:ext cx="3657600" cy="507831"/>
          </a:xfrm>
          <a:prstGeom prst="rect">
            <a:avLst/>
          </a:prstGeom>
          <a:noFill/>
        </p:spPr>
        <p:txBody>
          <a:bodyPr wrap="square" rtlCol="0">
            <a:spAutoFit/>
          </a:bodyPr>
          <a:lstStyle/>
          <a:p>
            <a:pPr algn="r"/>
            <a:r>
              <a:rPr lang="en-US" sz="900" dirty="0"/>
              <a:t>Library Research &amp; Innovative Practice Forum</a:t>
            </a:r>
          </a:p>
          <a:p>
            <a:pPr algn="r"/>
            <a:r>
              <a:rPr lang="en-US" sz="900" dirty="0"/>
              <a:t>University of Maryland, College Park</a:t>
            </a:r>
          </a:p>
          <a:p>
            <a:pPr algn="r"/>
            <a:r>
              <a:rPr lang="en-US" sz="900" dirty="0"/>
              <a:t>June 8, 2016</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67064" y="4294843"/>
            <a:ext cx="1600200" cy="57138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2133600" y="833436"/>
            <a:ext cx="6553200" cy="715963"/>
          </a:xfrm>
        </p:spPr>
        <p:txBody>
          <a:bodyPr>
            <a:normAutofit/>
          </a:bodyPr>
          <a:lstStyle/>
          <a:p>
            <a:pPr algn="l"/>
            <a:r>
              <a:rPr lang="en-US" sz="3600" b="1" dirty="0"/>
              <a:t>Report design </a:t>
            </a:r>
            <a:r>
              <a:rPr lang="en-US" sz="2400" b="1" dirty="0"/>
              <a:t>– IRPA sample</a:t>
            </a:r>
          </a:p>
        </p:txBody>
      </p:sp>
      <p:pic>
        <p:nvPicPr>
          <p:cNvPr id="3" name="Picture 2"/>
          <p:cNvPicPr>
            <a:picLocks noChangeAspect="1"/>
          </p:cNvPicPr>
          <p:nvPr/>
        </p:nvPicPr>
        <p:blipFill>
          <a:blip r:embed="rId4"/>
          <a:stretch>
            <a:fillRect/>
          </a:stretch>
        </p:blipFill>
        <p:spPr>
          <a:xfrm>
            <a:off x="3604406" y="2252145"/>
            <a:ext cx="5219700" cy="4189298"/>
          </a:xfrm>
          <a:prstGeom prst="rect">
            <a:avLst/>
          </a:prstGeom>
          <a:ln>
            <a:solidFill>
              <a:schemeClr val="accent5">
                <a:lumMod val="60000"/>
                <a:lumOff val="40000"/>
              </a:schemeClr>
            </a:solidFill>
          </a:ln>
        </p:spPr>
      </p:pic>
      <p:sp>
        <p:nvSpPr>
          <p:cNvPr id="5" name="TextBox 4"/>
          <p:cNvSpPr txBox="1"/>
          <p:nvPr/>
        </p:nvSpPr>
        <p:spPr>
          <a:xfrm>
            <a:off x="2133600" y="1591744"/>
            <a:ext cx="6981826" cy="369332"/>
          </a:xfrm>
          <a:prstGeom prst="rect">
            <a:avLst/>
          </a:prstGeom>
          <a:noFill/>
        </p:spPr>
        <p:txBody>
          <a:bodyPr wrap="square" rtlCol="0">
            <a:spAutoFit/>
          </a:bodyPr>
          <a:lstStyle/>
          <a:p>
            <a:r>
              <a:rPr lang="en-US" dirty="0"/>
              <a:t>Using a model from IRPA’s </a:t>
            </a:r>
            <a:r>
              <a:rPr lang="en-US" dirty="0">
                <a:solidFill>
                  <a:srgbClr val="262626"/>
                </a:solidFill>
              </a:rPr>
              <a:t>Campus Assessment Working Group (CAWG)</a:t>
            </a:r>
          </a:p>
        </p:txBody>
      </p:sp>
      <p:grpSp>
        <p:nvGrpSpPr>
          <p:cNvPr id="18" name="Group 17"/>
          <p:cNvGrpSpPr/>
          <p:nvPr/>
        </p:nvGrpSpPr>
        <p:grpSpPr>
          <a:xfrm>
            <a:off x="1625185" y="2590800"/>
            <a:ext cx="3785015" cy="1755994"/>
            <a:chOff x="1625185" y="2590800"/>
            <a:chExt cx="3785015" cy="1755994"/>
          </a:xfrm>
        </p:grpSpPr>
        <p:sp>
          <p:nvSpPr>
            <p:cNvPr id="6" name="Right Arrow 5"/>
            <p:cNvSpPr/>
            <p:nvPr/>
          </p:nvSpPr>
          <p:spPr>
            <a:xfrm rot="1601883">
              <a:off x="1625185" y="2637011"/>
              <a:ext cx="2043160" cy="596046"/>
            </a:xfrm>
            <a:prstGeom prst="right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Graphs &amp; charts</a:t>
              </a:r>
            </a:p>
          </p:txBody>
        </p:sp>
        <p:sp>
          <p:nvSpPr>
            <p:cNvPr id="15" name="TextBox 14"/>
            <p:cNvSpPr txBox="1"/>
            <p:nvPr/>
          </p:nvSpPr>
          <p:spPr>
            <a:xfrm>
              <a:off x="3693330" y="2590800"/>
              <a:ext cx="1716870" cy="1755994"/>
            </a:xfrm>
            <a:prstGeom prst="rect">
              <a:avLst/>
            </a:prstGeom>
            <a:solidFill>
              <a:schemeClr val="accent6">
                <a:alpha val="41000"/>
              </a:schemeClr>
            </a:solidFill>
          </p:spPr>
          <p:txBody>
            <a:bodyPr wrap="square" rtlCol="0">
              <a:spAutoFit/>
            </a:bodyPr>
            <a:lstStyle/>
            <a:p>
              <a:endParaRPr lang="en-US" dirty="0"/>
            </a:p>
          </p:txBody>
        </p:sp>
      </p:grpSp>
      <p:grpSp>
        <p:nvGrpSpPr>
          <p:cNvPr id="17" name="Group 16"/>
          <p:cNvGrpSpPr/>
          <p:nvPr/>
        </p:nvGrpSpPr>
        <p:grpSpPr>
          <a:xfrm>
            <a:off x="5486400" y="2590800"/>
            <a:ext cx="3602049" cy="1828800"/>
            <a:chOff x="5486400" y="2590800"/>
            <a:chExt cx="3602049" cy="1828800"/>
          </a:xfrm>
        </p:grpSpPr>
        <p:sp>
          <p:nvSpPr>
            <p:cNvPr id="13" name="Rectangle 12"/>
            <p:cNvSpPr/>
            <p:nvPr/>
          </p:nvSpPr>
          <p:spPr>
            <a:xfrm>
              <a:off x="5486400" y="2590800"/>
              <a:ext cx="3200400" cy="1828800"/>
            </a:xfrm>
            <a:prstGeom prst="rect">
              <a:avLst/>
            </a:prstGeom>
            <a:solidFill>
              <a:schemeClr val="accent5">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9234704" flipV="1">
              <a:off x="7045289" y="2600106"/>
              <a:ext cx="2043160" cy="596046"/>
            </a:xfrm>
            <a:prstGeom prst="rightArrow">
              <a:avLst/>
            </a:prstGeom>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Details</a:t>
              </a:r>
            </a:p>
          </p:txBody>
        </p:sp>
      </p:grpSp>
      <p:grpSp>
        <p:nvGrpSpPr>
          <p:cNvPr id="19" name="Group 18"/>
          <p:cNvGrpSpPr/>
          <p:nvPr/>
        </p:nvGrpSpPr>
        <p:grpSpPr>
          <a:xfrm>
            <a:off x="2327793" y="4648200"/>
            <a:ext cx="6359007" cy="1066800"/>
            <a:chOff x="2327793" y="4648200"/>
            <a:chExt cx="6359007" cy="1066800"/>
          </a:xfrm>
        </p:grpSpPr>
        <p:sp>
          <p:nvSpPr>
            <p:cNvPr id="7" name="Right Arrow 6"/>
            <p:cNvSpPr/>
            <p:nvPr/>
          </p:nvSpPr>
          <p:spPr>
            <a:xfrm rot="20491681">
              <a:off x="2327793" y="4956524"/>
              <a:ext cx="2043160" cy="596046"/>
            </a:xfrm>
            <a:prstGeom prst="right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Main points</a:t>
              </a:r>
            </a:p>
          </p:txBody>
        </p:sp>
        <p:sp>
          <p:nvSpPr>
            <p:cNvPr id="16" name="TextBox 15"/>
            <p:cNvSpPr txBox="1"/>
            <p:nvPr/>
          </p:nvSpPr>
          <p:spPr>
            <a:xfrm>
              <a:off x="4343400" y="4648200"/>
              <a:ext cx="4343400" cy="1066800"/>
            </a:xfrm>
            <a:prstGeom prst="rect">
              <a:avLst/>
            </a:prstGeom>
            <a:solidFill>
              <a:schemeClr val="accent3">
                <a:lumMod val="75000"/>
                <a:alpha val="68000"/>
              </a:schemeClr>
            </a:solidFill>
            <a:ln>
              <a:noFill/>
            </a:ln>
          </p:spPr>
          <p:txBody>
            <a:bodyPr wrap="square" rtlCol="0">
              <a:spAutoFit/>
            </a:bodyPr>
            <a:lstStyle/>
            <a:p>
              <a:endParaRPr lang="en-US" dirty="0"/>
            </a:p>
          </p:txBody>
        </p:sp>
      </p:grpSp>
    </p:spTree>
    <p:extLst>
      <p:ext uri="{BB962C8B-B14F-4D97-AF65-F5344CB8AC3E}">
        <p14:creationId xmlns:p14="http://schemas.microsoft.com/office/powerpoint/2010/main" val="3023505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3"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9"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0-#ppt_w/2"/>
                                          </p:val>
                                        </p:tav>
                                        <p:tav tm="100000">
                                          <p:val>
                                            <p:strVal val="#ppt_x"/>
                                          </p:val>
                                        </p:tav>
                                      </p:tavLst>
                                    </p:anim>
                                    <p:anim calcmode="lin" valueType="num">
                                      <p:cBhvr additive="base">
                                        <p:cTn id="18"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4"/>
          <a:stretch>
            <a:fillRect/>
          </a:stretch>
        </p:blipFill>
        <p:spPr>
          <a:xfrm>
            <a:off x="1906121" y="1920585"/>
            <a:ext cx="7161679" cy="4771076"/>
          </a:xfrm>
          <a:prstGeom prst="rect">
            <a:avLst/>
          </a:prstGeom>
        </p:spPr>
      </p:pic>
      <p:sp>
        <p:nvSpPr>
          <p:cNvPr id="2" name="Rectangle 2"/>
          <p:cNvSpPr>
            <a:spLocks noGrp="1" noChangeArrowheads="1"/>
          </p:cNvSpPr>
          <p:nvPr>
            <p:ph type="title"/>
          </p:nvPr>
        </p:nvSpPr>
        <p:spPr>
          <a:xfrm>
            <a:off x="2133600" y="833436"/>
            <a:ext cx="6553200" cy="715963"/>
          </a:xfrm>
        </p:spPr>
        <p:txBody>
          <a:bodyPr/>
          <a:lstStyle/>
          <a:p>
            <a:pPr algn="l"/>
            <a:r>
              <a:rPr lang="en-US" sz="3600" b="1" dirty="0"/>
              <a:t>Report design </a:t>
            </a:r>
            <a:r>
              <a:rPr lang="en-US" sz="2400" b="1" dirty="0"/>
              <a:t>– UMD Libraries’ report</a:t>
            </a:r>
            <a:endParaRPr lang="en-US" sz="2400" dirty="0"/>
          </a:p>
        </p:txBody>
      </p:sp>
      <p:sp>
        <p:nvSpPr>
          <p:cNvPr id="8" name="TextBox 7"/>
          <p:cNvSpPr txBox="1"/>
          <p:nvPr/>
        </p:nvSpPr>
        <p:spPr>
          <a:xfrm>
            <a:off x="1752601" y="3796794"/>
            <a:ext cx="4419600" cy="1689606"/>
          </a:xfrm>
          <a:prstGeom prst="rect">
            <a:avLst/>
          </a:prstGeom>
          <a:noFill/>
        </p:spPr>
        <p:txBody>
          <a:bodyPr wrap="square" rtlCol="0">
            <a:spAutoFit/>
          </a:bodyPr>
          <a:lstStyle/>
          <a:p>
            <a:endParaRPr lang="en-US" dirty="0"/>
          </a:p>
        </p:txBody>
      </p:sp>
      <p:grpSp>
        <p:nvGrpSpPr>
          <p:cNvPr id="22" name="Group 21"/>
          <p:cNvGrpSpPr/>
          <p:nvPr/>
        </p:nvGrpSpPr>
        <p:grpSpPr>
          <a:xfrm>
            <a:off x="5258134" y="4677343"/>
            <a:ext cx="3733466" cy="2031584"/>
            <a:chOff x="5104614" y="4777274"/>
            <a:chExt cx="3733466" cy="2031584"/>
          </a:xfrm>
        </p:grpSpPr>
        <p:sp>
          <p:nvSpPr>
            <p:cNvPr id="7" name="Right Arrow 6"/>
            <p:cNvSpPr/>
            <p:nvPr/>
          </p:nvSpPr>
          <p:spPr>
            <a:xfrm rot="20491681">
              <a:off x="5104614" y="5814768"/>
              <a:ext cx="1506045" cy="775479"/>
            </a:xfrm>
            <a:prstGeom prst="right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Main points</a:t>
              </a:r>
            </a:p>
          </p:txBody>
        </p:sp>
        <p:sp>
          <p:nvSpPr>
            <p:cNvPr id="17" name="TextBox 16"/>
            <p:cNvSpPr txBox="1"/>
            <p:nvPr/>
          </p:nvSpPr>
          <p:spPr>
            <a:xfrm>
              <a:off x="6568751" y="4777274"/>
              <a:ext cx="2269329" cy="2031584"/>
            </a:xfrm>
            <a:prstGeom prst="rect">
              <a:avLst/>
            </a:prstGeom>
            <a:solidFill>
              <a:schemeClr val="accent3">
                <a:lumMod val="75000"/>
                <a:alpha val="38000"/>
              </a:schemeClr>
            </a:solidFill>
          </p:spPr>
          <p:txBody>
            <a:bodyPr wrap="square" rtlCol="0">
              <a:spAutoFit/>
            </a:bodyPr>
            <a:lstStyle/>
            <a:p>
              <a:endParaRPr lang="en-US" dirty="0"/>
            </a:p>
          </p:txBody>
        </p:sp>
      </p:grpSp>
      <p:grpSp>
        <p:nvGrpSpPr>
          <p:cNvPr id="5" name="Group 4"/>
          <p:cNvGrpSpPr/>
          <p:nvPr/>
        </p:nvGrpSpPr>
        <p:grpSpPr>
          <a:xfrm>
            <a:off x="426220" y="1938928"/>
            <a:ext cx="8565380" cy="3540600"/>
            <a:chOff x="426220" y="1938928"/>
            <a:chExt cx="8565380" cy="3540600"/>
          </a:xfrm>
        </p:grpSpPr>
        <p:grpSp>
          <p:nvGrpSpPr>
            <p:cNvPr id="16" name="Group 15"/>
            <p:cNvGrpSpPr/>
            <p:nvPr/>
          </p:nvGrpSpPr>
          <p:grpSpPr>
            <a:xfrm>
              <a:off x="1982320" y="1938928"/>
              <a:ext cx="7009280" cy="3318872"/>
              <a:chOff x="1828799" y="2037782"/>
              <a:chExt cx="7009280" cy="3318872"/>
            </a:xfrm>
          </p:grpSpPr>
          <p:sp>
            <p:nvSpPr>
              <p:cNvPr id="10" name="Rectangle 9"/>
              <p:cNvSpPr/>
              <p:nvPr/>
            </p:nvSpPr>
            <p:spPr>
              <a:xfrm>
                <a:off x="6553200" y="2037782"/>
                <a:ext cx="2284879" cy="2686617"/>
              </a:xfrm>
              <a:prstGeom prst="rect">
                <a:avLst/>
              </a:prstGeom>
              <a:solidFill>
                <a:schemeClr val="accent6">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828799" y="3565273"/>
                <a:ext cx="4648202" cy="1791381"/>
              </a:xfrm>
              <a:prstGeom prst="rect">
                <a:avLst/>
              </a:prstGeom>
              <a:solidFill>
                <a:schemeClr val="accent6">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ight Arrow 17"/>
            <p:cNvSpPr/>
            <p:nvPr/>
          </p:nvSpPr>
          <p:spPr>
            <a:xfrm rot="20055456">
              <a:off x="426220" y="4883482"/>
              <a:ext cx="2043160" cy="596046"/>
            </a:xfrm>
            <a:prstGeom prst="right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Graphs &amp; charts</a:t>
              </a:r>
            </a:p>
          </p:txBody>
        </p:sp>
      </p:grpSp>
      <p:grpSp>
        <p:nvGrpSpPr>
          <p:cNvPr id="3" name="Group 2"/>
          <p:cNvGrpSpPr/>
          <p:nvPr/>
        </p:nvGrpSpPr>
        <p:grpSpPr>
          <a:xfrm>
            <a:off x="1982320" y="1627049"/>
            <a:ext cx="4647080" cy="1786269"/>
            <a:chOff x="1982320" y="1627049"/>
            <a:chExt cx="4647080" cy="1786269"/>
          </a:xfrm>
        </p:grpSpPr>
        <p:sp>
          <p:nvSpPr>
            <p:cNvPr id="25" name="Rectangle 24"/>
            <p:cNvSpPr/>
            <p:nvPr/>
          </p:nvSpPr>
          <p:spPr>
            <a:xfrm>
              <a:off x="1982320" y="1938928"/>
              <a:ext cx="4647080" cy="1474390"/>
            </a:xfrm>
            <a:prstGeom prst="rect">
              <a:avLst/>
            </a:prstGeom>
            <a:solidFill>
              <a:schemeClr val="accent5">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Arrow 29"/>
            <p:cNvSpPr/>
            <p:nvPr/>
          </p:nvSpPr>
          <p:spPr>
            <a:xfrm rot="9234704" flipV="1">
              <a:off x="4257394" y="1627049"/>
              <a:ext cx="1476310" cy="623756"/>
            </a:xfrm>
            <a:prstGeom prst="rightArrow">
              <a:avLst/>
            </a:prstGeom>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Details</a:t>
              </a:r>
            </a:p>
          </p:txBody>
        </p:sp>
      </p:grpSp>
    </p:spTree>
    <p:extLst>
      <p:ext uri="{BB962C8B-B14F-4D97-AF65-F5344CB8AC3E}">
        <p14:creationId xmlns:p14="http://schemas.microsoft.com/office/powerpoint/2010/main" val="599528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3"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2"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0-#ppt_w/2"/>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898689" y="632254"/>
            <a:ext cx="6245311" cy="2720546"/>
            <a:chOff x="2898689" y="232035"/>
            <a:chExt cx="6245311" cy="2720546"/>
          </a:xfrm>
        </p:grpSpPr>
        <p:grpSp>
          <p:nvGrpSpPr>
            <p:cNvPr id="3" name="Group 2"/>
            <p:cNvGrpSpPr/>
            <p:nvPr/>
          </p:nvGrpSpPr>
          <p:grpSpPr>
            <a:xfrm>
              <a:off x="2898689" y="232035"/>
              <a:ext cx="6245311" cy="2720546"/>
              <a:chOff x="2895600" y="105067"/>
              <a:chExt cx="6245311" cy="2720546"/>
            </a:xfrm>
          </p:grpSpPr>
          <p:grpSp>
            <p:nvGrpSpPr>
              <p:cNvPr id="12" name="Group 11"/>
              <p:cNvGrpSpPr/>
              <p:nvPr/>
            </p:nvGrpSpPr>
            <p:grpSpPr>
              <a:xfrm>
                <a:off x="2895600" y="105067"/>
                <a:ext cx="6019800" cy="2720546"/>
                <a:chOff x="3429000" y="603182"/>
                <a:chExt cx="5486400" cy="2521018"/>
              </a:xfrm>
            </p:grpSpPr>
            <p:sp>
              <p:nvSpPr>
                <p:cNvPr id="8" name="Rounded Rectangle 7"/>
                <p:cNvSpPr/>
                <p:nvPr/>
              </p:nvSpPr>
              <p:spPr>
                <a:xfrm>
                  <a:off x="3429000" y="603182"/>
                  <a:ext cx="5486400" cy="2521018"/>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3429000" y="1219200"/>
                  <a:ext cx="5486400" cy="1905000"/>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p:cNvSpPr txBox="1"/>
              <p:nvPr/>
            </p:nvSpPr>
            <p:spPr>
              <a:xfrm>
                <a:off x="3203489" y="1118321"/>
                <a:ext cx="5937422" cy="1323439"/>
              </a:xfrm>
              <a:prstGeom prst="rect">
                <a:avLst/>
              </a:prstGeom>
              <a:noFill/>
            </p:spPr>
            <p:txBody>
              <a:bodyPr wrap="square" rtlCol="0">
                <a:spAutoFit/>
              </a:bodyPr>
              <a:lstStyle/>
              <a:p>
                <a:pPr marL="296863" indent="-296863">
                  <a:buFont typeface="+mj-lt"/>
                  <a:buAutoNum type="arabicPeriod"/>
                </a:pPr>
                <a:r>
                  <a:rPr lang="en-US" sz="2000" dirty="0">
                    <a:solidFill>
                      <a:schemeClr val="tx1">
                        <a:lumMod val="65000"/>
                        <a:lumOff val="35000"/>
                      </a:schemeClr>
                    </a:solidFill>
                  </a:rPr>
                  <a:t>Strategies/approaches in design, analysis, results</a:t>
                </a:r>
              </a:p>
              <a:p>
                <a:pPr marL="296863" indent="-296863">
                  <a:buFont typeface="+mj-lt"/>
                  <a:buAutoNum type="arabicPeriod"/>
                </a:pPr>
                <a:r>
                  <a:rPr lang="en-US" sz="2000" dirty="0">
                    <a:solidFill>
                      <a:schemeClr val="tx1">
                        <a:lumMod val="65000"/>
                        <a:lumOff val="35000"/>
                      </a:schemeClr>
                    </a:solidFill>
                  </a:rPr>
                  <a:t>Baseline knowledge of </a:t>
                </a:r>
                <a:r>
                  <a:rPr lang="en-US" sz="2000" dirty="0" err="1">
                    <a:solidFill>
                      <a:schemeClr val="tx1">
                        <a:lumMod val="65000"/>
                        <a:lumOff val="35000"/>
                      </a:schemeClr>
                    </a:solidFill>
                  </a:rPr>
                  <a:t>Qualtrics</a:t>
                </a:r>
                <a:endParaRPr lang="en-US" sz="2000" dirty="0">
                  <a:solidFill>
                    <a:schemeClr val="tx1">
                      <a:lumMod val="65000"/>
                      <a:lumOff val="35000"/>
                    </a:schemeClr>
                  </a:solidFill>
                </a:endParaRPr>
              </a:p>
              <a:p>
                <a:pPr marL="296863" indent="-296863">
                  <a:buFont typeface="+mj-lt"/>
                  <a:buAutoNum type="arabicPeriod"/>
                </a:pPr>
                <a:r>
                  <a:rPr lang="en-US" sz="2000" dirty="0">
                    <a:solidFill>
                      <a:schemeClr val="tx1">
                        <a:lumMod val="65000"/>
                        <a:lumOff val="35000"/>
                      </a:schemeClr>
                    </a:solidFill>
                  </a:rPr>
                  <a:t>Competing workloads </a:t>
                </a:r>
              </a:p>
              <a:p>
                <a:pPr marL="296863" indent="-296863">
                  <a:buFont typeface="+mj-lt"/>
                  <a:buAutoNum type="arabicPeriod"/>
                </a:pPr>
                <a:r>
                  <a:rPr lang="en-US" sz="2000" dirty="0">
                    <a:solidFill>
                      <a:schemeClr val="tx1">
                        <a:lumMod val="65000"/>
                        <a:lumOff val="35000"/>
                      </a:schemeClr>
                    </a:solidFill>
                  </a:rPr>
                  <a:t>Turnover in DAC </a:t>
                </a:r>
                <a:r>
                  <a:rPr lang="en-US" sz="2000" dirty="0" smtClean="0">
                    <a:solidFill>
                      <a:schemeClr val="tx1">
                        <a:lumMod val="65000"/>
                        <a:lumOff val="35000"/>
                      </a:schemeClr>
                    </a:solidFill>
                  </a:rPr>
                  <a:t>membership</a:t>
                </a:r>
                <a:endParaRPr lang="en-US" sz="2000" dirty="0">
                  <a:solidFill>
                    <a:schemeClr val="tx1">
                      <a:lumMod val="65000"/>
                      <a:lumOff val="35000"/>
                    </a:schemeClr>
                  </a:solidFill>
                </a:endParaRPr>
              </a:p>
            </p:txBody>
          </p:sp>
        </p:grpSp>
        <p:sp>
          <p:nvSpPr>
            <p:cNvPr id="11" name="TextBox 10"/>
            <p:cNvSpPr txBox="1"/>
            <p:nvPr/>
          </p:nvSpPr>
          <p:spPr>
            <a:xfrm>
              <a:off x="4800600" y="248850"/>
              <a:ext cx="3886200" cy="646331"/>
            </a:xfrm>
            <a:prstGeom prst="rect">
              <a:avLst/>
            </a:prstGeom>
            <a:noFill/>
          </p:spPr>
          <p:txBody>
            <a:bodyPr wrap="square" rtlCol="0">
              <a:spAutoFit/>
            </a:bodyPr>
            <a:lstStyle/>
            <a:p>
              <a:r>
                <a:rPr lang="en-US" sz="3600" b="1" dirty="0" smtClean="0">
                  <a:solidFill>
                    <a:schemeClr val="bg1"/>
                  </a:solidFill>
                </a:rPr>
                <a:t>Challenges</a:t>
              </a:r>
              <a:endParaRPr lang="en-US" sz="3600" b="1" dirty="0">
                <a:solidFill>
                  <a:schemeClr val="bg1"/>
                </a:solidFill>
              </a:endParaRPr>
            </a:p>
          </p:txBody>
        </p:sp>
      </p:grpSp>
      <p:grpSp>
        <p:nvGrpSpPr>
          <p:cNvPr id="19" name="Group 18"/>
          <p:cNvGrpSpPr/>
          <p:nvPr/>
        </p:nvGrpSpPr>
        <p:grpSpPr>
          <a:xfrm>
            <a:off x="1600200" y="3684117"/>
            <a:ext cx="5638800" cy="2564283"/>
            <a:chOff x="1752600" y="3289389"/>
            <a:chExt cx="5638800" cy="2564283"/>
          </a:xfrm>
        </p:grpSpPr>
        <p:sp>
          <p:nvSpPr>
            <p:cNvPr id="14" name="Rounded Rectangle 13"/>
            <p:cNvSpPr/>
            <p:nvPr/>
          </p:nvSpPr>
          <p:spPr>
            <a:xfrm>
              <a:off x="1752600" y="3289389"/>
              <a:ext cx="5449844" cy="2502049"/>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p:cNvGrpSpPr/>
            <p:nvPr/>
          </p:nvGrpSpPr>
          <p:grpSpPr>
            <a:xfrm>
              <a:off x="1752600" y="3289389"/>
              <a:ext cx="5638800" cy="2564283"/>
              <a:chOff x="1752600" y="3289389"/>
              <a:chExt cx="5638800" cy="2564283"/>
            </a:xfrm>
          </p:grpSpPr>
          <p:sp>
            <p:nvSpPr>
              <p:cNvPr id="15" name="Rounded Rectangle 14"/>
              <p:cNvSpPr/>
              <p:nvPr/>
            </p:nvSpPr>
            <p:spPr>
              <a:xfrm>
                <a:off x="1752600" y="3963006"/>
                <a:ext cx="5449844" cy="1890666"/>
              </a:xfrm>
              <a:prstGeom prst="round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1752600" y="3289389"/>
                <a:ext cx="5638800" cy="2533166"/>
                <a:chOff x="1752600" y="3289389"/>
                <a:chExt cx="5638800" cy="2533166"/>
              </a:xfrm>
            </p:grpSpPr>
            <p:sp>
              <p:nvSpPr>
                <p:cNvPr id="16" name="TextBox 15"/>
                <p:cNvSpPr txBox="1"/>
                <p:nvPr/>
              </p:nvSpPr>
              <p:spPr>
                <a:xfrm>
                  <a:off x="1752600" y="3289389"/>
                  <a:ext cx="5183144" cy="860266"/>
                </a:xfrm>
                <a:prstGeom prst="rect">
                  <a:avLst/>
                </a:prstGeom>
                <a:noFill/>
              </p:spPr>
              <p:txBody>
                <a:bodyPr wrap="square" rtlCol="0">
                  <a:spAutoFit/>
                </a:bodyPr>
                <a:lstStyle/>
                <a:p>
                  <a:pPr algn="ctr"/>
                  <a:r>
                    <a:rPr lang="en-US" sz="3600" b="1" dirty="0" smtClean="0">
                      <a:solidFill>
                        <a:schemeClr val="bg1"/>
                      </a:solidFill>
                    </a:rPr>
                    <a:t>Successes</a:t>
                  </a:r>
                  <a:endParaRPr lang="en-US" sz="3600" b="1" dirty="0">
                    <a:solidFill>
                      <a:schemeClr val="bg1"/>
                    </a:solidFill>
                  </a:endParaRPr>
                </a:p>
              </p:txBody>
            </p:sp>
            <p:sp>
              <p:nvSpPr>
                <p:cNvPr id="17" name="TextBox 16"/>
                <p:cNvSpPr txBox="1"/>
                <p:nvPr/>
              </p:nvSpPr>
              <p:spPr>
                <a:xfrm>
                  <a:off x="1981200" y="4222117"/>
                  <a:ext cx="5410200" cy="1600438"/>
                </a:xfrm>
                <a:prstGeom prst="rect">
                  <a:avLst/>
                </a:prstGeom>
                <a:noFill/>
              </p:spPr>
              <p:txBody>
                <a:bodyPr wrap="square" rtlCol="0">
                  <a:spAutoFit/>
                </a:bodyPr>
                <a:lstStyle/>
                <a:p>
                  <a:pPr marL="347663" indent="-347663">
                    <a:buFont typeface="+mj-lt"/>
                    <a:buAutoNum type="arabicPeriod"/>
                  </a:pPr>
                  <a:r>
                    <a:rPr lang="en-US" sz="2000" dirty="0">
                      <a:solidFill>
                        <a:schemeClr val="tx1">
                          <a:lumMod val="65000"/>
                          <a:lumOff val="35000"/>
                        </a:schemeClr>
                      </a:solidFill>
                    </a:rPr>
                    <a:t>D</a:t>
                  </a:r>
                  <a:r>
                    <a:rPr lang="en-US" sz="2000" dirty="0" smtClean="0">
                      <a:solidFill>
                        <a:schemeClr val="tx1">
                          <a:lumMod val="65000"/>
                          <a:lumOff val="35000"/>
                        </a:schemeClr>
                      </a:solidFill>
                    </a:rPr>
                    <a:t>iversity </a:t>
                  </a:r>
                  <a:r>
                    <a:rPr lang="en-US" sz="2000" dirty="0">
                      <a:solidFill>
                        <a:schemeClr val="tx1">
                          <a:lumMod val="65000"/>
                          <a:lumOff val="35000"/>
                        </a:schemeClr>
                      </a:solidFill>
                    </a:rPr>
                    <a:t>as a priority</a:t>
                  </a:r>
                </a:p>
                <a:p>
                  <a:pPr marL="347663" indent="-347663">
                    <a:buFont typeface="+mj-lt"/>
                    <a:buAutoNum type="arabicPeriod"/>
                  </a:pPr>
                  <a:r>
                    <a:rPr lang="en-US" sz="2000" dirty="0">
                      <a:solidFill>
                        <a:schemeClr val="tx1">
                          <a:lumMod val="65000"/>
                          <a:lumOff val="35000"/>
                        </a:schemeClr>
                      </a:solidFill>
                    </a:rPr>
                    <a:t>Collaborations with other campus resources</a:t>
                  </a:r>
                </a:p>
                <a:p>
                  <a:pPr marL="347663" indent="-347663">
                    <a:buFont typeface="+mj-lt"/>
                    <a:buAutoNum type="arabicPeriod"/>
                  </a:pPr>
                  <a:r>
                    <a:rPr lang="en-US" sz="2000" dirty="0">
                      <a:solidFill>
                        <a:schemeClr val="tx1">
                          <a:lumMod val="65000"/>
                          <a:lumOff val="35000"/>
                        </a:schemeClr>
                      </a:solidFill>
                    </a:rPr>
                    <a:t>Committee worked well together as a team</a:t>
                  </a:r>
                </a:p>
                <a:p>
                  <a:pPr marL="347663" indent="-347663">
                    <a:buFont typeface="+mj-lt"/>
                    <a:buAutoNum type="arabicPeriod"/>
                  </a:pPr>
                  <a:r>
                    <a:rPr lang="en-US" sz="2000" dirty="0">
                      <a:solidFill>
                        <a:schemeClr val="tx1">
                          <a:lumMod val="65000"/>
                          <a:lumOff val="35000"/>
                        </a:schemeClr>
                      </a:solidFill>
                    </a:rPr>
                    <a:t>Survey report product</a:t>
                  </a:r>
                </a:p>
                <a:p>
                  <a:pPr marL="285750" indent="-285750">
                    <a:buFont typeface="Arial" pitchFamily="34" charset="0"/>
                    <a:buChar char="•"/>
                  </a:pPr>
                  <a:endParaRPr lang="en-US" dirty="0">
                    <a:solidFill>
                      <a:schemeClr val="tx1">
                        <a:lumMod val="65000"/>
                        <a:lumOff val="35000"/>
                      </a:schemeClr>
                    </a:solidFill>
                  </a:endParaRPr>
                </a:p>
              </p:txBody>
            </p:sp>
          </p:grpSp>
        </p:grpSp>
      </p:grpSp>
    </p:spTree>
    <p:extLst>
      <p:ext uri="{BB962C8B-B14F-4D97-AF65-F5344CB8AC3E}">
        <p14:creationId xmlns:p14="http://schemas.microsoft.com/office/powerpoint/2010/main" val="3186024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0-#ppt_w/2"/>
                                          </p:val>
                                        </p:tav>
                                        <p:tav tm="100000">
                                          <p:val>
                                            <p:strVal val="#ppt_x"/>
                                          </p:val>
                                        </p:tav>
                                      </p:tavLst>
                                    </p:anim>
                                    <p:anim calcmode="lin" valueType="num">
                                      <p:cBhvr additive="base">
                                        <p:cTn id="14"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AutoShape 68"/>
          <p:cNvSpPr>
            <a:spLocks noChangeArrowheads="1"/>
          </p:cNvSpPr>
          <p:nvPr/>
        </p:nvSpPr>
        <p:spPr bwMode="gray">
          <a:xfrm>
            <a:off x="3048000" y="304800"/>
            <a:ext cx="4724400" cy="3962400"/>
          </a:xfrm>
          <a:prstGeom prst="roundRect">
            <a:avLst>
              <a:gd name="adj" fmla="val 0"/>
            </a:avLst>
          </a:prstGeom>
          <a:noFill/>
          <a:ln>
            <a:noFill/>
          </a:ln>
          <a:effectLst/>
          <a:extLst>
            <a:ext uri="{909E8E84-426E-40DD-AFC4-6F175D3DCCD1}">
              <a14:hiddenFill xmlns:a14="http://schemas.microsoft.com/office/drawing/2010/main">
                <a:gradFill rotWithShape="1">
                  <a:gsLst>
                    <a:gs pos="0">
                      <a:schemeClr val="hlink">
                        <a:gamma/>
                        <a:shade val="46275"/>
                        <a:invGamma/>
                      </a:schemeClr>
                    </a:gs>
                    <a:gs pos="50000">
                      <a:schemeClr val="hlink"/>
                    </a:gs>
                    <a:gs pos="100000">
                      <a:schemeClr val="hlink">
                        <a:gamma/>
                        <a:shade val="46275"/>
                        <a:invGamma/>
                      </a:schemeClr>
                    </a:gs>
                  </a:gsLst>
                  <a:lin ang="5400000" scaled="1"/>
                </a:gradFill>
              </a14:hiddenFill>
            </a:ex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wrap="none" anchor="ctr"/>
          <a:lstStyle/>
          <a:p>
            <a:r>
              <a:rPr lang="en-US" sz="2800" b="1" dirty="0"/>
              <a:t>DAC Committee members </a:t>
            </a:r>
            <a:endParaRPr lang="en-US" sz="2800" b="1" dirty="0" smtClean="0"/>
          </a:p>
          <a:p>
            <a:r>
              <a:rPr lang="en-US" sz="2800" b="1" dirty="0" smtClean="0"/>
              <a:t>who worked </a:t>
            </a:r>
            <a:r>
              <a:rPr lang="en-US" sz="2800" b="1" dirty="0"/>
              <a:t>on survey project</a:t>
            </a:r>
            <a:r>
              <a:rPr lang="en-US" sz="2800" b="1" dirty="0" smtClean="0"/>
              <a:t>:</a:t>
            </a:r>
          </a:p>
          <a:p>
            <a:endParaRPr lang="en-US" sz="2000" b="1" dirty="0"/>
          </a:p>
          <a:p>
            <a:pPr algn="r"/>
            <a:r>
              <a:rPr lang="en-US" sz="2000" dirty="0"/>
              <a:t>Otis </a:t>
            </a:r>
            <a:r>
              <a:rPr lang="en-US" sz="2000" dirty="0" err="1" smtClean="0"/>
              <a:t>Chadley</a:t>
            </a:r>
            <a:endParaRPr lang="en-US" sz="2000" dirty="0" smtClean="0"/>
          </a:p>
          <a:p>
            <a:pPr algn="r"/>
            <a:r>
              <a:rPr lang="en-US" sz="2000" dirty="0" smtClean="0"/>
              <a:t>Jamie Edwards</a:t>
            </a:r>
          </a:p>
          <a:p>
            <a:pPr algn="r"/>
            <a:r>
              <a:rPr lang="en-US" sz="2000" dirty="0" smtClean="0"/>
              <a:t>Sharon </a:t>
            </a:r>
            <a:r>
              <a:rPr lang="en-US" sz="2000" dirty="0"/>
              <a:t>Epps (</a:t>
            </a:r>
            <a:r>
              <a:rPr lang="en-US" sz="2000" dirty="0" smtClean="0"/>
              <a:t>Chair)</a:t>
            </a:r>
          </a:p>
          <a:p>
            <a:pPr algn="r"/>
            <a:r>
              <a:rPr lang="en-US" sz="2000" dirty="0" smtClean="0"/>
              <a:t>Jeremy </a:t>
            </a:r>
            <a:r>
              <a:rPr lang="en-US" sz="2000" dirty="0" err="1" smtClean="0"/>
              <a:t>Garritano</a:t>
            </a:r>
            <a:endParaRPr lang="en-US" sz="2000" dirty="0" smtClean="0"/>
          </a:p>
          <a:p>
            <a:pPr algn="r"/>
            <a:r>
              <a:rPr lang="en-US" sz="2000" dirty="0" smtClean="0"/>
              <a:t>Andrew </a:t>
            </a:r>
            <a:r>
              <a:rPr lang="en-US" sz="2000" dirty="0" err="1" smtClean="0"/>
              <a:t>Horbal</a:t>
            </a:r>
            <a:endParaRPr lang="en-US" sz="2000" dirty="0" smtClean="0"/>
          </a:p>
          <a:p>
            <a:pPr algn="r"/>
            <a:r>
              <a:rPr lang="en-US" sz="2000" dirty="0" smtClean="0"/>
              <a:t>Celina </a:t>
            </a:r>
            <a:r>
              <a:rPr lang="en-US" sz="2000" dirty="0"/>
              <a:t>Nichols </a:t>
            </a:r>
            <a:r>
              <a:rPr lang="en-US" sz="2000" dirty="0" smtClean="0"/>
              <a:t>McDonald</a:t>
            </a:r>
          </a:p>
          <a:p>
            <a:pPr algn="r"/>
            <a:r>
              <a:rPr lang="en-US" sz="2000" dirty="0" smtClean="0"/>
              <a:t>Cynthia Sorrell</a:t>
            </a:r>
          </a:p>
          <a:p>
            <a:pPr algn="r"/>
            <a:r>
              <a:rPr lang="en-US" sz="2000" dirty="0" err="1" smtClean="0"/>
              <a:t>Nedelina</a:t>
            </a:r>
            <a:r>
              <a:rPr lang="en-US" sz="2000" dirty="0" smtClean="0"/>
              <a:t> </a:t>
            </a:r>
            <a:r>
              <a:rPr lang="en-US" sz="2000" dirty="0" err="1" smtClean="0"/>
              <a:t>Tchangalova</a:t>
            </a:r>
            <a:endParaRPr lang="en-US" sz="2000" dirty="0" smtClean="0"/>
          </a:p>
          <a:p>
            <a:pPr algn="r"/>
            <a:r>
              <a:rPr lang="en-US" sz="2000" dirty="0" smtClean="0"/>
              <a:t>Lisa </a:t>
            </a:r>
            <a:r>
              <a:rPr lang="en-US" sz="2000" dirty="0"/>
              <a:t>Wheeler</a:t>
            </a:r>
          </a:p>
        </p:txBody>
      </p:sp>
      <p:sp>
        <p:nvSpPr>
          <p:cNvPr id="2" name="TextBox 1"/>
          <p:cNvSpPr txBox="1"/>
          <p:nvPr/>
        </p:nvSpPr>
        <p:spPr>
          <a:xfrm>
            <a:off x="1600200" y="4648200"/>
            <a:ext cx="5791200" cy="1215717"/>
          </a:xfrm>
          <a:prstGeom prst="rect">
            <a:avLst/>
          </a:prstGeom>
          <a:noFill/>
        </p:spPr>
        <p:txBody>
          <a:bodyPr wrap="square" rtlCol="0">
            <a:spAutoFit/>
          </a:bodyPr>
          <a:lstStyle/>
          <a:p>
            <a:pPr>
              <a:spcAft>
                <a:spcPts val="600"/>
              </a:spcAft>
            </a:pPr>
            <a:r>
              <a:rPr lang="en-US" sz="2000" b="1" dirty="0" smtClean="0"/>
              <a:t>Report available in: </a:t>
            </a:r>
          </a:p>
          <a:p>
            <a:r>
              <a:rPr lang="en-US" sz="1600" dirty="0" smtClean="0"/>
              <a:t>DRUM - </a:t>
            </a:r>
            <a:r>
              <a:rPr lang="en-US" sz="1600" u="sng" dirty="0" smtClean="0">
                <a:hlinkClick r:id="rId2"/>
              </a:rPr>
              <a:t>http</a:t>
            </a:r>
            <a:r>
              <a:rPr lang="en-US" sz="1600" u="sng" dirty="0">
                <a:hlinkClick r:id="rId2"/>
              </a:rPr>
              <a:t>://</a:t>
            </a:r>
            <a:r>
              <a:rPr lang="en-US" sz="1600" u="sng" dirty="0" smtClean="0">
                <a:hlinkClick r:id="rId2"/>
              </a:rPr>
              <a:t>hdl.handle.net/1903/17439</a:t>
            </a:r>
            <a:endParaRPr lang="en-US" sz="1600" u="sng" dirty="0" smtClean="0"/>
          </a:p>
          <a:p>
            <a:r>
              <a:rPr lang="en-US" sz="1600" dirty="0" err="1" smtClean="0"/>
              <a:t>Libi</a:t>
            </a:r>
            <a:r>
              <a:rPr lang="en-US" sz="1600" dirty="0" smtClean="0"/>
              <a:t> - </a:t>
            </a:r>
            <a:r>
              <a:rPr lang="en-US" sz="1600" u="sng" dirty="0" smtClean="0">
                <a:hlinkClick r:id="rId3"/>
              </a:rPr>
              <a:t>http</a:t>
            </a:r>
            <a:r>
              <a:rPr lang="en-US" sz="1600" u="sng" dirty="0">
                <a:hlinkClick r:id="rId3"/>
              </a:rPr>
              <a:t>://</a:t>
            </a:r>
            <a:r>
              <a:rPr lang="en-US" sz="1600" u="sng" dirty="0" smtClean="0">
                <a:hlinkClick r:id="rId3"/>
              </a:rPr>
              <a:t>libi.lib.umd.edu/sites/default/files/DACSurveyRepor</a:t>
            </a:r>
            <a:r>
              <a:rPr lang="en-US" sz="1600" u="sng" dirty="0" smtClean="0">
                <a:solidFill>
                  <a:srgbClr val="0000FF"/>
                </a:solidFill>
                <a:hlinkClick r:id="rId3"/>
              </a:rPr>
              <a:t>t</a:t>
            </a:r>
            <a:r>
              <a:rPr lang="en-US" sz="1600" u="sng" dirty="0" smtClean="0">
                <a:solidFill>
                  <a:srgbClr val="0000FF"/>
                </a:solidFill>
              </a:rPr>
              <a:t>_</a:t>
            </a:r>
            <a:r>
              <a:rPr lang="en-US" sz="1600" u="sng" dirty="0" smtClean="0"/>
              <a:t/>
            </a:r>
            <a:br>
              <a:rPr lang="en-US" sz="1600" u="sng" dirty="0" smtClean="0"/>
            </a:br>
            <a:r>
              <a:rPr lang="en-US" sz="1600" dirty="0" smtClean="0"/>
              <a:t>         </a:t>
            </a:r>
            <a:r>
              <a:rPr lang="en-US" sz="1600" u="sng" dirty="0" smtClean="0">
                <a:solidFill>
                  <a:srgbClr val="0000FF"/>
                </a:solidFill>
              </a:rPr>
              <a:t>Final_rev_3-16-16.pdf</a:t>
            </a:r>
            <a:endParaRPr lang="en-US" sz="1600" dirty="0">
              <a:solidFill>
                <a:srgbClr val="0000FF"/>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3"/>
          <p:cNvSpPr txBox="1">
            <a:spLocks noChangeArrowheads="1"/>
          </p:cNvSpPr>
          <p:nvPr/>
        </p:nvSpPr>
        <p:spPr>
          <a:xfrm>
            <a:off x="990600" y="1524000"/>
            <a:ext cx="6400800" cy="487680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lnSpc>
                <a:spcPct val="160000"/>
              </a:lnSpc>
            </a:pPr>
            <a:endParaRPr lang="en-US" sz="1400" dirty="0">
              <a:solidFill>
                <a:schemeClr val="tx1"/>
              </a:solidFill>
              <a:latin typeface="Arial" charset="0"/>
              <a:ea typeface="굴림" pitchFamily="34" charset="-127"/>
            </a:endParaRPr>
          </a:p>
        </p:txBody>
      </p:sp>
      <p:sp>
        <p:nvSpPr>
          <p:cNvPr id="2" name="TextBox 1"/>
          <p:cNvSpPr txBox="1"/>
          <p:nvPr/>
        </p:nvSpPr>
        <p:spPr>
          <a:xfrm>
            <a:off x="3505200" y="2286000"/>
            <a:ext cx="3657600" cy="1015663"/>
          </a:xfrm>
          <a:prstGeom prst="rect">
            <a:avLst/>
          </a:prstGeom>
          <a:noFill/>
        </p:spPr>
        <p:txBody>
          <a:bodyPr wrap="square" rtlCol="0">
            <a:spAutoFit/>
          </a:bodyPr>
          <a:lstStyle/>
          <a:p>
            <a:r>
              <a:rPr lang="en-US" sz="6000" b="1" dirty="0" smtClean="0"/>
              <a:t>Thank you</a:t>
            </a:r>
            <a:endParaRPr lang="en-US" sz="6000" b="1" dirty="0"/>
          </a:p>
        </p:txBody>
      </p:sp>
    </p:spTree>
    <p:extLst>
      <p:ext uri="{BB962C8B-B14F-4D97-AF65-F5344CB8AC3E}">
        <p14:creationId xmlns:p14="http://schemas.microsoft.com/office/powerpoint/2010/main" val="42272269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3"/>
          <p:cNvSpPr txBox="1">
            <a:spLocks noChangeArrowheads="1"/>
          </p:cNvSpPr>
          <p:nvPr/>
        </p:nvSpPr>
        <p:spPr>
          <a:xfrm>
            <a:off x="990600" y="1524000"/>
            <a:ext cx="6400800" cy="487680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lnSpc>
                <a:spcPct val="160000"/>
              </a:lnSpc>
            </a:pPr>
            <a:endParaRPr lang="en-US" sz="1400" dirty="0">
              <a:solidFill>
                <a:schemeClr val="tx1"/>
              </a:solidFill>
              <a:latin typeface="Arial" charset="0"/>
              <a:ea typeface="굴림" pitchFamily="34" charset="-127"/>
            </a:endParaRPr>
          </a:p>
        </p:txBody>
      </p:sp>
      <p:sp>
        <p:nvSpPr>
          <p:cNvPr id="2" name="TextBox 1"/>
          <p:cNvSpPr txBox="1"/>
          <p:nvPr/>
        </p:nvSpPr>
        <p:spPr>
          <a:xfrm>
            <a:off x="838200" y="2895600"/>
            <a:ext cx="3657600" cy="1446550"/>
          </a:xfrm>
          <a:prstGeom prst="rect">
            <a:avLst/>
          </a:prstGeom>
          <a:noFill/>
        </p:spPr>
        <p:txBody>
          <a:bodyPr wrap="square" rtlCol="0">
            <a:spAutoFit/>
          </a:bodyPr>
          <a:lstStyle/>
          <a:p>
            <a:r>
              <a:rPr lang="en-US" sz="4400" b="1" dirty="0" smtClean="0"/>
              <a:t>Do you have any questions?</a:t>
            </a:r>
            <a:endParaRPr lang="en-US" sz="4400" b="1" dirty="0"/>
          </a:p>
        </p:txBody>
      </p:sp>
      <p:sp>
        <p:nvSpPr>
          <p:cNvPr id="3" name="TextBox 2"/>
          <p:cNvSpPr txBox="1"/>
          <p:nvPr/>
        </p:nvSpPr>
        <p:spPr>
          <a:xfrm>
            <a:off x="4191000" y="4337837"/>
            <a:ext cx="685800" cy="1200329"/>
          </a:xfrm>
          <a:prstGeom prst="rect">
            <a:avLst/>
          </a:prstGeom>
          <a:noFill/>
        </p:spPr>
        <p:txBody>
          <a:bodyPr wrap="square" rtlCol="0">
            <a:spAutoFit/>
          </a:bodyPr>
          <a:lstStyle/>
          <a:p>
            <a:r>
              <a:rPr lang="en-US" sz="7200" b="1" dirty="0" smtClean="0">
                <a:solidFill>
                  <a:schemeClr val="accent3">
                    <a:lumMod val="75000"/>
                  </a:schemeClr>
                </a:solidFill>
              </a:rPr>
              <a:t>?</a:t>
            </a:r>
            <a:endParaRPr lang="en-US" sz="7200" b="1" dirty="0">
              <a:solidFill>
                <a:schemeClr val="accent3">
                  <a:lumMod val="75000"/>
                </a:schemeClr>
              </a:solidFill>
            </a:endParaRPr>
          </a:p>
        </p:txBody>
      </p:sp>
      <p:sp>
        <p:nvSpPr>
          <p:cNvPr id="6" name="TextBox 5"/>
          <p:cNvSpPr txBox="1"/>
          <p:nvPr/>
        </p:nvSpPr>
        <p:spPr>
          <a:xfrm>
            <a:off x="4648200" y="1706196"/>
            <a:ext cx="1746849" cy="4708981"/>
          </a:xfrm>
          <a:prstGeom prst="rect">
            <a:avLst/>
          </a:prstGeom>
          <a:noFill/>
        </p:spPr>
        <p:txBody>
          <a:bodyPr wrap="square" rtlCol="0">
            <a:spAutoFit/>
          </a:bodyPr>
          <a:lstStyle/>
          <a:p>
            <a:r>
              <a:rPr lang="en-US" sz="30000" b="1" dirty="0" smtClean="0">
                <a:solidFill>
                  <a:schemeClr val="accent3">
                    <a:lumMod val="75000"/>
                  </a:schemeClr>
                </a:solidFill>
              </a:rPr>
              <a:t>?</a:t>
            </a:r>
            <a:endParaRPr lang="en-US" sz="30000" b="1" dirty="0">
              <a:solidFill>
                <a:schemeClr val="accent3">
                  <a:lumMod val="75000"/>
                </a:schemeClr>
              </a:solidFill>
            </a:endParaRPr>
          </a:p>
        </p:txBody>
      </p:sp>
      <p:sp>
        <p:nvSpPr>
          <p:cNvPr id="7" name="TextBox 6"/>
          <p:cNvSpPr txBox="1"/>
          <p:nvPr/>
        </p:nvSpPr>
        <p:spPr>
          <a:xfrm>
            <a:off x="6395049" y="3676117"/>
            <a:ext cx="685800" cy="2246769"/>
          </a:xfrm>
          <a:prstGeom prst="rect">
            <a:avLst/>
          </a:prstGeom>
          <a:noFill/>
        </p:spPr>
        <p:txBody>
          <a:bodyPr wrap="square" rtlCol="0">
            <a:spAutoFit/>
          </a:bodyPr>
          <a:lstStyle/>
          <a:p>
            <a:r>
              <a:rPr lang="en-US" sz="14000" b="1" dirty="0" smtClean="0">
                <a:solidFill>
                  <a:schemeClr val="accent3">
                    <a:lumMod val="75000"/>
                  </a:schemeClr>
                </a:solidFill>
              </a:rPr>
              <a:t>?</a:t>
            </a:r>
            <a:endParaRPr lang="en-US" sz="14000" b="1" dirty="0">
              <a:solidFill>
                <a:schemeClr val="accent3">
                  <a:lumMod val="75000"/>
                </a:schemeClr>
              </a:solidFill>
            </a:endParaRPr>
          </a:p>
        </p:txBody>
      </p:sp>
    </p:spTree>
    <p:extLst>
      <p:ext uri="{BB962C8B-B14F-4D97-AF65-F5344CB8AC3E}">
        <p14:creationId xmlns:p14="http://schemas.microsoft.com/office/powerpoint/2010/main" val="18311519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2362200" y="838200"/>
            <a:ext cx="6553200" cy="715963"/>
          </a:xfrm>
        </p:spPr>
        <p:txBody>
          <a:bodyPr/>
          <a:lstStyle/>
          <a:p>
            <a:pPr algn="l"/>
            <a:r>
              <a:rPr lang="en-US" sz="3600" b="1" dirty="0"/>
              <a:t>Purpose</a:t>
            </a:r>
          </a:p>
        </p:txBody>
      </p:sp>
      <p:grpSp>
        <p:nvGrpSpPr>
          <p:cNvPr id="26" name="Group 25"/>
          <p:cNvGrpSpPr/>
          <p:nvPr/>
        </p:nvGrpSpPr>
        <p:grpSpPr>
          <a:xfrm>
            <a:off x="6696075" y="207666"/>
            <a:ext cx="704850" cy="6520167"/>
            <a:chOff x="6696075" y="207666"/>
            <a:chExt cx="704850" cy="6520167"/>
          </a:xfrm>
        </p:grpSpPr>
        <p:sp>
          <p:nvSpPr>
            <p:cNvPr id="13" name="Rectangle 12"/>
            <p:cNvSpPr/>
            <p:nvPr/>
          </p:nvSpPr>
          <p:spPr>
            <a:xfrm>
              <a:off x="6705600" y="5353050"/>
              <a:ext cx="685800" cy="647700"/>
            </a:xfrm>
            <a:prstGeom prst="rect">
              <a:avLst/>
            </a:prstGeom>
            <a:scene3d>
              <a:camera prst="perspectiveFront"/>
              <a:lightRig rig="threePt" dir="t"/>
            </a:scene3d>
            <a:sp3d extrusionH="7937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O</a:t>
              </a:r>
            </a:p>
          </p:txBody>
        </p:sp>
        <p:sp>
          <p:nvSpPr>
            <p:cNvPr id="14" name="Rectangle 13"/>
            <p:cNvSpPr/>
            <p:nvPr/>
          </p:nvSpPr>
          <p:spPr>
            <a:xfrm>
              <a:off x="6705600" y="3857642"/>
              <a:ext cx="685800" cy="647700"/>
            </a:xfrm>
            <a:prstGeom prst="rect">
              <a:avLst/>
            </a:prstGeom>
            <a:scene3d>
              <a:camera prst="perspectiveFront"/>
              <a:lightRig rig="threePt" dir="t"/>
            </a:scene3d>
            <a:sp3d extrusionH="7937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S</a:t>
              </a:r>
            </a:p>
          </p:txBody>
        </p:sp>
        <p:sp>
          <p:nvSpPr>
            <p:cNvPr id="15" name="Rectangle 14"/>
            <p:cNvSpPr/>
            <p:nvPr/>
          </p:nvSpPr>
          <p:spPr>
            <a:xfrm>
              <a:off x="6705600" y="3128954"/>
              <a:ext cx="685800" cy="647700"/>
            </a:xfrm>
            <a:prstGeom prst="rect">
              <a:avLst/>
            </a:prstGeom>
            <a:scene3d>
              <a:camera prst="perspectiveFront"/>
              <a:lightRig rig="threePt" dir="t"/>
            </a:scene3d>
            <a:sp3d extrusionH="7937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U</a:t>
              </a:r>
            </a:p>
          </p:txBody>
        </p:sp>
        <p:sp>
          <p:nvSpPr>
            <p:cNvPr id="16" name="Rectangle 15"/>
            <p:cNvSpPr/>
            <p:nvPr/>
          </p:nvSpPr>
          <p:spPr>
            <a:xfrm>
              <a:off x="6705600" y="2400300"/>
              <a:ext cx="685800" cy="647700"/>
            </a:xfrm>
            <a:prstGeom prst="rect">
              <a:avLst/>
            </a:prstGeom>
            <a:scene3d>
              <a:camera prst="perspectiveFront"/>
              <a:lightRig rig="threePt" dir="t"/>
            </a:scene3d>
            <a:sp3d extrusionH="7937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L</a:t>
              </a:r>
            </a:p>
          </p:txBody>
        </p:sp>
        <p:sp>
          <p:nvSpPr>
            <p:cNvPr id="17" name="Rectangle 16"/>
            <p:cNvSpPr/>
            <p:nvPr/>
          </p:nvSpPr>
          <p:spPr>
            <a:xfrm>
              <a:off x="6715125" y="6080133"/>
              <a:ext cx="685800" cy="647700"/>
            </a:xfrm>
            <a:prstGeom prst="rect">
              <a:avLst/>
            </a:prstGeom>
            <a:scene3d>
              <a:camera prst="perspectiveFront"/>
              <a:lightRig rig="threePt" dir="t"/>
            </a:scene3d>
            <a:sp3d extrusionH="7937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N</a:t>
              </a:r>
            </a:p>
          </p:txBody>
        </p:sp>
        <p:sp>
          <p:nvSpPr>
            <p:cNvPr id="18" name="Rectangle 17"/>
            <p:cNvSpPr/>
            <p:nvPr/>
          </p:nvSpPr>
          <p:spPr>
            <a:xfrm>
              <a:off x="6705600" y="1671612"/>
              <a:ext cx="685800" cy="647700"/>
            </a:xfrm>
            <a:prstGeom prst="rect">
              <a:avLst/>
            </a:prstGeom>
            <a:scene3d>
              <a:camera prst="perspectiveFront"/>
              <a:lightRig rig="threePt" dir="t"/>
            </a:scene3d>
            <a:sp3d extrusionH="7937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C</a:t>
              </a:r>
            </a:p>
          </p:txBody>
        </p:sp>
        <p:sp>
          <p:nvSpPr>
            <p:cNvPr id="19" name="Rectangle 18"/>
            <p:cNvSpPr/>
            <p:nvPr/>
          </p:nvSpPr>
          <p:spPr>
            <a:xfrm>
              <a:off x="6696075" y="939024"/>
              <a:ext cx="685800" cy="647700"/>
            </a:xfrm>
            <a:prstGeom prst="rect">
              <a:avLst/>
            </a:prstGeom>
            <a:scene3d>
              <a:camera prst="perspectiveFront"/>
              <a:lightRig rig="threePt" dir="t"/>
            </a:scene3d>
            <a:sp3d extrusionH="7937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N</a:t>
              </a:r>
            </a:p>
          </p:txBody>
        </p:sp>
        <p:sp>
          <p:nvSpPr>
            <p:cNvPr id="20" name="Rectangle 19"/>
            <p:cNvSpPr/>
            <p:nvPr/>
          </p:nvSpPr>
          <p:spPr>
            <a:xfrm>
              <a:off x="6696075" y="207666"/>
              <a:ext cx="685800" cy="647700"/>
            </a:xfrm>
            <a:prstGeom prst="rect">
              <a:avLst/>
            </a:prstGeom>
            <a:scene3d>
              <a:camera prst="perspectiveFront"/>
              <a:lightRig rig="threePt" dir="t"/>
            </a:scene3d>
            <a:sp3d extrusionH="7937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a:t>
              </a:r>
            </a:p>
          </p:txBody>
        </p:sp>
      </p:grpSp>
      <p:grpSp>
        <p:nvGrpSpPr>
          <p:cNvPr id="25" name="Group 24"/>
          <p:cNvGrpSpPr/>
          <p:nvPr/>
        </p:nvGrpSpPr>
        <p:grpSpPr>
          <a:xfrm>
            <a:off x="2133600" y="4586296"/>
            <a:ext cx="6781800" cy="690571"/>
            <a:chOff x="1971675" y="4586296"/>
            <a:chExt cx="6781800" cy="690571"/>
          </a:xfrm>
          <a:solidFill>
            <a:srgbClr val="4B311D"/>
          </a:solidFill>
        </p:grpSpPr>
        <p:sp>
          <p:nvSpPr>
            <p:cNvPr id="3" name="Rectangle 2"/>
            <p:cNvSpPr/>
            <p:nvPr/>
          </p:nvSpPr>
          <p:spPr>
            <a:xfrm>
              <a:off x="1971675" y="4586296"/>
              <a:ext cx="685800" cy="685800"/>
            </a:xfrm>
            <a:prstGeom prst="rect">
              <a:avLst/>
            </a:prstGeom>
            <a:grpFill/>
            <a:ln>
              <a:solidFill>
                <a:srgbClr val="4B311D"/>
              </a:solidFill>
            </a:ln>
            <a:scene3d>
              <a:camera prst="perspectiveFront"/>
              <a:lightRig rig="threePt" dir="t"/>
            </a:scene3d>
            <a:sp3d extrusionH="7937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D</a:t>
              </a:r>
            </a:p>
          </p:txBody>
        </p:sp>
        <p:sp>
          <p:nvSpPr>
            <p:cNvPr id="5" name="Rectangle 4"/>
            <p:cNvSpPr/>
            <p:nvPr/>
          </p:nvSpPr>
          <p:spPr>
            <a:xfrm>
              <a:off x="2733675" y="4591067"/>
              <a:ext cx="685800" cy="685800"/>
            </a:xfrm>
            <a:prstGeom prst="rect">
              <a:avLst/>
            </a:prstGeom>
            <a:grpFill/>
            <a:ln>
              <a:solidFill>
                <a:srgbClr val="4B311D"/>
              </a:solidFill>
            </a:ln>
            <a:scene3d>
              <a:camera prst="perspectiveFront"/>
              <a:lightRig rig="threePt" dir="t"/>
            </a:scene3d>
            <a:sp3d extrusionH="7937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a:t>
              </a:r>
            </a:p>
          </p:txBody>
        </p:sp>
        <p:sp>
          <p:nvSpPr>
            <p:cNvPr id="6" name="Rectangle 5"/>
            <p:cNvSpPr/>
            <p:nvPr/>
          </p:nvSpPr>
          <p:spPr>
            <a:xfrm>
              <a:off x="3495675" y="4586296"/>
              <a:ext cx="685800" cy="685800"/>
            </a:xfrm>
            <a:prstGeom prst="rect">
              <a:avLst/>
            </a:prstGeom>
            <a:grpFill/>
            <a:ln>
              <a:solidFill>
                <a:srgbClr val="4B311D"/>
              </a:solidFill>
            </a:ln>
            <a:scene3d>
              <a:camera prst="perspectiveFront"/>
              <a:lightRig rig="threePt" dir="t"/>
            </a:scene3d>
            <a:sp3d extrusionH="7937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V</a:t>
              </a:r>
            </a:p>
          </p:txBody>
        </p:sp>
        <p:sp>
          <p:nvSpPr>
            <p:cNvPr id="7" name="Rectangle 6"/>
            <p:cNvSpPr/>
            <p:nvPr/>
          </p:nvSpPr>
          <p:spPr>
            <a:xfrm>
              <a:off x="4257675" y="4586296"/>
              <a:ext cx="685800" cy="685800"/>
            </a:xfrm>
            <a:prstGeom prst="rect">
              <a:avLst/>
            </a:prstGeom>
            <a:grpFill/>
            <a:ln>
              <a:solidFill>
                <a:srgbClr val="4B311D"/>
              </a:solidFill>
            </a:ln>
            <a:scene3d>
              <a:camera prst="perspectiveFront"/>
              <a:lightRig rig="threePt" dir="t"/>
            </a:scene3d>
            <a:sp3d extrusionH="7937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E</a:t>
              </a:r>
            </a:p>
          </p:txBody>
        </p:sp>
        <p:sp>
          <p:nvSpPr>
            <p:cNvPr id="8" name="Rectangle 7"/>
            <p:cNvSpPr/>
            <p:nvPr/>
          </p:nvSpPr>
          <p:spPr>
            <a:xfrm>
              <a:off x="5019675" y="4586296"/>
              <a:ext cx="685800" cy="685800"/>
            </a:xfrm>
            <a:prstGeom prst="rect">
              <a:avLst/>
            </a:prstGeom>
            <a:grpFill/>
            <a:ln>
              <a:solidFill>
                <a:srgbClr val="4B311D"/>
              </a:solidFill>
            </a:ln>
            <a:scene3d>
              <a:camera prst="perspectiveFront"/>
              <a:lightRig rig="threePt" dir="t"/>
            </a:scene3d>
            <a:sp3d extrusionH="7937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R</a:t>
              </a:r>
            </a:p>
          </p:txBody>
        </p:sp>
        <p:sp>
          <p:nvSpPr>
            <p:cNvPr id="9" name="Rectangle 8"/>
            <p:cNvSpPr/>
            <p:nvPr/>
          </p:nvSpPr>
          <p:spPr>
            <a:xfrm>
              <a:off x="5781675" y="4586296"/>
              <a:ext cx="685800" cy="685800"/>
            </a:xfrm>
            <a:prstGeom prst="rect">
              <a:avLst/>
            </a:prstGeom>
            <a:grpFill/>
            <a:ln>
              <a:solidFill>
                <a:srgbClr val="4B311D"/>
              </a:solidFill>
            </a:ln>
            <a:scene3d>
              <a:camera prst="perspectiveFront"/>
              <a:lightRig rig="threePt" dir="t"/>
            </a:scene3d>
            <a:sp3d extrusionH="7937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S</a:t>
              </a:r>
            </a:p>
          </p:txBody>
        </p:sp>
        <p:sp>
          <p:nvSpPr>
            <p:cNvPr id="22" name="Rectangle 21"/>
            <p:cNvSpPr/>
            <p:nvPr/>
          </p:nvSpPr>
          <p:spPr>
            <a:xfrm>
              <a:off x="6543675" y="4586296"/>
              <a:ext cx="685800" cy="685800"/>
            </a:xfrm>
            <a:prstGeom prst="rect">
              <a:avLst/>
            </a:prstGeom>
            <a:grpFill/>
            <a:ln>
              <a:solidFill>
                <a:srgbClr val="4B311D"/>
              </a:solidFill>
            </a:ln>
            <a:scene3d>
              <a:camera prst="perspectiveFront"/>
              <a:lightRig rig="threePt" dir="t"/>
            </a:scene3d>
            <a:sp3d extrusionH="7937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a:t>
              </a:r>
            </a:p>
          </p:txBody>
        </p:sp>
        <p:sp>
          <p:nvSpPr>
            <p:cNvPr id="23" name="Rectangle 22"/>
            <p:cNvSpPr/>
            <p:nvPr/>
          </p:nvSpPr>
          <p:spPr>
            <a:xfrm>
              <a:off x="7305675" y="4586296"/>
              <a:ext cx="685800" cy="685800"/>
            </a:xfrm>
            <a:prstGeom prst="rect">
              <a:avLst/>
            </a:prstGeom>
            <a:grpFill/>
            <a:ln>
              <a:solidFill>
                <a:srgbClr val="4B311D"/>
              </a:solidFill>
            </a:ln>
            <a:scene3d>
              <a:camera prst="perspectiveFront"/>
              <a:lightRig rig="threePt" dir="t"/>
            </a:scene3d>
            <a:sp3d extrusionH="7937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T</a:t>
              </a:r>
            </a:p>
          </p:txBody>
        </p:sp>
        <p:sp>
          <p:nvSpPr>
            <p:cNvPr id="24" name="Rectangle 23"/>
            <p:cNvSpPr/>
            <p:nvPr/>
          </p:nvSpPr>
          <p:spPr>
            <a:xfrm>
              <a:off x="8067675" y="4586296"/>
              <a:ext cx="685800" cy="685800"/>
            </a:xfrm>
            <a:prstGeom prst="rect">
              <a:avLst/>
            </a:prstGeom>
            <a:grpFill/>
            <a:ln>
              <a:solidFill>
                <a:srgbClr val="4B311D"/>
              </a:solidFill>
            </a:ln>
            <a:scene3d>
              <a:camera prst="perspectiveFront"/>
              <a:lightRig rig="threePt" dir="t"/>
            </a:scene3d>
            <a:sp3d extrusionH="7937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Y</a:t>
              </a:r>
            </a:p>
          </p:txBody>
        </p:sp>
      </p:grpSp>
      <p:sp>
        <p:nvSpPr>
          <p:cNvPr id="28" name="TextBox 27"/>
          <p:cNvSpPr txBox="1"/>
          <p:nvPr/>
        </p:nvSpPr>
        <p:spPr>
          <a:xfrm>
            <a:off x="2057400" y="1874014"/>
            <a:ext cx="6096000" cy="1938992"/>
          </a:xfrm>
          <a:prstGeom prst="rect">
            <a:avLst/>
          </a:prstGeom>
          <a:noFill/>
        </p:spPr>
        <p:txBody>
          <a:bodyPr wrap="square" rtlCol="0">
            <a:spAutoFit/>
          </a:bodyPr>
          <a:lstStyle/>
          <a:p>
            <a:pPr marL="233363" indent="-233363">
              <a:buFont typeface="Arial" pitchFamily="34" charset="0"/>
              <a:buChar char="•"/>
            </a:pPr>
            <a:r>
              <a:rPr lang="en-US" sz="2000" dirty="0" smtClean="0">
                <a:solidFill>
                  <a:schemeClr val="bg1">
                    <a:lumMod val="50000"/>
                  </a:schemeClr>
                </a:solidFill>
              </a:rPr>
              <a:t>Assess diversity health of UMD Libraries</a:t>
            </a:r>
            <a:endParaRPr lang="en-US" sz="2000" dirty="0">
              <a:solidFill>
                <a:schemeClr val="bg1">
                  <a:lumMod val="50000"/>
                </a:schemeClr>
              </a:solidFill>
            </a:endParaRPr>
          </a:p>
          <a:p>
            <a:pPr marL="233363" indent="-233363">
              <a:buFont typeface="Arial" pitchFamily="34" charset="0"/>
              <a:buChar char="•"/>
            </a:pPr>
            <a:endParaRPr lang="en-US" sz="2000" dirty="0">
              <a:solidFill>
                <a:schemeClr val="bg1">
                  <a:lumMod val="50000"/>
                </a:schemeClr>
              </a:solidFill>
            </a:endParaRPr>
          </a:p>
          <a:p>
            <a:pPr marL="233363" indent="-233363">
              <a:buFont typeface="Arial" pitchFamily="34" charset="0"/>
              <a:buChar char="•"/>
            </a:pPr>
            <a:r>
              <a:rPr lang="en-US" sz="2000" dirty="0" smtClean="0">
                <a:solidFill>
                  <a:schemeClr val="bg1">
                    <a:lumMod val="50000"/>
                  </a:schemeClr>
                </a:solidFill>
              </a:rPr>
              <a:t>Identify successes and areas for </a:t>
            </a:r>
            <a:br>
              <a:rPr lang="en-US" sz="2000" dirty="0" smtClean="0">
                <a:solidFill>
                  <a:schemeClr val="bg1">
                    <a:lumMod val="50000"/>
                  </a:schemeClr>
                </a:solidFill>
              </a:rPr>
            </a:br>
            <a:r>
              <a:rPr lang="en-US" sz="2000" dirty="0" smtClean="0">
                <a:solidFill>
                  <a:schemeClr val="bg1">
                    <a:lumMod val="50000"/>
                  </a:schemeClr>
                </a:solidFill>
              </a:rPr>
              <a:t>improvement</a:t>
            </a:r>
            <a:endParaRPr lang="en-US" sz="2000" dirty="0">
              <a:solidFill>
                <a:schemeClr val="bg1">
                  <a:lumMod val="50000"/>
                </a:schemeClr>
              </a:solidFill>
            </a:endParaRPr>
          </a:p>
          <a:p>
            <a:pPr marL="233363" indent="-233363">
              <a:buFont typeface="Arial" pitchFamily="34" charset="0"/>
              <a:buChar char="•"/>
            </a:pPr>
            <a:endParaRPr lang="en-US" sz="2000" dirty="0">
              <a:solidFill>
                <a:schemeClr val="bg1">
                  <a:lumMod val="50000"/>
                </a:schemeClr>
              </a:solidFill>
            </a:endParaRPr>
          </a:p>
          <a:p>
            <a:pPr marL="233363" indent="-233363">
              <a:buFont typeface="Arial" pitchFamily="34" charset="0"/>
              <a:buChar char="•"/>
            </a:pPr>
            <a:r>
              <a:rPr lang="en-US" sz="2000" dirty="0" smtClean="0">
                <a:solidFill>
                  <a:schemeClr val="bg1">
                    <a:lumMod val="50000"/>
                  </a:schemeClr>
                </a:solidFill>
              </a:rPr>
              <a:t>Diversity and inclusion strategic plan </a:t>
            </a:r>
            <a:endParaRPr lang="en-US" sz="2000" dirty="0">
              <a:solidFill>
                <a:schemeClr val="bg1">
                  <a:lumMod val="50000"/>
                </a:schemeClr>
              </a:solidFill>
            </a:endParaRPr>
          </a:p>
        </p:txBody>
      </p:sp>
    </p:spTree>
    <p:extLst>
      <p:ext uri="{BB962C8B-B14F-4D97-AF65-F5344CB8AC3E}">
        <p14:creationId xmlns:p14="http://schemas.microsoft.com/office/powerpoint/2010/main" val="714239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wipe(left)">
                                      <p:cBhvr>
                                        <p:cTn id="7" dur="500"/>
                                        <p:tgtEl>
                                          <p:spTgt spid="2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
                                            <p:txEl>
                                              <p:pRg st="2" end="2"/>
                                            </p:txEl>
                                          </p:spTgt>
                                        </p:tgtEl>
                                        <p:attrNameLst>
                                          <p:attrName>style.visibility</p:attrName>
                                        </p:attrNameLst>
                                      </p:cBhvr>
                                      <p:to>
                                        <p:strVal val="visible"/>
                                      </p:to>
                                    </p:set>
                                    <p:animEffect transition="in" filter="wipe(left)">
                                      <p:cBhvr>
                                        <p:cTn id="12" dur="500"/>
                                        <p:tgtEl>
                                          <p:spTgt spid="2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8">
                                            <p:txEl>
                                              <p:pRg st="4" end="4"/>
                                            </p:txEl>
                                          </p:spTgt>
                                        </p:tgtEl>
                                        <p:attrNameLst>
                                          <p:attrName>style.visibility</p:attrName>
                                        </p:attrNameLst>
                                      </p:cBhvr>
                                      <p:to>
                                        <p:strVal val="visible"/>
                                      </p:to>
                                    </p:set>
                                    <p:animEffect transition="in" filter="wipe(left)">
                                      <p:cBhvr>
                                        <p:cTn id="17" dur="500"/>
                                        <p:tgtEl>
                                          <p:spTgt spid="2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381000" y="1066800"/>
            <a:ext cx="3100610" cy="5678984"/>
            <a:chOff x="381000" y="1655356"/>
            <a:chExt cx="3100610" cy="5678984"/>
          </a:xfrm>
        </p:grpSpPr>
        <p:grpSp>
          <p:nvGrpSpPr>
            <p:cNvPr id="11" name="Group 10"/>
            <p:cNvGrpSpPr/>
            <p:nvPr/>
          </p:nvGrpSpPr>
          <p:grpSpPr>
            <a:xfrm>
              <a:off x="381000" y="1655356"/>
              <a:ext cx="3100610" cy="1240244"/>
              <a:chOff x="2544" y="2008777"/>
              <a:chExt cx="3100610" cy="1240244"/>
            </a:xfrm>
          </p:grpSpPr>
          <p:sp>
            <p:nvSpPr>
              <p:cNvPr id="12" name="Chevron 11"/>
              <p:cNvSpPr/>
              <p:nvPr/>
            </p:nvSpPr>
            <p:spPr>
              <a:xfrm>
                <a:off x="2544" y="2008777"/>
                <a:ext cx="3100610" cy="1240244"/>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Chevron 4"/>
              <p:cNvSpPr/>
              <p:nvPr/>
            </p:nvSpPr>
            <p:spPr>
              <a:xfrm>
                <a:off x="622666" y="2008777"/>
                <a:ext cx="1860366" cy="124024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en-US" sz="2400" b="1" kern="1200" dirty="0"/>
                  <a:t>Creating </a:t>
                </a:r>
                <a:br>
                  <a:rPr lang="en-US" sz="2400" b="1" kern="1200" dirty="0"/>
                </a:br>
                <a:r>
                  <a:rPr lang="en-US" sz="2400" b="1" kern="1200" dirty="0"/>
                  <a:t>the survey</a:t>
                </a:r>
              </a:p>
            </p:txBody>
          </p:sp>
        </p:grpSp>
        <p:sp>
          <p:nvSpPr>
            <p:cNvPr id="3" name="TextBox 2"/>
            <p:cNvSpPr txBox="1"/>
            <p:nvPr/>
          </p:nvSpPr>
          <p:spPr>
            <a:xfrm>
              <a:off x="381000" y="3179356"/>
              <a:ext cx="2523836" cy="4154984"/>
            </a:xfrm>
            <a:prstGeom prst="rect">
              <a:avLst/>
            </a:prstGeom>
            <a:solidFill>
              <a:schemeClr val="accent6">
                <a:lumMod val="60000"/>
                <a:lumOff val="40000"/>
              </a:schemeClr>
            </a:solidFill>
          </p:spPr>
          <p:txBody>
            <a:bodyPr wrap="square" rtlCol="0">
              <a:spAutoFit/>
            </a:bodyPr>
            <a:lstStyle/>
            <a:p>
              <a:pPr marL="171450" indent="-171450">
                <a:spcBef>
                  <a:spcPts val="600"/>
                </a:spcBef>
                <a:spcAft>
                  <a:spcPts val="600"/>
                </a:spcAft>
                <a:buFont typeface="Arial" panose="020B0604020202020204" pitchFamily="34" charset="0"/>
                <a:buChar char="•"/>
              </a:pPr>
              <a:r>
                <a:rPr lang="en-US" dirty="0"/>
                <a:t>Maryland’s </a:t>
              </a:r>
              <a:r>
                <a:rPr lang="en-US" dirty="0" err="1"/>
                <a:t>iSchool</a:t>
              </a:r>
              <a:r>
                <a:rPr lang="en-US" dirty="0"/>
                <a:t>: College of Information </a:t>
              </a:r>
              <a:r>
                <a:rPr lang="en-US" dirty="0" smtClean="0"/>
                <a:t>Studies</a:t>
              </a:r>
              <a:br>
                <a:rPr lang="en-US" dirty="0" smtClean="0"/>
              </a:br>
              <a:r>
                <a:rPr lang="en-US" dirty="0" smtClean="0"/>
                <a:t>     </a:t>
              </a:r>
              <a:r>
                <a:rPr lang="en-US" sz="1600" i="1" dirty="0" smtClean="0">
                  <a:solidFill>
                    <a:schemeClr val="bg1">
                      <a:lumMod val="50000"/>
                    </a:schemeClr>
                  </a:solidFill>
                </a:rPr>
                <a:t>Paul </a:t>
              </a:r>
              <a:r>
                <a:rPr lang="en-US" sz="1600" i="1" dirty="0">
                  <a:solidFill>
                    <a:schemeClr val="bg1">
                      <a:lumMod val="50000"/>
                    </a:schemeClr>
                  </a:solidFill>
                </a:rPr>
                <a:t>Jaeger</a:t>
              </a:r>
            </a:p>
            <a:p>
              <a:pPr marL="171450" indent="-171450">
                <a:spcBef>
                  <a:spcPts val="600"/>
                </a:spcBef>
                <a:spcAft>
                  <a:spcPts val="600"/>
                </a:spcAft>
                <a:buFont typeface="Arial" panose="020B0604020202020204" pitchFamily="34" charset="0"/>
                <a:buChar char="•"/>
              </a:pPr>
              <a:r>
                <a:rPr lang="en-US" dirty="0"/>
                <a:t>Office of Diversity and </a:t>
              </a:r>
              <a:r>
                <a:rPr lang="en-US" dirty="0" smtClean="0"/>
                <a:t>Inclusion</a:t>
              </a:r>
              <a:r>
                <a:rPr lang="en-US" dirty="0"/>
                <a:t/>
              </a:r>
              <a:br>
                <a:rPr lang="en-US" dirty="0"/>
              </a:br>
              <a:r>
                <a:rPr lang="en-US" dirty="0" smtClean="0"/>
                <a:t>     </a:t>
              </a:r>
              <a:r>
                <a:rPr lang="en-US" sz="1600" i="1" dirty="0">
                  <a:solidFill>
                    <a:schemeClr val="bg1">
                      <a:lumMod val="50000"/>
                    </a:schemeClr>
                  </a:solidFill>
                </a:rPr>
                <a:t>Mark </a:t>
              </a:r>
              <a:r>
                <a:rPr lang="en-US" sz="1600" i="1" dirty="0" err="1" smtClean="0">
                  <a:solidFill>
                    <a:schemeClr val="bg1">
                      <a:lumMod val="50000"/>
                    </a:schemeClr>
                  </a:solidFill>
                </a:rPr>
                <a:t>Brimhall</a:t>
              </a:r>
              <a:r>
                <a:rPr lang="en-US" sz="1600" i="1" dirty="0" smtClean="0">
                  <a:solidFill>
                    <a:schemeClr val="bg1">
                      <a:lumMod val="50000"/>
                    </a:schemeClr>
                  </a:solidFill>
                </a:rPr>
                <a:t>-Vargas</a:t>
              </a:r>
              <a:br>
                <a:rPr lang="en-US" sz="1600" i="1" dirty="0" smtClean="0">
                  <a:solidFill>
                    <a:schemeClr val="bg1">
                      <a:lumMod val="50000"/>
                    </a:schemeClr>
                  </a:solidFill>
                </a:rPr>
              </a:br>
              <a:r>
                <a:rPr lang="en-US" sz="1600" i="1" dirty="0" smtClean="0">
                  <a:solidFill>
                    <a:schemeClr val="bg1">
                      <a:lumMod val="50000"/>
                    </a:schemeClr>
                  </a:solidFill>
                </a:rPr>
                <a:t>      Beth </a:t>
              </a:r>
              <a:r>
                <a:rPr lang="en-US" sz="1600" i="1" dirty="0" err="1">
                  <a:solidFill>
                    <a:schemeClr val="bg1">
                      <a:lumMod val="50000"/>
                    </a:schemeClr>
                  </a:solidFill>
                </a:rPr>
                <a:t>Douthirt</a:t>
              </a:r>
              <a:r>
                <a:rPr lang="en-US" sz="1600" i="1" dirty="0">
                  <a:solidFill>
                    <a:schemeClr val="bg1">
                      <a:lumMod val="50000"/>
                    </a:schemeClr>
                  </a:solidFill>
                </a:rPr>
                <a:t> </a:t>
              </a:r>
              <a:r>
                <a:rPr lang="en-US" sz="1600" i="1" dirty="0" smtClean="0">
                  <a:solidFill>
                    <a:schemeClr val="bg1">
                      <a:lumMod val="50000"/>
                    </a:schemeClr>
                  </a:solidFill>
                </a:rPr>
                <a:t>Cohen</a:t>
              </a:r>
            </a:p>
            <a:p>
              <a:pPr marL="231775" indent="-231775">
                <a:spcBef>
                  <a:spcPts val="600"/>
                </a:spcBef>
                <a:buFont typeface="Arial" panose="020B0604020202020204" pitchFamily="34" charset="0"/>
                <a:buChar char="•"/>
              </a:pPr>
              <a:r>
                <a:rPr lang="en-US" dirty="0">
                  <a:solidFill>
                    <a:srgbClr val="262626"/>
                  </a:solidFill>
                </a:rPr>
                <a:t>Office of Institutional Research, Planning </a:t>
              </a:r>
              <a:br>
                <a:rPr lang="en-US" dirty="0">
                  <a:solidFill>
                    <a:srgbClr val="262626"/>
                  </a:solidFill>
                </a:rPr>
              </a:br>
              <a:r>
                <a:rPr lang="en-US" dirty="0">
                  <a:solidFill>
                    <a:srgbClr val="262626"/>
                  </a:solidFill>
                </a:rPr>
                <a:t>and Assessment (IRPA)</a:t>
              </a:r>
              <a:br>
                <a:rPr lang="en-US" dirty="0">
                  <a:solidFill>
                    <a:srgbClr val="262626"/>
                  </a:solidFill>
                </a:rPr>
              </a:br>
              <a:r>
                <a:rPr lang="en-US" sz="1600" dirty="0">
                  <a:solidFill>
                    <a:srgbClr val="262626"/>
                  </a:solidFill>
                </a:rPr>
                <a:t>     </a:t>
              </a:r>
              <a:r>
                <a:rPr lang="en-US" sz="1600" i="1" dirty="0">
                  <a:solidFill>
                    <a:schemeClr val="bg1">
                      <a:lumMod val="50000"/>
                    </a:schemeClr>
                  </a:solidFill>
                </a:rPr>
                <a:t>Emily Foley</a:t>
              </a:r>
              <a:br>
                <a:rPr lang="en-US" sz="1600" i="1" dirty="0">
                  <a:solidFill>
                    <a:schemeClr val="bg1">
                      <a:lumMod val="50000"/>
                    </a:schemeClr>
                  </a:solidFill>
                </a:rPr>
              </a:br>
              <a:r>
                <a:rPr lang="en-US" sz="1600" i="1" dirty="0">
                  <a:solidFill>
                    <a:schemeClr val="bg1">
                      <a:lumMod val="50000"/>
                    </a:schemeClr>
                  </a:solidFill>
                </a:rPr>
                <a:t>     Stephanie </a:t>
              </a:r>
              <a:r>
                <a:rPr lang="en-US" sz="1600" i="1" dirty="0" err="1">
                  <a:solidFill>
                    <a:schemeClr val="bg1">
                      <a:lumMod val="50000"/>
                    </a:schemeClr>
                  </a:solidFill>
                </a:rPr>
                <a:t>Dolamore</a:t>
              </a:r>
              <a:endParaRPr lang="en-US" sz="1600" i="1" dirty="0">
                <a:solidFill>
                  <a:schemeClr val="bg1">
                    <a:lumMod val="50000"/>
                  </a:schemeClr>
                </a:solidFill>
              </a:endParaRPr>
            </a:p>
            <a:p>
              <a:pPr marL="231775"/>
              <a:r>
                <a:rPr lang="en-US" sz="1600" i="1" dirty="0">
                  <a:solidFill>
                    <a:schemeClr val="bg1">
                      <a:lumMod val="50000"/>
                    </a:schemeClr>
                  </a:solidFill>
                </a:rPr>
                <a:t>     Thomas </a:t>
              </a:r>
              <a:r>
                <a:rPr lang="en-US" sz="1600" i="1" dirty="0" err="1" smtClean="0">
                  <a:solidFill>
                    <a:schemeClr val="bg1">
                      <a:lumMod val="50000"/>
                    </a:schemeClr>
                  </a:solidFill>
                </a:rPr>
                <a:t>Dobrosielski</a:t>
              </a:r>
              <a:endParaRPr lang="en-US" sz="1600" dirty="0">
                <a:solidFill>
                  <a:schemeClr val="bg1">
                    <a:lumMod val="50000"/>
                  </a:schemeClr>
                </a:solidFill>
              </a:endParaRPr>
            </a:p>
          </p:txBody>
        </p:sp>
      </p:grpSp>
      <p:grpSp>
        <p:nvGrpSpPr>
          <p:cNvPr id="35" name="Group 34"/>
          <p:cNvGrpSpPr/>
          <p:nvPr/>
        </p:nvGrpSpPr>
        <p:grpSpPr>
          <a:xfrm>
            <a:off x="3071808" y="1066800"/>
            <a:ext cx="3100610" cy="3878491"/>
            <a:chOff x="3071808" y="1655356"/>
            <a:chExt cx="3100610" cy="3878491"/>
          </a:xfrm>
        </p:grpSpPr>
        <p:grpSp>
          <p:nvGrpSpPr>
            <p:cNvPr id="14" name="Group 13"/>
            <p:cNvGrpSpPr/>
            <p:nvPr/>
          </p:nvGrpSpPr>
          <p:grpSpPr>
            <a:xfrm>
              <a:off x="3071808" y="1655356"/>
              <a:ext cx="3100610" cy="1240244"/>
              <a:chOff x="2793094" y="2008777"/>
              <a:chExt cx="3100610" cy="1240244"/>
            </a:xfrm>
          </p:grpSpPr>
          <p:sp>
            <p:nvSpPr>
              <p:cNvPr id="15" name="Chevron 14"/>
              <p:cNvSpPr/>
              <p:nvPr/>
            </p:nvSpPr>
            <p:spPr>
              <a:xfrm>
                <a:off x="2793094" y="2008777"/>
                <a:ext cx="3100610" cy="1240244"/>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Chevron 4"/>
              <p:cNvSpPr/>
              <p:nvPr/>
            </p:nvSpPr>
            <p:spPr>
              <a:xfrm>
                <a:off x="3413216" y="2008777"/>
                <a:ext cx="1860366" cy="124024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en-US" sz="2400" b="1" kern="1200" dirty="0"/>
                  <a:t>Analyzing </a:t>
                </a:r>
                <a:br>
                  <a:rPr lang="en-US" sz="2400" b="1" kern="1200" dirty="0"/>
                </a:br>
                <a:r>
                  <a:rPr lang="en-US" sz="2400" b="1" kern="1200" dirty="0"/>
                  <a:t>the results</a:t>
                </a:r>
              </a:p>
            </p:txBody>
          </p:sp>
        </p:grpSp>
        <p:sp>
          <p:nvSpPr>
            <p:cNvPr id="4" name="TextBox 3"/>
            <p:cNvSpPr txBox="1"/>
            <p:nvPr/>
          </p:nvSpPr>
          <p:spPr>
            <a:xfrm>
              <a:off x="3142978" y="3179356"/>
              <a:ext cx="2648222" cy="2354491"/>
            </a:xfrm>
            <a:prstGeom prst="rect">
              <a:avLst/>
            </a:prstGeom>
            <a:solidFill>
              <a:schemeClr val="accent6">
                <a:lumMod val="60000"/>
                <a:lumOff val="40000"/>
              </a:schemeClr>
            </a:solidFill>
          </p:spPr>
          <p:txBody>
            <a:bodyPr wrap="square" rtlCol="0">
              <a:spAutoFit/>
            </a:bodyPr>
            <a:lstStyle/>
            <a:p>
              <a:pPr marL="231775" indent="-231775">
                <a:buFont typeface="Arial" panose="020B0604020202020204" pitchFamily="34" charset="0"/>
                <a:buChar char="•"/>
              </a:pPr>
              <a:r>
                <a:rPr lang="en-US" dirty="0">
                  <a:solidFill>
                    <a:srgbClr val="262626"/>
                  </a:solidFill>
                </a:rPr>
                <a:t>Office of Institutional Research, Planning </a:t>
              </a:r>
              <a:br>
                <a:rPr lang="en-US" dirty="0">
                  <a:solidFill>
                    <a:srgbClr val="262626"/>
                  </a:solidFill>
                </a:rPr>
              </a:br>
              <a:r>
                <a:rPr lang="en-US" dirty="0">
                  <a:solidFill>
                    <a:srgbClr val="262626"/>
                  </a:solidFill>
                </a:rPr>
                <a:t>and Assessment (IRPA</a:t>
              </a:r>
              <a:r>
                <a:rPr lang="en-US" dirty="0" smtClean="0">
                  <a:solidFill>
                    <a:srgbClr val="262626"/>
                  </a:solidFill>
                </a:rPr>
                <a:t>)</a:t>
              </a:r>
              <a:br>
                <a:rPr lang="en-US" dirty="0" smtClean="0">
                  <a:solidFill>
                    <a:srgbClr val="262626"/>
                  </a:solidFill>
                </a:rPr>
              </a:br>
              <a:r>
                <a:rPr lang="en-US" dirty="0" smtClean="0">
                  <a:solidFill>
                    <a:srgbClr val="262626"/>
                  </a:solidFill>
                </a:rPr>
                <a:t>     </a:t>
              </a:r>
              <a:r>
                <a:rPr lang="en-US" sz="1600" i="1" dirty="0" smtClean="0">
                  <a:solidFill>
                    <a:schemeClr val="bg1">
                      <a:lumMod val="50000"/>
                    </a:schemeClr>
                  </a:solidFill>
                </a:rPr>
                <a:t>Emily Foley</a:t>
              </a:r>
              <a:br>
                <a:rPr lang="en-US" sz="1600" i="1" dirty="0" smtClean="0">
                  <a:solidFill>
                    <a:schemeClr val="bg1">
                      <a:lumMod val="50000"/>
                    </a:schemeClr>
                  </a:solidFill>
                </a:rPr>
              </a:br>
              <a:r>
                <a:rPr lang="en-US" sz="1600" i="1" dirty="0" smtClean="0">
                  <a:solidFill>
                    <a:schemeClr val="bg1">
                      <a:lumMod val="50000"/>
                    </a:schemeClr>
                  </a:solidFill>
                </a:rPr>
                <a:t>     Stephanie </a:t>
              </a:r>
              <a:r>
                <a:rPr lang="en-US" sz="1600" i="1" dirty="0" err="1" smtClean="0">
                  <a:solidFill>
                    <a:schemeClr val="bg1">
                      <a:lumMod val="50000"/>
                    </a:schemeClr>
                  </a:solidFill>
                </a:rPr>
                <a:t>Dolamore</a:t>
              </a:r>
              <a:endParaRPr lang="en-US" sz="1600" i="1" dirty="0">
                <a:solidFill>
                  <a:schemeClr val="bg1">
                    <a:lumMod val="50000"/>
                  </a:schemeClr>
                </a:solidFill>
              </a:endParaRPr>
            </a:p>
            <a:p>
              <a:pPr marL="165100" indent="-165100">
                <a:spcBef>
                  <a:spcPts val="600"/>
                </a:spcBef>
                <a:spcAft>
                  <a:spcPts val="600"/>
                </a:spcAft>
                <a:buFont typeface="Arial" panose="020B0604020202020204" pitchFamily="34" charset="0"/>
                <a:buChar char="•"/>
              </a:pPr>
              <a:r>
                <a:rPr lang="en-US" dirty="0" smtClean="0">
                  <a:solidFill>
                    <a:srgbClr val="262626"/>
                  </a:solidFill>
                </a:rPr>
                <a:t>Division </a:t>
              </a:r>
              <a:r>
                <a:rPr lang="en-US" dirty="0">
                  <a:solidFill>
                    <a:srgbClr val="262626"/>
                  </a:solidFill>
                </a:rPr>
                <a:t>of Information Technology (DIT) </a:t>
              </a:r>
              <a:r>
                <a:rPr lang="en-US" dirty="0">
                  <a:solidFill>
                    <a:srgbClr val="262626">
                      <a:lumMod val="65000"/>
                      <a:lumOff val="35000"/>
                    </a:srgbClr>
                  </a:solidFill>
                </a:rPr>
                <a:t/>
              </a:r>
              <a:br>
                <a:rPr lang="en-US" dirty="0">
                  <a:solidFill>
                    <a:srgbClr val="262626">
                      <a:lumMod val="65000"/>
                      <a:lumOff val="35000"/>
                    </a:srgbClr>
                  </a:solidFill>
                </a:rPr>
              </a:br>
              <a:r>
                <a:rPr lang="en-US" dirty="0" smtClean="0">
                  <a:solidFill>
                    <a:srgbClr val="262626">
                      <a:lumMod val="65000"/>
                      <a:lumOff val="35000"/>
                    </a:srgbClr>
                  </a:solidFill>
                </a:rPr>
                <a:t>     </a:t>
              </a:r>
              <a:r>
                <a:rPr lang="en-US" sz="1600" i="1" dirty="0" smtClean="0">
                  <a:solidFill>
                    <a:srgbClr val="262626">
                      <a:lumMod val="65000"/>
                      <a:lumOff val="35000"/>
                    </a:srgbClr>
                  </a:solidFill>
                </a:rPr>
                <a:t>John Davies</a:t>
              </a:r>
              <a:endParaRPr lang="en-US" sz="1600" i="1" dirty="0" smtClean="0">
                <a:solidFill>
                  <a:srgbClr val="262626"/>
                </a:solidFill>
              </a:endParaRPr>
            </a:p>
          </p:txBody>
        </p:sp>
      </p:grpSp>
      <p:grpSp>
        <p:nvGrpSpPr>
          <p:cNvPr id="36" name="Group 35"/>
          <p:cNvGrpSpPr/>
          <p:nvPr/>
        </p:nvGrpSpPr>
        <p:grpSpPr>
          <a:xfrm>
            <a:off x="5739080" y="1066800"/>
            <a:ext cx="3100610" cy="2447330"/>
            <a:chOff x="5739080" y="1655356"/>
            <a:chExt cx="3100610" cy="2447330"/>
          </a:xfrm>
        </p:grpSpPr>
        <p:grpSp>
          <p:nvGrpSpPr>
            <p:cNvPr id="21" name="Group 20"/>
            <p:cNvGrpSpPr/>
            <p:nvPr/>
          </p:nvGrpSpPr>
          <p:grpSpPr>
            <a:xfrm>
              <a:off x="5739080" y="1655356"/>
              <a:ext cx="3100610" cy="1240244"/>
              <a:chOff x="5583644" y="2008777"/>
              <a:chExt cx="3100610" cy="1240244"/>
            </a:xfrm>
          </p:grpSpPr>
          <p:sp>
            <p:nvSpPr>
              <p:cNvPr id="22" name="Chevron 21"/>
              <p:cNvSpPr/>
              <p:nvPr/>
            </p:nvSpPr>
            <p:spPr>
              <a:xfrm>
                <a:off x="5583644" y="2008777"/>
                <a:ext cx="3100610" cy="1240244"/>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Chevron 4"/>
              <p:cNvSpPr/>
              <p:nvPr/>
            </p:nvSpPr>
            <p:spPr>
              <a:xfrm>
                <a:off x="6203766" y="2008777"/>
                <a:ext cx="1860366" cy="124024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en-US" sz="2400" b="1" kern="1200" dirty="0"/>
                  <a:t>Writing </a:t>
                </a:r>
                <a:br>
                  <a:rPr lang="en-US" sz="2400" b="1" kern="1200" dirty="0"/>
                </a:br>
                <a:r>
                  <a:rPr lang="en-US" sz="2400" b="1" kern="1200" dirty="0"/>
                  <a:t>the report</a:t>
                </a:r>
              </a:p>
            </p:txBody>
          </p:sp>
        </p:grpSp>
        <p:sp>
          <p:nvSpPr>
            <p:cNvPr id="28" name="Rectangle 27"/>
            <p:cNvSpPr/>
            <p:nvPr/>
          </p:nvSpPr>
          <p:spPr>
            <a:xfrm>
              <a:off x="5977440" y="3179356"/>
              <a:ext cx="2633160" cy="923330"/>
            </a:xfrm>
            <a:prstGeom prst="rect">
              <a:avLst/>
            </a:prstGeom>
            <a:solidFill>
              <a:schemeClr val="accent6">
                <a:lumMod val="60000"/>
                <a:lumOff val="40000"/>
              </a:schemeClr>
            </a:solidFill>
          </p:spPr>
          <p:txBody>
            <a:bodyPr wrap="square">
              <a:spAutoFit/>
            </a:bodyPr>
            <a:lstStyle/>
            <a:p>
              <a:pPr marL="165100" indent="-165100">
                <a:buFont typeface="Arial" panose="020B0604020202020204" pitchFamily="34" charset="0"/>
                <a:buChar char="•"/>
              </a:pPr>
              <a:r>
                <a:rPr lang="en-US" dirty="0">
                  <a:solidFill>
                    <a:srgbClr val="262626"/>
                  </a:solidFill>
                </a:rPr>
                <a:t>Campus Assessment </a:t>
              </a:r>
              <a:br>
                <a:rPr lang="en-US" dirty="0">
                  <a:solidFill>
                    <a:srgbClr val="262626"/>
                  </a:solidFill>
                </a:rPr>
              </a:br>
              <a:r>
                <a:rPr lang="en-US" dirty="0">
                  <a:solidFill>
                    <a:srgbClr val="262626"/>
                  </a:solidFill>
                </a:rPr>
                <a:t>Working Group (CAWG</a:t>
              </a:r>
              <a:r>
                <a:rPr lang="en-US" dirty="0" smtClean="0">
                  <a:solidFill>
                    <a:srgbClr val="262626"/>
                  </a:solidFill>
                </a:rPr>
                <a:t>)</a:t>
              </a:r>
              <a:br>
                <a:rPr lang="en-US" dirty="0" smtClean="0">
                  <a:solidFill>
                    <a:srgbClr val="262626"/>
                  </a:solidFill>
                </a:rPr>
              </a:br>
              <a:r>
                <a:rPr lang="en-US" dirty="0" smtClean="0">
                  <a:solidFill>
                    <a:srgbClr val="262626"/>
                  </a:solidFill>
                </a:rPr>
                <a:t>     </a:t>
              </a:r>
              <a:r>
                <a:rPr lang="en-US" i="1" dirty="0" smtClean="0">
                  <a:solidFill>
                    <a:schemeClr val="bg1">
                      <a:lumMod val="50000"/>
                    </a:schemeClr>
                  </a:solidFill>
                </a:rPr>
                <a:t>Emily </a:t>
              </a:r>
              <a:r>
                <a:rPr lang="en-US" i="1" dirty="0">
                  <a:solidFill>
                    <a:schemeClr val="bg1">
                      <a:lumMod val="50000"/>
                    </a:schemeClr>
                  </a:solidFill>
                </a:rPr>
                <a:t>Foley</a:t>
              </a:r>
              <a:endParaRPr lang="en-US" dirty="0">
                <a:solidFill>
                  <a:srgbClr val="262626"/>
                </a:solidFill>
              </a:endParaRPr>
            </a:p>
          </p:txBody>
        </p:sp>
      </p:grpSp>
      <p:sp>
        <p:nvSpPr>
          <p:cNvPr id="33" name="Rectangle 2"/>
          <p:cNvSpPr txBox="1">
            <a:spLocks noChangeArrowheads="1"/>
          </p:cNvSpPr>
          <p:nvPr/>
        </p:nvSpPr>
        <p:spPr>
          <a:xfrm>
            <a:off x="3319124" y="138446"/>
            <a:ext cx="2605978" cy="7159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a:t>Partnerships</a:t>
            </a:r>
          </a:p>
        </p:txBody>
      </p:sp>
    </p:spTree>
    <p:extLst>
      <p:ext uri="{BB962C8B-B14F-4D97-AF65-F5344CB8AC3E}">
        <p14:creationId xmlns:p14="http://schemas.microsoft.com/office/powerpoint/2010/main" val="2598883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additive="base">
                                        <p:cTn id="13" dur="500" fill="hold"/>
                                        <p:tgtEl>
                                          <p:spTgt spid="35"/>
                                        </p:tgtEl>
                                        <p:attrNameLst>
                                          <p:attrName>ppt_x</p:attrName>
                                        </p:attrNameLst>
                                      </p:cBhvr>
                                      <p:tavLst>
                                        <p:tav tm="0">
                                          <p:val>
                                            <p:strVal val="0-#ppt_w/2"/>
                                          </p:val>
                                        </p:tav>
                                        <p:tav tm="100000">
                                          <p:val>
                                            <p:strVal val="#ppt_x"/>
                                          </p:val>
                                        </p:tav>
                                      </p:tavLst>
                                    </p:anim>
                                    <p:anim calcmode="lin" valueType="num">
                                      <p:cBhvr additive="base">
                                        <p:cTn id="14"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0-#ppt_w/2"/>
                                          </p:val>
                                        </p:tav>
                                        <p:tav tm="100000">
                                          <p:val>
                                            <p:strVal val="#ppt_x"/>
                                          </p:val>
                                        </p:tav>
                                      </p:tavLst>
                                    </p:anim>
                                    <p:anim calcmode="lin" valueType="num">
                                      <p:cBhvr additive="base">
                                        <p:cTn id="20"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2046093" y="492125"/>
            <a:ext cx="6553200" cy="650875"/>
          </a:xfrm>
        </p:spPr>
        <p:txBody>
          <a:bodyPr/>
          <a:lstStyle/>
          <a:p>
            <a:pPr algn="l"/>
            <a:r>
              <a:rPr lang="en-US" sz="3600" b="1" dirty="0"/>
              <a:t>Methodology</a:t>
            </a:r>
          </a:p>
        </p:txBody>
      </p:sp>
      <p:graphicFrame>
        <p:nvGraphicFramePr>
          <p:cNvPr id="3" name="Diagram 2"/>
          <p:cNvGraphicFramePr/>
          <p:nvPr>
            <p:extLst>
              <p:ext uri="{D42A27DB-BD31-4B8C-83A1-F6EECF244321}">
                <p14:modId xmlns:p14="http://schemas.microsoft.com/office/powerpoint/2010/main" val="1502683064"/>
              </p:ext>
            </p:extLst>
          </p:nvPr>
        </p:nvGraphicFramePr>
        <p:xfrm>
          <a:off x="2768210" y="1143000"/>
          <a:ext cx="5802508" cy="53586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TextBox 4"/>
          <p:cNvSpPr txBox="1"/>
          <p:nvPr/>
        </p:nvSpPr>
        <p:spPr>
          <a:xfrm>
            <a:off x="3200400" y="1752600"/>
            <a:ext cx="762000" cy="923330"/>
          </a:xfrm>
          <a:prstGeom prst="rect">
            <a:avLst/>
          </a:prstGeom>
          <a:noFill/>
        </p:spPr>
        <p:txBody>
          <a:bodyPr wrap="square" rtlCol="0">
            <a:spAutoFit/>
          </a:bodyPr>
          <a:lstStyle/>
          <a:p>
            <a:r>
              <a:rPr lang="en-US" sz="5400" b="1" dirty="0" smtClean="0">
                <a:solidFill>
                  <a:srgbClr val="78CC12"/>
                </a:solidFill>
              </a:rPr>
              <a:t>1</a:t>
            </a:r>
            <a:endParaRPr lang="en-US" sz="5400" b="1" dirty="0">
              <a:solidFill>
                <a:srgbClr val="78CC12"/>
              </a:solidFill>
            </a:endParaRPr>
          </a:p>
        </p:txBody>
      </p:sp>
      <p:sp>
        <p:nvSpPr>
          <p:cNvPr id="6" name="TextBox 5"/>
          <p:cNvSpPr txBox="1"/>
          <p:nvPr/>
        </p:nvSpPr>
        <p:spPr>
          <a:xfrm>
            <a:off x="3600450" y="3392090"/>
            <a:ext cx="762000" cy="923330"/>
          </a:xfrm>
          <a:prstGeom prst="rect">
            <a:avLst/>
          </a:prstGeom>
          <a:noFill/>
        </p:spPr>
        <p:txBody>
          <a:bodyPr wrap="square" rtlCol="0">
            <a:spAutoFit/>
          </a:bodyPr>
          <a:lstStyle/>
          <a:p>
            <a:r>
              <a:rPr lang="en-US" sz="5400" b="1" dirty="0">
                <a:solidFill>
                  <a:schemeClr val="accent4"/>
                </a:solidFill>
              </a:rPr>
              <a:t>2</a:t>
            </a:r>
          </a:p>
        </p:txBody>
      </p:sp>
      <p:sp>
        <p:nvSpPr>
          <p:cNvPr id="7" name="TextBox 6"/>
          <p:cNvSpPr txBox="1"/>
          <p:nvPr/>
        </p:nvSpPr>
        <p:spPr>
          <a:xfrm>
            <a:off x="3295650" y="5031580"/>
            <a:ext cx="762000" cy="923330"/>
          </a:xfrm>
          <a:prstGeom prst="rect">
            <a:avLst/>
          </a:prstGeom>
          <a:noFill/>
        </p:spPr>
        <p:txBody>
          <a:bodyPr wrap="square" rtlCol="0">
            <a:spAutoFit/>
          </a:bodyPr>
          <a:lstStyle/>
          <a:p>
            <a:r>
              <a:rPr lang="en-US" sz="5400" b="1" dirty="0" smtClean="0">
                <a:solidFill>
                  <a:schemeClr val="accent3">
                    <a:lumMod val="75000"/>
                  </a:schemeClr>
                </a:solidFill>
              </a:rPr>
              <a:t>3</a:t>
            </a:r>
            <a:endParaRPr lang="en-US" sz="5400" b="1" dirty="0">
              <a:solidFill>
                <a:schemeClr val="accent3">
                  <a:lumMod val="75000"/>
                </a:schemeClr>
              </a:solidFill>
            </a:endParaRPr>
          </a:p>
        </p:txBody>
      </p:sp>
    </p:spTree>
    <p:extLst>
      <p:ext uri="{BB962C8B-B14F-4D97-AF65-F5344CB8AC3E}">
        <p14:creationId xmlns:p14="http://schemas.microsoft.com/office/powerpoint/2010/main" val="22760269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2046093" y="503237"/>
            <a:ext cx="6553200" cy="715963"/>
          </a:xfrm>
        </p:spPr>
        <p:txBody>
          <a:bodyPr/>
          <a:lstStyle/>
          <a:p>
            <a:pPr algn="l"/>
            <a:r>
              <a:rPr lang="en-US" sz="3600" b="1" dirty="0" smtClean="0"/>
              <a:t>Methodology </a:t>
            </a:r>
            <a:r>
              <a:rPr lang="en-US" sz="1800" dirty="0"/>
              <a:t>continued</a:t>
            </a:r>
            <a:endParaRPr lang="en-US" sz="1800" b="1" dirty="0"/>
          </a:p>
        </p:txBody>
      </p:sp>
      <p:graphicFrame>
        <p:nvGraphicFramePr>
          <p:cNvPr id="3" name="Diagram 2"/>
          <p:cNvGraphicFramePr/>
          <p:nvPr>
            <p:extLst/>
          </p:nvPr>
        </p:nvGraphicFramePr>
        <p:xfrm>
          <a:off x="2768210" y="1143000"/>
          <a:ext cx="5802508" cy="53586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TextBox 4"/>
          <p:cNvSpPr txBox="1"/>
          <p:nvPr/>
        </p:nvSpPr>
        <p:spPr>
          <a:xfrm>
            <a:off x="3200400" y="1752600"/>
            <a:ext cx="762000" cy="923330"/>
          </a:xfrm>
          <a:prstGeom prst="rect">
            <a:avLst/>
          </a:prstGeom>
          <a:noFill/>
        </p:spPr>
        <p:txBody>
          <a:bodyPr wrap="square" rtlCol="0">
            <a:spAutoFit/>
          </a:bodyPr>
          <a:lstStyle/>
          <a:p>
            <a:r>
              <a:rPr lang="en-US" sz="5400" b="1" dirty="0" smtClean="0">
                <a:solidFill>
                  <a:srgbClr val="78CC12"/>
                </a:solidFill>
              </a:rPr>
              <a:t>1</a:t>
            </a:r>
            <a:endParaRPr lang="en-US" sz="5400" b="1" dirty="0">
              <a:solidFill>
                <a:srgbClr val="78CC12"/>
              </a:solidFill>
            </a:endParaRPr>
          </a:p>
        </p:txBody>
      </p:sp>
      <p:sp>
        <p:nvSpPr>
          <p:cNvPr id="6" name="TextBox 5"/>
          <p:cNvSpPr txBox="1"/>
          <p:nvPr/>
        </p:nvSpPr>
        <p:spPr>
          <a:xfrm>
            <a:off x="3600450" y="3392090"/>
            <a:ext cx="762000" cy="923330"/>
          </a:xfrm>
          <a:prstGeom prst="rect">
            <a:avLst/>
          </a:prstGeom>
          <a:noFill/>
        </p:spPr>
        <p:txBody>
          <a:bodyPr wrap="square" rtlCol="0">
            <a:spAutoFit/>
          </a:bodyPr>
          <a:lstStyle/>
          <a:p>
            <a:r>
              <a:rPr lang="en-US" sz="5400" b="1" dirty="0">
                <a:solidFill>
                  <a:srgbClr val="78CC12"/>
                </a:solidFill>
              </a:rPr>
              <a:t>2</a:t>
            </a:r>
          </a:p>
        </p:txBody>
      </p:sp>
      <p:sp>
        <p:nvSpPr>
          <p:cNvPr id="7" name="TextBox 6"/>
          <p:cNvSpPr txBox="1"/>
          <p:nvPr/>
        </p:nvSpPr>
        <p:spPr>
          <a:xfrm>
            <a:off x="3295650" y="5031580"/>
            <a:ext cx="762000" cy="923330"/>
          </a:xfrm>
          <a:prstGeom prst="rect">
            <a:avLst/>
          </a:prstGeom>
          <a:noFill/>
        </p:spPr>
        <p:txBody>
          <a:bodyPr wrap="square" rtlCol="0">
            <a:spAutoFit/>
          </a:bodyPr>
          <a:lstStyle/>
          <a:p>
            <a:r>
              <a:rPr lang="en-US" sz="5400" b="1" dirty="0" smtClean="0">
                <a:solidFill>
                  <a:srgbClr val="78CC12"/>
                </a:solidFill>
              </a:rPr>
              <a:t>3</a:t>
            </a:r>
            <a:endParaRPr lang="en-US" sz="5400" b="1" dirty="0">
              <a:solidFill>
                <a:srgbClr val="78CC12"/>
              </a:solidFill>
            </a:endParaRPr>
          </a:p>
        </p:txBody>
      </p:sp>
      <p:sp>
        <p:nvSpPr>
          <p:cNvPr id="4" name="Rectangle 3"/>
          <p:cNvSpPr/>
          <p:nvPr/>
        </p:nvSpPr>
        <p:spPr>
          <a:xfrm>
            <a:off x="2432565" y="3124200"/>
            <a:ext cx="6138153" cy="33774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81038" lvl="1" indent="-223838">
              <a:lnSpc>
                <a:spcPct val="150000"/>
              </a:lnSpc>
              <a:buFont typeface="Arial" panose="020B0604020202020204" pitchFamily="34" charset="0"/>
              <a:buChar char="•"/>
            </a:pPr>
            <a:r>
              <a:rPr lang="en-US" sz="2000" dirty="0" smtClean="0">
                <a:solidFill>
                  <a:schemeClr val="bg1">
                    <a:lumMod val="50000"/>
                  </a:schemeClr>
                </a:solidFill>
              </a:rPr>
              <a:t>Identified/assessed </a:t>
            </a:r>
            <a:r>
              <a:rPr lang="en-US" sz="2000" dirty="0">
                <a:solidFill>
                  <a:schemeClr val="bg1">
                    <a:lumMod val="50000"/>
                  </a:schemeClr>
                </a:solidFill>
              </a:rPr>
              <a:t>available and effective </a:t>
            </a:r>
            <a:r>
              <a:rPr lang="en-US" sz="2000" dirty="0" smtClean="0">
                <a:solidFill>
                  <a:schemeClr val="bg1">
                    <a:lumMod val="50000"/>
                  </a:schemeClr>
                </a:solidFill>
              </a:rPr>
              <a:t>tools</a:t>
            </a:r>
            <a:endParaRPr lang="en-US" sz="2000" dirty="0">
              <a:solidFill>
                <a:schemeClr val="bg1">
                  <a:lumMod val="50000"/>
                </a:schemeClr>
              </a:solidFill>
            </a:endParaRPr>
          </a:p>
          <a:p>
            <a:pPr marL="681038" lvl="1" indent="-223838">
              <a:lnSpc>
                <a:spcPct val="150000"/>
              </a:lnSpc>
              <a:buFont typeface="Arial" panose="020B0604020202020204" pitchFamily="34" charset="0"/>
              <a:buChar char="•"/>
            </a:pPr>
            <a:r>
              <a:rPr lang="en-US" sz="2000" dirty="0" smtClean="0">
                <a:solidFill>
                  <a:schemeClr val="bg1">
                    <a:lumMod val="50000"/>
                  </a:schemeClr>
                </a:solidFill>
              </a:rPr>
              <a:t>20 </a:t>
            </a:r>
            <a:r>
              <a:rPr lang="en-US" sz="2000" dirty="0">
                <a:solidFill>
                  <a:schemeClr val="bg1">
                    <a:lumMod val="50000"/>
                  </a:schemeClr>
                </a:solidFill>
              </a:rPr>
              <a:t>closed questions; 5 open-ended questions</a:t>
            </a:r>
          </a:p>
          <a:p>
            <a:pPr marL="681038" lvl="1" indent="-223838">
              <a:lnSpc>
                <a:spcPct val="150000"/>
              </a:lnSpc>
              <a:buFont typeface="Arial" panose="020B0604020202020204" pitchFamily="34" charset="0"/>
              <a:buChar char="•"/>
            </a:pPr>
            <a:r>
              <a:rPr lang="en-US" sz="2000" dirty="0">
                <a:solidFill>
                  <a:schemeClr val="bg1">
                    <a:lumMod val="50000"/>
                  </a:schemeClr>
                </a:solidFill>
              </a:rPr>
              <a:t>Voluntary participation</a:t>
            </a:r>
          </a:p>
          <a:p>
            <a:pPr marL="681038" lvl="1" indent="-223838">
              <a:lnSpc>
                <a:spcPct val="150000"/>
              </a:lnSpc>
              <a:buFont typeface="Arial" panose="020B0604020202020204" pitchFamily="34" charset="0"/>
              <a:buChar char="•"/>
            </a:pPr>
            <a:r>
              <a:rPr lang="en-US" sz="2000" dirty="0" smtClean="0">
                <a:solidFill>
                  <a:schemeClr val="bg1">
                    <a:lumMod val="50000"/>
                  </a:schemeClr>
                </a:solidFill>
              </a:rPr>
              <a:t>Responses </a:t>
            </a:r>
            <a:r>
              <a:rPr lang="en-US" sz="2000" dirty="0">
                <a:solidFill>
                  <a:schemeClr val="bg1">
                    <a:lumMod val="50000"/>
                  </a:schemeClr>
                </a:solidFill>
              </a:rPr>
              <a:t>remain confidential</a:t>
            </a:r>
          </a:p>
          <a:p>
            <a:pPr marL="681038" lvl="1" indent="-223838">
              <a:lnSpc>
                <a:spcPct val="150000"/>
              </a:lnSpc>
              <a:buFont typeface="Arial" panose="020B0604020202020204" pitchFamily="34" charset="0"/>
              <a:buChar char="•"/>
            </a:pPr>
            <a:r>
              <a:rPr lang="en-US" sz="2000" dirty="0">
                <a:solidFill>
                  <a:schemeClr val="bg1">
                    <a:lumMod val="50000"/>
                  </a:schemeClr>
                </a:solidFill>
              </a:rPr>
              <a:t>Online survey open – 3 weeks</a:t>
            </a:r>
          </a:p>
        </p:txBody>
      </p:sp>
    </p:spTree>
    <p:extLst>
      <p:ext uri="{BB962C8B-B14F-4D97-AF65-F5344CB8AC3E}">
        <p14:creationId xmlns:p14="http://schemas.microsoft.com/office/powerpoint/2010/main" val="5853937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2046093" y="503237"/>
            <a:ext cx="6553200" cy="715963"/>
          </a:xfrm>
        </p:spPr>
        <p:txBody>
          <a:bodyPr/>
          <a:lstStyle/>
          <a:p>
            <a:pPr algn="l"/>
            <a:r>
              <a:rPr lang="en-US" sz="3600" b="1" dirty="0" smtClean="0"/>
              <a:t>Methodology </a:t>
            </a:r>
            <a:r>
              <a:rPr lang="en-US" sz="1800" dirty="0"/>
              <a:t>continued</a:t>
            </a:r>
            <a:endParaRPr lang="en-US" sz="1800" b="1" dirty="0"/>
          </a:p>
        </p:txBody>
      </p:sp>
      <p:graphicFrame>
        <p:nvGraphicFramePr>
          <p:cNvPr id="3" name="Diagram 2"/>
          <p:cNvGraphicFramePr/>
          <p:nvPr>
            <p:extLst>
              <p:ext uri="{D42A27DB-BD31-4B8C-83A1-F6EECF244321}">
                <p14:modId xmlns:p14="http://schemas.microsoft.com/office/powerpoint/2010/main" val="1373533035"/>
              </p:ext>
            </p:extLst>
          </p:nvPr>
        </p:nvGraphicFramePr>
        <p:xfrm>
          <a:off x="2768210" y="1143000"/>
          <a:ext cx="5802508" cy="53586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TextBox 4"/>
          <p:cNvSpPr txBox="1"/>
          <p:nvPr/>
        </p:nvSpPr>
        <p:spPr>
          <a:xfrm>
            <a:off x="3200400" y="1752600"/>
            <a:ext cx="762000" cy="923330"/>
          </a:xfrm>
          <a:prstGeom prst="rect">
            <a:avLst/>
          </a:prstGeom>
          <a:noFill/>
        </p:spPr>
        <p:txBody>
          <a:bodyPr wrap="square" rtlCol="0">
            <a:spAutoFit/>
          </a:bodyPr>
          <a:lstStyle/>
          <a:p>
            <a:r>
              <a:rPr lang="en-US" sz="5400" b="1" dirty="0">
                <a:solidFill>
                  <a:schemeClr val="accent4"/>
                </a:solidFill>
              </a:rPr>
              <a:t>2</a:t>
            </a:r>
          </a:p>
        </p:txBody>
      </p:sp>
      <p:sp>
        <p:nvSpPr>
          <p:cNvPr id="6" name="TextBox 5"/>
          <p:cNvSpPr txBox="1"/>
          <p:nvPr/>
        </p:nvSpPr>
        <p:spPr>
          <a:xfrm>
            <a:off x="3600450" y="3392090"/>
            <a:ext cx="762000" cy="923330"/>
          </a:xfrm>
          <a:prstGeom prst="rect">
            <a:avLst/>
          </a:prstGeom>
          <a:noFill/>
        </p:spPr>
        <p:txBody>
          <a:bodyPr wrap="square" rtlCol="0">
            <a:spAutoFit/>
          </a:bodyPr>
          <a:lstStyle/>
          <a:p>
            <a:r>
              <a:rPr lang="en-US" sz="5400" b="1" dirty="0">
                <a:solidFill>
                  <a:srgbClr val="78CC12"/>
                </a:solidFill>
              </a:rPr>
              <a:t>2</a:t>
            </a:r>
          </a:p>
        </p:txBody>
      </p:sp>
      <p:sp>
        <p:nvSpPr>
          <p:cNvPr id="7" name="TextBox 6"/>
          <p:cNvSpPr txBox="1"/>
          <p:nvPr/>
        </p:nvSpPr>
        <p:spPr>
          <a:xfrm>
            <a:off x="3295650" y="5031580"/>
            <a:ext cx="762000" cy="923330"/>
          </a:xfrm>
          <a:prstGeom prst="rect">
            <a:avLst/>
          </a:prstGeom>
          <a:noFill/>
        </p:spPr>
        <p:txBody>
          <a:bodyPr wrap="square" rtlCol="0">
            <a:spAutoFit/>
          </a:bodyPr>
          <a:lstStyle/>
          <a:p>
            <a:r>
              <a:rPr lang="en-US" sz="5400" b="1" dirty="0" smtClean="0">
                <a:solidFill>
                  <a:srgbClr val="78CC12"/>
                </a:solidFill>
              </a:rPr>
              <a:t>3</a:t>
            </a:r>
            <a:endParaRPr lang="en-US" sz="5400" b="1" dirty="0">
              <a:solidFill>
                <a:srgbClr val="78CC12"/>
              </a:solidFill>
            </a:endParaRPr>
          </a:p>
        </p:txBody>
      </p:sp>
      <p:sp>
        <p:nvSpPr>
          <p:cNvPr id="4" name="Rectangle 3"/>
          <p:cNvSpPr/>
          <p:nvPr/>
        </p:nvSpPr>
        <p:spPr>
          <a:xfrm>
            <a:off x="2432565" y="3124200"/>
            <a:ext cx="6138153" cy="33774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81038" lvl="1" indent="-223838">
              <a:lnSpc>
                <a:spcPct val="150000"/>
              </a:lnSpc>
              <a:buFont typeface="Arial" panose="020B0604020202020204" pitchFamily="34" charset="0"/>
              <a:buChar char="•"/>
            </a:pPr>
            <a:r>
              <a:rPr lang="en-US" sz="2000" dirty="0">
                <a:solidFill>
                  <a:schemeClr val="bg1">
                    <a:lumMod val="50000"/>
                  </a:schemeClr>
                </a:solidFill>
              </a:rPr>
              <a:t>Selected </a:t>
            </a:r>
            <a:r>
              <a:rPr lang="en-US" sz="2000" dirty="0" err="1">
                <a:solidFill>
                  <a:schemeClr val="bg1">
                    <a:lumMod val="50000"/>
                  </a:schemeClr>
                </a:solidFill>
              </a:rPr>
              <a:t>iSchools</a:t>
            </a:r>
            <a:r>
              <a:rPr lang="en-US" sz="2000" dirty="0">
                <a:solidFill>
                  <a:schemeClr val="bg1">
                    <a:lumMod val="50000"/>
                  </a:schemeClr>
                </a:solidFill>
              </a:rPr>
              <a:t>' Mixed Assessment Model</a:t>
            </a:r>
          </a:p>
          <a:p>
            <a:pPr marL="681038" lvl="1" indent="-223838">
              <a:lnSpc>
                <a:spcPct val="150000"/>
              </a:lnSpc>
              <a:buFont typeface="Arial" panose="020B0604020202020204" pitchFamily="34" charset="0"/>
              <a:buChar char="•"/>
            </a:pPr>
            <a:r>
              <a:rPr lang="en-US" sz="2000" dirty="0" smtClean="0">
                <a:solidFill>
                  <a:schemeClr val="bg1">
                    <a:lumMod val="50000"/>
                  </a:schemeClr>
                </a:solidFill>
              </a:rPr>
              <a:t>Six demographics identified</a:t>
            </a:r>
            <a:endParaRPr lang="en-US" sz="2000" dirty="0">
              <a:solidFill>
                <a:schemeClr val="bg1">
                  <a:lumMod val="50000"/>
                </a:schemeClr>
              </a:solidFill>
            </a:endParaRPr>
          </a:p>
        </p:txBody>
      </p:sp>
    </p:spTree>
    <p:extLst>
      <p:ext uri="{BB962C8B-B14F-4D97-AF65-F5344CB8AC3E}">
        <p14:creationId xmlns:p14="http://schemas.microsoft.com/office/powerpoint/2010/main" val="28570828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2046093" y="503237"/>
            <a:ext cx="6553200" cy="715963"/>
          </a:xfrm>
        </p:spPr>
        <p:txBody>
          <a:bodyPr/>
          <a:lstStyle/>
          <a:p>
            <a:pPr algn="l"/>
            <a:r>
              <a:rPr lang="en-US" sz="3600" b="1" dirty="0" smtClean="0"/>
              <a:t>Methodology </a:t>
            </a:r>
            <a:r>
              <a:rPr lang="en-US" sz="1800" dirty="0" smtClean="0"/>
              <a:t>continued</a:t>
            </a:r>
            <a:endParaRPr lang="en-US" sz="1800" dirty="0"/>
          </a:p>
        </p:txBody>
      </p:sp>
      <p:graphicFrame>
        <p:nvGraphicFramePr>
          <p:cNvPr id="3" name="Diagram 2"/>
          <p:cNvGraphicFramePr/>
          <p:nvPr>
            <p:extLst>
              <p:ext uri="{D42A27DB-BD31-4B8C-83A1-F6EECF244321}">
                <p14:modId xmlns:p14="http://schemas.microsoft.com/office/powerpoint/2010/main" val="1203487896"/>
              </p:ext>
            </p:extLst>
          </p:nvPr>
        </p:nvGraphicFramePr>
        <p:xfrm>
          <a:off x="2768210" y="1143000"/>
          <a:ext cx="5802508" cy="53586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TextBox 4"/>
          <p:cNvSpPr txBox="1"/>
          <p:nvPr/>
        </p:nvSpPr>
        <p:spPr>
          <a:xfrm>
            <a:off x="3200400" y="1752600"/>
            <a:ext cx="762000" cy="923330"/>
          </a:xfrm>
          <a:prstGeom prst="rect">
            <a:avLst/>
          </a:prstGeom>
          <a:noFill/>
        </p:spPr>
        <p:txBody>
          <a:bodyPr wrap="square" rtlCol="0">
            <a:spAutoFit/>
          </a:bodyPr>
          <a:lstStyle/>
          <a:p>
            <a:r>
              <a:rPr lang="en-US" sz="5400" b="1" dirty="0" smtClean="0">
                <a:solidFill>
                  <a:schemeClr val="accent3">
                    <a:lumMod val="75000"/>
                  </a:schemeClr>
                </a:solidFill>
              </a:rPr>
              <a:t>3</a:t>
            </a:r>
            <a:endParaRPr lang="en-US" sz="5400" b="1" dirty="0">
              <a:solidFill>
                <a:schemeClr val="accent3">
                  <a:lumMod val="75000"/>
                </a:schemeClr>
              </a:solidFill>
            </a:endParaRPr>
          </a:p>
        </p:txBody>
      </p:sp>
      <p:sp>
        <p:nvSpPr>
          <p:cNvPr id="6" name="TextBox 5"/>
          <p:cNvSpPr txBox="1"/>
          <p:nvPr/>
        </p:nvSpPr>
        <p:spPr>
          <a:xfrm>
            <a:off x="3600450" y="3392090"/>
            <a:ext cx="762000" cy="923330"/>
          </a:xfrm>
          <a:prstGeom prst="rect">
            <a:avLst/>
          </a:prstGeom>
          <a:noFill/>
        </p:spPr>
        <p:txBody>
          <a:bodyPr wrap="square" rtlCol="0">
            <a:spAutoFit/>
          </a:bodyPr>
          <a:lstStyle/>
          <a:p>
            <a:r>
              <a:rPr lang="en-US" sz="5400" b="1" dirty="0">
                <a:solidFill>
                  <a:srgbClr val="78CC12"/>
                </a:solidFill>
              </a:rPr>
              <a:t>2</a:t>
            </a:r>
          </a:p>
        </p:txBody>
      </p:sp>
      <p:sp>
        <p:nvSpPr>
          <p:cNvPr id="7" name="TextBox 6"/>
          <p:cNvSpPr txBox="1"/>
          <p:nvPr/>
        </p:nvSpPr>
        <p:spPr>
          <a:xfrm>
            <a:off x="3295650" y="5031580"/>
            <a:ext cx="762000" cy="923330"/>
          </a:xfrm>
          <a:prstGeom prst="rect">
            <a:avLst/>
          </a:prstGeom>
          <a:noFill/>
        </p:spPr>
        <p:txBody>
          <a:bodyPr wrap="square" rtlCol="0">
            <a:spAutoFit/>
          </a:bodyPr>
          <a:lstStyle/>
          <a:p>
            <a:r>
              <a:rPr lang="en-US" sz="5400" b="1" dirty="0" smtClean="0">
                <a:solidFill>
                  <a:srgbClr val="78CC12"/>
                </a:solidFill>
              </a:rPr>
              <a:t>3</a:t>
            </a:r>
            <a:endParaRPr lang="en-US" sz="5400" b="1" dirty="0">
              <a:solidFill>
                <a:srgbClr val="78CC12"/>
              </a:solidFill>
            </a:endParaRPr>
          </a:p>
        </p:txBody>
      </p:sp>
      <p:sp>
        <p:nvSpPr>
          <p:cNvPr id="4" name="Rectangle 3"/>
          <p:cNvSpPr/>
          <p:nvPr/>
        </p:nvSpPr>
        <p:spPr>
          <a:xfrm>
            <a:off x="2432565" y="3124200"/>
            <a:ext cx="6138153" cy="33774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81038" lvl="1" indent="-223838">
              <a:spcBef>
                <a:spcPts val="600"/>
              </a:spcBef>
              <a:spcAft>
                <a:spcPts val="600"/>
              </a:spcAft>
              <a:buFont typeface="Arial" panose="020B0604020202020204" pitchFamily="34" charset="0"/>
              <a:buChar char="•"/>
            </a:pPr>
            <a:r>
              <a:rPr lang="en-US" sz="2000" dirty="0" smtClean="0">
                <a:solidFill>
                  <a:schemeClr val="bg1">
                    <a:lumMod val="50000"/>
                  </a:schemeClr>
                </a:solidFill>
              </a:rPr>
              <a:t>DAC developed a robust marketing plan in tandem with the roll out of the survey – achieved 78% response rate.</a:t>
            </a:r>
            <a:endParaRPr lang="en-US" sz="2000" dirty="0">
              <a:solidFill>
                <a:schemeClr val="bg1">
                  <a:lumMod val="50000"/>
                </a:schemeClr>
              </a:solidFill>
            </a:endParaRPr>
          </a:p>
          <a:p>
            <a:pPr marL="681038" lvl="1" indent="-223838">
              <a:spcBef>
                <a:spcPts val="600"/>
              </a:spcBef>
              <a:spcAft>
                <a:spcPts val="600"/>
              </a:spcAft>
              <a:buFont typeface="Arial" panose="020B0604020202020204" pitchFamily="34" charset="0"/>
              <a:buChar char="•"/>
            </a:pPr>
            <a:r>
              <a:rPr lang="en-US" sz="2000" dirty="0" smtClean="0">
                <a:solidFill>
                  <a:schemeClr val="bg1">
                    <a:lumMod val="50000"/>
                  </a:schemeClr>
                </a:solidFill>
              </a:rPr>
              <a:t>Presented </a:t>
            </a:r>
            <a:r>
              <a:rPr lang="en-US" sz="2000" dirty="0">
                <a:solidFill>
                  <a:schemeClr val="bg1">
                    <a:lumMod val="50000"/>
                  </a:schemeClr>
                </a:solidFill>
              </a:rPr>
              <a:t>DAC report to Administration – </a:t>
            </a:r>
            <a:r>
              <a:rPr lang="en-US" sz="2000" dirty="0" smtClean="0">
                <a:solidFill>
                  <a:schemeClr val="bg1">
                    <a:lumMod val="50000"/>
                  </a:schemeClr>
                </a:solidFill>
              </a:rPr>
              <a:t/>
            </a:r>
            <a:br>
              <a:rPr lang="en-US" sz="2000" dirty="0" smtClean="0">
                <a:solidFill>
                  <a:schemeClr val="bg1">
                    <a:lumMod val="50000"/>
                  </a:schemeClr>
                </a:solidFill>
              </a:rPr>
            </a:br>
            <a:r>
              <a:rPr lang="en-US" sz="2000" dirty="0">
                <a:solidFill>
                  <a:schemeClr val="bg1">
                    <a:lumMod val="50000"/>
                  </a:schemeClr>
                </a:solidFill>
              </a:rPr>
              <a:t>Dean </a:t>
            </a:r>
            <a:r>
              <a:rPr lang="en-US" sz="2000" dirty="0" smtClean="0">
                <a:solidFill>
                  <a:schemeClr val="bg1">
                    <a:lumMod val="50000"/>
                  </a:schemeClr>
                </a:solidFill>
              </a:rPr>
              <a:t>(11/24/2015); LMG </a:t>
            </a:r>
            <a:r>
              <a:rPr lang="en-US" sz="2000" dirty="0">
                <a:solidFill>
                  <a:schemeClr val="bg1">
                    <a:lumMod val="50000"/>
                  </a:schemeClr>
                </a:solidFill>
              </a:rPr>
              <a:t>(</a:t>
            </a:r>
            <a:r>
              <a:rPr lang="en-US" sz="2000" dirty="0" smtClean="0">
                <a:solidFill>
                  <a:schemeClr val="bg1">
                    <a:lumMod val="50000"/>
                  </a:schemeClr>
                </a:solidFill>
              </a:rPr>
              <a:t>12/1/15).</a:t>
            </a:r>
          </a:p>
          <a:p>
            <a:pPr marL="681038" lvl="1" indent="-223838">
              <a:spcBef>
                <a:spcPts val="600"/>
              </a:spcBef>
              <a:spcAft>
                <a:spcPts val="600"/>
              </a:spcAft>
              <a:buFont typeface="Arial" panose="020B0604020202020204" pitchFamily="34" charset="0"/>
              <a:buChar char="•"/>
            </a:pPr>
            <a:r>
              <a:rPr lang="en-US" sz="2000" dirty="0" smtClean="0">
                <a:solidFill>
                  <a:schemeClr val="bg1">
                    <a:lumMod val="50000"/>
                  </a:schemeClr>
                </a:solidFill>
              </a:rPr>
              <a:t>Approved document </a:t>
            </a:r>
            <a:r>
              <a:rPr lang="en-US" sz="2000" dirty="0">
                <a:solidFill>
                  <a:schemeClr val="bg1">
                    <a:lumMod val="50000"/>
                  </a:schemeClr>
                </a:solidFill>
              </a:rPr>
              <a:t>sent to Library Staff – </a:t>
            </a:r>
            <a:r>
              <a:rPr lang="en-US" sz="2000" dirty="0" smtClean="0">
                <a:solidFill>
                  <a:schemeClr val="bg1">
                    <a:lumMod val="50000"/>
                  </a:schemeClr>
                </a:solidFill>
              </a:rPr>
              <a:t>Discussed </a:t>
            </a:r>
            <a:r>
              <a:rPr lang="en-US" sz="2000" dirty="0">
                <a:solidFill>
                  <a:schemeClr val="bg1">
                    <a:lumMod val="50000"/>
                  </a:schemeClr>
                </a:solidFill>
              </a:rPr>
              <a:t>at Library Assembly (2/16/16)</a:t>
            </a:r>
          </a:p>
          <a:p>
            <a:pPr marL="681038" lvl="1" indent="-223838">
              <a:spcBef>
                <a:spcPts val="600"/>
              </a:spcBef>
              <a:spcAft>
                <a:spcPts val="600"/>
              </a:spcAft>
              <a:buFont typeface="Arial" panose="020B0604020202020204" pitchFamily="34" charset="0"/>
              <a:buChar char="•"/>
            </a:pPr>
            <a:r>
              <a:rPr lang="en-US" sz="2000" dirty="0">
                <a:solidFill>
                  <a:schemeClr val="bg1">
                    <a:lumMod val="50000"/>
                  </a:schemeClr>
                </a:solidFill>
              </a:rPr>
              <a:t>Next steps based on staff's recommendations</a:t>
            </a:r>
          </a:p>
        </p:txBody>
      </p:sp>
    </p:spTree>
    <p:extLst>
      <p:ext uri="{BB962C8B-B14F-4D97-AF65-F5344CB8AC3E}">
        <p14:creationId xmlns:p14="http://schemas.microsoft.com/office/powerpoint/2010/main" val="21927216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2209800" y="427037"/>
            <a:ext cx="6553200" cy="715963"/>
          </a:xfrm>
        </p:spPr>
        <p:txBody>
          <a:bodyPr/>
          <a:lstStyle/>
          <a:p>
            <a:pPr algn="l"/>
            <a:r>
              <a:rPr lang="en-US" sz="3600" b="1" dirty="0"/>
              <a:t>Survey analysis</a:t>
            </a:r>
          </a:p>
        </p:txBody>
      </p:sp>
      <p:sp>
        <p:nvSpPr>
          <p:cNvPr id="5" name="TextBox 4"/>
          <p:cNvSpPr txBox="1"/>
          <p:nvPr/>
        </p:nvSpPr>
        <p:spPr>
          <a:xfrm>
            <a:off x="2209800" y="1285875"/>
            <a:ext cx="5181600" cy="1400383"/>
          </a:xfrm>
          <a:prstGeom prst="rect">
            <a:avLst/>
          </a:prstGeom>
          <a:noFill/>
        </p:spPr>
        <p:txBody>
          <a:bodyPr wrap="square" rtlCol="0">
            <a:spAutoFit/>
          </a:bodyPr>
          <a:lstStyle/>
          <a:p>
            <a:pPr>
              <a:spcBef>
                <a:spcPts val="600"/>
              </a:spcBef>
              <a:spcAft>
                <a:spcPts val="600"/>
              </a:spcAft>
            </a:pPr>
            <a:r>
              <a:rPr lang="en-US" sz="2000" b="1" dirty="0" smtClean="0">
                <a:solidFill>
                  <a:schemeClr val="tx1">
                    <a:lumMod val="65000"/>
                    <a:lumOff val="35000"/>
                  </a:schemeClr>
                </a:solidFill>
              </a:rPr>
              <a:t>Division of work</a:t>
            </a:r>
            <a:endParaRPr lang="en-US" sz="2000" dirty="0" smtClean="0">
              <a:solidFill>
                <a:schemeClr val="tx1">
                  <a:lumMod val="65000"/>
                  <a:lumOff val="35000"/>
                </a:schemeClr>
              </a:solidFill>
            </a:endParaRPr>
          </a:p>
          <a:p>
            <a:pPr marL="457200" indent="-220663">
              <a:buFont typeface="Arial" panose="020B0604020202020204" pitchFamily="34" charset="0"/>
              <a:buChar char="•"/>
            </a:pPr>
            <a:r>
              <a:rPr lang="en-US" sz="2000" dirty="0" smtClean="0">
                <a:solidFill>
                  <a:schemeClr val="tx1">
                    <a:lumMod val="65000"/>
                    <a:lumOff val="35000"/>
                  </a:schemeClr>
                </a:solidFill>
              </a:rPr>
              <a:t>DAC – Likert scale and multiple responses </a:t>
            </a:r>
            <a:endParaRPr lang="en-US" sz="2000" dirty="0">
              <a:solidFill>
                <a:schemeClr val="tx1">
                  <a:lumMod val="65000"/>
                  <a:lumOff val="35000"/>
                </a:schemeClr>
              </a:solidFill>
            </a:endParaRPr>
          </a:p>
          <a:p>
            <a:pPr marL="457200" indent="-220663">
              <a:buFont typeface="Arial" panose="020B0604020202020204" pitchFamily="34" charset="0"/>
              <a:buChar char="•"/>
            </a:pPr>
            <a:r>
              <a:rPr lang="en-US" sz="2000" dirty="0" smtClean="0">
                <a:solidFill>
                  <a:schemeClr val="tx1">
                    <a:lumMod val="65000"/>
                    <a:lumOff val="35000"/>
                  </a:schemeClr>
                </a:solidFill>
              </a:rPr>
              <a:t>Subgroups – open text questions</a:t>
            </a:r>
          </a:p>
          <a:p>
            <a:pPr marL="457200" indent="-220663">
              <a:buFont typeface="Arial" panose="020B0604020202020204" pitchFamily="34" charset="0"/>
              <a:buChar char="•"/>
            </a:pPr>
            <a:r>
              <a:rPr lang="en-US" sz="2000" dirty="0" smtClean="0">
                <a:solidFill>
                  <a:schemeClr val="tx1">
                    <a:lumMod val="65000"/>
                    <a:lumOff val="35000"/>
                  </a:schemeClr>
                </a:solidFill>
              </a:rPr>
              <a:t>Graduate Assistant – deeper analysis </a:t>
            </a:r>
            <a:endParaRPr lang="en-US" sz="2000" b="1" dirty="0">
              <a:solidFill>
                <a:schemeClr val="bg1">
                  <a:lumMod val="50000"/>
                </a:schemeClr>
              </a:solidFill>
            </a:endParaRPr>
          </a:p>
        </p:txBody>
      </p:sp>
      <p:sp>
        <p:nvSpPr>
          <p:cNvPr id="3" name="Rectangle 2"/>
          <p:cNvSpPr/>
          <p:nvPr/>
        </p:nvSpPr>
        <p:spPr>
          <a:xfrm>
            <a:off x="2209800" y="2829133"/>
            <a:ext cx="3429000" cy="2056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600"/>
              </a:spcBef>
              <a:spcAft>
                <a:spcPts val="600"/>
              </a:spcAft>
            </a:pPr>
            <a:r>
              <a:rPr lang="en-US" sz="2000" b="1" dirty="0" smtClean="0">
                <a:solidFill>
                  <a:schemeClr val="tx1">
                    <a:lumMod val="65000"/>
                    <a:lumOff val="35000"/>
                  </a:schemeClr>
                </a:solidFill>
              </a:rPr>
              <a:t>Themes</a:t>
            </a:r>
            <a:endParaRPr lang="en-US" sz="2000" b="1" dirty="0">
              <a:solidFill>
                <a:schemeClr val="tx1">
                  <a:lumMod val="65000"/>
                  <a:lumOff val="35000"/>
                </a:schemeClr>
              </a:solidFill>
            </a:endParaRPr>
          </a:p>
          <a:p>
            <a:pPr marL="457200" indent="-236538">
              <a:buFont typeface="Arial" panose="020B0604020202020204" pitchFamily="34" charset="0"/>
              <a:buChar char="•"/>
            </a:pPr>
            <a:r>
              <a:rPr lang="en-US" sz="2000" dirty="0" smtClean="0">
                <a:solidFill>
                  <a:schemeClr val="bg1">
                    <a:lumMod val="50000"/>
                  </a:schemeClr>
                </a:solidFill>
              </a:rPr>
              <a:t>Climate</a:t>
            </a:r>
          </a:p>
          <a:p>
            <a:pPr marL="457200" indent="-236538">
              <a:buFont typeface="Arial" panose="020B0604020202020204" pitchFamily="34" charset="0"/>
              <a:buChar char="•"/>
            </a:pPr>
            <a:r>
              <a:rPr lang="en-US" sz="2000" dirty="0" smtClean="0">
                <a:solidFill>
                  <a:schemeClr val="bg1">
                    <a:lumMod val="50000"/>
                  </a:schemeClr>
                </a:solidFill>
              </a:rPr>
              <a:t>Recruitment/Retention</a:t>
            </a:r>
          </a:p>
          <a:p>
            <a:pPr marL="457200" indent="-236538">
              <a:buFont typeface="Arial" panose="020B0604020202020204" pitchFamily="34" charset="0"/>
              <a:buChar char="•"/>
            </a:pPr>
            <a:r>
              <a:rPr lang="en-US" sz="2000" dirty="0" smtClean="0">
                <a:solidFill>
                  <a:schemeClr val="bg1">
                    <a:lumMod val="50000"/>
                  </a:schemeClr>
                </a:solidFill>
              </a:rPr>
              <a:t>Leadership</a:t>
            </a:r>
          </a:p>
          <a:p>
            <a:pPr marL="457200" indent="-236538">
              <a:buFont typeface="Arial" panose="020B0604020202020204" pitchFamily="34" charset="0"/>
              <a:buChar char="•"/>
            </a:pPr>
            <a:r>
              <a:rPr lang="en-US" sz="2000" dirty="0" smtClean="0">
                <a:solidFill>
                  <a:schemeClr val="bg1">
                    <a:lumMod val="50000"/>
                  </a:schemeClr>
                </a:solidFill>
              </a:rPr>
              <a:t>Education </a:t>
            </a:r>
            <a:r>
              <a:rPr lang="en-US" sz="2000" dirty="0">
                <a:solidFill>
                  <a:schemeClr val="bg1">
                    <a:lumMod val="50000"/>
                  </a:schemeClr>
                </a:solidFill>
              </a:rPr>
              <a:t>&amp; </a:t>
            </a:r>
            <a:r>
              <a:rPr lang="en-US" sz="2000" dirty="0" smtClean="0">
                <a:solidFill>
                  <a:schemeClr val="bg1">
                    <a:lumMod val="50000"/>
                  </a:schemeClr>
                </a:solidFill>
              </a:rPr>
              <a:t>Training</a:t>
            </a:r>
          </a:p>
          <a:p>
            <a:pPr marL="457200" indent="-236538">
              <a:buFont typeface="Arial" panose="020B0604020202020204" pitchFamily="34" charset="0"/>
              <a:buChar char="•"/>
            </a:pPr>
            <a:r>
              <a:rPr lang="en-US" sz="2000" dirty="0" smtClean="0">
                <a:solidFill>
                  <a:schemeClr val="bg1">
                    <a:lumMod val="50000"/>
                  </a:schemeClr>
                </a:solidFill>
              </a:rPr>
              <a:t>Community </a:t>
            </a:r>
            <a:r>
              <a:rPr lang="en-US" sz="2000" dirty="0">
                <a:solidFill>
                  <a:schemeClr val="bg1">
                    <a:lumMod val="50000"/>
                  </a:schemeClr>
                </a:solidFill>
              </a:rPr>
              <a:t>Engagement</a:t>
            </a:r>
          </a:p>
        </p:txBody>
      </p:sp>
      <p:grpSp>
        <p:nvGrpSpPr>
          <p:cNvPr id="11" name="Group 10"/>
          <p:cNvGrpSpPr/>
          <p:nvPr/>
        </p:nvGrpSpPr>
        <p:grpSpPr>
          <a:xfrm>
            <a:off x="4242619" y="3200400"/>
            <a:ext cx="5053781" cy="3657600"/>
            <a:chOff x="4090219" y="3200400"/>
            <a:chExt cx="5053781" cy="3657600"/>
          </a:xfrm>
        </p:grpSpPr>
        <p:graphicFrame>
          <p:nvGraphicFramePr>
            <p:cNvPr id="7" name="Diagram 6"/>
            <p:cNvGraphicFramePr/>
            <p:nvPr>
              <p:extLst>
                <p:ext uri="{D42A27DB-BD31-4B8C-83A1-F6EECF244321}">
                  <p14:modId xmlns:p14="http://schemas.microsoft.com/office/powerpoint/2010/main" val="884901352"/>
                </p:ext>
              </p:extLst>
            </p:nvPr>
          </p:nvGraphicFramePr>
          <p:xfrm>
            <a:off x="4090219" y="3200400"/>
            <a:ext cx="5053781" cy="3657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extBox 7"/>
            <p:cNvSpPr txBox="1"/>
            <p:nvPr/>
          </p:nvSpPr>
          <p:spPr>
            <a:xfrm>
              <a:off x="5555226" y="3525260"/>
              <a:ext cx="3048000" cy="400110"/>
            </a:xfrm>
            <a:prstGeom prst="rect">
              <a:avLst/>
            </a:prstGeom>
            <a:noFill/>
          </p:spPr>
          <p:txBody>
            <a:bodyPr wrap="square" rtlCol="0">
              <a:spAutoFit/>
            </a:bodyPr>
            <a:lstStyle/>
            <a:p>
              <a:r>
                <a:rPr lang="en-US" sz="2000" dirty="0" smtClean="0"/>
                <a:t>Education/Training</a:t>
              </a:r>
              <a:endParaRPr lang="en-US" sz="2000" dirty="0"/>
            </a:p>
          </p:txBody>
        </p:sp>
        <p:sp>
          <p:nvSpPr>
            <p:cNvPr id="9" name="TextBox 8"/>
            <p:cNvSpPr txBox="1"/>
            <p:nvPr/>
          </p:nvSpPr>
          <p:spPr>
            <a:xfrm>
              <a:off x="5486400" y="4466659"/>
              <a:ext cx="2902974" cy="400110"/>
            </a:xfrm>
            <a:prstGeom prst="rect">
              <a:avLst/>
            </a:prstGeom>
            <a:noFill/>
          </p:spPr>
          <p:txBody>
            <a:bodyPr wrap="square" rtlCol="0">
              <a:spAutoFit/>
            </a:bodyPr>
            <a:lstStyle/>
            <a:p>
              <a:r>
                <a:rPr lang="en-US" sz="2000" dirty="0" smtClean="0"/>
                <a:t>Outreach/Awareness</a:t>
              </a:r>
              <a:endParaRPr lang="en-US" sz="2000" dirty="0"/>
            </a:p>
          </p:txBody>
        </p:sp>
        <p:sp>
          <p:nvSpPr>
            <p:cNvPr id="10" name="TextBox 9"/>
            <p:cNvSpPr txBox="1"/>
            <p:nvPr/>
          </p:nvSpPr>
          <p:spPr>
            <a:xfrm>
              <a:off x="4607693" y="5334000"/>
              <a:ext cx="4155307" cy="400110"/>
            </a:xfrm>
            <a:prstGeom prst="rect">
              <a:avLst/>
            </a:prstGeom>
            <a:noFill/>
          </p:spPr>
          <p:txBody>
            <a:bodyPr wrap="square" rtlCol="0">
              <a:spAutoFit/>
            </a:bodyPr>
            <a:lstStyle/>
            <a:p>
              <a:pPr algn="ctr"/>
              <a:r>
                <a:rPr lang="en-US" sz="2000" dirty="0" smtClean="0"/>
                <a:t>Organizational Commitment</a:t>
              </a:r>
              <a:endParaRPr lang="en-US" sz="2000" dirty="0"/>
            </a:p>
          </p:txBody>
        </p:sp>
      </p:grpSp>
    </p:spTree>
    <p:extLst>
      <p:ext uri="{BB962C8B-B14F-4D97-AF65-F5344CB8AC3E}">
        <p14:creationId xmlns:p14="http://schemas.microsoft.com/office/powerpoint/2010/main" val="3770977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fltVal val="0"/>
                                          </p:val>
                                        </p:tav>
                                        <p:tav tm="100000">
                                          <p:val>
                                            <p:strVal val="#ppt_w"/>
                                          </p:val>
                                        </p:tav>
                                      </p:tavLst>
                                    </p:anim>
                                    <p:anim calcmode="lin" valueType="num">
                                      <p:cBhvr>
                                        <p:cTn id="18" dur="1000" fill="hold"/>
                                        <p:tgtEl>
                                          <p:spTgt spid="11"/>
                                        </p:tgtEl>
                                        <p:attrNameLst>
                                          <p:attrName>ppt_h</p:attrName>
                                        </p:attrNameLst>
                                      </p:cBhvr>
                                      <p:tavLst>
                                        <p:tav tm="0">
                                          <p:val>
                                            <p:fltVal val="0"/>
                                          </p:val>
                                        </p:tav>
                                        <p:tav tm="100000">
                                          <p:val>
                                            <p:strVal val="#ppt_h"/>
                                          </p:val>
                                        </p:tav>
                                      </p:tavLst>
                                    </p:anim>
                                    <p:anim calcmode="lin" valueType="num">
                                      <p:cBhvr>
                                        <p:cTn id="19" dur="1000" fill="hold"/>
                                        <p:tgtEl>
                                          <p:spTgt spid="11"/>
                                        </p:tgtEl>
                                        <p:attrNameLst>
                                          <p:attrName>style.rotation</p:attrName>
                                        </p:attrNameLst>
                                      </p:cBhvr>
                                      <p:tavLst>
                                        <p:tav tm="0">
                                          <p:val>
                                            <p:fltVal val="90"/>
                                          </p:val>
                                        </p:tav>
                                        <p:tav tm="100000">
                                          <p:val>
                                            <p:fltVal val="0"/>
                                          </p:val>
                                        </p:tav>
                                      </p:tavLst>
                                    </p:anim>
                                    <p:animEffect transition="in" filter="fade">
                                      <p:cBhvr>
                                        <p:cTn id="2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pic>
        <p:nvPicPr>
          <p:cNvPr id="1028" name="Picture 4" descr="http://www.avtechpd.com/wp-content/uploads/2013/08/Google-Doc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7822" y="3047209"/>
            <a:ext cx="2140978" cy="183749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2"/>
          <p:cNvSpPr>
            <a:spLocks noGrp="1" noChangeArrowheads="1"/>
          </p:cNvSpPr>
          <p:nvPr>
            <p:ph type="title"/>
          </p:nvPr>
        </p:nvSpPr>
        <p:spPr>
          <a:xfrm>
            <a:off x="2362200" y="427037"/>
            <a:ext cx="6553200" cy="715963"/>
          </a:xfrm>
        </p:spPr>
        <p:txBody>
          <a:bodyPr/>
          <a:lstStyle/>
          <a:p>
            <a:pPr algn="l"/>
            <a:r>
              <a:rPr lang="en-US" sz="3600" b="1" dirty="0" smtClean="0"/>
              <a:t>Survey analysis</a:t>
            </a:r>
            <a:endParaRPr lang="en-US" sz="3600" b="1" dirty="0"/>
          </a:p>
        </p:txBody>
      </p:sp>
      <p:pic>
        <p:nvPicPr>
          <p:cNvPr id="3" name="Picture 2"/>
          <p:cNvPicPr>
            <a:picLocks noChangeAspect="1"/>
          </p:cNvPicPr>
          <p:nvPr/>
        </p:nvPicPr>
        <p:blipFill>
          <a:blip r:embed="rId5"/>
          <a:stretch>
            <a:fillRect/>
          </a:stretch>
        </p:blipFill>
        <p:spPr>
          <a:xfrm>
            <a:off x="2472668" y="1789548"/>
            <a:ext cx="1022634" cy="1273644"/>
          </a:xfrm>
          <a:prstGeom prst="rect">
            <a:avLst/>
          </a:prstGeom>
        </p:spPr>
      </p:pic>
      <p:pic>
        <p:nvPicPr>
          <p:cNvPr id="1026" name="Picture 2" descr="http://practifi.com/wp-content/uploads/2014/12/Microsoft-Excel-Logo.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41708" y="2061144"/>
            <a:ext cx="1553408" cy="847314"/>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7043229" y="3429000"/>
            <a:ext cx="1262571" cy="2958232"/>
            <a:chOff x="7043229" y="3202355"/>
            <a:chExt cx="1567372" cy="3184877"/>
          </a:xfrm>
        </p:grpSpPr>
        <p:pic>
          <p:nvPicPr>
            <p:cNvPr id="1030" name="Picture 6" descr="https://www.r-project.org/Rlogo.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43229" y="3202355"/>
              <a:ext cx="1567372" cy="121471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2.bp.blogspot.com/-V-NJWNrqLGs/VWSaBYHvZKI/AAAAAAAAAGg/nCvLFdnsB0A/s1600/ibm.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06753" y="4983384"/>
              <a:ext cx="1403848" cy="140384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 name="Group 8"/>
          <p:cNvGrpSpPr/>
          <p:nvPr/>
        </p:nvGrpSpPr>
        <p:grpSpPr>
          <a:xfrm>
            <a:off x="2472667" y="5181600"/>
            <a:ext cx="3691097" cy="1588664"/>
            <a:chOff x="2472667" y="4617557"/>
            <a:chExt cx="4371471" cy="2152707"/>
          </a:xfrm>
        </p:grpSpPr>
        <p:pic>
          <p:nvPicPr>
            <p:cNvPr id="5" name="Picture 4"/>
            <p:cNvPicPr>
              <a:picLocks noChangeAspect="1"/>
            </p:cNvPicPr>
            <p:nvPr/>
          </p:nvPicPr>
          <p:blipFill>
            <a:blip r:embed="rId9"/>
            <a:stretch>
              <a:fillRect/>
            </a:stretch>
          </p:blipFill>
          <p:spPr>
            <a:xfrm>
              <a:off x="2472667" y="4617557"/>
              <a:ext cx="4371471" cy="1094332"/>
            </a:xfrm>
            <a:prstGeom prst="rect">
              <a:avLst/>
            </a:prstGeom>
          </p:spPr>
        </p:pic>
        <p:pic>
          <p:nvPicPr>
            <p:cNvPr id="6" name="Picture 5"/>
            <p:cNvPicPr>
              <a:picLocks noChangeAspect="1"/>
            </p:cNvPicPr>
            <p:nvPr/>
          </p:nvPicPr>
          <p:blipFill>
            <a:blip r:embed="rId10"/>
            <a:stretch>
              <a:fillRect/>
            </a:stretch>
          </p:blipFill>
          <p:spPr>
            <a:xfrm>
              <a:off x="3650222" y="5747524"/>
              <a:ext cx="1795425" cy="1022740"/>
            </a:xfrm>
            <a:prstGeom prst="rect">
              <a:avLst/>
            </a:prstGeom>
          </p:spPr>
        </p:pic>
      </p:grpSp>
      <p:sp>
        <p:nvSpPr>
          <p:cNvPr id="10" name="Rectangle 9"/>
          <p:cNvSpPr/>
          <p:nvPr/>
        </p:nvSpPr>
        <p:spPr>
          <a:xfrm>
            <a:off x="2362200" y="1292702"/>
            <a:ext cx="1295804" cy="400110"/>
          </a:xfrm>
          <a:prstGeom prst="rect">
            <a:avLst/>
          </a:prstGeom>
        </p:spPr>
        <p:txBody>
          <a:bodyPr wrap="none">
            <a:spAutoFit/>
          </a:bodyPr>
          <a:lstStyle/>
          <a:p>
            <a:r>
              <a:rPr lang="en-US" sz="2000" b="1" dirty="0">
                <a:solidFill>
                  <a:srgbClr val="262626">
                    <a:lumMod val="65000"/>
                    <a:lumOff val="35000"/>
                  </a:srgbClr>
                </a:solidFill>
              </a:rPr>
              <a:t>Tools used</a:t>
            </a:r>
          </a:p>
        </p:txBody>
      </p:sp>
    </p:spTree>
    <p:extLst>
      <p:ext uri="{BB962C8B-B14F-4D97-AF65-F5344CB8AC3E}">
        <p14:creationId xmlns:p14="http://schemas.microsoft.com/office/powerpoint/2010/main" val="1567678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animEffect transition="in" filter="barn(inVertical)">
                                      <p:cBhvr>
                                        <p:cTn id="15" dur="500"/>
                                        <p:tgtEl>
                                          <p:spTgt spid="1028"/>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12"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Custom 11">
      <a:dk1>
        <a:srgbClr val="262626"/>
      </a:dk1>
      <a:lt1>
        <a:srgbClr val="FFFFFF"/>
      </a:lt1>
      <a:dk2>
        <a:srgbClr val="1F497D"/>
      </a:dk2>
      <a:lt2>
        <a:srgbClr val="EEECE1"/>
      </a:lt2>
      <a:accent1>
        <a:srgbClr val="78CC12"/>
      </a:accent1>
      <a:accent2>
        <a:srgbClr val="664328"/>
      </a:accent2>
      <a:accent3>
        <a:srgbClr val="F86EAC"/>
      </a:accent3>
      <a:accent4>
        <a:srgbClr val="00B0F0"/>
      </a:accent4>
      <a:accent5>
        <a:srgbClr val="78CC12"/>
      </a:accent5>
      <a:accent6>
        <a:srgbClr val="00B0F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2227</TotalTime>
  <Words>1864</Words>
  <Application>Microsoft Office PowerPoint</Application>
  <PresentationFormat>On-screen Show (4:3)</PresentationFormat>
  <Paragraphs>282</Paragraphs>
  <Slides>15</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굴림</vt:lpstr>
      <vt:lpstr>Arial</vt:lpstr>
      <vt:lpstr>Calibri</vt:lpstr>
      <vt:lpstr>1_Office Theme</vt:lpstr>
      <vt:lpstr>PowerPoint Presentation</vt:lpstr>
      <vt:lpstr>Purpose</vt:lpstr>
      <vt:lpstr>PowerPoint Presentation</vt:lpstr>
      <vt:lpstr>Methodology</vt:lpstr>
      <vt:lpstr>Methodology continued</vt:lpstr>
      <vt:lpstr>Methodology continued</vt:lpstr>
      <vt:lpstr>Methodology continued</vt:lpstr>
      <vt:lpstr>Survey analysis</vt:lpstr>
      <vt:lpstr>Survey analysis</vt:lpstr>
      <vt:lpstr>Report design – IRPA sample</vt:lpstr>
      <vt:lpstr>Report design – UMD Libraries’ report</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Nedelina Tchangalova</cp:lastModifiedBy>
  <cp:revision>387</cp:revision>
  <dcterms:created xsi:type="dcterms:W3CDTF">2012-04-26T17:06:14Z</dcterms:created>
  <dcterms:modified xsi:type="dcterms:W3CDTF">2016-06-09T19:54:46Z</dcterms:modified>
</cp:coreProperties>
</file>