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264" r:id="rId4"/>
    <p:sldId id="279" r:id="rId5"/>
    <p:sldId id="265" r:id="rId6"/>
    <p:sldId id="277" r:id="rId7"/>
    <p:sldId id="260" r:id="rId8"/>
    <p:sldId id="258" r:id="rId9"/>
    <p:sldId id="261" r:id="rId10"/>
    <p:sldId id="278" r:id="rId11"/>
    <p:sldId id="280" r:id="rId12"/>
    <p:sldId id="282" r:id="rId13"/>
    <p:sldId id="283" r:id="rId14"/>
    <p:sldId id="284" r:id="rId15"/>
    <p:sldId id="285" r:id="rId16"/>
    <p:sldId id="286" r:id="rId17"/>
    <p:sldId id="271" r:id="rId18"/>
  </p:sldIdLst>
  <p:sldSz cx="12192000" cy="68580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lena Luckert" initials="YL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3"/>
    <p:restoredTop sz="68550" autoAdjust="0"/>
  </p:normalViewPr>
  <p:slideViewPr>
    <p:cSldViewPr snapToGrid="0" snapToObjects="1">
      <p:cViewPr varScale="1">
        <p:scale>
          <a:sx n="60" d="100"/>
          <a:sy n="60" d="100"/>
        </p:scale>
        <p:origin x="792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996648D2-DC13-4E71-811B-F5C0CBE45DDD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ED0ABA5C-C25A-4A6B-BAFF-B723AD12A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66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B5FA91F-5B30-5941-98D7-AB2DC7264BB4}" type="datetimeFigureOut">
              <a:rPr lang="en-US" smtClean="0"/>
              <a:t>5/15/2019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9298B71-5D36-DC46-A399-58C2813422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0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40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11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030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Yelena</a:t>
            </a:r>
          </a:p>
          <a:p>
            <a:pPr marL="231229" indent="-231229">
              <a:buAutoNum type="arabicPeriod"/>
            </a:pPr>
            <a:endParaRPr lang="en-US" dirty="0" smtClean="0"/>
          </a:p>
          <a:p>
            <a:pPr marL="231229" indent="-231229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Pedagogue Librarian </a:t>
            </a:r>
          </a:p>
          <a:p>
            <a:pPr marL="228600" indent="-228600">
              <a:buAutoNum type="arabicPeriod"/>
            </a:pPr>
            <a:r>
              <a:rPr lang="en-US" dirty="0" smtClean="0"/>
              <a:t>Send </a:t>
            </a:r>
            <a:r>
              <a:rPr lang="en-US" dirty="0" smtClean="0"/>
              <a:t>people for training and have them train</a:t>
            </a:r>
            <a:r>
              <a:rPr lang="en-US" baseline="0" dirty="0" smtClean="0"/>
              <a:t> others:  Systematic Reviews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7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53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37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46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1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46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478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898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56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14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583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509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98B71-5D36-DC46-A399-58C2813422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0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7" descr="LibLogoWide3.5in.gif"/>
          <p:cNvPicPr>
            <a:picLocks noChangeAspect="1"/>
          </p:cNvPicPr>
          <p:nvPr userDrawn="1"/>
        </p:nvPicPr>
        <p:blipFill>
          <a:blip r:embed="rId2"/>
          <a:srcRect t="-38589" b="-38589"/>
          <a:stretch>
            <a:fillRect/>
          </a:stretch>
        </p:blipFill>
        <p:spPr>
          <a:xfrm>
            <a:off x="9649877" y="5742032"/>
            <a:ext cx="2421678" cy="12781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45822" y="6037853"/>
            <a:ext cx="2489200" cy="774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Myriad Pro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57860" y="6028288"/>
            <a:ext cx="2489200" cy="774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/>
              <a:t>5/15/2019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/>
              <a:t>5/15/2019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/>
              <a:t>5/15/2019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41015" y="6033872"/>
            <a:ext cx="2489200" cy="774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46510" y="6051105"/>
            <a:ext cx="2489200" cy="774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/>
              <a:t>5/15/2019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45824" y="6055372"/>
            <a:ext cx="2489200" cy="7747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Myriad Pro" charset="0"/>
              </a:defRPr>
            </a:lvl1pPr>
          </a:lstStyle>
          <a:p>
            <a:fld id="{98624D31-43A5-475A-80CF-332C9F6DCF35}" type="datetimeFigureOut">
              <a:rPr lang="en-US" smtClean="0"/>
              <a:pPr/>
              <a:t>5/15/2019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Myriad Pro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  <a:latin typeface="Myriad Pro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Content Placeholder 7" descr="LibLogoWide3.5in.gif"/>
          <p:cNvPicPr>
            <a:picLocks noChangeAspect="1"/>
          </p:cNvPicPr>
          <p:nvPr userDrawn="1"/>
        </p:nvPicPr>
        <p:blipFill>
          <a:blip r:embed="rId13"/>
          <a:srcRect t="-38589" b="-38589"/>
          <a:stretch>
            <a:fillRect/>
          </a:stretch>
        </p:blipFill>
        <p:spPr>
          <a:xfrm>
            <a:off x="10131872" y="5977252"/>
            <a:ext cx="1918714" cy="10127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rum.lib.umd.edu/handle/1903/1745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yluckert@umd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hyperlink" Target="mailto:gww2@umd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47842" y="1892299"/>
            <a:ext cx="11744158" cy="2706437"/>
          </a:xfrm>
        </p:spPr>
        <p:txBody>
          <a:bodyPr>
            <a:noAutofit/>
          </a:bodyPr>
          <a:lstStyle/>
          <a:p>
            <a:r>
              <a:rPr lang="en-US" sz="5000" dirty="0" smtClean="0"/>
              <a:t>The Future of Subject Librarianship:</a:t>
            </a:r>
            <a:br>
              <a:rPr lang="en-US" sz="5000" dirty="0" smtClean="0"/>
            </a:br>
            <a:r>
              <a:rPr lang="en-US" sz="5000" dirty="0" smtClean="0"/>
              <a:t>Using Assessment Data to Guide the </a:t>
            </a:r>
            <a:br>
              <a:rPr lang="en-US" sz="5000" dirty="0" smtClean="0"/>
            </a:br>
            <a:r>
              <a:rPr lang="en-US" sz="5000" dirty="0" smtClean="0"/>
              <a:t>Continuing Education and Professional Development of Subject Liaison Librarians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94895" y="5119688"/>
            <a:ext cx="11597105" cy="13366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b="1" cap="none" dirty="0" smtClean="0"/>
              <a:t>Yelena </a:t>
            </a:r>
            <a:r>
              <a:rPr lang="en-US" sz="1800" b="1" cap="none" dirty="0" err="1" smtClean="0"/>
              <a:t>Luckert</a:t>
            </a:r>
            <a:r>
              <a:rPr lang="en-US" sz="1800" b="1" cap="none" dirty="0" smtClean="0"/>
              <a:t>, Director, Research and Learning</a:t>
            </a:r>
          </a:p>
          <a:p>
            <a:pPr>
              <a:lnSpc>
                <a:spcPct val="100000"/>
              </a:lnSpc>
            </a:pPr>
            <a:r>
              <a:rPr lang="en-US" sz="1800" b="1" cap="none" dirty="0" smtClean="0"/>
              <a:t>Gary W. White, Ph.D., Associate Dean, Public Services</a:t>
            </a:r>
          </a:p>
          <a:p>
            <a:pPr>
              <a:lnSpc>
                <a:spcPct val="100000"/>
              </a:lnSpc>
            </a:pPr>
            <a:r>
              <a:rPr lang="en-US" sz="1800" b="1" cap="none" dirty="0" smtClean="0"/>
              <a:t>University of Maryland Libraries, College Park, Maryland, USA</a:t>
            </a:r>
            <a:endParaRPr lang="en-US" sz="1800" b="1" cap="none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00050" y="51058"/>
            <a:ext cx="10848793" cy="17807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Myriad Pro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700" b="1" cap="none" dirty="0" smtClean="0"/>
              <a:t>11</a:t>
            </a:r>
            <a:r>
              <a:rPr lang="en-US" sz="1700" b="1" cap="none" baseline="30000" dirty="0" smtClean="0"/>
              <a:t>th</a:t>
            </a:r>
            <a:r>
              <a:rPr lang="en-US" sz="1700" b="1" cap="none" dirty="0" smtClean="0"/>
              <a:t> Qualitative and Quantitative Methods in Libraries </a:t>
            </a:r>
          </a:p>
          <a:p>
            <a:pPr algn="r"/>
            <a:r>
              <a:rPr lang="en-US" sz="1700" b="1" cap="none" dirty="0" smtClean="0"/>
              <a:t>International Conference</a:t>
            </a:r>
          </a:p>
          <a:p>
            <a:pPr algn="r"/>
            <a:r>
              <a:rPr lang="en-US" sz="1700" b="1" cap="none" dirty="0" smtClean="0"/>
              <a:t>28-31 May 2019</a:t>
            </a:r>
          </a:p>
          <a:p>
            <a:pPr algn="r"/>
            <a:r>
              <a:rPr lang="en-US" sz="1700" b="1" cap="none" dirty="0" smtClean="0"/>
              <a:t>European University Institute</a:t>
            </a:r>
          </a:p>
          <a:p>
            <a:pPr algn="r"/>
            <a:r>
              <a:rPr lang="en-US" sz="1700" b="1" cap="none" dirty="0" smtClean="0"/>
              <a:t>Florence, Italy</a:t>
            </a:r>
            <a:endParaRPr lang="en-US" sz="1700" b="1" cap="none" dirty="0"/>
          </a:p>
        </p:txBody>
      </p:sp>
    </p:spTree>
    <p:extLst>
      <p:ext uri="{BB962C8B-B14F-4D97-AF65-F5344CB8AC3E}">
        <p14:creationId xmlns:p14="http://schemas.microsoft.com/office/powerpoint/2010/main" val="10718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Professional Development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Recommendation of LSTF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Encompasses all types of skills and competencies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Subject knowledge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Non-subject based skills, </a:t>
            </a:r>
            <a:r>
              <a:rPr lang="en-US" sz="1400" dirty="0" smtClean="0"/>
              <a:t>such as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omputer based skills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Emerging pedagogies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Participation in service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Scholarship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Life-learning and Learning Organization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Goal:  improvement of library services, enhancing institutional reputation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In-house, Informal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Orientation Checklist for new liaison hires</a:t>
            </a:r>
            <a:r>
              <a:rPr lang="en-US" dirty="0"/>
              <a:t>,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drum.lib.umd.edu/handle/1903/17458</a:t>
            </a: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On a job training by functional coordinators, </a:t>
            </a:r>
            <a:r>
              <a:rPr lang="en-US" sz="1600" dirty="0" smtClean="0"/>
              <a:t>like instruction, reference, collection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Monthly Research &amp; Learning Forums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Workshops, </a:t>
            </a:r>
            <a:r>
              <a:rPr lang="en-US" sz="1600" dirty="0" smtClean="0"/>
              <a:t>like Multigenerational Workforce, Communications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Speaker series from industry experts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841" y="3000269"/>
            <a:ext cx="3084007" cy="3084007"/>
          </a:xfrm>
          <a:prstGeom prst="rect">
            <a:avLst/>
          </a:prstGeom>
        </p:spPr>
      </p:pic>
      <p:sp>
        <p:nvSpPr>
          <p:cNvPr id="5" name="AutoShape 1" descr="save image"/>
          <p:cNvSpPr>
            <a:spLocks noChangeAspect="1" noChangeArrowheads="1"/>
          </p:cNvSpPr>
          <p:nvPr/>
        </p:nvSpPr>
        <p:spPr bwMode="auto">
          <a:xfrm>
            <a:off x="1597688" y="43898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224" y="4081637"/>
            <a:ext cx="3679782" cy="249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1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In-house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Identifying and hiring positions that will benefit others: Pedagogy Librarian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Train-the-trainer techniques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Systematic </a:t>
            </a:r>
            <a:r>
              <a:rPr lang="en-US" dirty="0"/>
              <a:t>organizational </a:t>
            </a:r>
            <a:r>
              <a:rPr lang="en-US" dirty="0" smtClean="0"/>
              <a:t>approach:</a:t>
            </a:r>
          </a:p>
          <a:p>
            <a:pPr marL="0" indent="45720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600" dirty="0" smtClean="0"/>
              <a:t>lib.guides.umd.edu/</a:t>
            </a:r>
            <a:r>
              <a:rPr lang="en-US" sz="1600" dirty="0" err="1" smtClean="0"/>
              <a:t>c.php?g</a:t>
            </a:r>
            <a:r>
              <a:rPr lang="en-US" sz="1600" dirty="0" smtClean="0"/>
              <a:t>=869159&amp;p=6247046</a:t>
            </a:r>
            <a:r>
              <a:rPr lang="en-US" dirty="0"/>
              <a:t>: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Peer Teaching Observation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Libraries’ Fearless Teacher Institute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030" y="2010775"/>
            <a:ext cx="2187017" cy="40996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776" y="4292900"/>
            <a:ext cx="6133577" cy="225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Teaching and Learning Transformation Center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Division of Technology</a:t>
            </a: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Campus and departmental conferences, discussions, events, lectures, presentations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Attending  classes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Matriculation in degree granting programs, including at a Ph.D.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58" y="4266092"/>
            <a:ext cx="3303155" cy="1603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9636" y="3193031"/>
            <a:ext cx="2024495" cy="1962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9886" y="995719"/>
            <a:ext cx="1809750" cy="1428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0944" y="4855108"/>
            <a:ext cx="4614628" cy="124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3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Support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For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Professional webinars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Attending outside </a:t>
            </a:r>
            <a:r>
              <a:rPr lang="en-US" dirty="0" smtClean="0"/>
              <a:t>conferences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Participation </a:t>
            </a:r>
            <a:r>
              <a:rPr lang="en-US" dirty="0"/>
              <a:t>in </a:t>
            </a:r>
            <a:r>
              <a:rPr lang="en-US" dirty="0" smtClean="0"/>
              <a:t>research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Professional workshops, training outside campus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Availability of funds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Professional development funds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Activities chosen by librarians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Additional administrative support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To supplement activities of librarians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Send individuals to cover library priorities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8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Administrative Oversight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Annual assessment and CORE Competencies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Supervisors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Peer Review Committees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Faculty Mentors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266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DIRECTIONS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TAA Liaison Institute, June 21, 2019, will meet at University of Maryland. </a:t>
            </a:r>
          </a:p>
          <a:p>
            <a:pPr lvl="1"/>
            <a:r>
              <a:rPr lang="en-US" dirty="0" smtClean="0"/>
              <a:t>BTAA = Big Ten Academic Alliance</a:t>
            </a:r>
          </a:p>
          <a:p>
            <a:pPr lvl="1"/>
            <a:r>
              <a:rPr lang="en-US" dirty="0"/>
              <a:t>Consortium of 14 large research institutions, </a:t>
            </a:r>
          </a:p>
          <a:p>
            <a:pPr marL="201168" lvl="1" indent="0">
              <a:buNone/>
            </a:pPr>
            <a:r>
              <a:rPr lang="en-US" dirty="0"/>
              <a:t>		of which University of Maryland is a </a:t>
            </a:r>
            <a:r>
              <a:rPr lang="en-US" dirty="0" smtClean="0"/>
              <a:t>member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/>
              <a:t>of Maryland is leading this </a:t>
            </a:r>
            <a:r>
              <a:rPr lang="en-US" dirty="0" smtClean="0"/>
              <a:t>effort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full-day summit to gather all liaison librarians of </a:t>
            </a:r>
            <a:r>
              <a:rPr lang="en-US" dirty="0" smtClean="0"/>
              <a:t>BTAA</a:t>
            </a:r>
          </a:p>
          <a:p>
            <a:pPr marL="201168" lvl="1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Goals of the Institute</a:t>
            </a:r>
          </a:p>
          <a:p>
            <a:pPr lvl="2"/>
            <a:r>
              <a:rPr lang="en-US" dirty="0" smtClean="0"/>
              <a:t>Collaboration among universities</a:t>
            </a:r>
          </a:p>
          <a:p>
            <a:pPr lvl="2"/>
            <a:r>
              <a:rPr lang="en-US" dirty="0" smtClean="0"/>
              <a:t>Establishing of sustainable and accessible peer network of </a:t>
            </a:r>
          </a:p>
          <a:p>
            <a:pPr marL="384048" lvl="2" indent="0">
              <a:buNone/>
            </a:pPr>
            <a:r>
              <a:rPr lang="en-US" dirty="0" smtClean="0"/>
              <a:t>liaison librarians to share experiences, participate in joint training,  </a:t>
            </a:r>
          </a:p>
          <a:p>
            <a:pPr marL="384048" lvl="2" indent="0">
              <a:buNone/>
            </a:pPr>
            <a:r>
              <a:rPr lang="en-US" dirty="0" smtClean="0"/>
              <a:t>partnerships and other opportunities</a:t>
            </a:r>
          </a:p>
          <a:p>
            <a:pPr marL="201168" lvl="1" indent="0">
              <a:buNone/>
            </a:pPr>
            <a:endParaRPr lang="en-US" dirty="0" smtClean="0"/>
          </a:p>
          <a:p>
            <a:pPr marL="201168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042" y="2475783"/>
            <a:ext cx="3121479" cy="3121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4190" y="5335694"/>
            <a:ext cx="1857375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4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/>
              <a:t>Yelena Luckert: </a:t>
            </a:r>
            <a:r>
              <a:rPr lang="en-US" sz="3600" dirty="0" err="1" smtClean="0">
                <a:hlinkClick r:id="rId3"/>
              </a:rPr>
              <a:t>yluckert@umd.edu</a:t>
            </a:r>
            <a:endParaRPr lang="en-US" sz="3600" dirty="0" smtClean="0"/>
          </a:p>
          <a:p>
            <a:pPr>
              <a:buFont typeface="Arial" charset="0"/>
              <a:buChar char="•"/>
            </a:pPr>
            <a:r>
              <a:rPr lang="en-US" sz="3600" dirty="0" smtClean="0"/>
              <a:t>Gary White: </a:t>
            </a:r>
            <a:r>
              <a:rPr lang="en-US" sz="3600" dirty="0" smtClean="0">
                <a:hlinkClick r:id="rId4"/>
              </a:rPr>
              <a:t>gww2@umd.edu</a:t>
            </a:r>
            <a:endParaRPr lang="en-US" sz="3600" dirty="0" smtClean="0"/>
          </a:p>
          <a:p>
            <a:pPr>
              <a:buFont typeface="Arial" charset="0"/>
              <a:buChar char="•"/>
            </a:pP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709" y="3356816"/>
            <a:ext cx="3930978" cy="262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2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Introducing the University and the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University of Maryland is a large research university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26,000 undergraduates and 10,000 graduate students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100 undergraduate majors and 200 grad programs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University Libraries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8 libraries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Over 4 million items in collections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Ranked  at 42</a:t>
            </a:r>
            <a:r>
              <a:rPr lang="en-US" baseline="30000" dirty="0" smtClean="0"/>
              <a:t>nd</a:t>
            </a:r>
            <a:r>
              <a:rPr lang="en-US" dirty="0" smtClean="0"/>
              <a:t> on the ARL list by </a:t>
            </a:r>
          </a:p>
          <a:p>
            <a:pPr marL="201168" lvl="1" indent="0">
              <a:buNone/>
            </a:pPr>
            <a:r>
              <a:rPr lang="en-US" dirty="0" smtClean="0"/>
              <a:t>expenditures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36" y="2695785"/>
            <a:ext cx="4768928" cy="317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1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sz="3200" dirty="0">
                <a:solidFill>
                  <a:schemeClr val="tx1"/>
                </a:solidFill>
              </a:rPr>
              <a:t>Liaison Services Task Force (LSTF), </a:t>
            </a:r>
            <a:r>
              <a:rPr lang="en-US" sz="3200" dirty="0" smtClean="0">
                <a:solidFill>
                  <a:schemeClr val="tx1"/>
                </a:solidFill>
              </a:rPr>
              <a:t>October </a:t>
            </a:r>
            <a:r>
              <a:rPr lang="en-US" sz="3200" dirty="0">
                <a:solidFill>
                  <a:schemeClr val="tx1"/>
                </a:solidFill>
              </a:rPr>
              <a:t>2012-June </a:t>
            </a:r>
            <a:r>
              <a:rPr lang="en-US" sz="3200" dirty="0" smtClean="0">
                <a:solidFill>
                  <a:schemeClr val="tx1"/>
                </a:solidFill>
              </a:rPr>
              <a:t>2013, </a:t>
            </a:r>
            <a:r>
              <a:rPr lang="en-US" sz="2700" dirty="0" smtClean="0">
                <a:solidFill>
                  <a:schemeClr val="tx1"/>
                </a:solidFill>
              </a:rPr>
              <a:t>http</a:t>
            </a:r>
            <a:r>
              <a:rPr lang="en-US" sz="2700" dirty="0">
                <a:solidFill>
                  <a:schemeClr val="tx1"/>
                </a:solidFill>
              </a:rPr>
              <a:t>://drum.lib.umd.edu/handle/1903/17456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207622"/>
            <a:ext cx="10058400" cy="3661471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800" dirty="0" smtClean="0"/>
              <a:t>Developed framework for subject liaison librarianship at UMD: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pPr lvl="2"/>
            <a:r>
              <a:rPr lang="en-US" sz="2800" dirty="0" smtClean="0"/>
              <a:t>Role of subject librarians at UMD</a:t>
            </a:r>
          </a:p>
          <a:p>
            <a:pPr lvl="2"/>
            <a:r>
              <a:rPr lang="en-US" sz="2800" dirty="0" smtClean="0"/>
              <a:t>Core areas of responsibilities, both subject and skill based</a:t>
            </a:r>
          </a:p>
          <a:p>
            <a:pPr lvl="2"/>
            <a:r>
              <a:rPr lang="en-US" sz="2800" dirty="0" smtClean="0"/>
              <a:t>Best practices for each core area </a:t>
            </a:r>
          </a:p>
          <a:p>
            <a:pPr lvl="2"/>
            <a:r>
              <a:rPr lang="en-US" sz="2800" dirty="0" smtClean="0"/>
              <a:t>Recommendations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4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LSTF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CORE Competencies for liaison librarians </a:t>
            </a:r>
            <a:r>
              <a:rPr lang="en-US" dirty="0"/>
              <a:t>(both subject specific and soft skills)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Assessment methods to evaluate liaison work </a:t>
            </a:r>
            <a:r>
              <a:rPr lang="en-US" dirty="0"/>
              <a:t>(annual reviews, not liaison </a:t>
            </a:r>
            <a:r>
              <a:rPr lang="en-US" dirty="0" smtClean="0"/>
              <a:t>program)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Marketing </a:t>
            </a:r>
            <a:r>
              <a:rPr lang="en-US" sz="2800" dirty="0"/>
              <a:t>and promotional plan </a:t>
            </a:r>
            <a:r>
              <a:rPr lang="en-US" dirty="0"/>
              <a:t>(to advertise liaison work and accomplishments on campus and within the Libraries</a:t>
            </a:r>
            <a:r>
              <a:rPr lang="en-US" dirty="0" smtClean="0"/>
              <a:t>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Training program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115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5 Broad Areas of Responsibility</a:t>
            </a: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800" dirty="0" smtClean="0"/>
              <a:t>Collections Content and Access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Reference and Research Consulting and Mentoring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Teaching, Learning, and Literacies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Engagement and Outreach within the University and Beyond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Scholarly Communications and Information Technology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382" y="1845734"/>
            <a:ext cx="1859021" cy="29071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536" y="4752870"/>
            <a:ext cx="2435303" cy="16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8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Annual Reviews of Liaison Librarians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Prioritized annual reviews as one of the most important in organizational change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Complex process combining annual reviews and merit assessment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Feeds into the overall Library’s annual assessment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Library’s assessment consists of three categories: Librarianship, Service and Scholarship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 smtClean="0"/>
              <a:t>Librarianship for liaisons is based on 5 broad areas of responsibility identified in LSTF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Self-assessment is equally important as supervisor’s assessment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68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Annual Review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Based on </a:t>
            </a:r>
            <a:r>
              <a:rPr lang="en-US" sz="2400" b="1" dirty="0" smtClean="0"/>
              <a:t>5 core areas of responsibility </a:t>
            </a:r>
            <a:r>
              <a:rPr lang="en-US" sz="2400" dirty="0" smtClean="0"/>
              <a:t>as defined in LSTF Final Report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Meaningful, manageable, sustainable, motivational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Actionable:  </a:t>
            </a:r>
          </a:p>
          <a:p>
            <a:pPr lvl="1">
              <a:buFont typeface="Arial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emonstrate impact 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Show individual growth </a:t>
            </a:r>
            <a:r>
              <a:rPr lang="en-US" sz="2000" dirty="0" smtClean="0"/>
              <a:t>(ok to fail)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Point to the areas where improvements are needed and identify training 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Highlight special achievements </a:t>
            </a:r>
            <a:endParaRPr lang="en-US" sz="2400" dirty="0"/>
          </a:p>
          <a:p>
            <a:pPr>
              <a:buFont typeface="Arial" charset="0"/>
              <a:buChar char="•"/>
            </a:pPr>
            <a:r>
              <a:rPr lang="en-US" sz="2400" dirty="0" smtClean="0"/>
              <a:t>Twofold: Goal Setting and Annual Reporting </a:t>
            </a:r>
            <a:r>
              <a:rPr lang="en-US" dirty="0" smtClean="0"/>
              <a:t>(+ mid-year meeting for non-tenured)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709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Core Competencies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/>
              <a:t>http://hdl.handle.net/1903/17457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Developmental tool </a:t>
            </a:r>
            <a:r>
              <a:rPr lang="en-US" sz="3200" dirty="0" smtClean="0"/>
              <a:t>designed to: </a:t>
            </a:r>
          </a:p>
          <a:p>
            <a:pPr marL="0" indent="0">
              <a:buNone/>
            </a:pPr>
            <a:endParaRPr lang="en-US" sz="3200" dirty="0" smtClean="0"/>
          </a:p>
          <a:p>
            <a:pPr lvl="1"/>
            <a:r>
              <a:rPr lang="en-US" sz="3200" dirty="0" smtClean="0"/>
              <a:t>Guide our work</a:t>
            </a:r>
          </a:p>
          <a:p>
            <a:pPr lvl="1"/>
            <a:r>
              <a:rPr lang="en-US" sz="3200" dirty="0"/>
              <a:t>B</a:t>
            </a:r>
            <a:r>
              <a:rPr lang="en-US" sz="3200" dirty="0" smtClean="0"/>
              <a:t>e </a:t>
            </a:r>
            <a:r>
              <a:rPr lang="en-US" sz="3200" dirty="0"/>
              <a:t>self-motivating</a:t>
            </a:r>
            <a:endParaRPr lang="en-US" sz="3200" dirty="0" smtClean="0"/>
          </a:p>
          <a:p>
            <a:pPr lvl="1"/>
            <a:r>
              <a:rPr lang="en-US" sz="3200" dirty="0" smtClean="0"/>
              <a:t>Inform annual assessments and outcomes</a:t>
            </a:r>
          </a:p>
          <a:p>
            <a:pPr lvl="1"/>
            <a:r>
              <a:rPr lang="en-US" sz="3200" dirty="0" smtClean="0"/>
              <a:t>Provide training framework for existing liaisons and new hires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54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Annual Reviews to Identify Professional Development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200" dirty="0" smtClean="0"/>
              <a:t>A</a:t>
            </a:r>
            <a:r>
              <a:rPr lang="en-US" sz="2200" b="1" dirty="0" smtClean="0"/>
              <a:t> developmental tool</a:t>
            </a:r>
            <a:r>
              <a:rPr lang="en-US" sz="2200" dirty="0" smtClean="0"/>
              <a:t>: a conversation between a librarian and supervisor/s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An </a:t>
            </a:r>
            <a:r>
              <a:rPr lang="en-US" sz="2200" b="1" dirty="0" smtClean="0"/>
              <a:t>indicator of engagement</a:t>
            </a:r>
          </a:p>
          <a:p>
            <a:pPr>
              <a:buFont typeface="Arial" charset="0"/>
              <a:buChar char="•"/>
            </a:pPr>
            <a:r>
              <a:rPr lang="en-US" sz="2200" b="1" dirty="0" smtClean="0"/>
              <a:t>Benchmarking that shows support for institutional goals</a:t>
            </a:r>
            <a:r>
              <a:rPr lang="en-US" sz="2200" dirty="0" smtClean="0"/>
              <a:t>, in </a:t>
            </a:r>
            <a:r>
              <a:rPr lang="en-US" sz="2200" dirty="0"/>
              <a:t>line </a:t>
            </a:r>
            <a:r>
              <a:rPr lang="en-US" sz="2200" dirty="0" smtClean="0"/>
              <a:t>with: </a:t>
            </a:r>
            <a:endParaRPr lang="en-US" sz="2200" dirty="0"/>
          </a:p>
          <a:p>
            <a:pPr lvl="1">
              <a:buFont typeface="Arial" charset="0"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Libraries strategic goals</a:t>
            </a:r>
          </a:p>
          <a:p>
            <a:pPr lvl="1">
              <a:buFont typeface="Arial" charset="0"/>
              <a:buChar char="•"/>
            </a:pPr>
            <a:r>
              <a:rPr lang="en-US" sz="2200" dirty="0"/>
              <a:t>Promotion and tenure review policies and </a:t>
            </a:r>
            <a:r>
              <a:rPr lang="en-US" sz="2200" dirty="0" smtClean="0"/>
              <a:t>processes </a:t>
            </a:r>
          </a:p>
          <a:p>
            <a:pPr>
              <a:buFont typeface="Arial" charset="0"/>
              <a:buChar char="•"/>
            </a:pPr>
            <a:r>
              <a:rPr lang="en-US" sz="2200" b="1" dirty="0" smtClean="0"/>
              <a:t>Continual work in progress</a:t>
            </a:r>
            <a:r>
              <a:rPr lang="en-US" sz="2200" dirty="0" smtClean="0"/>
              <a:t>:  shifts with changes in our environment, strategic priorities and overall growth. </a:t>
            </a:r>
          </a:p>
          <a:p>
            <a:pPr>
              <a:buFont typeface="Arial" charset="0"/>
              <a:buChar char="•"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b="1" dirty="0" smtClean="0"/>
              <a:t>Annual reviews </a:t>
            </a:r>
            <a:r>
              <a:rPr lang="en-US" sz="2200" b="1" dirty="0"/>
              <a:t>identify individual areas of strength and weaknesses, and </a:t>
            </a:r>
            <a:r>
              <a:rPr lang="en-US" sz="2200" b="1" dirty="0" smtClean="0"/>
              <a:t>help </a:t>
            </a:r>
            <a:r>
              <a:rPr lang="en-US" sz="2200" b="1" dirty="0"/>
              <a:t>draft </a:t>
            </a:r>
            <a:r>
              <a:rPr lang="en-US" sz="2200" b="1" dirty="0" smtClean="0"/>
              <a:t>individual </a:t>
            </a:r>
            <a:r>
              <a:rPr lang="en-US" sz="2200" b="1" dirty="0"/>
              <a:t>development </a:t>
            </a:r>
            <a:r>
              <a:rPr lang="en-US" sz="2200" b="1" dirty="0" smtClean="0"/>
              <a:t>plans</a:t>
            </a:r>
            <a:endParaRPr lang="en-US" sz="2200" b="1" dirty="0"/>
          </a:p>
          <a:p>
            <a:pPr>
              <a:buFont typeface="Arial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0355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n's special" id="{CC409E65-7754-2343-AE5C-77E7582F45A4}" vid="{8DD4590D-7CE5-8543-9791-3343EF887B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Dan's special</Template>
  <TotalTime>859</TotalTime>
  <Words>769</Words>
  <Application>Microsoft Office PowerPoint</Application>
  <PresentationFormat>Widescreen</PresentationFormat>
  <Paragraphs>173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Myriad Pro</vt:lpstr>
      <vt:lpstr>Retrospect</vt:lpstr>
      <vt:lpstr>The Future of Subject Librarianship: Using Assessment Data to Guide the  Continuing Education and Professional Development of Subject Liaison Librarians</vt:lpstr>
      <vt:lpstr>Introducing the University and the Library</vt:lpstr>
      <vt:lpstr>Liaison Services Task Force (LSTF), October 2012-June 2013, http://drum.lib.umd.edu/handle/1903/17456</vt:lpstr>
      <vt:lpstr>LSTF Recommendations</vt:lpstr>
      <vt:lpstr>5 Broad Areas of Responsibility</vt:lpstr>
      <vt:lpstr>Annual Reviews of Liaison Librarians</vt:lpstr>
      <vt:lpstr>Annual Review Framework</vt:lpstr>
      <vt:lpstr>Core Competencies http://hdl.handle.net/1903/17457</vt:lpstr>
      <vt:lpstr>Annual Reviews to Identify Professional Development Needs</vt:lpstr>
      <vt:lpstr>Professional Development Program</vt:lpstr>
      <vt:lpstr>In-house, Informal Training</vt:lpstr>
      <vt:lpstr>More In-house Training</vt:lpstr>
      <vt:lpstr>Campus Partnerships</vt:lpstr>
      <vt:lpstr>Administrative Support</vt:lpstr>
      <vt:lpstr>Administrative Oversight  </vt:lpstr>
      <vt:lpstr>FUTURE DIRECTIONS </vt:lpstr>
      <vt:lpstr>Questions or comments?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Maryland Libraries collections budget: challenges and opportunities</dc:title>
  <dc:creator>Daniel Mack</dc:creator>
  <cp:lastModifiedBy>Yelena Luckert</cp:lastModifiedBy>
  <cp:revision>70</cp:revision>
  <cp:lastPrinted>2019-05-15T14:15:24Z</cp:lastPrinted>
  <dcterms:created xsi:type="dcterms:W3CDTF">2016-08-31T12:39:21Z</dcterms:created>
  <dcterms:modified xsi:type="dcterms:W3CDTF">2019-05-15T20:46:35Z</dcterms:modified>
</cp:coreProperties>
</file>