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handoutMasterIdLst>
    <p:handoutMasterId r:id="rId17"/>
  </p:handoutMasterIdLst>
  <p:sldIdLst>
    <p:sldId id="257" r:id="rId2"/>
    <p:sldId id="286" r:id="rId3"/>
    <p:sldId id="287" r:id="rId4"/>
    <p:sldId id="288" r:id="rId5"/>
    <p:sldId id="289" r:id="rId6"/>
    <p:sldId id="290" r:id="rId7"/>
    <p:sldId id="291" r:id="rId8"/>
    <p:sldId id="292" r:id="rId9"/>
    <p:sldId id="293" r:id="rId10"/>
    <p:sldId id="294" r:id="rId11"/>
    <p:sldId id="295" r:id="rId12"/>
    <p:sldId id="296" r:id="rId13"/>
    <p:sldId id="285" r:id="rId14"/>
    <p:sldId id="29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07"/>
    <a:srgbClr val="E427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0460" autoAdjust="0"/>
  </p:normalViewPr>
  <p:slideViewPr>
    <p:cSldViewPr snapToGrid="0">
      <p:cViewPr varScale="1">
        <p:scale>
          <a:sx n="56" d="100"/>
          <a:sy n="56" d="100"/>
        </p:scale>
        <p:origin x="1068" y="52"/>
      </p:cViewPr>
      <p:guideLst>
        <p:guide orient="horz" pos="2184"/>
        <p:guide pos="3840"/>
        <p:guide pos="7296"/>
        <p:guide orient="horz" pos="4128"/>
      </p:guideLst>
    </p:cSldViewPr>
  </p:slideViewPr>
  <p:notesTextViewPr>
    <p:cViewPr>
      <p:scale>
        <a:sx n="3" d="2"/>
        <a:sy n="3" d="2"/>
      </p:scale>
      <p:origin x="0" y="-2128"/>
    </p:cViewPr>
  </p:notesTextViewPr>
  <p:notesViewPr>
    <p:cSldViewPr snapToGrid="0" showGuides="1">
      <p:cViewPr varScale="1">
        <p:scale>
          <a:sx n="76" d="100"/>
          <a:sy n="76" d="100"/>
        </p:scale>
        <p:origin x="253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t>4/25/2019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t>4/25/2019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2147974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Consultant</a:t>
            </a:r>
            <a:r>
              <a:rPr lang="en-US" baseline="0" dirty="0" smtClean="0"/>
              <a:t> conducted phone interviews with four former USMAI Library </a:t>
            </a:r>
            <a:r>
              <a:rPr lang="en-US" baseline="0" dirty="0" smtClean="0"/>
              <a:t>Deans. </a:t>
            </a:r>
            <a:r>
              <a:rPr lang="en-US" baseline="0" dirty="0" smtClean="0"/>
              <a:t>We also contacted former employees from the past five years and community and governmental organizations with whom we have partnered on various projects, such as the National Library of Medicine and Rockville Art League.</a:t>
            </a:r>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10</a:t>
            </a:fld>
            <a:endParaRPr lang="en-US" dirty="0"/>
          </a:p>
        </p:txBody>
      </p:sp>
    </p:spTree>
    <p:extLst>
      <p:ext uri="{BB962C8B-B14F-4D97-AF65-F5344CB8AC3E}">
        <p14:creationId xmlns:p14="http://schemas.microsoft.com/office/powerpoint/2010/main" val="1780112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Now,</a:t>
            </a:r>
            <a:r>
              <a:rPr lang="en-US" baseline="0" dirty="0" smtClean="0"/>
              <a:t> we’re taking all the information we gathered during the environmental scan phase and our findings from SWOT analysis to write the plan. </a:t>
            </a:r>
            <a:r>
              <a:rPr lang="en-US" sz="1200" kern="1200" dirty="0" smtClean="0">
                <a:solidFill>
                  <a:schemeClr val="tx1"/>
                </a:solidFill>
                <a:effectLst/>
                <a:latin typeface="+mn-lt"/>
                <a:ea typeface="+mn-ea"/>
                <a:cs typeface="+mn-cs"/>
              </a:rPr>
              <a:t>Consultant adamant that we write it so that we take ownership of it. Very much collaborative effort of entire staff. Had a three hour meeting during which we began to hash out our mission, vision and values with consultant. Have regular meetings every other week where have continued this work. We hope to have done by </a:t>
            </a:r>
            <a:r>
              <a:rPr lang="en-US" sz="1200" kern="1200" dirty="0" smtClean="0">
                <a:solidFill>
                  <a:schemeClr val="tx1"/>
                </a:solidFill>
                <a:effectLst/>
                <a:latin typeface="+mn-lt"/>
                <a:ea typeface="+mn-ea"/>
                <a:cs typeface="+mn-cs"/>
              </a:rPr>
              <a:t>mid-June</a:t>
            </a:r>
            <a:r>
              <a:rPr lang="en-US" sz="120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We are incorporating</a:t>
            </a:r>
            <a:r>
              <a:rPr lang="en-US" sz="1200" kern="1200" dirty="0" smtClean="0">
                <a:solidFill>
                  <a:schemeClr val="tx1"/>
                </a:solidFill>
                <a:effectLst/>
                <a:latin typeface="+mn-lt"/>
                <a:ea typeface="+mn-ea"/>
                <a:cs typeface="+mn-cs"/>
              </a:rPr>
              <a:t> marketing and assessment plans into it</a:t>
            </a:r>
            <a:r>
              <a:rPr lang="en-US" sz="1200" kern="1200" baseline="0" dirty="0" smtClean="0">
                <a:solidFill>
                  <a:schemeClr val="tx1"/>
                </a:solidFill>
                <a:effectLst/>
                <a:latin typeface="+mn-lt"/>
                <a:ea typeface="+mn-ea"/>
                <a:cs typeface="+mn-cs"/>
              </a:rPr>
              <a:t> the final strategic plan, as well. As budgets are tightening everywhere, showing the value of libraries has become more and more important. In addition, there is a drive for evidence-based or data-driven decision-making so this is why having a detailed assessment plan will be important. In a content analysis of academic libraries’ strategic plans, Saunders found that many lacked explicit assessment plans, which limits their ability to concretely demonstrate that they are achieving their goals and contributing to the larger institution. Assessment is an area that is a priority for USG and will be a priority for us, as well.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11</a:t>
            </a:fld>
            <a:endParaRPr lang="en-US" dirty="0"/>
          </a:p>
        </p:txBody>
      </p:sp>
    </p:spTree>
    <p:extLst>
      <p:ext uri="{BB962C8B-B14F-4D97-AF65-F5344CB8AC3E}">
        <p14:creationId xmlns:p14="http://schemas.microsoft.com/office/powerpoint/2010/main" val="3290166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title of this talk, I had professional development</a:t>
            </a:r>
            <a:r>
              <a:rPr lang="en-US" sz="1200" kern="1200" baseline="0" dirty="0" smtClean="0">
                <a:solidFill>
                  <a:schemeClr val="tx1"/>
                </a:solidFill>
                <a:effectLst/>
                <a:latin typeface="+mn-lt"/>
                <a:ea typeface="+mn-ea"/>
                <a:cs typeface="+mn-cs"/>
              </a:rPr>
              <a:t> because I feel like a strategic planning process is an o</a:t>
            </a:r>
            <a:r>
              <a:rPr lang="en-US" sz="1200" kern="1200" dirty="0" smtClean="0">
                <a:solidFill>
                  <a:schemeClr val="tx1"/>
                </a:solidFill>
                <a:effectLst/>
                <a:latin typeface="+mn-lt"/>
                <a:ea typeface="+mn-ea"/>
                <a:cs typeface="+mn-cs"/>
              </a:rPr>
              <a:t>pportunity for professional development. In</a:t>
            </a:r>
            <a:r>
              <a:rPr lang="en-US" sz="1200" kern="1200" baseline="0" dirty="0" smtClean="0">
                <a:solidFill>
                  <a:schemeClr val="tx1"/>
                </a:solidFill>
                <a:effectLst/>
                <a:latin typeface="+mn-lt"/>
                <a:ea typeface="+mn-ea"/>
                <a:cs typeface="+mn-cs"/>
              </a:rPr>
              <a:t> our case, since the entire staff is working on it, this means professional development</a:t>
            </a:r>
            <a:r>
              <a:rPr lang="en-US" sz="1200" kern="1200" dirty="0" smtClean="0">
                <a:solidFill>
                  <a:schemeClr val="tx1"/>
                </a:solidFill>
                <a:effectLst/>
                <a:latin typeface="+mn-lt"/>
                <a:ea typeface="+mn-ea"/>
                <a:cs typeface="+mn-cs"/>
              </a:rPr>
              <a:t> for all staff: Project assistant just graduated from library school</a:t>
            </a:r>
            <a:r>
              <a:rPr lang="en-US" sz="1200" kern="1200" baseline="0" dirty="0" smtClean="0">
                <a:solidFill>
                  <a:schemeClr val="tx1"/>
                </a:solidFill>
                <a:effectLst/>
                <a:latin typeface="+mn-lt"/>
                <a:ea typeface="+mn-ea"/>
                <a:cs typeface="+mn-cs"/>
              </a:rPr>
              <a:t> so this </a:t>
            </a:r>
            <a:r>
              <a:rPr lang="en-US" sz="1200" kern="1200" dirty="0" smtClean="0">
                <a:solidFill>
                  <a:schemeClr val="tx1"/>
                </a:solidFill>
                <a:effectLst/>
                <a:latin typeface="+mn-lt"/>
                <a:ea typeface="+mn-ea"/>
                <a:cs typeface="+mn-cs"/>
              </a:rPr>
              <a:t>good experience</a:t>
            </a:r>
            <a:r>
              <a:rPr lang="en-US" sz="1200" kern="1200" baseline="0" dirty="0" smtClean="0">
                <a:solidFill>
                  <a:schemeClr val="tx1"/>
                </a:solidFill>
                <a:effectLst/>
                <a:latin typeface="+mn-lt"/>
                <a:ea typeface="+mn-ea"/>
                <a:cs typeface="+mn-cs"/>
              </a:rPr>
              <a:t> for her. We also have a </a:t>
            </a:r>
            <a:r>
              <a:rPr lang="en-US" sz="1200" kern="1200" dirty="0" smtClean="0">
                <a:solidFill>
                  <a:schemeClr val="tx1"/>
                </a:solidFill>
                <a:effectLst/>
                <a:latin typeface="+mn-lt"/>
                <a:ea typeface="+mn-ea"/>
                <a:cs typeface="+mn-cs"/>
              </a:rPr>
              <a:t>new outreach librarian who is working on marketing plan and will be designing different versions of final plan/ongoing marketing. For all of the staff, we have tapped</a:t>
            </a:r>
            <a:r>
              <a:rPr lang="en-US" sz="1200" kern="1200" baseline="0" dirty="0" smtClean="0">
                <a:solidFill>
                  <a:schemeClr val="tx1"/>
                </a:solidFill>
                <a:effectLst/>
                <a:latin typeface="+mn-lt"/>
                <a:ea typeface="+mn-ea"/>
                <a:cs typeface="+mn-cs"/>
              </a:rPr>
              <a:t> into the skills and expertise that we already have during this process. Some might be ones that had previously gone unrecognized. Also, a</a:t>
            </a:r>
            <a:r>
              <a:rPr lang="en-US" sz="1200" kern="1200" dirty="0" smtClean="0">
                <a:solidFill>
                  <a:schemeClr val="tx1"/>
                </a:solidFill>
                <a:effectLst/>
                <a:latin typeface="+mn-lt"/>
                <a:ea typeface="+mn-ea"/>
                <a:cs typeface="+mn-cs"/>
              </a:rPr>
              <a:t>s we are uncovering new areas we want to work</a:t>
            </a:r>
            <a:r>
              <a:rPr lang="en-US" sz="1200" kern="1200" baseline="0" dirty="0" smtClean="0">
                <a:solidFill>
                  <a:schemeClr val="tx1"/>
                </a:solidFill>
                <a:effectLst/>
                <a:latin typeface="+mn-lt"/>
                <a:ea typeface="+mn-ea"/>
                <a:cs typeface="+mn-cs"/>
              </a:rPr>
              <a:t> in/new initiatives we want to undertake, we are </a:t>
            </a:r>
            <a:r>
              <a:rPr lang="en-US" sz="1200" kern="1200" dirty="0" smtClean="0">
                <a:solidFill>
                  <a:schemeClr val="tx1"/>
                </a:solidFill>
                <a:effectLst/>
                <a:latin typeface="+mn-lt"/>
                <a:ea typeface="+mn-ea"/>
                <a:cs typeface="+mn-cs"/>
              </a:rPr>
              <a:t>analyzing the skills we have and what areas we might need/want to grow and develop more.</a:t>
            </a:r>
            <a:r>
              <a:rPr lang="en-US" sz="1200" kern="1200" baseline="0" dirty="0" smtClean="0">
                <a:solidFill>
                  <a:schemeClr val="tx1"/>
                </a:solidFill>
                <a:effectLst/>
                <a:latin typeface="+mn-lt"/>
                <a:ea typeface="+mn-ea"/>
                <a:cs typeface="+mn-cs"/>
              </a:rPr>
              <a:t> A group of my colleagues will also be presenting on their experiences with this process at a conference at College Park in June.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For myself, this is the first major project I am leading in my new role as Assistant Director of the Library. It has given me the opportunity to continue to hone my leadership and project management skills.</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writing strategic plan.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Overall, the</a:t>
            </a:r>
            <a:r>
              <a:rPr lang="en-US" sz="1200" kern="1200" baseline="0" dirty="0" smtClean="0">
                <a:solidFill>
                  <a:schemeClr val="tx1"/>
                </a:solidFill>
                <a:effectLst/>
                <a:latin typeface="+mn-lt"/>
                <a:ea typeface="+mn-ea"/>
                <a:cs typeface="+mn-cs"/>
              </a:rPr>
              <a:t> strategic planning process not only provides you with a guide for the future, but can also bring about other benefits for </a:t>
            </a:r>
            <a:r>
              <a:rPr lang="en-US" sz="1200" kern="1200" baseline="0" smtClean="0">
                <a:solidFill>
                  <a:schemeClr val="tx1"/>
                </a:solidFill>
                <a:effectLst/>
                <a:latin typeface="+mn-lt"/>
                <a:ea typeface="+mn-ea"/>
                <a:cs typeface="+mn-cs"/>
              </a:rPr>
              <a:t>your library. </a:t>
            </a:r>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12</a:t>
            </a:fld>
            <a:endParaRPr lang="en-US" dirty="0"/>
          </a:p>
        </p:txBody>
      </p:sp>
    </p:spTree>
    <p:extLst>
      <p:ext uri="{BB962C8B-B14F-4D97-AF65-F5344CB8AC3E}">
        <p14:creationId xmlns:p14="http://schemas.microsoft.com/office/powerpoint/2010/main" val="3480494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many academic libraries, the use of our library space</a:t>
            </a:r>
            <a:r>
              <a:rPr lang="en-US" baseline="0" dirty="0" smtClean="0"/>
              <a:t> is constantly shifting as users’ needs change. We have found we need a mixture of more collaborative spaces with flexible/movable furniture, but also maintaining areas for quiet, individual study. We wanted to shift furniture from one area to another and purchase new furniture similar to another area we had redesigned/repurposed. We also have a larger project to create a Data Management and Visualization Lab, which we have been trying to get off the ground for a while. </a:t>
            </a:r>
            <a:r>
              <a:rPr lang="en-US" sz="1200" kern="1200" baseline="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et with push back from Executive Director about having strategic plan prior to starting any redesign or major initiatives to</a:t>
            </a:r>
            <a:r>
              <a:rPr lang="en-US" sz="1200" kern="1200" baseline="0" dirty="0" smtClean="0">
                <a:solidFill>
                  <a:schemeClr val="tx1"/>
                </a:solidFill>
                <a:effectLst/>
                <a:latin typeface="+mn-lt"/>
                <a:ea typeface="+mn-ea"/>
                <a:cs typeface="+mn-cs"/>
              </a:rPr>
              <a:t> see how they fit into the overall direction we want to go</a:t>
            </a:r>
            <a:r>
              <a:rPr lang="en-US" sz="1200" kern="1200" dirty="0" smtClean="0">
                <a:solidFill>
                  <a:schemeClr val="tx1"/>
                </a:solidFill>
                <a:effectLst/>
                <a:latin typeface="+mn-lt"/>
                <a:ea typeface="+mn-ea"/>
                <a:cs typeface="+mn-cs"/>
              </a:rPr>
              <a:t>. </a:t>
            </a:r>
            <a:endParaRPr lang="en-US" sz="1200" i="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Also had several new hires some of whom haven’t previously worked in </a:t>
            </a:r>
            <a:r>
              <a:rPr lang="en-US" sz="1200" kern="1200" dirty="0" smtClean="0">
                <a:solidFill>
                  <a:schemeClr val="tx1"/>
                </a:solidFill>
                <a:effectLst/>
                <a:latin typeface="+mn-lt"/>
                <a:ea typeface="+mn-ea"/>
                <a:cs typeface="+mn-cs"/>
              </a:rPr>
              <a:t>an academic </a:t>
            </a:r>
            <a:r>
              <a:rPr lang="en-US" sz="1200" kern="1200" dirty="0" smtClean="0">
                <a:solidFill>
                  <a:schemeClr val="tx1"/>
                </a:solidFill>
                <a:effectLst/>
                <a:latin typeface="+mn-lt"/>
                <a:ea typeface="+mn-ea"/>
                <a:cs typeface="+mn-cs"/>
              </a:rPr>
              <a:t>library and really wanted </a:t>
            </a:r>
            <a:r>
              <a:rPr lang="en-US" sz="1200" kern="1200" dirty="0" smtClean="0">
                <a:solidFill>
                  <a:schemeClr val="tx1"/>
                </a:solidFill>
                <a:effectLst/>
                <a:latin typeface="+mn-lt"/>
                <a:ea typeface="+mn-ea"/>
                <a:cs typeface="+mn-cs"/>
              </a:rPr>
              <a:t>the clear </a:t>
            </a:r>
            <a:r>
              <a:rPr lang="en-US" sz="1200" kern="1200" dirty="0" smtClean="0">
                <a:solidFill>
                  <a:schemeClr val="tx1"/>
                </a:solidFill>
                <a:effectLst/>
                <a:latin typeface="+mn-lt"/>
                <a:ea typeface="+mn-ea"/>
                <a:cs typeface="+mn-cs"/>
              </a:rPr>
              <a:t>guidance of a strategic plan. </a:t>
            </a:r>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2</a:t>
            </a:fld>
            <a:endParaRPr lang="en-US" dirty="0"/>
          </a:p>
        </p:txBody>
      </p:sp>
    </p:spTree>
    <p:extLst>
      <p:ext uri="{BB962C8B-B14F-4D97-AF65-F5344CB8AC3E}">
        <p14:creationId xmlns:p14="http://schemas.microsoft.com/office/powerpoint/2010/main" val="1950618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Executive Director provided us with charge. Also wanted us to include budget, which unusual in strategic plans, but also</a:t>
            </a:r>
            <a:r>
              <a:rPr lang="en-US" sz="1200" kern="1200" baseline="0" dirty="0" smtClean="0">
                <a:solidFill>
                  <a:schemeClr val="tx1"/>
                </a:solidFill>
                <a:effectLst/>
                <a:latin typeface="+mn-lt"/>
                <a:ea typeface="+mn-ea"/>
                <a:cs typeface="+mn-cs"/>
              </a:rPr>
              <a:t> will be helpful with future initiatives, including the redesign</a:t>
            </a:r>
            <a:r>
              <a:rPr lang="en-US" sz="1200" kern="1200" baseline="0" dirty="0" smtClean="0">
                <a:solidFill>
                  <a:schemeClr val="tx1"/>
                </a:solidFill>
                <a:effectLst/>
                <a:latin typeface="+mn-lt"/>
                <a:ea typeface="+mn-ea"/>
                <a:cs typeface="+mn-cs"/>
              </a:rPr>
              <a:t>. I am leading this effort for the Library.</a:t>
            </a:r>
            <a:endParaRPr lang="en-US" sz="12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2674CE4-FBD8-4481-AEFB-CA53E599A745}" type="slidenum">
              <a:rPr lang="en-US" smtClean="0"/>
              <a:t>3</a:t>
            </a:fld>
            <a:endParaRPr lang="en-US" dirty="0"/>
          </a:p>
        </p:txBody>
      </p:sp>
    </p:spTree>
    <p:extLst>
      <p:ext uri="{BB962C8B-B14F-4D97-AF65-F5344CB8AC3E}">
        <p14:creationId xmlns:p14="http://schemas.microsoft.com/office/powerpoint/2010/main" val="178160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 little background on</a:t>
            </a:r>
            <a:r>
              <a:rPr lang="en-US" baseline="0" dirty="0" smtClean="0"/>
              <a:t> The Universities at Shady Grove and the </a:t>
            </a:r>
            <a:r>
              <a:rPr lang="en-US" baseline="0" dirty="0" err="1" smtClean="0"/>
              <a:t>Priddy</a:t>
            </a:r>
            <a:r>
              <a:rPr lang="en-US" baseline="0" dirty="0" smtClean="0"/>
              <a:t> Library for those who are not familiar with it. </a:t>
            </a:r>
            <a:r>
              <a:rPr lang="en-US" sz="1200" kern="1200" dirty="0" smtClean="0">
                <a:solidFill>
                  <a:schemeClr val="tx1"/>
                </a:solidFill>
                <a:effectLst/>
                <a:latin typeface="+mn-lt"/>
                <a:ea typeface="+mn-ea"/>
                <a:cs typeface="+mn-cs"/>
              </a:rPr>
              <a:t>Collaboration key to institution and have so many different constituents with whom work so knew we needed to align with other strategic plans: USG (still in development), UMD Libraries, Public</a:t>
            </a:r>
            <a:r>
              <a:rPr lang="en-US" sz="1200" kern="1200" baseline="0" dirty="0" smtClean="0">
                <a:solidFill>
                  <a:schemeClr val="tx1"/>
                </a:solidFill>
                <a:effectLst/>
                <a:latin typeface="+mn-lt"/>
                <a:ea typeface="+mn-ea"/>
                <a:cs typeface="+mn-cs"/>
              </a:rPr>
              <a:t> Services Division of UMD</a:t>
            </a:r>
            <a:r>
              <a:rPr lang="en-US" sz="1200" kern="1200" dirty="0" smtClean="0">
                <a:solidFill>
                  <a:schemeClr val="tx1"/>
                </a:solidFill>
                <a:effectLst/>
                <a:latin typeface="+mn-lt"/>
                <a:ea typeface="+mn-ea"/>
                <a:cs typeface="+mn-cs"/>
              </a:rPr>
              <a:t>, and USMAI. We also looked at strategic plans from other libraries of partner institutions</a:t>
            </a:r>
            <a:r>
              <a:rPr lang="en-US" sz="1200" kern="1200" baseline="0" dirty="0" smtClean="0">
                <a:solidFill>
                  <a:schemeClr val="tx1"/>
                </a:solidFill>
                <a:effectLst/>
                <a:latin typeface="+mn-lt"/>
                <a:ea typeface="+mn-ea"/>
                <a:cs typeface="+mn-cs"/>
              </a:rPr>
              <a:t> that offer programs at USG, as well as other USMAI libraries.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4</a:t>
            </a:fld>
            <a:endParaRPr lang="en-US" dirty="0"/>
          </a:p>
        </p:txBody>
      </p:sp>
    </p:spTree>
    <p:extLst>
      <p:ext uri="{BB962C8B-B14F-4D97-AF65-F5344CB8AC3E}">
        <p14:creationId xmlns:p14="http://schemas.microsoft.com/office/powerpoint/2010/main" val="2212042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a:t>
            </a:r>
            <a:r>
              <a:rPr lang="en-US" sz="1200" kern="1200" baseline="0" dirty="0" smtClean="0">
                <a:solidFill>
                  <a:schemeClr val="tx1"/>
                </a:solidFill>
                <a:effectLst/>
                <a:latin typeface="+mn-lt"/>
                <a:ea typeface="+mn-ea"/>
                <a:cs typeface="+mn-cs"/>
              </a:rPr>
              <a:t> w</a:t>
            </a:r>
            <a:r>
              <a:rPr lang="en-US" sz="1200" kern="1200" dirty="0" smtClean="0">
                <a:solidFill>
                  <a:schemeClr val="tx1"/>
                </a:solidFill>
                <a:effectLst/>
                <a:latin typeface="+mn-lt"/>
                <a:ea typeface="+mn-ea"/>
                <a:cs typeface="+mn-cs"/>
              </a:rPr>
              <a:t>anted an inclusive</a:t>
            </a:r>
            <a:r>
              <a:rPr lang="en-US" sz="1200" kern="1200" baseline="0" dirty="0" smtClean="0">
                <a:solidFill>
                  <a:schemeClr val="tx1"/>
                </a:solidFill>
                <a:effectLst/>
                <a:latin typeface="+mn-lt"/>
                <a:ea typeface="+mn-ea"/>
                <a:cs typeface="+mn-cs"/>
              </a:rPr>
              <a:t> and </a:t>
            </a:r>
            <a:r>
              <a:rPr lang="en-US" sz="1200" kern="1200" dirty="0" smtClean="0">
                <a:solidFill>
                  <a:schemeClr val="tx1"/>
                </a:solidFill>
                <a:effectLst/>
                <a:latin typeface="+mn-lt"/>
                <a:ea typeface="+mn-ea"/>
                <a:cs typeface="+mn-cs"/>
              </a:rPr>
              <a:t>collaborative process. We really</a:t>
            </a:r>
            <a:r>
              <a:rPr lang="en-US" sz="1200" kern="1200" baseline="0" dirty="0" smtClean="0">
                <a:solidFill>
                  <a:schemeClr val="tx1"/>
                </a:solidFill>
                <a:effectLst/>
                <a:latin typeface="+mn-lt"/>
                <a:ea typeface="+mn-ea"/>
                <a:cs typeface="+mn-cs"/>
              </a:rPr>
              <a:t> wanted a</a:t>
            </a:r>
            <a:r>
              <a:rPr lang="en-US" sz="1200" kern="1200" dirty="0" smtClean="0">
                <a:solidFill>
                  <a:schemeClr val="tx1"/>
                </a:solidFill>
                <a:effectLst/>
                <a:latin typeface="+mn-lt"/>
                <a:ea typeface="+mn-ea"/>
                <a:cs typeface="+mn-cs"/>
              </a:rPr>
              <a:t>ll staff to take ownership of the plan and not have become something that is completed and then gets</a:t>
            </a:r>
            <a:r>
              <a:rPr lang="en-US" sz="1200" kern="1200" baseline="0" dirty="0" smtClean="0">
                <a:solidFill>
                  <a:schemeClr val="tx1"/>
                </a:solidFill>
                <a:effectLst/>
                <a:latin typeface="+mn-lt"/>
                <a:ea typeface="+mn-ea"/>
                <a:cs typeface="+mn-cs"/>
              </a:rPr>
              <a:t> filed away or simply looks pretty on our website. We really wanted everyone to embody it in their work. So, the entire staff is part of the strategic </a:t>
            </a:r>
            <a:r>
              <a:rPr lang="en-US" sz="1200" kern="1200" dirty="0" smtClean="0">
                <a:solidFill>
                  <a:schemeClr val="tx1"/>
                </a:solidFill>
                <a:effectLst/>
                <a:latin typeface="+mn-lt"/>
                <a:ea typeface="+mn-ea"/>
                <a:cs typeface="+mn-cs"/>
              </a:rPr>
              <a:t>planning committee,</a:t>
            </a:r>
            <a:r>
              <a:rPr lang="en-US" sz="1200" kern="1200" baseline="0" dirty="0" smtClean="0">
                <a:solidFill>
                  <a:schemeClr val="tx1"/>
                </a:solidFill>
                <a:effectLst/>
                <a:latin typeface="+mn-lt"/>
                <a:ea typeface="+mn-ea"/>
                <a:cs typeface="+mn-cs"/>
              </a:rPr>
              <a:t> unlike in most academic libraries where administration will develop a plan and then get feedback/input from the staff. Or they might have a committee that creates it with representatives from different areas of the library (Matthews, 2005; </a:t>
            </a:r>
            <a:r>
              <a:rPr lang="en-US" sz="1200" kern="1200" baseline="0" dirty="0" err="1" smtClean="0">
                <a:solidFill>
                  <a:schemeClr val="tx1"/>
                </a:solidFill>
                <a:effectLst/>
                <a:latin typeface="+mn-lt"/>
                <a:ea typeface="+mn-ea"/>
                <a:cs typeface="+mn-cs"/>
              </a:rPr>
              <a:t>Tooey</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Bodycomb</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Hinegardner</a:t>
            </a:r>
            <a:r>
              <a:rPr lang="en-US" sz="1200" kern="1200" baseline="0" dirty="0" smtClean="0">
                <a:solidFill>
                  <a:schemeClr val="tx1"/>
                </a:solidFill>
                <a:effectLst/>
                <a:latin typeface="+mn-lt"/>
                <a:ea typeface="+mn-ea"/>
                <a:cs typeface="+mn-cs"/>
              </a:rPr>
              <a:t>, Mayo, &amp; Prince, 2019). We are a small staff of eight people, making it easier to do this, though, so we are all working on the project in a very direct 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We also invited several people to be Ex Officio members who participated in a focus group with us and will be reviewing drafts of the plan. These included representatives from different service centers at USG (OIT</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Center for </a:t>
            </a:r>
            <a:r>
              <a:rPr lang="en-US" sz="1200" kern="1200" baseline="0" dirty="0" smtClean="0">
                <a:solidFill>
                  <a:schemeClr val="tx1"/>
                </a:solidFill>
                <a:effectLst/>
                <a:latin typeface="+mn-lt"/>
                <a:ea typeface="+mn-ea"/>
                <a:cs typeface="+mn-cs"/>
              </a:rPr>
              <a:t>Academic </a:t>
            </a:r>
            <a:r>
              <a:rPr lang="en-US" sz="1200" kern="1200" baseline="0" dirty="0" smtClean="0">
                <a:solidFill>
                  <a:schemeClr val="tx1"/>
                </a:solidFill>
                <a:effectLst/>
                <a:latin typeface="+mn-lt"/>
                <a:ea typeface="+mn-ea"/>
                <a:cs typeface="+mn-cs"/>
              </a:rPr>
              <a:t>Success, Transfer Access </a:t>
            </a:r>
            <a:r>
              <a:rPr lang="en-US" sz="1200" kern="1200" baseline="0" dirty="0" smtClean="0">
                <a:solidFill>
                  <a:schemeClr val="tx1"/>
                </a:solidFill>
                <a:effectLst/>
                <a:latin typeface="+mn-lt"/>
                <a:ea typeface="+mn-ea"/>
                <a:cs typeface="+mn-cs"/>
              </a:rPr>
              <a:t>Program), </a:t>
            </a:r>
            <a:r>
              <a:rPr lang="en-US" sz="1200" kern="1200" baseline="0" dirty="0" smtClean="0">
                <a:solidFill>
                  <a:schemeClr val="tx1"/>
                </a:solidFill>
                <a:effectLst/>
                <a:latin typeface="+mn-lt"/>
                <a:ea typeface="+mn-ea"/>
                <a:cs typeface="+mn-cs"/>
              </a:rPr>
              <a:t>program directors/faculty from programs at USG that have worked closely with the Library and/or whose students are heavy users of the Library, Executive Director of USG, Associate Dean for Public Services at UMD Libraries, USG Student Council and Graduate Student Association representatives and Executive Director of USMAI.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Several of us had gone through a strategic planning process, but none had ever led it so we hired an outside consultant with experience in public and federal libraries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leading strategic planning initiatives,</a:t>
            </a:r>
            <a:r>
              <a:rPr lang="en-US" sz="1200" kern="1200" baseline="0" dirty="0" smtClean="0">
                <a:solidFill>
                  <a:schemeClr val="tx1"/>
                </a:solidFill>
                <a:effectLst/>
                <a:latin typeface="+mn-lt"/>
                <a:ea typeface="+mn-ea"/>
                <a:cs typeface="+mn-cs"/>
              </a:rPr>
              <a:t> to help guide us through this process. He stressed from the beginning, though, that he would not write the plan for us, that we should write it ourselves. </a:t>
            </a:r>
            <a:endParaRPr lang="en-US" i="1" dirty="0"/>
          </a:p>
        </p:txBody>
      </p:sp>
      <p:sp>
        <p:nvSpPr>
          <p:cNvPr id="4" name="Slide Number Placeholder 3"/>
          <p:cNvSpPr>
            <a:spLocks noGrp="1"/>
          </p:cNvSpPr>
          <p:nvPr>
            <p:ph type="sldNum" sz="quarter" idx="10"/>
          </p:nvPr>
        </p:nvSpPr>
        <p:spPr/>
        <p:txBody>
          <a:bodyPr/>
          <a:lstStyle/>
          <a:p>
            <a:fld id="{32674CE4-FBD8-4481-AEFB-CA53E599A745}" type="slidenum">
              <a:rPr lang="en-US" smtClean="0"/>
              <a:t>5</a:t>
            </a:fld>
            <a:endParaRPr lang="en-US" dirty="0"/>
          </a:p>
        </p:txBody>
      </p:sp>
    </p:spTree>
    <p:extLst>
      <p:ext uri="{BB962C8B-B14F-4D97-AF65-F5344CB8AC3E}">
        <p14:creationId xmlns:p14="http://schemas.microsoft.com/office/powerpoint/2010/main" val="1448171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One of first things the</a:t>
            </a:r>
            <a:r>
              <a:rPr lang="en-US" baseline="0" dirty="0" smtClean="0"/>
              <a:t> </a:t>
            </a:r>
            <a:r>
              <a:rPr lang="en-US" baseline="0" dirty="0" err="1" smtClean="0"/>
              <a:t>Priddy</a:t>
            </a:r>
            <a:r>
              <a:rPr lang="en-US" baseline="0" dirty="0" smtClean="0"/>
              <a:t> Library faculty/staff did was a SWOT (strengths, weaknesses, opportunities and threats). Something that the Executive Director really wanted us to include in strategic planning process. Each staff member did two versions of the SWOT analysis:</a:t>
            </a:r>
            <a:r>
              <a:rPr lang="en-US" sz="1200" kern="1200" baseline="0" dirty="0" smtClean="0">
                <a:solidFill>
                  <a:schemeClr val="tx1"/>
                </a:solidFill>
                <a:effectLst/>
                <a:latin typeface="+mn-lt"/>
                <a:ea typeface="+mn-ea"/>
                <a:cs typeface="+mn-cs"/>
              </a:rPr>
              <a:t> one</a:t>
            </a:r>
            <a:r>
              <a:rPr lang="en-US" sz="1200" kern="1200" dirty="0" smtClean="0">
                <a:solidFill>
                  <a:schemeClr val="tx1"/>
                </a:solidFill>
                <a:effectLst/>
                <a:latin typeface="+mn-lt"/>
                <a:ea typeface="+mn-ea"/>
                <a:cs typeface="+mn-cs"/>
              </a:rPr>
              <a:t> as ourselves and one in persona of faculty, staff or student. We had a great deal of agreement/overlap</a:t>
            </a:r>
            <a:r>
              <a:rPr lang="en-US" sz="1200" kern="1200" baseline="0" dirty="0" smtClean="0">
                <a:solidFill>
                  <a:schemeClr val="tx1"/>
                </a:solidFill>
                <a:effectLst/>
                <a:latin typeface="+mn-lt"/>
                <a:ea typeface="+mn-ea"/>
                <a:cs typeface="+mn-cs"/>
              </a:rPr>
              <a:t> in what staff identified as our internal and external factors that will influence our strategic plan, which was positive in starting this undertaking, knowing that we all are coming from basically the same place. Also, useful to compare with feedback we would be getting from future focus groups/surveys with our key constituents.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6</a:t>
            </a:fld>
            <a:endParaRPr lang="en-US" dirty="0"/>
          </a:p>
        </p:txBody>
      </p:sp>
    </p:spTree>
    <p:extLst>
      <p:ext uri="{BB962C8B-B14F-4D97-AF65-F5344CB8AC3E}">
        <p14:creationId xmlns:p14="http://schemas.microsoft.com/office/powerpoint/2010/main" val="1182501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Played to strength of each staff person in gathering information for environmental</a:t>
            </a:r>
            <a:r>
              <a:rPr lang="en-US" sz="1200" kern="1200" baseline="0" dirty="0" smtClean="0">
                <a:solidFill>
                  <a:schemeClr val="tx1"/>
                </a:solidFill>
                <a:effectLst/>
                <a:latin typeface="+mn-lt"/>
                <a:ea typeface="+mn-ea"/>
                <a:cs typeface="+mn-cs"/>
              </a:rPr>
              <a:t> s</a:t>
            </a:r>
            <a:r>
              <a:rPr lang="en-US" sz="1200" kern="1200" dirty="0" smtClean="0">
                <a:solidFill>
                  <a:schemeClr val="tx1"/>
                </a:solidFill>
                <a:effectLst/>
                <a:latin typeface="+mn-lt"/>
                <a:ea typeface="+mn-ea"/>
                <a:cs typeface="+mn-cs"/>
              </a:rPr>
              <a:t>can. For example, we have one librarian who manages</a:t>
            </a:r>
            <a:r>
              <a:rPr lang="en-US" sz="1200" kern="1200" baseline="0" dirty="0" smtClean="0">
                <a:solidFill>
                  <a:schemeClr val="tx1"/>
                </a:solidFill>
                <a:effectLst/>
                <a:latin typeface="+mn-lt"/>
                <a:ea typeface="+mn-ea"/>
                <a:cs typeface="+mn-cs"/>
              </a:rPr>
              <a:t> our library data so she collated this. Another who is an expert at Excel and working with budgets.  </a:t>
            </a:r>
            <a:r>
              <a:rPr lang="en-US" sz="1200" kern="1200" dirty="0" smtClean="0">
                <a:solidFill>
                  <a:schemeClr val="tx1"/>
                </a:solidFill>
                <a:effectLst/>
                <a:latin typeface="+mn-lt"/>
                <a:ea typeface="+mn-ea"/>
                <a:cs typeface="+mn-cs"/>
              </a:rPr>
              <a:t>Also, used project assistant I was able to hire</a:t>
            </a:r>
            <a:r>
              <a:rPr lang="en-US" sz="1200" kern="1200" baseline="0" dirty="0" smtClean="0">
                <a:solidFill>
                  <a:schemeClr val="tx1"/>
                </a:solidFill>
                <a:effectLst/>
                <a:latin typeface="+mn-lt"/>
                <a:ea typeface="+mn-ea"/>
                <a:cs typeface="+mn-cs"/>
              </a:rPr>
              <a:t> to help with gathering this information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7</a:t>
            </a:fld>
            <a:endParaRPr lang="en-US" dirty="0"/>
          </a:p>
        </p:txBody>
      </p:sp>
    </p:spTree>
    <p:extLst>
      <p:ext uri="{BB962C8B-B14F-4D97-AF65-F5344CB8AC3E}">
        <p14:creationId xmlns:p14="http://schemas.microsoft.com/office/powerpoint/2010/main" val="475570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Conducted by consultant</a:t>
            </a:r>
            <a:r>
              <a:rPr lang="en-US" baseline="0" dirty="0" smtClean="0"/>
              <a:t> and myself in-person. Consultant provided original draft questions, which entire committee edited/added to. Each interview lasted about one hour.</a:t>
            </a:r>
            <a:endParaRPr lang="en-US" i="1" dirty="0"/>
          </a:p>
        </p:txBody>
      </p:sp>
      <p:sp>
        <p:nvSpPr>
          <p:cNvPr id="4" name="Slide Number Placeholder 3"/>
          <p:cNvSpPr>
            <a:spLocks noGrp="1"/>
          </p:cNvSpPr>
          <p:nvPr>
            <p:ph type="sldNum" sz="quarter" idx="10"/>
          </p:nvPr>
        </p:nvSpPr>
        <p:spPr/>
        <p:txBody>
          <a:bodyPr/>
          <a:lstStyle/>
          <a:p>
            <a:fld id="{32674CE4-FBD8-4481-AEFB-CA53E599A745}" type="slidenum">
              <a:rPr lang="en-US" smtClean="0"/>
              <a:t>8</a:t>
            </a:fld>
            <a:endParaRPr lang="en-US" dirty="0"/>
          </a:p>
        </p:txBody>
      </p:sp>
    </p:spTree>
    <p:extLst>
      <p:ext uri="{BB962C8B-B14F-4D97-AF65-F5344CB8AC3E}">
        <p14:creationId xmlns:p14="http://schemas.microsoft.com/office/powerpoint/2010/main" val="924203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Focus groups and interviews</a:t>
            </a:r>
            <a:r>
              <a:rPr lang="en-US" baseline="0" dirty="0" smtClean="0"/>
              <a:t> a </a:t>
            </a:r>
            <a:r>
              <a:rPr lang="en-US" sz="1200" kern="1200" dirty="0" smtClean="0">
                <a:solidFill>
                  <a:schemeClr val="tx1"/>
                </a:solidFill>
                <a:effectLst/>
                <a:latin typeface="+mn-lt"/>
                <a:ea typeface="+mn-ea"/>
                <a:cs typeface="+mn-cs"/>
              </a:rPr>
              <a:t>way to get feedback,</a:t>
            </a:r>
            <a:r>
              <a:rPr lang="en-US" sz="1200" kern="1200" baseline="0" dirty="0" smtClean="0">
                <a:solidFill>
                  <a:schemeClr val="tx1"/>
                </a:solidFill>
                <a:effectLst/>
                <a:latin typeface="+mn-lt"/>
                <a:ea typeface="+mn-ea"/>
                <a:cs typeface="+mn-cs"/>
              </a:rPr>
              <a:t> but </a:t>
            </a:r>
            <a:r>
              <a:rPr lang="en-US" sz="1200" kern="1200" dirty="0" smtClean="0">
                <a:solidFill>
                  <a:schemeClr val="tx1"/>
                </a:solidFill>
                <a:effectLst/>
                <a:latin typeface="+mn-lt"/>
                <a:ea typeface="+mn-ea"/>
                <a:cs typeface="+mn-cs"/>
              </a:rPr>
              <a:t>also a way to increase awareness about what library has to offer, discover new avenues for collaboration</a:t>
            </a:r>
            <a:r>
              <a:rPr lang="en-US" sz="1200" kern="1200" baseline="0" dirty="0" smtClean="0">
                <a:solidFill>
                  <a:schemeClr val="tx1"/>
                </a:solidFill>
                <a:effectLst/>
                <a:latin typeface="+mn-lt"/>
                <a:ea typeface="+mn-ea"/>
                <a:cs typeface="+mn-cs"/>
              </a:rPr>
              <a:t> and </a:t>
            </a:r>
            <a:r>
              <a:rPr lang="en-US" sz="1200" kern="1200" dirty="0" smtClean="0">
                <a:solidFill>
                  <a:schemeClr val="tx1"/>
                </a:solidFill>
                <a:effectLst/>
                <a:latin typeface="+mn-lt"/>
                <a:ea typeface="+mn-ea"/>
                <a:cs typeface="+mn-cs"/>
              </a:rPr>
              <a:t>strengthen already existing collaborations. For example in focus group with faculty members many were not aware of how much we connect students to the broader community and the ways in which we work to support</a:t>
            </a:r>
            <a:r>
              <a:rPr lang="en-US" sz="1200" kern="1200" baseline="0" dirty="0" smtClean="0">
                <a:solidFill>
                  <a:schemeClr val="tx1"/>
                </a:solidFill>
                <a:effectLst/>
                <a:latin typeface="+mn-lt"/>
                <a:ea typeface="+mn-ea"/>
                <a:cs typeface="+mn-cs"/>
              </a:rPr>
              <a:t> not only their academics, but also workforce skills.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focus groups also offered online form for those that couldn’t make it in person.</a:t>
            </a:r>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9</a:t>
            </a:fld>
            <a:endParaRPr lang="en-US" dirty="0"/>
          </a:p>
        </p:txBody>
      </p:sp>
    </p:spTree>
    <p:extLst>
      <p:ext uri="{BB962C8B-B14F-4D97-AF65-F5344CB8AC3E}">
        <p14:creationId xmlns:p14="http://schemas.microsoft.com/office/powerpoint/2010/main" val="3527431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4/25/2019</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t>4/25/2019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t>4/25/2019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t>4/25/2019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t>4/25/2019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t>4/25/2019</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5434" y="6411604"/>
            <a:ext cx="2800445" cy="359391"/>
          </a:xfrm>
          <a:prstGeom prst="rect">
            <a:avLst/>
          </a:prstGeom>
        </p:spPr>
      </p:pic>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t>4/25/2019</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4/25/2019</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9534" y="6342530"/>
            <a:ext cx="2572458" cy="330132"/>
          </a:xfrm>
          <a:prstGeom prst="rect">
            <a:avLst/>
          </a:prstGeom>
        </p:spPr>
      </p:pic>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t>4/25/2019</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t>4/25/2019</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t>4/25/2019</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4/25/2019</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s://doi.org/10.1080/01930826.2015.1105029"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72877"/>
            <a:ext cx="11277600" cy="1470025"/>
          </a:xfrm>
        </p:spPr>
        <p:txBody>
          <a:bodyPr/>
          <a:lstStyle/>
          <a:p>
            <a:r>
              <a:rPr lang="en-US" dirty="0"/>
              <a:t>Strategic Planning, Partnerships &amp; Professional Development</a:t>
            </a:r>
          </a:p>
        </p:txBody>
      </p:sp>
      <p:sp>
        <p:nvSpPr>
          <p:cNvPr id="3" name="Subtitle 2"/>
          <p:cNvSpPr>
            <a:spLocks noGrp="1"/>
          </p:cNvSpPr>
          <p:nvPr>
            <p:ph type="subTitle" idx="1"/>
          </p:nvPr>
        </p:nvSpPr>
        <p:spPr/>
        <p:txBody>
          <a:bodyPr>
            <a:normAutofit fontScale="92500"/>
          </a:bodyPr>
          <a:lstStyle/>
          <a:p>
            <a:r>
              <a:rPr lang="en-US" dirty="0" smtClean="0"/>
              <a:t>Eileen G. Harrington</a:t>
            </a:r>
          </a:p>
          <a:p>
            <a:r>
              <a:rPr lang="en-US" dirty="0" smtClean="0"/>
              <a:t>Assistant Director and Health &amp; Life Sciences Librarian</a:t>
            </a:r>
          </a:p>
          <a:p>
            <a:r>
              <a:rPr lang="en-US" dirty="0" err="1" smtClean="0"/>
              <a:t>Priddy</a:t>
            </a:r>
            <a:r>
              <a:rPr lang="en-US" dirty="0" smtClean="0"/>
              <a:t> Library, The Universities at Shady Grove</a:t>
            </a:r>
          </a:p>
          <a:p>
            <a:r>
              <a:rPr lang="en-US" dirty="0" smtClean="0"/>
              <a:t>eharring@umd.edu</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9658" y="6160655"/>
            <a:ext cx="3922448" cy="503381"/>
          </a:xfrm>
          <a:prstGeom prst="rect">
            <a:avLst/>
          </a:prstGeom>
        </p:spPr>
      </p:pic>
    </p:spTree>
    <p:extLst>
      <p:ext uri="{BB962C8B-B14F-4D97-AF65-F5344CB8AC3E}">
        <p14:creationId xmlns:p14="http://schemas.microsoft.com/office/powerpoint/2010/main" val="70630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Surveys &amp; Phone Interviews</a:t>
            </a:r>
            <a:endParaRPr lang="en-US" dirty="0"/>
          </a:p>
        </p:txBody>
      </p:sp>
      <p:sp>
        <p:nvSpPr>
          <p:cNvPr id="3" name="TextBox 2"/>
          <p:cNvSpPr txBox="1"/>
          <p:nvPr/>
        </p:nvSpPr>
        <p:spPr>
          <a:xfrm>
            <a:off x="5173093" y="2902370"/>
            <a:ext cx="5029200"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Current and past USMAI Library Deans/Directors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Former </a:t>
            </a:r>
            <a:r>
              <a:rPr lang="en-US" sz="2400" dirty="0" err="1" smtClean="0"/>
              <a:t>Priddy</a:t>
            </a:r>
            <a:r>
              <a:rPr lang="en-US" sz="2400" dirty="0" smtClean="0"/>
              <a:t> Library Employees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Partnership Organizations</a:t>
            </a:r>
            <a:endParaRPr lang="en-US" sz="24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67024" y="2447261"/>
            <a:ext cx="3057214" cy="3057214"/>
          </a:xfrm>
          <a:prstGeom prst="rect">
            <a:avLst/>
          </a:prstGeom>
        </p:spPr>
      </p:pic>
    </p:spTree>
    <p:extLst>
      <p:ext uri="{BB962C8B-B14F-4D97-AF65-F5344CB8AC3E}">
        <p14:creationId xmlns:p14="http://schemas.microsoft.com/office/powerpoint/2010/main" val="253613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the Strategic Plan</a:t>
            </a:r>
            <a:endParaRPr lang="en-US" dirty="0"/>
          </a:p>
        </p:txBody>
      </p:sp>
      <p:sp>
        <p:nvSpPr>
          <p:cNvPr id="3" name="TextBox 2"/>
          <p:cNvSpPr txBox="1"/>
          <p:nvPr/>
        </p:nvSpPr>
        <p:spPr>
          <a:xfrm>
            <a:off x="786809" y="2477386"/>
            <a:ext cx="5039833"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Entire committee involved</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Several versions for different audiences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Include marketing and assessment plan (Saunders, 2016)</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Completed by mid-June</a:t>
            </a: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837" y="1586023"/>
            <a:ext cx="4077940" cy="4077940"/>
          </a:xfrm>
          <a:prstGeom prst="rect">
            <a:avLst/>
          </a:prstGeom>
        </p:spPr>
      </p:pic>
    </p:spTree>
    <p:extLst>
      <p:ext uri="{BB962C8B-B14F-4D97-AF65-F5344CB8AC3E}">
        <p14:creationId xmlns:p14="http://schemas.microsoft.com/office/powerpoint/2010/main" val="202389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94505"/>
            <a:ext cx="10972800" cy="1069848"/>
          </a:xfrm>
        </p:spPr>
        <p:txBody>
          <a:bodyPr/>
          <a:lstStyle/>
          <a:p>
            <a:r>
              <a:rPr lang="en-US" dirty="0" smtClean="0"/>
              <a:t>Avenues for Professional Development</a:t>
            </a:r>
            <a:endParaRPr lang="en-US" dirty="0"/>
          </a:p>
        </p:txBody>
      </p:sp>
      <p:sp>
        <p:nvSpPr>
          <p:cNvPr id="3" name="TextBox 2"/>
          <p:cNvSpPr txBox="1"/>
          <p:nvPr/>
        </p:nvSpPr>
        <p:spPr>
          <a:xfrm>
            <a:off x="701749" y="2198269"/>
            <a:ext cx="5199321" cy="4555093"/>
          </a:xfrm>
          <a:prstGeom prst="rect">
            <a:avLst/>
          </a:prstGeom>
          <a:noFill/>
        </p:spPr>
        <p:txBody>
          <a:bodyPr wrap="square" rtlCol="0">
            <a:spAutoFit/>
          </a:bodyPr>
          <a:lstStyle/>
          <a:p>
            <a:pPr marL="342900" indent="-342900">
              <a:buFont typeface="Arial" panose="020B0604020202020204" pitchFamily="34" charset="0"/>
              <a:buChar char="•"/>
            </a:pPr>
            <a:r>
              <a:rPr lang="en-US" sz="2200" dirty="0" smtClean="0"/>
              <a:t>Project assistant—recent graduate</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smtClean="0"/>
              <a:t>New outreach librarian—marketing plan</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smtClean="0"/>
              <a:t>All staff—recognition of skills and expertise have and areas where growth needed</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smtClean="0"/>
              <a:t>Myself—first major project in new role; developing leadership and project management skills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4407" y="1690576"/>
            <a:ext cx="3813723" cy="3813723"/>
          </a:xfrm>
          <a:prstGeom prst="rect">
            <a:avLst/>
          </a:prstGeom>
        </p:spPr>
      </p:pic>
    </p:spTree>
    <p:extLst>
      <p:ext uri="{BB962C8B-B14F-4D97-AF65-F5344CB8AC3E}">
        <p14:creationId xmlns:p14="http://schemas.microsoft.com/office/powerpoint/2010/main" val="408714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03913" y="1821526"/>
            <a:ext cx="6450676" cy="3628505"/>
          </a:xfrm>
          <a:prstGeom prst="rect">
            <a:avLst/>
          </a:prstGeom>
        </p:spPr>
      </p:pic>
    </p:spTree>
    <p:extLst>
      <p:ext uri="{BB962C8B-B14F-4D97-AF65-F5344CB8AC3E}">
        <p14:creationId xmlns:p14="http://schemas.microsoft.com/office/powerpoint/2010/main" val="404809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Box 2"/>
          <p:cNvSpPr txBox="1"/>
          <p:nvPr/>
        </p:nvSpPr>
        <p:spPr>
          <a:xfrm>
            <a:off x="723014" y="2392326"/>
            <a:ext cx="10611293" cy="2862322"/>
          </a:xfrm>
          <a:prstGeom prst="rect">
            <a:avLst/>
          </a:prstGeom>
          <a:noFill/>
        </p:spPr>
        <p:txBody>
          <a:bodyPr wrap="square" rtlCol="0">
            <a:spAutoFit/>
          </a:bodyPr>
          <a:lstStyle/>
          <a:p>
            <a:r>
              <a:rPr lang="en-US" dirty="0"/>
              <a:t>Matthews, J. R. (2005). </a:t>
            </a:r>
            <a:r>
              <a:rPr lang="en-US" i="1" dirty="0"/>
              <a:t>Strategic planning and management for library managers</a:t>
            </a:r>
            <a:r>
              <a:rPr lang="en-US" dirty="0"/>
              <a:t>. Westport, CT: Libraries Unlimited</a:t>
            </a:r>
            <a:r>
              <a:rPr lang="en-US" dirty="0" smtClean="0"/>
              <a:t>.</a:t>
            </a:r>
          </a:p>
          <a:p>
            <a:endParaRPr lang="en-US" dirty="0"/>
          </a:p>
          <a:p>
            <a:r>
              <a:rPr lang="en-US" dirty="0"/>
              <a:t>Saunders, L. (2016). Room for improvement: Priorities in academic libraries’ strategic plans. </a:t>
            </a:r>
            <a:r>
              <a:rPr lang="en-US" i="1" dirty="0"/>
              <a:t>Journal of Library Administration</a:t>
            </a:r>
            <a:r>
              <a:rPr lang="en-US" dirty="0"/>
              <a:t>, </a:t>
            </a:r>
            <a:r>
              <a:rPr lang="en-US" i="1" dirty="0"/>
              <a:t>56</a:t>
            </a:r>
            <a:r>
              <a:rPr lang="en-US" dirty="0"/>
              <a:t>(1), 1–16. </a:t>
            </a:r>
            <a:r>
              <a:rPr lang="en-US" dirty="0">
                <a:hlinkClick r:id="rId2"/>
              </a:rPr>
              <a:t>https://doi.org/10.1080/01930826.2015.1105029</a:t>
            </a:r>
            <a:endParaRPr lang="en-US" dirty="0"/>
          </a:p>
          <a:p>
            <a:endParaRPr lang="en-US" dirty="0" smtClean="0"/>
          </a:p>
          <a:p>
            <a:r>
              <a:rPr lang="en-US" dirty="0" err="1" smtClean="0"/>
              <a:t>Tooey</a:t>
            </a:r>
            <a:r>
              <a:rPr lang="en-US" dirty="0" smtClean="0"/>
              <a:t>, M. J., </a:t>
            </a:r>
            <a:r>
              <a:rPr lang="en-US" dirty="0" err="1" smtClean="0"/>
              <a:t>Bodycomb</a:t>
            </a:r>
            <a:r>
              <a:rPr lang="en-US" dirty="0" smtClean="0"/>
              <a:t>, A., </a:t>
            </a:r>
            <a:r>
              <a:rPr lang="en-US" dirty="0" err="1" smtClean="0"/>
              <a:t>Hinegardner</a:t>
            </a:r>
            <a:r>
              <a:rPr lang="en-US" dirty="0" smtClean="0"/>
              <a:t>, P. G., Mayo, A., &amp; Prince, J. D. (2019). Strengthening strategic planning through diverse collaborations. In J. P. Shipman, </a:t>
            </a:r>
            <a:r>
              <a:rPr lang="en-US" dirty="0"/>
              <a:t>&amp; </a:t>
            </a:r>
            <a:r>
              <a:rPr lang="en-US" dirty="0" smtClean="0"/>
              <a:t>M. J. </a:t>
            </a:r>
            <a:r>
              <a:rPr lang="en-US" dirty="0" err="1" smtClean="0"/>
              <a:t>Tooey</a:t>
            </a:r>
            <a:r>
              <a:rPr lang="en-US" dirty="0"/>
              <a:t> </a:t>
            </a:r>
            <a:r>
              <a:rPr lang="en-US" dirty="0" smtClean="0"/>
              <a:t>(Eds.), </a:t>
            </a:r>
            <a:r>
              <a:rPr lang="en-US" i="1" dirty="0" smtClean="0"/>
              <a:t>Strategic </a:t>
            </a:r>
            <a:r>
              <a:rPr lang="en-US" i="1" dirty="0"/>
              <a:t>collaborations in health sciences libraries : best practices for </a:t>
            </a:r>
            <a:r>
              <a:rPr lang="en-US" i="1" dirty="0" smtClean="0"/>
              <a:t>success </a:t>
            </a:r>
            <a:r>
              <a:rPr lang="en-US" dirty="0" smtClean="0"/>
              <a:t>(pp. 109-124). </a:t>
            </a:r>
            <a:r>
              <a:rPr lang="en-US" dirty="0"/>
              <a:t>Cambridge, MA: </a:t>
            </a:r>
            <a:r>
              <a:rPr lang="en-US" dirty="0" err="1"/>
              <a:t>Chandos</a:t>
            </a:r>
            <a:r>
              <a:rPr lang="en-US" dirty="0"/>
              <a:t> Publishing.</a:t>
            </a:r>
          </a:p>
          <a:p>
            <a:endParaRPr lang="en-US" dirty="0"/>
          </a:p>
        </p:txBody>
      </p:sp>
    </p:spTree>
    <p:extLst>
      <p:ext uri="{BB962C8B-B14F-4D97-AF65-F5344CB8AC3E}">
        <p14:creationId xmlns:p14="http://schemas.microsoft.com/office/powerpoint/2010/main" val="196602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Renovations &amp; New Staff</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2515" y="2363294"/>
            <a:ext cx="4987994" cy="3325329"/>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0957" y="2363295"/>
            <a:ext cx="4846513" cy="3326820"/>
          </a:xfrm>
          <a:prstGeom prst="rect">
            <a:avLst/>
          </a:prstGeom>
        </p:spPr>
      </p:pic>
    </p:spTree>
    <p:extLst>
      <p:ext uri="{BB962C8B-B14F-4D97-AF65-F5344CB8AC3E}">
        <p14:creationId xmlns:p14="http://schemas.microsoft.com/office/powerpoint/2010/main" val="3881043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Charge from USG Executive Director</a:t>
            </a:r>
            <a:endParaRPr lang="en-US" dirty="0"/>
          </a:p>
        </p:txBody>
      </p:sp>
      <p:sp>
        <p:nvSpPr>
          <p:cNvPr id="3" name="TextBox 2"/>
          <p:cNvSpPr txBox="1"/>
          <p:nvPr/>
        </p:nvSpPr>
        <p:spPr>
          <a:xfrm>
            <a:off x="633046" y="2681654"/>
            <a:ext cx="10840916" cy="3323987"/>
          </a:xfrm>
          <a:prstGeom prst="rect">
            <a:avLst/>
          </a:prstGeom>
          <a:noFill/>
        </p:spPr>
        <p:txBody>
          <a:bodyPr wrap="square" rtlCol="0">
            <a:spAutoFit/>
          </a:bodyPr>
          <a:lstStyle/>
          <a:p>
            <a:r>
              <a:rPr lang="en-US" sz="3200" dirty="0" smtClean="0"/>
              <a:t>“Working </a:t>
            </a:r>
            <a:r>
              <a:rPr lang="en-US" sz="3200" dirty="0"/>
              <a:t>in collaboration with a consultant the Library staff will develop a 3-5 years strategic plan outlining the vision, mission, goals and objectives related to providing high quality services and resources to its patrons</a:t>
            </a:r>
            <a:r>
              <a:rPr lang="en-US" sz="3200" dirty="0" smtClean="0"/>
              <a:t>.”</a:t>
            </a:r>
          </a:p>
          <a:p>
            <a:endParaRPr lang="en-US" sz="3200" dirty="0"/>
          </a:p>
          <a:p>
            <a:r>
              <a:rPr lang="en-US" sz="3200" i="1" dirty="0" smtClean="0"/>
              <a:t>Include a proposed budget and assessment plan</a:t>
            </a:r>
            <a:endParaRPr lang="en-US" sz="3200" i="1" dirty="0"/>
          </a:p>
          <a:p>
            <a:endParaRPr lang="en-US" dirty="0"/>
          </a:p>
        </p:txBody>
      </p:sp>
    </p:spTree>
    <p:extLst>
      <p:ext uri="{BB962C8B-B14F-4D97-AF65-F5344CB8AC3E}">
        <p14:creationId xmlns:p14="http://schemas.microsoft.com/office/powerpoint/2010/main" val="316043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USG/</a:t>
            </a:r>
            <a:r>
              <a:rPr lang="en-US" dirty="0" err="1" smtClean="0"/>
              <a:t>Priddy</a:t>
            </a:r>
            <a:r>
              <a:rPr lang="en-US" dirty="0" smtClean="0"/>
              <a:t> Library at a Glance</a:t>
            </a:r>
            <a:endParaRPr lang="en-US" dirty="0"/>
          </a:p>
        </p:txBody>
      </p:sp>
      <p:sp>
        <p:nvSpPr>
          <p:cNvPr id="3" name="TextBox 2"/>
          <p:cNvSpPr txBox="1"/>
          <p:nvPr/>
        </p:nvSpPr>
        <p:spPr>
          <a:xfrm>
            <a:off x="609600" y="2461846"/>
            <a:ext cx="10486292" cy="3539430"/>
          </a:xfrm>
          <a:prstGeom prst="rect">
            <a:avLst/>
          </a:prstGeom>
          <a:noFill/>
        </p:spPr>
        <p:txBody>
          <a:bodyPr wrap="square" rtlCol="0">
            <a:spAutoFit/>
          </a:bodyPr>
          <a:lstStyle/>
          <a:p>
            <a:r>
              <a:rPr lang="en-US" sz="2800" dirty="0" smtClean="0"/>
              <a:t>	9 USM </a:t>
            </a:r>
            <a:r>
              <a:rPr lang="en-US" sz="2800" dirty="0" smtClean="0"/>
              <a:t>institutions </a:t>
            </a:r>
            <a:r>
              <a:rPr lang="en-US" sz="2800" dirty="0" smtClean="0"/>
              <a:t>offer 80 upper-level undergraduate, graduate 	degree and professional certificate programs</a:t>
            </a:r>
          </a:p>
          <a:p>
            <a:endParaRPr lang="en-US" sz="2800" dirty="0" smtClean="0"/>
          </a:p>
          <a:p>
            <a:endParaRPr lang="en-US" sz="2800" dirty="0"/>
          </a:p>
          <a:p>
            <a:r>
              <a:rPr lang="en-US" sz="2800" dirty="0" smtClean="0"/>
              <a:t>	75% of undergraduates transferred from Montgomery College</a:t>
            </a:r>
          </a:p>
          <a:p>
            <a:pPr marL="285750" indent="-285750">
              <a:buFont typeface="Arial" panose="020B0604020202020204" pitchFamily="34" charset="0"/>
              <a:buChar char="•"/>
            </a:pPr>
            <a:endParaRPr lang="en-US" sz="2800" dirty="0" smtClean="0"/>
          </a:p>
          <a:p>
            <a:r>
              <a:rPr lang="en-US" sz="2800" dirty="0" smtClean="0"/>
              <a:t>	</a:t>
            </a:r>
          </a:p>
          <a:p>
            <a:r>
              <a:rPr lang="en-US" sz="2800" dirty="0"/>
              <a:t>	</a:t>
            </a:r>
            <a:r>
              <a:rPr lang="en-US" sz="2800" dirty="0" err="1" smtClean="0"/>
              <a:t>Priddy</a:t>
            </a:r>
            <a:r>
              <a:rPr lang="en-US" sz="2800" dirty="0" smtClean="0"/>
              <a:t> Library a branch of UMD Libraries</a:t>
            </a:r>
            <a:endParaRPr lang="en-US"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878" y="2282837"/>
            <a:ext cx="1488558" cy="148855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736" y="4240861"/>
            <a:ext cx="980843" cy="574054"/>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0754" y="5284381"/>
            <a:ext cx="1168806" cy="1168806"/>
          </a:xfrm>
          <a:prstGeom prst="rect">
            <a:avLst/>
          </a:prstGeom>
        </p:spPr>
      </p:pic>
    </p:spTree>
    <p:extLst>
      <p:ext uri="{BB962C8B-B14F-4D97-AF65-F5344CB8AC3E}">
        <p14:creationId xmlns:p14="http://schemas.microsoft.com/office/powerpoint/2010/main" val="2176290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763" y="855921"/>
            <a:ext cx="10972800" cy="1069848"/>
          </a:xfrm>
        </p:spPr>
        <p:txBody>
          <a:bodyPr/>
          <a:lstStyle/>
          <a:p>
            <a:r>
              <a:rPr lang="en-US" dirty="0" smtClean="0"/>
              <a:t>Strategic Planning Committee</a:t>
            </a:r>
            <a:endParaRPr lang="en-US" dirty="0"/>
          </a:p>
        </p:txBody>
      </p:sp>
      <p:sp>
        <p:nvSpPr>
          <p:cNvPr id="3" name="TextBox 2"/>
          <p:cNvSpPr txBox="1"/>
          <p:nvPr/>
        </p:nvSpPr>
        <p:spPr>
          <a:xfrm>
            <a:off x="942618" y="2117155"/>
            <a:ext cx="4756638" cy="4524315"/>
          </a:xfrm>
          <a:prstGeom prst="rect">
            <a:avLst/>
          </a:prstGeom>
          <a:noFill/>
        </p:spPr>
        <p:txBody>
          <a:bodyPr wrap="square" rtlCol="0">
            <a:spAutoFit/>
          </a:bodyPr>
          <a:lstStyle/>
          <a:p>
            <a:pPr marL="342900" indent="-342900">
              <a:buFont typeface="Arial" panose="020B0604020202020204" pitchFamily="34" charset="0"/>
              <a:buChar char="•"/>
            </a:pPr>
            <a:r>
              <a:rPr lang="en-US" sz="3200" dirty="0" smtClean="0"/>
              <a:t>Entire </a:t>
            </a:r>
            <a:r>
              <a:rPr lang="en-US" sz="3200" dirty="0" err="1" smtClean="0"/>
              <a:t>Priddy</a:t>
            </a:r>
            <a:r>
              <a:rPr lang="en-US" sz="3200" dirty="0" smtClean="0"/>
              <a:t> Library faculty/staff</a:t>
            </a:r>
          </a:p>
          <a:p>
            <a:endParaRPr lang="en-US" sz="3200" dirty="0" smtClean="0"/>
          </a:p>
          <a:p>
            <a:pPr marL="342900" indent="-342900">
              <a:buFont typeface="Arial" panose="020B0604020202020204" pitchFamily="34" charset="0"/>
              <a:buChar char="•"/>
            </a:pPr>
            <a:r>
              <a:rPr lang="en-US" sz="3200" dirty="0" smtClean="0"/>
              <a:t>Ex Officio members—representative of constituents</a:t>
            </a:r>
          </a:p>
          <a:p>
            <a:endParaRPr lang="en-US" sz="3200" dirty="0" smtClean="0"/>
          </a:p>
          <a:p>
            <a:pPr marL="342900" indent="-342900">
              <a:buFont typeface="Arial" panose="020B0604020202020204" pitchFamily="34" charset="0"/>
              <a:buChar char="•"/>
            </a:pPr>
            <a:r>
              <a:rPr lang="en-US" sz="3200" dirty="0" smtClean="0"/>
              <a:t>Working with outside consultant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7748" y="2391508"/>
            <a:ext cx="4688323" cy="3429000"/>
          </a:xfrm>
          <a:prstGeom prst="rect">
            <a:avLst/>
          </a:prstGeom>
        </p:spPr>
      </p:pic>
    </p:spTree>
    <p:extLst>
      <p:ext uri="{BB962C8B-B14F-4D97-AF65-F5344CB8AC3E}">
        <p14:creationId xmlns:p14="http://schemas.microsoft.com/office/powerpoint/2010/main" val="1638720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158949"/>
            <a:ext cx="4632251" cy="4632251"/>
          </a:xfrm>
          <a:prstGeom prst="rect">
            <a:avLst/>
          </a:prstGeom>
        </p:spPr>
      </p:pic>
      <p:sp>
        <p:nvSpPr>
          <p:cNvPr id="3" name="TextBox 2"/>
          <p:cNvSpPr txBox="1"/>
          <p:nvPr/>
        </p:nvSpPr>
        <p:spPr>
          <a:xfrm>
            <a:off x="6266122" y="2602602"/>
            <a:ext cx="5089451"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Each did 2 versions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Large degree of overlap in findings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Staff emerged as key asset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Helpful to compare with feedback from focus groups/surveys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p:txBody>
      </p:sp>
      <p:sp>
        <p:nvSpPr>
          <p:cNvPr id="2" name="Title 1"/>
          <p:cNvSpPr>
            <a:spLocks noGrp="1"/>
          </p:cNvSpPr>
          <p:nvPr>
            <p:ph type="title"/>
          </p:nvPr>
        </p:nvSpPr>
        <p:spPr/>
        <p:txBody>
          <a:bodyPr/>
          <a:lstStyle/>
          <a:p>
            <a:r>
              <a:rPr lang="en-US" dirty="0" smtClean="0"/>
              <a:t>SWOT Analysis</a:t>
            </a:r>
            <a:endParaRPr lang="en-US" dirty="0"/>
          </a:p>
        </p:txBody>
      </p:sp>
    </p:spTree>
    <p:extLst>
      <p:ext uri="{BB962C8B-B14F-4D97-AF65-F5344CB8AC3E}">
        <p14:creationId xmlns:p14="http://schemas.microsoft.com/office/powerpoint/2010/main" val="244943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51614"/>
            <a:ext cx="10972800" cy="1069848"/>
          </a:xfrm>
        </p:spPr>
        <p:txBody>
          <a:bodyPr/>
          <a:lstStyle/>
          <a:p>
            <a:r>
              <a:rPr lang="en-US" dirty="0" smtClean="0"/>
              <a:t>Environmental Scan</a:t>
            </a:r>
            <a:endParaRPr lang="en-US" dirty="0"/>
          </a:p>
        </p:txBody>
      </p:sp>
      <p:sp>
        <p:nvSpPr>
          <p:cNvPr id="3" name="TextBox 2"/>
          <p:cNvSpPr txBox="1"/>
          <p:nvPr/>
        </p:nvSpPr>
        <p:spPr>
          <a:xfrm>
            <a:off x="871870" y="1945759"/>
            <a:ext cx="4561368" cy="6494085"/>
          </a:xfrm>
          <a:prstGeom prst="rect">
            <a:avLst/>
          </a:prstGeom>
          <a:noFill/>
        </p:spPr>
        <p:txBody>
          <a:bodyPr wrap="square" rtlCol="0">
            <a:spAutoFit/>
          </a:bodyPr>
          <a:lstStyle/>
          <a:p>
            <a:pPr marL="342900" indent="-342900">
              <a:buFont typeface="Arial" panose="020B0604020202020204" pitchFamily="34" charset="0"/>
              <a:buChar char="•"/>
            </a:pPr>
            <a:r>
              <a:rPr lang="en-US" sz="2000" dirty="0" err="1" smtClean="0"/>
              <a:t>Priddy</a:t>
            </a:r>
            <a:r>
              <a:rPr lang="en-US" sz="2000" dirty="0" smtClean="0"/>
              <a:t> Library statistics, user satisfaction surveys, budgets</a:t>
            </a:r>
          </a:p>
          <a:p>
            <a:endParaRPr lang="en-US" sz="2000" dirty="0" smtClean="0"/>
          </a:p>
          <a:p>
            <a:pPr marL="342900" indent="-342900">
              <a:buFont typeface="Arial" panose="020B0604020202020204" pitchFamily="34" charset="0"/>
              <a:buChar char="•"/>
            </a:pPr>
            <a:r>
              <a:rPr lang="en-US" sz="2000" dirty="0" smtClean="0"/>
              <a:t>Montgomery County demographics/economic development</a:t>
            </a:r>
          </a:p>
          <a:p>
            <a:endParaRPr lang="en-US" sz="2000" dirty="0" smtClean="0"/>
          </a:p>
          <a:p>
            <a:pPr marL="342900" indent="-342900">
              <a:buFont typeface="Arial" panose="020B0604020202020204" pitchFamily="34" charset="0"/>
              <a:buChar char="•"/>
            </a:pPr>
            <a:r>
              <a:rPr lang="en-US" sz="2000" dirty="0" smtClean="0"/>
              <a:t>Reports on trends in academic libraries, higher education, transfer students, non-traditional learners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smtClean="0"/>
              <a:t>Strategic plans of peer and aspirational institutions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smtClean="0"/>
              <a:t>Higher education and library standards</a:t>
            </a:r>
          </a:p>
          <a:p>
            <a:pPr marL="342900" indent="-342900">
              <a:buFont typeface="Arial" panose="020B0604020202020204" pitchFamily="34" charset="0"/>
              <a:buChar char="•"/>
            </a:pPr>
            <a:endParaRPr lang="en-US" sz="2000" dirty="0"/>
          </a:p>
          <a:p>
            <a:endParaRPr lang="en-US" sz="2000" dirty="0" smtClean="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3455" y="1041989"/>
            <a:ext cx="4962215" cy="4962215"/>
          </a:xfrm>
          <a:prstGeom prst="rect">
            <a:avLst/>
          </a:prstGeom>
        </p:spPr>
      </p:pic>
    </p:spTree>
    <p:extLst>
      <p:ext uri="{BB962C8B-B14F-4D97-AF65-F5344CB8AC3E}">
        <p14:creationId xmlns:p14="http://schemas.microsoft.com/office/powerpoint/2010/main" val="1561241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62420"/>
            <a:ext cx="10972800" cy="1069848"/>
          </a:xfrm>
        </p:spPr>
        <p:txBody>
          <a:bodyPr/>
          <a:lstStyle/>
          <a:p>
            <a:r>
              <a:rPr lang="en-US" dirty="0" smtClean="0"/>
              <a:t>Individual Interviews</a:t>
            </a:r>
            <a:endParaRPr lang="en-US" dirty="0"/>
          </a:p>
        </p:txBody>
      </p:sp>
      <p:sp>
        <p:nvSpPr>
          <p:cNvPr id="3" name="Rectangular Callout 2"/>
          <p:cNvSpPr/>
          <p:nvPr/>
        </p:nvSpPr>
        <p:spPr>
          <a:xfrm>
            <a:off x="609600" y="1932268"/>
            <a:ext cx="4827181" cy="3858343"/>
          </a:xfrm>
          <a:prstGeom prst="wedgeRectCallout">
            <a:avLst>
              <a:gd name="adj1" fmla="val -7309"/>
              <a:gd name="adj2" fmla="val 65888"/>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extBox 3"/>
          <p:cNvSpPr txBox="1"/>
          <p:nvPr/>
        </p:nvSpPr>
        <p:spPr>
          <a:xfrm>
            <a:off x="928576" y="2240612"/>
            <a:ext cx="4189228" cy="3970318"/>
          </a:xfrm>
          <a:prstGeom prst="rect">
            <a:avLst/>
          </a:prstGeom>
          <a:noFill/>
        </p:spPr>
        <p:txBody>
          <a:bodyPr wrap="square" rtlCol="0">
            <a:spAutoFit/>
          </a:bodyPr>
          <a:lstStyle/>
          <a:p>
            <a:r>
              <a:rPr lang="en-US" b="1" dirty="0" smtClean="0"/>
              <a:t>From USG:</a:t>
            </a:r>
          </a:p>
          <a:p>
            <a:pPr marL="285750" indent="-285750">
              <a:buFont typeface="Arial" panose="020B0604020202020204" pitchFamily="34" charset="0"/>
              <a:buChar char="•"/>
            </a:pPr>
            <a:r>
              <a:rPr lang="en-US" dirty="0" smtClean="0"/>
              <a:t>Executive Director</a:t>
            </a:r>
          </a:p>
          <a:p>
            <a:pPr marL="285750" indent="-285750">
              <a:buFont typeface="Arial" panose="020B0604020202020204" pitchFamily="34" charset="0"/>
              <a:buChar char="•"/>
            </a:pPr>
            <a:r>
              <a:rPr lang="en-US" dirty="0" smtClean="0"/>
              <a:t>Chief Strategy Officer</a:t>
            </a:r>
          </a:p>
          <a:p>
            <a:pPr marL="285750" indent="-285750">
              <a:buFont typeface="Arial" panose="020B0604020202020204" pitchFamily="34" charset="0"/>
              <a:buChar char="•"/>
            </a:pPr>
            <a:r>
              <a:rPr lang="en-US" dirty="0" smtClean="0"/>
              <a:t>Chief Operating Officer</a:t>
            </a:r>
          </a:p>
          <a:p>
            <a:pPr marL="285750" indent="-285750">
              <a:buFont typeface="Arial" panose="020B0604020202020204" pitchFamily="34" charset="0"/>
              <a:buChar char="•"/>
            </a:pPr>
            <a:r>
              <a:rPr lang="en-US" dirty="0" smtClean="0"/>
              <a:t>Chief Advancement Officer</a:t>
            </a:r>
          </a:p>
          <a:p>
            <a:pPr marL="285750" indent="-285750">
              <a:buFont typeface="Arial" panose="020B0604020202020204" pitchFamily="34" charset="0"/>
              <a:buChar char="•"/>
            </a:pPr>
            <a:r>
              <a:rPr lang="en-US" dirty="0" smtClean="0"/>
              <a:t>Chief Student Affairs Officer</a:t>
            </a:r>
          </a:p>
          <a:p>
            <a:pPr marL="285750" indent="-285750">
              <a:buFont typeface="Arial" panose="020B0604020202020204" pitchFamily="34" charset="0"/>
              <a:buChar char="•"/>
            </a:pPr>
            <a:r>
              <a:rPr lang="en-US" dirty="0" smtClean="0"/>
              <a:t>Director of OIT</a:t>
            </a:r>
          </a:p>
          <a:p>
            <a:pPr marL="285750" indent="-285750">
              <a:buFont typeface="Arial" panose="020B0604020202020204" pitchFamily="34" charset="0"/>
              <a:buChar char="•"/>
            </a:pPr>
            <a:r>
              <a:rPr lang="en-US" dirty="0" smtClean="0"/>
              <a:t>Director of Administration and Talent Management</a:t>
            </a:r>
          </a:p>
          <a:p>
            <a:pPr marL="285750" indent="-285750">
              <a:buFont typeface="Arial" panose="020B0604020202020204" pitchFamily="34" charset="0"/>
              <a:buChar char="•"/>
            </a:pPr>
            <a:r>
              <a:rPr lang="en-US" dirty="0" smtClean="0"/>
              <a:t>Director of Economic Development and Workforce Initiatives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sp>
        <p:nvSpPr>
          <p:cNvPr id="5" name="Oval Callout 4"/>
          <p:cNvSpPr/>
          <p:nvPr/>
        </p:nvSpPr>
        <p:spPr>
          <a:xfrm>
            <a:off x="6517758" y="847746"/>
            <a:ext cx="4625163" cy="2785731"/>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6794204" y="4225771"/>
            <a:ext cx="4497571" cy="1850299"/>
          </a:xfrm>
          <a:prstGeom prst="wedgeRoundRectCallout">
            <a:avLst>
              <a:gd name="adj1" fmla="val -9802"/>
              <a:gd name="adj2" fmla="val 71695"/>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6911163" y="1638629"/>
            <a:ext cx="4231758" cy="1600438"/>
          </a:xfrm>
          <a:prstGeom prst="rect">
            <a:avLst/>
          </a:prstGeom>
          <a:noFill/>
        </p:spPr>
        <p:txBody>
          <a:bodyPr wrap="square" rtlCol="0">
            <a:spAutoFit/>
          </a:bodyPr>
          <a:lstStyle/>
          <a:p>
            <a:r>
              <a:rPr lang="en-US" sz="1600" b="1" dirty="0" smtClean="0">
                <a:solidFill>
                  <a:schemeClr val="bg1"/>
                </a:solidFill>
              </a:rPr>
              <a:t>Others:</a:t>
            </a:r>
          </a:p>
          <a:p>
            <a:pPr marL="285750" indent="-285750">
              <a:buFont typeface="Arial" panose="020B0604020202020204" pitchFamily="34" charset="0"/>
              <a:buChar char="•"/>
            </a:pPr>
            <a:r>
              <a:rPr lang="en-US" sz="1600" dirty="0" smtClean="0">
                <a:solidFill>
                  <a:schemeClr val="bg1"/>
                </a:solidFill>
              </a:rPr>
              <a:t>Executive Director of USMAI</a:t>
            </a:r>
          </a:p>
          <a:p>
            <a:pPr marL="285750" indent="-285750">
              <a:buFont typeface="Arial" panose="020B0604020202020204" pitchFamily="34" charset="0"/>
              <a:buChar char="•"/>
            </a:pPr>
            <a:r>
              <a:rPr lang="en-US" sz="1600" dirty="0" smtClean="0">
                <a:solidFill>
                  <a:schemeClr val="bg1"/>
                </a:solidFill>
              </a:rPr>
              <a:t>Director of Library and Information Services and Research &amp; Teaching Associate Director, Montgomery College</a:t>
            </a:r>
          </a:p>
          <a:p>
            <a:endParaRPr lang="en-US" dirty="0">
              <a:solidFill>
                <a:schemeClr val="bg1"/>
              </a:solidFill>
            </a:endParaRPr>
          </a:p>
        </p:txBody>
      </p:sp>
      <p:sp>
        <p:nvSpPr>
          <p:cNvPr id="6" name="TextBox 5"/>
          <p:cNvSpPr txBox="1"/>
          <p:nvPr/>
        </p:nvSpPr>
        <p:spPr>
          <a:xfrm>
            <a:off x="7251404" y="4598742"/>
            <a:ext cx="4157330" cy="1477328"/>
          </a:xfrm>
          <a:prstGeom prst="rect">
            <a:avLst/>
          </a:prstGeom>
          <a:noFill/>
        </p:spPr>
        <p:txBody>
          <a:bodyPr wrap="square" rtlCol="0">
            <a:spAutoFit/>
          </a:bodyPr>
          <a:lstStyle/>
          <a:p>
            <a:r>
              <a:rPr lang="en-US" b="1" dirty="0" smtClean="0"/>
              <a:t>From UMD:</a:t>
            </a:r>
          </a:p>
          <a:p>
            <a:pPr marL="285750" indent="-285750">
              <a:buFont typeface="Arial" panose="020B0604020202020204" pitchFamily="34" charset="0"/>
              <a:buChar char="•"/>
            </a:pPr>
            <a:r>
              <a:rPr lang="en-US" dirty="0" smtClean="0"/>
              <a:t>Interim Library Dean</a:t>
            </a:r>
          </a:p>
          <a:p>
            <a:pPr marL="285750" indent="-285750">
              <a:buFont typeface="Arial" panose="020B0604020202020204" pitchFamily="34" charset="0"/>
              <a:buChar char="•"/>
            </a:pPr>
            <a:r>
              <a:rPr lang="en-US" dirty="0" smtClean="0"/>
              <a:t>Associate Dean for Public Services</a:t>
            </a:r>
          </a:p>
          <a:p>
            <a:pPr marL="285750" indent="-285750">
              <a:buFont typeface="Arial" panose="020B0604020202020204" pitchFamily="34" charset="0"/>
              <a:buChar char="•"/>
            </a:pPr>
            <a:r>
              <a:rPr lang="en-US" dirty="0" smtClean="0"/>
              <a:t>Associate Dean of Collections</a:t>
            </a:r>
          </a:p>
          <a:p>
            <a:endParaRPr lang="en-US" dirty="0"/>
          </a:p>
        </p:txBody>
      </p:sp>
    </p:spTree>
    <p:extLst>
      <p:ext uri="{BB962C8B-B14F-4D97-AF65-F5344CB8AC3E}">
        <p14:creationId xmlns:p14="http://schemas.microsoft.com/office/powerpoint/2010/main" val="67788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10972800" cy="1069848"/>
          </a:xfrm>
        </p:spPr>
        <p:txBody>
          <a:bodyPr/>
          <a:lstStyle/>
          <a:p>
            <a:r>
              <a:rPr lang="en-US" dirty="0" smtClean="0"/>
              <a:t>Focus Groups</a:t>
            </a:r>
            <a:endParaRPr lang="en-US" dirty="0"/>
          </a:p>
        </p:txBody>
      </p:sp>
      <p:sp>
        <p:nvSpPr>
          <p:cNvPr id="3" name="TextBox 2"/>
          <p:cNvSpPr txBox="1"/>
          <p:nvPr/>
        </p:nvSpPr>
        <p:spPr>
          <a:xfrm>
            <a:off x="776177" y="1658589"/>
            <a:ext cx="4274289" cy="4493538"/>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t>USG Service Center Staff</a:t>
            </a:r>
          </a:p>
          <a:p>
            <a:endParaRPr lang="en-US" sz="2200" dirty="0" smtClean="0"/>
          </a:p>
          <a:p>
            <a:pPr marL="285750" indent="-285750">
              <a:buFont typeface="Arial" panose="020B0604020202020204" pitchFamily="34" charset="0"/>
              <a:buChar char="•"/>
            </a:pPr>
            <a:r>
              <a:rPr lang="en-US" sz="2200" dirty="0" smtClean="0"/>
              <a:t>USG Partner Institutions Faculty/Staff</a:t>
            </a:r>
          </a:p>
          <a:p>
            <a:endParaRPr lang="en-US" sz="2200" dirty="0" smtClean="0"/>
          </a:p>
          <a:p>
            <a:pPr marL="285750" indent="-285750">
              <a:buFont typeface="Arial" panose="020B0604020202020204" pitchFamily="34" charset="0"/>
              <a:buChar char="•"/>
            </a:pPr>
            <a:r>
              <a:rPr lang="en-US" sz="2200" dirty="0" smtClean="0"/>
              <a:t>USG Students</a:t>
            </a:r>
          </a:p>
          <a:p>
            <a:endParaRPr lang="en-US" sz="2200" dirty="0" smtClean="0"/>
          </a:p>
          <a:p>
            <a:pPr marL="285750" indent="-285750">
              <a:buFont typeface="Arial" panose="020B0604020202020204" pitchFamily="34" charset="0"/>
              <a:buChar char="•"/>
            </a:pPr>
            <a:r>
              <a:rPr lang="en-US" sz="2200" dirty="0" smtClean="0"/>
              <a:t>UMD Libraries Faculty/Staff</a:t>
            </a:r>
          </a:p>
          <a:p>
            <a:endParaRPr lang="en-US" sz="2200" dirty="0" smtClean="0"/>
          </a:p>
          <a:p>
            <a:pPr marL="285750" indent="-285750">
              <a:buFont typeface="Arial" panose="020B0604020202020204" pitchFamily="34" charset="0"/>
              <a:buChar char="•"/>
            </a:pPr>
            <a:r>
              <a:rPr lang="en-US" sz="2200" dirty="0" err="1" smtClean="0"/>
              <a:t>Priddy</a:t>
            </a:r>
            <a:r>
              <a:rPr lang="en-US" sz="2200" dirty="0" smtClean="0"/>
              <a:t> Library Student Workers</a:t>
            </a:r>
          </a:p>
          <a:p>
            <a:endParaRPr lang="en-US" sz="2200" dirty="0" smtClean="0"/>
          </a:p>
          <a:p>
            <a:pPr marL="285750" indent="-285750">
              <a:buFont typeface="Arial" panose="020B0604020202020204" pitchFamily="34" charset="0"/>
              <a:buChar char="•"/>
            </a:pPr>
            <a:r>
              <a:rPr lang="en-US" sz="2200" dirty="0" smtClean="0"/>
              <a:t>Ex Officio Members of Strategic Planning Committee</a:t>
            </a:r>
            <a:endParaRPr lang="en-US" sz="22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8248" y="2212848"/>
            <a:ext cx="5411843" cy="3188492"/>
          </a:xfrm>
          <a:prstGeom prst="rect">
            <a:avLst/>
          </a:prstGeom>
        </p:spPr>
      </p:pic>
    </p:spTree>
    <p:extLst>
      <p:ext uri="{BB962C8B-B14F-4D97-AF65-F5344CB8AC3E}">
        <p14:creationId xmlns:p14="http://schemas.microsoft.com/office/powerpoint/2010/main" val="73974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Custom 3">
      <a:dk1>
        <a:sysClr val="windowText" lastClr="000000"/>
      </a:dk1>
      <a:lt1>
        <a:sysClr val="window" lastClr="FFFFFF"/>
      </a:lt1>
      <a:dk2>
        <a:srgbClr val="505046"/>
      </a:dk2>
      <a:lt2>
        <a:srgbClr val="EEECE1"/>
      </a:lt2>
      <a:accent1>
        <a:srgbClr val="E84C22"/>
      </a:accent1>
      <a:accent2>
        <a:srgbClr val="FECE47"/>
      </a:accent2>
      <a:accent3>
        <a:srgbClr val="B64926"/>
      </a:accent3>
      <a:accent4>
        <a:srgbClr val="FF8427"/>
      </a:accent4>
      <a:accent5>
        <a:srgbClr val="CC9900"/>
      </a:accent5>
      <a:accent6>
        <a:srgbClr val="B22600"/>
      </a:accent6>
      <a:hlink>
        <a:srgbClr val="CC9900"/>
      </a:hlink>
      <a:folHlink>
        <a:srgbClr val="666699"/>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raining presentation.potx" id="{7B9FCAFE-DDE5-4198-9987-54DFCAD80598}" vid="{6015A8B0-C387-4E39-945C-0F39E3EB10B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1358</TotalTime>
  <Words>1886</Words>
  <Application>Microsoft Office PowerPoint</Application>
  <PresentationFormat>Widescreen</PresentationFormat>
  <Paragraphs>142</Paragraphs>
  <Slides>14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Georgia</vt:lpstr>
      <vt:lpstr>Wingdings 2</vt:lpstr>
      <vt:lpstr>Training presentation</vt:lpstr>
      <vt:lpstr>Strategic Planning, Partnerships &amp; Professional Development</vt:lpstr>
      <vt:lpstr>Renovations &amp; New Staff</vt:lpstr>
      <vt:lpstr>Charge from USG Executive Director</vt:lpstr>
      <vt:lpstr>USG/Priddy Library at a Glance</vt:lpstr>
      <vt:lpstr>Strategic Planning Committee</vt:lpstr>
      <vt:lpstr>SWOT Analysis</vt:lpstr>
      <vt:lpstr>Environmental Scan</vt:lpstr>
      <vt:lpstr>Individual Interviews</vt:lpstr>
      <vt:lpstr>Focus Groups</vt:lpstr>
      <vt:lpstr>Online Surveys &amp; Phone Interviews</vt:lpstr>
      <vt:lpstr>Writing the Strategic Plan</vt:lpstr>
      <vt:lpstr>Avenues for Professional Development</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Harnessing Human Power for Health: Medical Librarians &amp; Citizen Science</dc:title>
  <dc:creator>Eileen</dc:creator>
  <cp:lastModifiedBy>Windows User</cp:lastModifiedBy>
  <cp:revision>96</cp:revision>
  <dcterms:created xsi:type="dcterms:W3CDTF">2018-05-01T15:20:48Z</dcterms:created>
  <dcterms:modified xsi:type="dcterms:W3CDTF">2019-04-26T02:12:52Z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