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activeX/activeX2.xml" ContentType="application/vnd.ms-office.activeX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diagrams/layout1.xml" ContentType="application/vnd.openxmlformats-officedocument.drawingml.diagramLayout+xml"/>
  <Override PartName="/ppt/tags/tag12.xml" ContentType="application/vnd.openxmlformats-officedocument.presentationml.tags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diagrams/data1.xml" ContentType="application/vnd.openxmlformats-officedocument.drawingml.diagramData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Default Extension="bin" ContentType="application/vnd.ms-office.activeX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activeX/activeX1.xml" ContentType="application/vnd.ms-office.activeX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Default Extension="vml" ContentType="application/vnd.openxmlformats-officedocument.vmlDrawing"/>
  <Override PartName="/ppt/diagrams/layout2.xml" ContentType="application/vnd.openxmlformats-officedocument.drawingml.diagramLayout+xml"/>
  <Default Extension="gif" ContentType="image/gif"/>
  <Override PartName="/ppt/tags/tag1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2" r:id="rId4"/>
    <p:sldId id="261" r:id="rId5"/>
    <p:sldId id="259" r:id="rId6"/>
    <p:sldId id="260" r:id="rId7"/>
    <p:sldId id="258" r:id="rId8"/>
    <p:sldId id="264" r:id="rId9"/>
    <p:sldId id="263" r:id="rId10"/>
    <p:sldId id="265" r:id="rId11"/>
    <p:sldId id="266" r:id="rId12"/>
    <p:sldId id="267" r:id="rId13"/>
    <p:sldId id="269" r:id="rId14"/>
    <p:sldId id="270" r:id="rId15"/>
    <p:sldId id="281" r:id="rId16"/>
    <p:sldId id="282" r:id="rId17"/>
    <p:sldId id="275" r:id="rId18"/>
    <p:sldId id="276" r:id="rId19"/>
    <p:sldId id="277" r:id="rId20"/>
    <p:sldId id="279" r:id="rId21"/>
    <p:sldId id="280" r:id="rId22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735" autoAdjust="0"/>
  </p:normalViewPr>
  <p:slideViewPr>
    <p:cSldViewPr>
      <p:cViewPr varScale="1">
        <p:scale>
          <a:sx n="49" d="100"/>
          <a:sy n="49" d="100"/>
        </p:scale>
        <p:origin x="-10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1C655B-A68E-4FF8-99AF-DD921256EF5A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F48DA7-B478-4342-892F-554E49877D9D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>
              <a:solidFill>
                <a:schemeClr val="bg2"/>
              </a:solidFill>
            </a:rPr>
            <a:t>Faculty</a:t>
          </a:r>
          <a:r>
            <a:rPr lang="en-US" dirty="0" smtClean="0"/>
            <a:t> </a:t>
          </a:r>
          <a:r>
            <a:rPr lang="en-US" dirty="0" smtClean="0">
              <a:solidFill>
                <a:schemeClr val="bg2"/>
              </a:solidFill>
            </a:rPr>
            <a:t>members</a:t>
          </a:r>
          <a:endParaRPr lang="en-US" dirty="0">
            <a:solidFill>
              <a:schemeClr val="bg2"/>
            </a:solidFill>
          </a:endParaRPr>
        </a:p>
      </dgm:t>
    </dgm:pt>
    <dgm:pt modelId="{DEA88531-6D39-4D81-8BD6-F68BDA701074}" type="parTrans" cxnId="{20515061-EFB0-4B3A-9B57-F71CE1AC11FF}">
      <dgm:prSet/>
      <dgm:spPr/>
      <dgm:t>
        <a:bodyPr/>
        <a:lstStyle/>
        <a:p>
          <a:endParaRPr lang="en-US"/>
        </a:p>
      </dgm:t>
    </dgm:pt>
    <dgm:pt modelId="{0B79FC2E-9D10-4C94-A25D-B19AC50F4970}" type="sibTrans" cxnId="{20515061-EFB0-4B3A-9B57-F71CE1AC11FF}">
      <dgm:prSet/>
      <dgm:spPr/>
      <dgm:t>
        <a:bodyPr/>
        <a:lstStyle/>
        <a:p>
          <a:endParaRPr lang="en-US"/>
        </a:p>
      </dgm:t>
    </dgm:pt>
    <dgm:pt modelId="{16A15A70-517B-401D-BC89-DA9935DCFAAC}">
      <dgm:prSet phldrT="[Text]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169863" indent="-169863" algn="l"/>
          <a:r>
            <a:rPr lang="en-US" b="1" i="1" dirty="0" smtClean="0"/>
            <a:t>1. Enterprise Learning Management System (ELMS)</a:t>
          </a:r>
        </a:p>
        <a:p>
          <a:pPr algn="l"/>
          <a:r>
            <a:rPr lang="en-US" b="1" i="1" dirty="0" smtClean="0"/>
            <a:t>2. Wimba</a:t>
          </a:r>
        </a:p>
        <a:p>
          <a:pPr algn="l"/>
          <a:r>
            <a:rPr lang="en-US" b="1" i="1" dirty="0" smtClean="0"/>
            <a:t>3. DRUM</a:t>
          </a:r>
          <a:endParaRPr lang="en-US" b="1" dirty="0"/>
        </a:p>
      </dgm:t>
    </dgm:pt>
    <dgm:pt modelId="{10067F50-19A9-4EC8-85C6-CCB6A939C41C}" type="parTrans" cxnId="{86AD5E84-00AB-46EA-B0B2-AABA2FED4AB7}">
      <dgm:prSet/>
      <dgm:spPr/>
      <dgm:t>
        <a:bodyPr/>
        <a:lstStyle/>
        <a:p>
          <a:endParaRPr lang="en-US"/>
        </a:p>
      </dgm:t>
    </dgm:pt>
    <dgm:pt modelId="{5B656CED-F8F3-454F-BFA3-88A251E82A4D}" type="sibTrans" cxnId="{86AD5E84-00AB-46EA-B0B2-AABA2FED4AB7}">
      <dgm:prSet/>
      <dgm:spPr/>
      <dgm:t>
        <a:bodyPr/>
        <a:lstStyle/>
        <a:p>
          <a:endParaRPr lang="en-US"/>
        </a:p>
      </dgm:t>
    </dgm:pt>
    <dgm:pt modelId="{17166154-22AA-4742-8AFA-6B2B0C806BE3}">
      <dgm:prSet phldrT="[Text]"/>
      <dgm:spPr>
        <a:solidFill>
          <a:schemeClr val="tx1">
            <a:alpha val="90000"/>
          </a:schemeClr>
        </a:solidFill>
      </dgm:spPr>
      <dgm:t>
        <a:bodyPr/>
        <a:lstStyle/>
        <a:p>
          <a:pPr algn="l"/>
          <a:r>
            <a:rPr lang="en-US" dirty="0" smtClean="0">
              <a:sym typeface="Wingdings"/>
            </a:rPr>
            <a:t> </a:t>
          </a:r>
          <a:r>
            <a:rPr lang="en-US" dirty="0" smtClean="0"/>
            <a:t>Course materials</a:t>
          </a:r>
        </a:p>
        <a:p>
          <a:pPr algn="l"/>
          <a:r>
            <a:rPr lang="en-US" dirty="0" smtClean="0">
              <a:sym typeface="Wingdings"/>
            </a:rPr>
            <a:t> </a:t>
          </a:r>
          <a:r>
            <a:rPr lang="en-US" dirty="0" smtClean="0"/>
            <a:t>Discussion board</a:t>
          </a:r>
        </a:p>
        <a:p>
          <a:pPr algn="l"/>
          <a:r>
            <a:rPr lang="en-US" dirty="0" smtClean="0">
              <a:sym typeface="Wingdings"/>
            </a:rPr>
            <a:t> </a:t>
          </a:r>
          <a:r>
            <a:rPr lang="en-US" dirty="0" smtClean="0"/>
            <a:t>Students’ grades</a:t>
          </a:r>
        </a:p>
      </dgm:t>
    </dgm:pt>
    <dgm:pt modelId="{C631A09B-B00F-4909-A4EE-99ED85246B02}" type="parTrans" cxnId="{EF056525-89B4-49B3-BC9E-0D8733D6AF2F}">
      <dgm:prSet/>
      <dgm:spPr/>
      <dgm:t>
        <a:bodyPr/>
        <a:lstStyle/>
        <a:p>
          <a:endParaRPr lang="en-US"/>
        </a:p>
      </dgm:t>
    </dgm:pt>
    <dgm:pt modelId="{50A5B127-6EA3-4171-8937-7ED7E3D02B44}" type="sibTrans" cxnId="{EF056525-89B4-49B3-BC9E-0D8733D6AF2F}">
      <dgm:prSet/>
      <dgm:spPr/>
      <dgm:t>
        <a:bodyPr/>
        <a:lstStyle/>
        <a:p>
          <a:endParaRPr lang="en-US"/>
        </a:p>
      </dgm:t>
    </dgm:pt>
    <dgm:pt modelId="{CDDD3DEA-97B1-4DEC-9FEB-ECA92ABFC4DE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>
              <a:solidFill>
                <a:schemeClr val="bg2"/>
              </a:solidFill>
            </a:rPr>
            <a:t>Librarians</a:t>
          </a:r>
          <a:endParaRPr lang="en-US" dirty="0">
            <a:solidFill>
              <a:schemeClr val="bg2"/>
            </a:solidFill>
          </a:endParaRPr>
        </a:p>
      </dgm:t>
    </dgm:pt>
    <dgm:pt modelId="{09E8EAE7-2034-46BE-BC1E-F66D53B3A025}" type="parTrans" cxnId="{E841E5CC-5C82-43AC-9AAF-E0EF7F32107A}">
      <dgm:prSet/>
      <dgm:spPr/>
      <dgm:t>
        <a:bodyPr/>
        <a:lstStyle/>
        <a:p>
          <a:endParaRPr lang="en-US"/>
        </a:p>
      </dgm:t>
    </dgm:pt>
    <dgm:pt modelId="{55BEEE23-D325-457F-96EA-5D160F06C946}" type="sibTrans" cxnId="{E841E5CC-5C82-43AC-9AAF-E0EF7F32107A}">
      <dgm:prSet/>
      <dgm:spPr/>
      <dgm:t>
        <a:bodyPr/>
        <a:lstStyle/>
        <a:p>
          <a:endParaRPr lang="en-US"/>
        </a:p>
      </dgm:t>
    </dgm:pt>
    <dgm:pt modelId="{A84C8D18-F0E8-42B8-B877-2F8B31E7E1D8}">
      <dgm:prSet phldrT="[Text]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marL="169863" indent="-169863" algn="l"/>
          <a:r>
            <a:rPr lang="en-US" b="1" i="1" dirty="0" smtClean="0"/>
            <a:t>4. Clickers and laser pointers</a:t>
          </a:r>
        </a:p>
        <a:p>
          <a:pPr algn="l"/>
          <a:r>
            <a:rPr lang="en-US" b="1" i="1" dirty="0" smtClean="0"/>
            <a:t>5. Digital reference</a:t>
          </a:r>
        </a:p>
        <a:p>
          <a:pPr algn="l"/>
          <a:r>
            <a:rPr lang="en-US" b="1" i="1" dirty="0" smtClean="0"/>
            <a:t>6. Subject guides</a:t>
          </a:r>
          <a:endParaRPr lang="en-US" b="1" i="1" dirty="0"/>
        </a:p>
      </dgm:t>
    </dgm:pt>
    <dgm:pt modelId="{46154BC9-338C-4CF1-A4BD-02F58A7F75B0}" type="parTrans" cxnId="{D3707C98-6430-41BC-9DE4-7C55C27E0E59}">
      <dgm:prSet/>
      <dgm:spPr/>
      <dgm:t>
        <a:bodyPr/>
        <a:lstStyle/>
        <a:p>
          <a:endParaRPr lang="en-US"/>
        </a:p>
      </dgm:t>
    </dgm:pt>
    <dgm:pt modelId="{6D25ABF8-63F1-48C6-A9A0-AED9F91EDF7F}" type="sibTrans" cxnId="{D3707C98-6430-41BC-9DE4-7C55C27E0E59}">
      <dgm:prSet/>
      <dgm:spPr/>
      <dgm:t>
        <a:bodyPr/>
        <a:lstStyle/>
        <a:p>
          <a:endParaRPr lang="en-US"/>
        </a:p>
      </dgm:t>
    </dgm:pt>
    <dgm:pt modelId="{3100BDFC-F579-4879-B6AD-2A910B4B7E72}">
      <dgm:prSet phldrT="[Text]"/>
      <dgm:spPr>
        <a:solidFill>
          <a:schemeClr val="tx1">
            <a:alpha val="90000"/>
          </a:schemeClr>
        </a:solidFill>
      </dgm:spPr>
      <dgm:t>
        <a:bodyPr/>
        <a:lstStyle/>
        <a:p>
          <a:pPr marL="169863" indent="-169863" algn="l"/>
          <a:r>
            <a:rPr lang="en-US" dirty="0" smtClean="0">
              <a:sym typeface="Wingdings"/>
            </a:rPr>
            <a:t> </a:t>
          </a:r>
          <a:r>
            <a:rPr lang="en-US" dirty="0" smtClean="0"/>
            <a:t>Information literacy skills</a:t>
          </a:r>
          <a:endParaRPr lang="en-US" dirty="0"/>
        </a:p>
      </dgm:t>
    </dgm:pt>
    <dgm:pt modelId="{6B4B25B8-260F-4D44-8618-BC2E9659F575}" type="parTrans" cxnId="{E88B3BEE-4BE1-4353-97C3-1AAE58CAA9AE}">
      <dgm:prSet/>
      <dgm:spPr/>
      <dgm:t>
        <a:bodyPr/>
        <a:lstStyle/>
        <a:p>
          <a:endParaRPr lang="en-US"/>
        </a:p>
      </dgm:t>
    </dgm:pt>
    <dgm:pt modelId="{454C1849-58A3-48EC-946D-949D47F2BEB4}" type="sibTrans" cxnId="{E88B3BEE-4BE1-4353-97C3-1AAE58CAA9AE}">
      <dgm:prSet/>
      <dgm:spPr/>
      <dgm:t>
        <a:bodyPr/>
        <a:lstStyle/>
        <a:p>
          <a:endParaRPr lang="en-US"/>
        </a:p>
      </dgm:t>
    </dgm:pt>
    <dgm:pt modelId="{94867767-B201-42E7-A052-554DE41D7349}" type="pres">
      <dgm:prSet presAssocID="{2A1C655B-A68E-4FF8-99AF-DD921256EF5A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91C0DE5-508E-4816-9E5D-C6FF00D2B232}" type="pres">
      <dgm:prSet presAssocID="{AAF48DA7-B478-4342-892F-554E49877D9D}" presName="horFlow" presStyleCnt="0"/>
      <dgm:spPr/>
    </dgm:pt>
    <dgm:pt modelId="{CE6F78E2-4F0E-42B8-B928-E66CC0D3734A}" type="pres">
      <dgm:prSet presAssocID="{AAF48DA7-B478-4342-892F-554E49877D9D}" presName="bigChev" presStyleLbl="node1" presStyleIdx="0" presStyleCnt="2"/>
      <dgm:spPr/>
      <dgm:t>
        <a:bodyPr/>
        <a:lstStyle/>
        <a:p>
          <a:endParaRPr lang="en-US"/>
        </a:p>
      </dgm:t>
    </dgm:pt>
    <dgm:pt modelId="{78FA8476-DE7A-40A8-8506-E2DB398B1667}" type="pres">
      <dgm:prSet presAssocID="{10067F50-19A9-4EC8-85C6-CCB6A939C41C}" presName="parTrans" presStyleCnt="0"/>
      <dgm:spPr/>
    </dgm:pt>
    <dgm:pt modelId="{70A54158-0325-4943-A188-749E465FE0F3}" type="pres">
      <dgm:prSet presAssocID="{16A15A70-517B-401D-BC89-DA9935DCFAAC}" presName="node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070EB4-2C28-456D-AC0F-3C37CF352EBA}" type="pres">
      <dgm:prSet presAssocID="{5B656CED-F8F3-454F-BFA3-88A251E82A4D}" presName="sibTrans" presStyleCnt="0"/>
      <dgm:spPr/>
    </dgm:pt>
    <dgm:pt modelId="{BDE501A3-D863-4D42-B4BA-27CA9E6A3B0E}" type="pres">
      <dgm:prSet presAssocID="{17166154-22AA-4742-8AFA-6B2B0C806BE3}" presName="node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5C8ADD-7E34-4B85-8A21-8E8E64AAAAF7}" type="pres">
      <dgm:prSet presAssocID="{AAF48DA7-B478-4342-892F-554E49877D9D}" presName="vSp" presStyleCnt="0"/>
      <dgm:spPr/>
    </dgm:pt>
    <dgm:pt modelId="{14B7BFDD-3B7C-4857-8813-9F92AE841967}" type="pres">
      <dgm:prSet presAssocID="{CDDD3DEA-97B1-4DEC-9FEB-ECA92ABFC4DE}" presName="horFlow" presStyleCnt="0"/>
      <dgm:spPr/>
    </dgm:pt>
    <dgm:pt modelId="{85A98B51-6E37-4CAE-8729-10D6074338BA}" type="pres">
      <dgm:prSet presAssocID="{CDDD3DEA-97B1-4DEC-9FEB-ECA92ABFC4DE}" presName="bigChev" presStyleLbl="node1" presStyleIdx="1" presStyleCnt="2"/>
      <dgm:spPr/>
      <dgm:t>
        <a:bodyPr/>
        <a:lstStyle/>
        <a:p>
          <a:endParaRPr lang="en-US"/>
        </a:p>
      </dgm:t>
    </dgm:pt>
    <dgm:pt modelId="{80E750B0-AB58-4843-8485-E4E8CD6B4048}" type="pres">
      <dgm:prSet presAssocID="{46154BC9-338C-4CF1-A4BD-02F58A7F75B0}" presName="parTrans" presStyleCnt="0"/>
      <dgm:spPr/>
    </dgm:pt>
    <dgm:pt modelId="{666FF2A3-3CA2-4DF8-A5DF-72A86E92FF49}" type="pres">
      <dgm:prSet presAssocID="{A84C8D18-F0E8-42B8-B877-2F8B31E7E1D8}" presName="node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54D8D3-3130-44A1-9EC7-9ADA11E96F2C}" type="pres">
      <dgm:prSet presAssocID="{6D25ABF8-63F1-48C6-A9A0-AED9F91EDF7F}" presName="sibTrans" presStyleCnt="0"/>
      <dgm:spPr/>
    </dgm:pt>
    <dgm:pt modelId="{E35916D4-C8D7-4AA1-963C-A3A321376ADE}" type="pres">
      <dgm:prSet presAssocID="{3100BDFC-F579-4879-B6AD-2A910B4B7E72}" presName="node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AD5E84-00AB-46EA-B0B2-AABA2FED4AB7}" srcId="{AAF48DA7-B478-4342-892F-554E49877D9D}" destId="{16A15A70-517B-401D-BC89-DA9935DCFAAC}" srcOrd="0" destOrd="0" parTransId="{10067F50-19A9-4EC8-85C6-CCB6A939C41C}" sibTransId="{5B656CED-F8F3-454F-BFA3-88A251E82A4D}"/>
    <dgm:cxn modelId="{593D6A2D-B1B5-4549-9200-EF7C658D5B20}" type="presOf" srcId="{16A15A70-517B-401D-BC89-DA9935DCFAAC}" destId="{70A54158-0325-4943-A188-749E465FE0F3}" srcOrd="0" destOrd="0" presId="urn:microsoft.com/office/officeart/2005/8/layout/lProcess3"/>
    <dgm:cxn modelId="{A195109C-E188-4607-831D-6695423222EB}" type="presOf" srcId="{CDDD3DEA-97B1-4DEC-9FEB-ECA92ABFC4DE}" destId="{85A98B51-6E37-4CAE-8729-10D6074338BA}" srcOrd="0" destOrd="0" presId="urn:microsoft.com/office/officeart/2005/8/layout/lProcess3"/>
    <dgm:cxn modelId="{EF056525-89B4-49B3-BC9E-0D8733D6AF2F}" srcId="{AAF48DA7-B478-4342-892F-554E49877D9D}" destId="{17166154-22AA-4742-8AFA-6B2B0C806BE3}" srcOrd="1" destOrd="0" parTransId="{C631A09B-B00F-4909-A4EE-99ED85246B02}" sibTransId="{50A5B127-6EA3-4171-8937-7ED7E3D02B44}"/>
    <dgm:cxn modelId="{D3707C98-6430-41BC-9DE4-7C55C27E0E59}" srcId="{CDDD3DEA-97B1-4DEC-9FEB-ECA92ABFC4DE}" destId="{A84C8D18-F0E8-42B8-B877-2F8B31E7E1D8}" srcOrd="0" destOrd="0" parTransId="{46154BC9-338C-4CF1-A4BD-02F58A7F75B0}" sibTransId="{6D25ABF8-63F1-48C6-A9A0-AED9F91EDF7F}"/>
    <dgm:cxn modelId="{E841E5CC-5C82-43AC-9AAF-E0EF7F32107A}" srcId="{2A1C655B-A68E-4FF8-99AF-DD921256EF5A}" destId="{CDDD3DEA-97B1-4DEC-9FEB-ECA92ABFC4DE}" srcOrd="1" destOrd="0" parTransId="{09E8EAE7-2034-46BE-BC1E-F66D53B3A025}" sibTransId="{55BEEE23-D325-457F-96EA-5D160F06C946}"/>
    <dgm:cxn modelId="{E3B1C4A7-F9B7-4E0E-964E-F85790CD4199}" type="presOf" srcId="{2A1C655B-A68E-4FF8-99AF-DD921256EF5A}" destId="{94867767-B201-42E7-A052-554DE41D7349}" srcOrd="0" destOrd="0" presId="urn:microsoft.com/office/officeart/2005/8/layout/lProcess3"/>
    <dgm:cxn modelId="{A642EE70-E67D-413D-A61D-BFD2CC2CCE8A}" type="presOf" srcId="{AAF48DA7-B478-4342-892F-554E49877D9D}" destId="{CE6F78E2-4F0E-42B8-B928-E66CC0D3734A}" srcOrd="0" destOrd="0" presId="urn:microsoft.com/office/officeart/2005/8/layout/lProcess3"/>
    <dgm:cxn modelId="{E88B3BEE-4BE1-4353-97C3-1AAE58CAA9AE}" srcId="{CDDD3DEA-97B1-4DEC-9FEB-ECA92ABFC4DE}" destId="{3100BDFC-F579-4879-B6AD-2A910B4B7E72}" srcOrd="1" destOrd="0" parTransId="{6B4B25B8-260F-4D44-8618-BC2E9659F575}" sibTransId="{454C1849-58A3-48EC-946D-949D47F2BEB4}"/>
    <dgm:cxn modelId="{193BDCDE-4291-4778-A897-EC9B8B3B996E}" type="presOf" srcId="{A84C8D18-F0E8-42B8-B877-2F8B31E7E1D8}" destId="{666FF2A3-3CA2-4DF8-A5DF-72A86E92FF49}" srcOrd="0" destOrd="0" presId="urn:microsoft.com/office/officeart/2005/8/layout/lProcess3"/>
    <dgm:cxn modelId="{20515061-EFB0-4B3A-9B57-F71CE1AC11FF}" srcId="{2A1C655B-A68E-4FF8-99AF-DD921256EF5A}" destId="{AAF48DA7-B478-4342-892F-554E49877D9D}" srcOrd="0" destOrd="0" parTransId="{DEA88531-6D39-4D81-8BD6-F68BDA701074}" sibTransId="{0B79FC2E-9D10-4C94-A25D-B19AC50F4970}"/>
    <dgm:cxn modelId="{90A79531-1C53-4BE1-AADB-0C325F9FC29D}" type="presOf" srcId="{17166154-22AA-4742-8AFA-6B2B0C806BE3}" destId="{BDE501A3-D863-4D42-B4BA-27CA9E6A3B0E}" srcOrd="0" destOrd="0" presId="urn:microsoft.com/office/officeart/2005/8/layout/lProcess3"/>
    <dgm:cxn modelId="{6FDCD4B6-6BE7-4185-B93F-3A194FF6326F}" type="presOf" srcId="{3100BDFC-F579-4879-B6AD-2A910B4B7E72}" destId="{E35916D4-C8D7-4AA1-963C-A3A321376ADE}" srcOrd="0" destOrd="0" presId="urn:microsoft.com/office/officeart/2005/8/layout/lProcess3"/>
    <dgm:cxn modelId="{044E0229-A79A-4A39-BF09-6494A46E9D18}" type="presParOf" srcId="{94867767-B201-42E7-A052-554DE41D7349}" destId="{291C0DE5-508E-4816-9E5D-C6FF00D2B232}" srcOrd="0" destOrd="0" presId="urn:microsoft.com/office/officeart/2005/8/layout/lProcess3"/>
    <dgm:cxn modelId="{EA171D36-7909-4BF2-88B2-0C223E6FC642}" type="presParOf" srcId="{291C0DE5-508E-4816-9E5D-C6FF00D2B232}" destId="{CE6F78E2-4F0E-42B8-B928-E66CC0D3734A}" srcOrd="0" destOrd="0" presId="urn:microsoft.com/office/officeart/2005/8/layout/lProcess3"/>
    <dgm:cxn modelId="{4878EB4A-EDAD-4875-AA4F-B510A2C2BC46}" type="presParOf" srcId="{291C0DE5-508E-4816-9E5D-C6FF00D2B232}" destId="{78FA8476-DE7A-40A8-8506-E2DB398B1667}" srcOrd="1" destOrd="0" presId="urn:microsoft.com/office/officeart/2005/8/layout/lProcess3"/>
    <dgm:cxn modelId="{815D7E55-53FF-411A-BA26-7418D1536AC1}" type="presParOf" srcId="{291C0DE5-508E-4816-9E5D-C6FF00D2B232}" destId="{70A54158-0325-4943-A188-749E465FE0F3}" srcOrd="2" destOrd="0" presId="urn:microsoft.com/office/officeart/2005/8/layout/lProcess3"/>
    <dgm:cxn modelId="{53258FC9-51A8-44E2-BF3D-BD70D940E8B9}" type="presParOf" srcId="{291C0DE5-508E-4816-9E5D-C6FF00D2B232}" destId="{B3070EB4-2C28-456D-AC0F-3C37CF352EBA}" srcOrd="3" destOrd="0" presId="urn:microsoft.com/office/officeart/2005/8/layout/lProcess3"/>
    <dgm:cxn modelId="{B2B7B128-01D5-456E-BC5E-5C124BCB6284}" type="presParOf" srcId="{291C0DE5-508E-4816-9E5D-C6FF00D2B232}" destId="{BDE501A3-D863-4D42-B4BA-27CA9E6A3B0E}" srcOrd="4" destOrd="0" presId="urn:microsoft.com/office/officeart/2005/8/layout/lProcess3"/>
    <dgm:cxn modelId="{73E71DEF-4AE4-4240-B73C-04D0BC4C4BF6}" type="presParOf" srcId="{94867767-B201-42E7-A052-554DE41D7349}" destId="{A05C8ADD-7E34-4B85-8A21-8E8E64AAAAF7}" srcOrd="1" destOrd="0" presId="urn:microsoft.com/office/officeart/2005/8/layout/lProcess3"/>
    <dgm:cxn modelId="{42C1C252-FC29-4A51-A666-A8C7C92C4C87}" type="presParOf" srcId="{94867767-B201-42E7-A052-554DE41D7349}" destId="{14B7BFDD-3B7C-4857-8813-9F92AE841967}" srcOrd="2" destOrd="0" presId="urn:microsoft.com/office/officeart/2005/8/layout/lProcess3"/>
    <dgm:cxn modelId="{894E3C0A-01DA-4EC8-9395-3ED9A32EB5D2}" type="presParOf" srcId="{14B7BFDD-3B7C-4857-8813-9F92AE841967}" destId="{85A98B51-6E37-4CAE-8729-10D6074338BA}" srcOrd="0" destOrd="0" presId="urn:microsoft.com/office/officeart/2005/8/layout/lProcess3"/>
    <dgm:cxn modelId="{EA8A96EF-891B-464A-AF61-59FF2E5420AE}" type="presParOf" srcId="{14B7BFDD-3B7C-4857-8813-9F92AE841967}" destId="{80E750B0-AB58-4843-8485-E4E8CD6B4048}" srcOrd="1" destOrd="0" presId="urn:microsoft.com/office/officeart/2005/8/layout/lProcess3"/>
    <dgm:cxn modelId="{A6E6E5FA-1EB3-46FB-B8C3-F4BAF12BB4A6}" type="presParOf" srcId="{14B7BFDD-3B7C-4857-8813-9F92AE841967}" destId="{666FF2A3-3CA2-4DF8-A5DF-72A86E92FF49}" srcOrd="2" destOrd="0" presId="urn:microsoft.com/office/officeart/2005/8/layout/lProcess3"/>
    <dgm:cxn modelId="{919BEEC0-D5B7-4834-A309-5757FD4B1C79}" type="presParOf" srcId="{14B7BFDD-3B7C-4857-8813-9F92AE841967}" destId="{6854D8D3-3130-44A1-9EC7-9ADA11E96F2C}" srcOrd="3" destOrd="0" presId="urn:microsoft.com/office/officeart/2005/8/layout/lProcess3"/>
    <dgm:cxn modelId="{F08448C6-0390-4CF1-BD02-61EFBCD0C8E0}" type="presParOf" srcId="{14B7BFDD-3B7C-4857-8813-9F92AE841967}" destId="{E35916D4-C8D7-4AA1-963C-A3A321376ADE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3C3FAE-AC2B-4AFA-A9BB-FFBDB2C364A0}" type="doc">
      <dgm:prSet loTypeId="urn:microsoft.com/office/officeart/2005/8/layout/gear1" loCatId="process" qsTypeId="urn:microsoft.com/office/officeart/2005/8/quickstyle/simple1" qsCatId="simple" csTypeId="urn:microsoft.com/office/officeart/2005/8/colors/accent2_3" csCatId="accent2" phldr="1"/>
      <dgm:spPr/>
    </dgm:pt>
    <dgm:pt modelId="{4ABB1DC2-C476-4F07-8A1D-1D9E457AAF88}">
      <dgm:prSet phldrT="[Text]"/>
      <dgm:spPr/>
      <dgm:t>
        <a:bodyPr/>
        <a:lstStyle/>
        <a:p>
          <a:pPr algn="ctr"/>
          <a:r>
            <a:rPr lang="en-US" dirty="0" smtClean="0"/>
            <a:t>Students</a:t>
          </a:r>
          <a:endParaRPr lang="en-US" dirty="0"/>
        </a:p>
      </dgm:t>
    </dgm:pt>
    <dgm:pt modelId="{4A024A35-9C5B-4877-A7D7-2AFE0DDDD424}" type="parTrans" cxnId="{696C0EAB-5E43-42AA-B6BC-86212633DFF1}">
      <dgm:prSet/>
      <dgm:spPr/>
      <dgm:t>
        <a:bodyPr/>
        <a:lstStyle/>
        <a:p>
          <a:pPr algn="ctr"/>
          <a:endParaRPr lang="en-US"/>
        </a:p>
      </dgm:t>
    </dgm:pt>
    <dgm:pt modelId="{4F5D814E-A962-402D-90AC-40EA499D8D3E}" type="sibTrans" cxnId="{696C0EAB-5E43-42AA-B6BC-86212633DFF1}">
      <dgm:prSet/>
      <dgm:spPr/>
      <dgm:t>
        <a:bodyPr/>
        <a:lstStyle/>
        <a:p>
          <a:pPr algn="ctr"/>
          <a:endParaRPr lang="en-US"/>
        </a:p>
      </dgm:t>
    </dgm:pt>
    <dgm:pt modelId="{8B3773BB-2085-4A8D-9214-DEB4BCE6CDD7}">
      <dgm:prSet phldrT="[Text]"/>
      <dgm:spPr/>
      <dgm:t>
        <a:bodyPr/>
        <a:lstStyle/>
        <a:p>
          <a:pPr algn="ctr"/>
          <a:r>
            <a:rPr lang="en-US" dirty="0" smtClean="0"/>
            <a:t>Librarians</a:t>
          </a:r>
          <a:endParaRPr lang="en-US" dirty="0"/>
        </a:p>
      </dgm:t>
    </dgm:pt>
    <dgm:pt modelId="{C7263008-3617-4A4F-9067-A17F5E06789D}" type="parTrans" cxnId="{B2C9A8A4-8F74-4C56-84AB-FF48DFFCBF11}">
      <dgm:prSet/>
      <dgm:spPr/>
      <dgm:t>
        <a:bodyPr/>
        <a:lstStyle/>
        <a:p>
          <a:pPr algn="ctr"/>
          <a:endParaRPr lang="en-US"/>
        </a:p>
      </dgm:t>
    </dgm:pt>
    <dgm:pt modelId="{295D1E44-F9A9-4639-8A39-A021B9FE809D}" type="sibTrans" cxnId="{B2C9A8A4-8F74-4C56-84AB-FF48DFFCBF11}">
      <dgm:prSet/>
      <dgm:spPr/>
      <dgm:t>
        <a:bodyPr/>
        <a:lstStyle/>
        <a:p>
          <a:pPr algn="ctr"/>
          <a:endParaRPr lang="en-US"/>
        </a:p>
      </dgm:t>
    </dgm:pt>
    <dgm:pt modelId="{D9FC4DDD-3CC3-489E-A375-A045C71A0D70}">
      <dgm:prSet phldrT="[Text]"/>
      <dgm:spPr/>
      <dgm:t>
        <a:bodyPr/>
        <a:lstStyle/>
        <a:p>
          <a:pPr algn="ctr"/>
          <a:r>
            <a:rPr lang="en-US" dirty="0" smtClean="0"/>
            <a:t>Faculty members</a:t>
          </a:r>
          <a:endParaRPr lang="en-US" dirty="0"/>
        </a:p>
      </dgm:t>
    </dgm:pt>
    <dgm:pt modelId="{78F43D39-954E-4F0A-ADF4-50A56BB89DB6}" type="parTrans" cxnId="{F5F5FD38-FA28-43E4-A20C-4538C920A5CD}">
      <dgm:prSet/>
      <dgm:spPr/>
      <dgm:t>
        <a:bodyPr/>
        <a:lstStyle/>
        <a:p>
          <a:pPr algn="ctr"/>
          <a:endParaRPr lang="en-US"/>
        </a:p>
      </dgm:t>
    </dgm:pt>
    <dgm:pt modelId="{2431DC5C-C6BB-4C30-9FD0-24806F96C561}" type="sibTrans" cxnId="{F5F5FD38-FA28-43E4-A20C-4538C920A5CD}">
      <dgm:prSet/>
      <dgm:spPr/>
      <dgm:t>
        <a:bodyPr/>
        <a:lstStyle/>
        <a:p>
          <a:pPr algn="ctr"/>
          <a:endParaRPr lang="en-US"/>
        </a:p>
      </dgm:t>
    </dgm:pt>
    <dgm:pt modelId="{36A9D50E-49BB-4C95-8B5B-B204DD2832BF}" type="pres">
      <dgm:prSet presAssocID="{ED3C3FAE-AC2B-4AFA-A9BB-FFBDB2C364A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31C78BB-34B1-445B-97FC-E2313B9C276B}" type="pres">
      <dgm:prSet presAssocID="{4ABB1DC2-C476-4F07-8A1D-1D9E457AAF88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4155A-0F05-4622-B61C-91E8DC437EC3}" type="pres">
      <dgm:prSet presAssocID="{4ABB1DC2-C476-4F07-8A1D-1D9E457AAF88}" presName="gear1srcNode" presStyleLbl="node1" presStyleIdx="0" presStyleCnt="3"/>
      <dgm:spPr/>
      <dgm:t>
        <a:bodyPr/>
        <a:lstStyle/>
        <a:p>
          <a:endParaRPr lang="en-US"/>
        </a:p>
      </dgm:t>
    </dgm:pt>
    <dgm:pt modelId="{177FA5E1-5785-44C4-9C7B-3F4923BACADB}" type="pres">
      <dgm:prSet presAssocID="{4ABB1DC2-C476-4F07-8A1D-1D9E457AAF88}" presName="gear1dstNode" presStyleLbl="node1" presStyleIdx="0" presStyleCnt="3"/>
      <dgm:spPr/>
      <dgm:t>
        <a:bodyPr/>
        <a:lstStyle/>
        <a:p>
          <a:endParaRPr lang="en-US"/>
        </a:p>
      </dgm:t>
    </dgm:pt>
    <dgm:pt modelId="{93CAE58D-5DEA-487C-B2C8-80CECF401478}" type="pres">
      <dgm:prSet presAssocID="{8B3773BB-2085-4A8D-9214-DEB4BCE6CDD7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710E61-5D5B-49FC-950A-F0ECF75901C0}" type="pres">
      <dgm:prSet presAssocID="{8B3773BB-2085-4A8D-9214-DEB4BCE6CDD7}" presName="gear2srcNode" presStyleLbl="node1" presStyleIdx="1" presStyleCnt="3"/>
      <dgm:spPr/>
      <dgm:t>
        <a:bodyPr/>
        <a:lstStyle/>
        <a:p>
          <a:endParaRPr lang="en-US"/>
        </a:p>
      </dgm:t>
    </dgm:pt>
    <dgm:pt modelId="{A2486C7B-8C76-49C4-A239-5CB1AB06DCEA}" type="pres">
      <dgm:prSet presAssocID="{8B3773BB-2085-4A8D-9214-DEB4BCE6CDD7}" presName="gear2dstNode" presStyleLbl="node1" presStyleIdx="1" presStyleCnt="3"/>
      <dgm:spPr/>
      <dgm:t>
        <a:bodyPr/>
        <a:lstStyle/>
        <a:p>
          <a:endParaRPr lang="en-US"/>
        </a:p>
      </dgm:t>
    </dgm:pt>
    <dgm:pt modelId="{9503E271-B4E6-4141-B6D8-C64D7392C1E6}" type="pres">
      <dgm:prSet presAssocID="{D9FC4DDD-3CC3-489E-A375-A045C71A0D70}" presName="gear3" presStyleLbl="node1" presStyleIdx="2" presStyleCnt="3"/>
      <dgm:spPr/>
      <dgm:t>
        <a:bodyPr/>
        <a:lstStyle/>
        <a:p>
          <a:endParaRPr lang="en-US"/>
        </a:p>
      </dgm:t>
    </dgm:pt>
    <dgm:pt modelId="{3C5541EB-3184-4C83-A1A2-990A365370D8}" type="pres">
      <dgm:prSet presAssocID="{D9FC4DDD-3CC3-489E-A375-A045C71A0D7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656BD7-72C4-44C9-B6FA-07665D0785A0}" type="pres">
      <dgm:prSet presAssocID="{D9FC4DDD-3CC3-489E-A375-A045C71A0D70}" presName="gear3srcNode" presStyleLbl="node1" presStyleIdx="2" presStyleCnt="3"/>
      <dgm:spPr/>
      <dgm:t>
        <a:bodyPr/>
        <a:lstStyle/>
        <a:p>
          <a:endParaRPr lang="en-US"/>
        </a:p>
      </dgm:t>
    </dgm:pt>
    <dgm:pt modelId="{64B947F3-21BB-4A54-9144-3EAE1FFD1F73}" type="pres">
      <dgm:prSet presAssocID="{D9FC4DDD-3CC3-489E-A375-A045C71A0D70}" presName="gear3dstNode" presStyleLbl="node1" presStyleIdx="2" presStyleCnt="3"/>
      <dgm:spPr/>
      <dgm:t>
        <a:bodyPr/>
        <a:lstStyle/>
        <a:p>
          <a:endParaRPr lang="en-US"/>
        </a:p>
      </dgm:t>
    </dgm:pt>
    <dgm:pt modelId="{5716E7CF-46F3-4F6B-9ED1-A365F38AA2DF}" type="pres">
      <dgm:prSet presAssocID="{4F5D814E-A962-402D-90AC-40EA499D8D3E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43A77931-27C8-4019-B0B5-631A963E5D98}" type="pres">
      <dgm:prSet presAssocID="{295D1E44-F9A9-4639-8A39-A021B9FE809D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2BFC9CD4-8A25-4256-B4EB-AD0383B01430}" type="pres">
      <dgm:prSet presAssocID="{2431DC5C-C6BB-4C30-9FD0-24806F96C561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C903985A-E5CF-461A-ACB4-C452ECBC654C}" type="presOf" srcId="{D9FC4DDD-3CC3-489E-A375-A045C71A0D70}" destId="{9503E271-B4E6-4141-B6D8-C64D7392C1E6}" srcOrd="0" destOrd="0" presId="urn:microsoft.com/office/officeart/2005/8/layout/gear1"/>
    <dgm:cxn modelId="{1911E17C-D1FD-4E4B-9319-BA90DFA33175}" type="presOf" srcId="{ED3C3FAE-AC2B-4AFA-A9BB-FFBDB2C364A0}" destId="{36A9D50E-49BB-4C95-8B5B-B204DD2832BF}" srcOrd="0" destOrd="0" presId="urn:microsoft.com/office/officeart/2005/8/layout/gear1"/>
    <dgm:cxn modelId="{8C6F795E-F5D4-49CA-9AA1-10FBBA896635}" type="presOf" srcId="{295D1E44-F9A9-4639-8A39-A021B9FE809D}" destId="{43A77931-27C8-4019-B0B5-631A963E5D98}" srcOrd="0" destOrd="0" presId="urn:microsoft.com/office/officeart/2005/8/layout/gear1"/>
    <dgm:cxn modelId="{F5F5FD38-FA28-43E4-A20C-4538C920A5CD}" srcId="{ED3C3FAE-AC2B-4AFA-A9BB-FFBDB2C364A0}" destId="{D9FC4DDD-3CC3-489E-A375-A045C71A0D70}" srcOrd="2" destOrd="0" parTransId="{78F43D39-954E-4F0A-ADF4-50A56BB89DB6}" sibTransId="{2431DC5C-C6BB-4C30-9FD0-24806F96C561}"/>
    <dgm:cxn modelId="{A0C7281D-03A8-441E-8C08-BA91A5D3BDCD}" type="presOf" srcId="{D9FC4DDD-3CC3-489E-A375-A045C71A0D70}" destId="{3C5541EB-3184-4C83-A1A2-990A365370D8}" srcOrd="1" destOrd="0" presId="urn:microsoft.com/office/officeart/2005/8/layout/gear1"/>
    <dgm:cxn modelId="{B99E2215-D8A6-4587-A2E1-47E875D8F695}" type="presOf" srcId="{2431DC5C-C6BB-4C30-9FD0-24806F96C561}" destId="{2BFC9CD4-8A25-4256-B4EB-AD0383B01430}" srcOrd="0" destOrd="0" presId="urn:microsoft.com/office/officeart/2005/8/layout/gear1"/>
    <dgm:cxn modelId="{88A784C8-E2C9-4289-A288-77329E42A2A8}" type="presOf" srcId="{8B3773BB-2085-4A8D-9214-DEB4BCE6CDD7}" destId="{A2486C7B-8C76-49C4-A239-5CB1AB06DCEA}" srcOrd="2" destOrd="0" presId="urn:microsoft.com/office/officeart/2005/8/layout/gear1"/>
    <dgm:cxn modelId="{3447872D-BE59-4893-9679-D72A15E1CCF7}" type="presOf" srcId="{8B3773BB-2085-4A8D-9214-DEB4BCE6CDD7}" destId="{9A710E61-5D5B-49FC-950A-F0ECF75901C0}" srcOrd="1" destOrd="0" presId="urn:microsoft.com/office/officeart/2005/8/layout/gear1"/>
    <dgm:cxn modelId="{E3FDB35D-A507-4646-80BE-BD29144E8E90}" type="presOf" srcId="{4ABB1DC2-C476-4F07-8A1D-1D9E457AAF88}" destId="{A104155A-0F05-4622-B61C-91E8DC437EC3}" srcOrd="1" destOrd="0" presId="urn:microsoft.com/office/officeart/2005/8/layout/gear1"/>
    <dgm:cxn modelId="{763E0624-5078-4DC2-A394-BDCEC39801B2}" type="presOf" srcId="{4F5D814E-A962-402D-90AC-40EA499D8D3E}" destId="{5716E7CF-46F3-4F6B-9ED1-A365F38AA2DF}" srcOrd="0" destOrd="0" presId="urn:microsoft.com/office/officeart/2005/8/layout/gear1"/>
    <dgm:cxn modelId="{B2C9A8A4-8F74-4C56-84AB-FF48DFFCBF11}" srcId="{ED3C3FAE-AC2B-4AFA-A9BB-FFBDB2C364A0}" destId="{8B3773BB-2085-4A8D-9214-DEB4BCE6CDD7}" srcOrd="1" destOrd="0" parTransId="{C7263008-3617-4A4F-9067-A17F5E06789D}" sibTransId="{295D1E44-F9A9-4639-8A39-A021B9FE809D}"/>
    <dgm:cxn modelId="{05ED7F1F-E2E0-4551-BC79-700289F6D307}" type="presOf" srcId="{4ABB1DC2-C476-4F07-8A1D-1D9E457AAF88}" destId="{731C78BB-34B1-445B-97FC-E2313B9C276B}" srcOrd="0" destOrd="0" presId="urn:microsoft.com/office/officeart/2005/8/layout/gear1"/>
    <dgm:cxn modelId="{A296DA8F-F295-41CC-B23E-68378C9C835E}" type="presOf" srcId="{D9FC4DDD-3CC3-489E-A375-A045C71A0D70}" destId="{64B947F3-21BB-4A54-9144-3EAE1FFD1F73}" srcOrd="3" destOrd="0" presId="urn:microsoft.com/office/officeart/2005/8/layout/gear1"/>
    <dgm:cxn modelId="{E0FF0BEA-6AF1-4523-81F3-2660B6E92AFE}" type="presOf" srcId="{D9FC4DDD-3CC3-489E-A375-A045C71A0D70}" destId="{91656BD7-72C4-44C9-B6FA-07665D0785A0}" srcOrd="2" destOrd="0" presId="urn:microsoft.com/office/officeart/2005/8/layout/gear1"/>
    <dgm:cxn modelId="{0FA5220A-948A-426E-BD33-30F9F237544A}" type="presOf" srcId="{8B3773BB-2085-4A8D-9214-DEB4BCE6CDD7}" destId="{93CAE58D-5DEA-487C-B2C8-80CECF401478}" srcOrd="0" destOrd="0" presId="urn:microsoft.com/office/officeart/2005/8/layout/gear1"/>
    <dgm:cxn modelId="{FB63E16A-C90A-4878-9AD4-AC464B14BCD7}" type="presOf" srcId="{4ABB1DC2-C476-4F07-8A1D-1D9E457AAF88}" destId="{177FA5E1-5785-44C4-9C7B-3F4923BACADB}" srcOrd="2" destOrd="0" presId="urn:microsoft.com/office/officeart/2005/8/layout/gear1"/>
    <dgm:cxn modelId="{696C0EAB-5E43-42AA-B6BC-86212633DFF1}" srcId="{ED3C3FAE-AC2B-4AFA-A9BB-FFBDB2C364A0}" destId="{4ABB1DC2-C476-4F07-8A1D-1D9E457AAF88}" srcOrd="0" destOrd="0" parTransId="{4A024A35-9C5B-4877-A7D7-2AFE0DDDD424}" sibTransId="{4F5D814E-A962-402D-90AC-40EA499D8D3E}"/>
    <dgm:cxn modelId="{2DB7C6AA-3160-425A-A33F-8E190384DE54}" type="presParOf" srcId="{36A9D50E-49BB-4C95-8B5B-B204DD2832BF}" destId="{731C78BB-34B1-445B-97FC-E2313B9C276B}" srcOrd="0" destOrd="0" presId="urn:microsoft.com/office/officeart/2005/8/layout/gear1"/>
    <dgm:cxn modelId="{97CCA672-8DF3-4AA2-8E4E-CE68429B5827}" type="presParOf" srcId="{36A9D50E-49BB-4C95-8B5B-B204DD2832BF}" destId="{A104155A-0F05-4622-B61C-91E8DC437EC3}" srcOrd="1" destOrd="0" presId="urn:microsoft.com/office/officeart/2005/8/layout/gear1"/>
    <dgm:cxn modelId="{3AF660FA-9D4B-4E76-8FB8-7A2F8FB2B157}" type="presParOf" srcId="{36A9D50E-49BB-4C95-8B5B-B204DD2832BF}" destId="{177FA5E1-5785-44C4-9C7B-3F4923BACADB}" srcOrd="2" destOrd="0" presId="urn:microsoft.com/office/officeart/2005/8/layout/gear1"/>
    <dgm:cxn modelId="{BF009204-B8AD-423E-B54F-90AD4D05E366}" type="presParOf" srcId="{36A9D50E-49BB-4C95-8B5B-B204DD2832BF}" destId="{93CAE58D-5DEA-487C-B2C8-80CECF401478}" srcOrd="3" destOrd="0" presId="urn:microsoft.com/office/officeart/2005/8/layout/gear1"/>
    <dgm:cxn modelId="{195E8AE3-8710-4A01-8BB1-14EF49CC7560}" type="presParOf" srcId="{36A9D50E-49BB-4C95-8B5B-B204DD2832BF}" destId="{9A710E61-5D5B-49FC-950A-F0ECF75901C0}" srcOrd="4" destOrd="0" presId="urn:microsoft.com/office/officeart/2005/8/layout/gear1"/>
    <dgm:cxn modelId="{22729450-02E9-4C8D-91FF-840108594673}" type="presParOf" srcId="{36A9D50E-49BB-4C95-8B5B-B204DD2832BF}" destId="{A2486C7B-8C76-49C4-A239-5CB1AB06DCEA}" srcOrd="5" destOrd="0" presId="urn:microsoft.com/office/officeart/2005/8/layout/gear1"/>
    <dgm:cxn modelId="{9BCEEC2D-8FF0-4DE1-B656-85809A15C55A}" type="presParOf" srcId="{36A9D50E-49BB-4C95-8B5B-B204DD2832BF}" destId="{9503E271-B4E6-4141-B6D8-C64D7392C1E6}" srcOrd="6" destOrd="0" presId="urn:microsoft.com/office/officeart/2005/8/layout/gear1"/>
    <dgm:cxn modelId="{5DD6F846-AD25-4CE4-90A9-5402D2094217}" type="presParOf" srcId="{36A9D50E-49BB-4C95-8B5B-B204DD2832BF}" destId="{3C5541EB-3184-4C83-A1A2-990A365370D8}" srcOrd="7" destOrd="0" presId="urn:microsoft.com/office/officeart/2005/8/layout/gear1"/>
    <dgm:cxn modelId="{C9A67FBB-1D36-4338-91D2-CC9144C481C9}" type="presParOf" srcId="{36A9D50E-49BB-4C95-8B5B-B204DD2832BF}" destId="{91656BD7-72C4-44C9-B6FA-07665D0785A0}" srcOrd="8" destOrd="0" presId="urn:microsoft.com/office/officeart/2005/8/layout/gear1"/>
    <dgm:cxn modelId="{7FDD869C-F7D8-467B-9987-B269E0133F2A}" type="presParOf" srcId="{36A9D50E-49BB-4C95-8B5B-B204DD2832BF}" destId="{64B947F3-21BB-4A54-9144-3EAE1FFD1F73}" srcOrd="9" destOrd="0" presId="urn:microsoft.com/office/officeart/2005/8/layout/gear1"/>
    <dgm:cxn modelId="{F36ADC2F-D277-43C2-A9F9-BC6A44CDCB0A}" type="presParOf" srcId="{36A9D50E-49BB-4C95-8B5B-B204DD2832BF}" destId="{5716E7CF-46F3-4F6B-9ED1-A365F38AA2DF}" srcOrd="10" destOrd="0" presId="urn:microsoft.com/office/officeart/2005/8/layout/gear1"/>
    <dgm:cxn modelId="{7E800ECB-5E22-4FCE-AAAD-BD4987C42996}" type="presParOf" srcId="{36A9D50E-49BB-4C95-8B5B-B204DD2832BF}" destId="{43A77931-27C8-4019-B0B5-631A963E5D98}" srcOrd="11" destOrd="0" presId="urn:microsoft.com/office/officeart/2005/8/layout/gear1"/>
    <dgm:cxn modelId="{037E1593-372B-4B1D-B373-6EB07D1272DD}" type="presParOf" srcId="{36A9D50E-49BB-4C95-8B5B-B204DD2832BF}" destId="{2BFC9CD4-8A25-4256-B4EB-AD0383B0143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6F78E2-4F0E-42B8-B928-E66CC0D3734A}">
      <dsp:nvSpPr>
        <dsp:cNvPr id="0" name=""/>
        <dsp:cNvSpPr/>
      </dsp:nvSpPr>
      <dsp:spPr>
        <a:xfrm>
          <a:off x="2327" y="898936"/>
          <a:ext cx="3596878" cy="1438751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>
              <a:solidFill>
                <a:schemeClr val="bg2"/>
              </a:solidFill>
            </a:rPr>
            <a:t>Faculty</a:t>
          </a:r>
          <a:r>
            <a:rPr lang="en-US" sz="4100" kern="1200" dirty="0" smtClean="0"/>
            <a:t> </a:t>
          </a:r>
          <a:r>
            <a:rPr lang="en-US" sz="4100" kern="1200" dirty="0" smtClean="0">
              <a:solidFill>
                <a:schemeClr val="bg2"/>
              </a:solidFill>
            </a:rPr>
            <a:t>members</a:t>
          </a:r>
          <a:endParaRPr lang="en-US" sz="4100" kern="1200" dirty="0">
            <a:solidFill>
              <a:schemeClr val="bg2"/>
            </a:solidFill>
          </a:endParaRPr>
        </a:p>
      </dsp:txBody>
      <dsp:txXfrm>
        <a:off x="2327" y="898936"/>
        <a:ext cx="3596878" cy="1438751"/>
      </dsp:txXfrm>
    </dsp:sp>
    <dsp:sp modelId="{70A54158-0325-4943-A188-749E465FE0F3}">
      <dsp:nvSpPr>
        <dsp:cNvPr id="0" name=""/>
        <dsp:cNvSpPr/>
      </dsp:nvSpPr>
      <dsp:spPr>
        <a:xfrm>
          <a:off x="3131611" y="1021230"/>
          <a:ext cx="2985408" cy="1194163"/>
        </a:xfrm>
        <a:prstGeom prst="chevron">
          <a:avLst/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169863" lvl="0" indent="-169863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/>
            <a:t>1. Enterprise Learning Management System (ELMS)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/>
            <a:t>2. Wimba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/>
            <a:t>3. DRUM</a:t>
          </a:r>
          <a:endParaRPr lang="en-US" sz="1400" b="1" kern="1200" dirty="0"/>
        </a:p>
      </dsp:txBody>
      <dsp:txXfrm>
        <a:off x="3131611" y="1021230"/>
        <a:ext cx="2985408" cy="1194163"/>
      </dsp:txXfrm>
    </dsp:sp>
    <dsp:sp modelId="{BDE501A3-D863-4D42-B4BA-27CA9E6A3B0E}">
      <dsp:nvSpPr>
        <dsp:cNvPr id="0" name=""/>
        <dsp:cNvSpPr/>
      </dsp:nvSpPr>
      <dsp:spPr>
        <a:xfrm>
          <a:off x="5699063" y="1021230"/>
          <a:ext cx="2985408" cy="1194163"/>
        </a:xfrm>
        <a:prstGeom prst="chevron">
          <a:avLst/>
        </a:prstGeom>
        <a:solidFill>
          <a:schemeClr val="tx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ym typeface="Wingdings"/>
            </a:rPr>
            <a:t> </a:t>
          </a:r>
          <a:r>
            <a:rPr lang="en-US" sz="1400" kern="1200" dirty="0" smtClean="0"/>
            <a:t>Course materials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ym typeface="Wingdings"/>
            </a:rPr>
            <a:t> </a:t>
          </a:r>
          <a:r>
            <a:rPr lang="en-US" sz="1400" kern="1200" dirty="0" smtClean="0"/>
            <a:t>Discussion board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ym typeface="Wingdings"/>
            </a:rPr>
            <a:t> </a:t>
          </a:r>
          <a:r>
            <a:rPr lang="en-US" sz="1400" kern="1200" dirty="0" smtClean="0"/>
            <a:t>Students’ grades</a:t>
          </a:r>
        </a:p>
      </dsp:txBody>
      <dsp:txXfrm>
        <a:off x="5699063" y="1021230"/>
        <a:ext cx="2985408" cy="1194163"/>
      </dsp:txXfrm>
    </dsp:sp>
    <dsp:sp modelId="{85A98B51-6E37-4CAE-8729-10D6074338BA}">
      <dsp:nvSpPr>
        <dsp:cNvPr id="0" name=""/>
        <dsp:cNvSpPr/>
      </dsp:nvSpPr>
      <dsp:spPr>
        <a:xfrm>
          <a:off x="2327" y="2539112"/>
          <a:ext cx="3596878" cy="1438751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>
              <a:solidFill>
                <a:schemeClr val="bg2"/>
              </a:solidFill>
            </a:rPr>
            <a:t>Librarians</a:t>
          </a:r>
          <a:endParaRPr lang="en-US" sz="4100" kern="1200" dirty="0">
            <a:solidFill>
              <a:schemeClr val="bg2"/>
            </a:solidFill>
          </a:endParaRPr>
        </a:p>
      </dsp:txBody>
      <dsp:txXfrm>
        <a:off x="2327" y="2539112"/>
        <a:ext cx="3596878" cy="1438751"/>
      </dsp:txXfrm>
    </dsp:sp>
    <dsp:sp modelId="{666FF2A3-3CA2-4DF8-A5DF-72A86E92FF49}">
      <dsp:nvSpPr>
        <dsp:cNvPr id="0" name=""/>
        <dsp:cNvSpPr/>
      </dsp:nvSpPr>
      <dsp:spPr>
        <a:xfrm>
          <a:off x="3131611" y="2661406"/>
          <a:ext cx="2985408" cy="1194163"/>
        </a:xfrm>
        <a:prstGeom prst="chevron">
          <a:avLst/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169863" lvl="0" indent="-169863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/>
            <a:t>4. Clickers and laser pointers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/>
            <a:t>5. Digital reference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/>
            <a:t>6. Subject guides</a:t>
          </a:r>
          <a:endParaRPr lang="en-US" sz="1400" b="1" i="1" kern="1200" dirty="0"/>
        </a:p>
      </dsp:txBody>
      <dsp:txXfrm>
        <a:off x="3131611" y="2661406"/>
        <a:ext cx="2985408" cy="1194163"/>
      </dsp:txXfrm>
    </dsp:sp>
    <dsp:sp modelId="{E35916D4-C8D7-4AA1-963C-A3A321376ADE}">
      <dsp:nvSpPr>
        <dsp:cNvPr id="0" name=""/>
        <dsp:cNvSpPr/>
      </dsp:nvSpPr>
      <dsp:spPr>
        <a:xfrm>
          <a:off x="5699063" y="2661406"/>
          <a:ext cx="2985408" cy="1194163"/>
        </a:xfrm>
        <a:prstGeom prst="chevron">
          <a:avLst/>
        </a:prstGeom>
        <a:solidFill>
          <a:schemeClr val="tx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169863" lvl="0" indent="-169863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ym typeface="Wingdings"/>
            </a:rPr>
            <a:t> </a:t>
          </a:r>
          <a:r>
            <a:rPr lang="en-US" sz="1400" kern="1200" dirty="0" smtClean="0"/>
            <a:t>Information literacy skills</a:t>
          </a:r>
          <a:endParaRPr lang="en-US" sz="1400" kern="1200" dirty="0"/>
        </a:p>
      </dsp:txBody>
      <dsp:txXfrm>
        <a:off x="5699063" y="2661406"/>
        <a:ext cx="2985408" cy="119416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1C78BB-34B1-445B-97FC-E2313B9C276B}">
      <dsp:nvSpPr>
        <dsp:cNvPr id="0" name=""/>
        <dsp:cNvSpPr/>
      </dsp:nvSpPr>
      <dsp:spPr>
        <a:xfrm>
          <a:off x="2555001" y="2036683"/>
          <a:ext cx="2489279" cy="2489279"/>
        </a:xfrm>
        <a:prstGeom prst="gear9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Students</a:t>
          </a:r>
          <a:endParaRPr lang="en-US" sz="1700" kern="1200" dirty="0"/>
        </a:p>
      </dsp:txBody>
      <dsp:txXfrm>
        <a:off x="2555001" y="2036683"/>
        <a:ext cx="2489279" cy="2489279"/>
      </dsp:txXfrm>
    </dsp:sp>
    <dsp:sp modelId="{93CAE58D-5DEA-487C-B2C8-80CECF401478}">
      <dsp:nvSpPr>
        <dsp:cNvPr id="0" name=""/>
        <dsp:cNvSpPr/>
      </dsp:nvSpPr>
      <dsp:spPr>
        <a:xfrm>
          <a:off x="1106693" y="1448308"/>
          <a:ext cx="1810385" cy="1810385"/>
        </a:xfrm>
        <a:prstGeom prst="gear6">
          <a:avLst/>
        </a:prstGeom>
        <a:solidFill>
          <a:schemeClr val="accent2">
            <a:shade val="80000"/>
            <a:hueOff val="-17936"/>
            <a:satOff val="-2012"/>
            <a:lumOff val="128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Librarians</a:t>
          </a:r>
          <a:endParaRPr lang="en-US" sz="1700" kern="1200" dirty="0"/>
        </a:p>
      </dsp:txBody>
      <dsp:txXfrm>
        <a:off x="1106693" y="1448308"/>
        <a:ext cx="1810385" cy="1810385"/>
      </dsp:txXfrm>
    </dsp:sp>
    <dsp:sp modelId="{9503E271-B4E6-4141-B6D8-C64D7392C1E6}">
      <dsp:nvSpPr>
        <dsp:cNvPr id="0" name=""/>
        <dsp:cNvSpPr/>
      </dsp:nvSpPr>
      <dsp:spPr>
        <a:xfrm rot="20700000">
          <a:off x="2120694" y="199327"/>
          <a:ext cx="1773807" cy="1773807"/>
        </a:xfrm>
        <a:prstGeom prst="gear6">
          <a:avLst/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Faculty members</a:t>
          </a:r>
          <a:endParaRPr lang="en-US" sz="1700" kern="1200" dirty="0"/>
        </a:p>
      </dsp:txBody>
      <dsp:txXfrm>
        <a:off x="2509742" y="588375"/>
        <a:ext cx="995711" cy="995711"/>
      </dsp:txXfrm>
    </dsp:sp>
    <dsp:sp modelId="{5716E7CF-46F3-4F6B-9ED1-A365F38AA2DF}">
      <dsp:nvSpPr>
        <dsp:cNvPr id="0" name=""/>
        <dsp:cNvSpPr/>
      </dsp:nvSpPr>
      <dsp:spPr>
        <a:xfrm>
          <a:off x="2367246" y="1658974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A77931-27C8-4019-B0B5-631A963E5D98}">
      <dsp:nvSpPr>
        <dsp:cNvPr id="0" name=""/>
        <dsp:cNvSpPr/>
      </dsp:nvSpPr>
      <dsp:spPr>
        <a:xfrm>
          <a:off x="786077" y="1046315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shade val="90000"/>
            <a:hueOff val="-17925"/>
            <a:satOff val="-2104"/>
            <a:lumOff val="115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FC9CD4-8A25-4256-B4EB-AD0383B01430}">
      <dsp:nvSpPr>
        <dsp:cNvPr id="0" name=""/>
        <dsp:cNvSpPr/>
      </dsp:nvSpPr>
      <dsp:spPr>
        <a:xfrm>
          <a:off x="1710394" y="-190626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shade val="90000"/>
            <a:hueOff val="-35851"/>
            <a:satOff val="-4207"/>
            <a:lumOff val="2301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DFD95-80D5-4376-A160-209A19D1B400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A8AA4-3026-4401-9C11-FF7461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Rubbing his nose is supposed to bring good luck (hence </a:t>
            </a:r>
            <a:r>
              <a:rPr lang="en-US" dirty="0" err="1" smtClean="0"/>
              <a:t>Testudo's</a:t>
            </a:r>
            <a:r>
              <a:rPr lang="en-US" dirty="0" smtClean="0"/>
              <a:t> unusually shiny nose).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8AA4-3026-4401-9C11-FF7461150B5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8AA4-3026-4401-9C11-FF7461150B5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Press F5 or enter presentation mode to view the poll
In an emergency during your presentation, if the poll isn't showing, navigate to this link in your web browser:
http://www.polleverywhere.com/multiple_choice_polls/NTE3MDg1NjIz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If you like, you can use this slide as a template for your own voting slides. You might use a slide like this if you feel your audience would</a:t>
            </a:r>
            <a:r>
              <a:rPr lang="en-US" baseline="0" dirty="0" smtClean="0"/>
              <a:t> benefit from </a:t>
            </a:r>
            <a:r>
              <a:rPr lang="en-US" dirty="0" smtClean="0"/>
              <a:t>the</a:t>
            </a:r>
            <a:r>
              <a:rPr lang="en-US" baseline="0" dirty="0" smtClean="0"/>
              <a:t> picture showing a text message on a phone.</a:t>
            </a: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FF443-286A-4B56-B134-A425905982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FF443-286A-4B56-B134-A425905982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C0660-A073-48DE-BD7B-06B6A24345D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FAB-2023-428B-A2D2-61D4C2D25A1E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833B-7A20-4C62-8DD4-95960A4FA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FAB-2023-428B-A2D2-61D4C2D25A1E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833B-7A20-4C62-8DD4-95960A4FA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FAB-2023-428B-A2D2-61D4C2D25A1E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833B-7A20-4C62-8DD4-95960A4FA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FAB-2023-428B-A2D2-61D4C2D25A1E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833B-7A20-4C62-8DD4-95960A4FA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FAB-2023-428B-A2D2-61D4C2D25A1E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833B-7A20-4C62-8DD4-95960A4FA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FAB-2023-428B-A2D2-61D4C2D25A1E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833B-7A20-4C62-8DD4-95960A4FA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FAB-2023-428B-A2D2-61D4C2D25A1E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833B-7A20-4C62-8DD4-95960A4FA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FAB-2023-428B-A2D2-61D4C2D25A1E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833B-7A20-4C62-8DD4-95960A4FA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FAB-2023-428B-A2D2-61D4C2D25A1E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833B-7A20-4C62-8DD4-95960A4FA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FAB-2023-428B-A2D2-61D4C2D25A1E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833B-7A20-4C62-8DD4-95960A4FA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FAB-2023-428B-A2D2-61D4C2D25A1E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833B-7A20-4C62-8DD4-95960A4FA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80FAB-2023-428B-A2D2-61D4C2D25A1E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B833B-7A20-4C62-8DD4-95960A4FA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edelina@umd.edu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1.jpeg"/><Relationship Id="rId4" Type="http://schemas.openxmlformats.org/officeDocument/2006/relationships/hyperlink" Target="mailto:fstilwel@umd.ed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Ribbon 9"/>
          <p:cNvSpPr/>
          <p:nvPr/>
        </p:nvSpPr>
        <p:spPr>
          <a:xfrm>
            <a:off x="76200" y="762000"/>
            <a:ext cx="8915400" cy="3581400"/>
          </a:xfrm>
          <a:prstGeom prst="ribbon">
            <a:avLst>
              <a:gd name="adj1" fmla="val 16667"/>
              <a:gd name="adj2" fmla="val 68246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200400"/>
            <a:ext cx="5562600" cy="8382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bg2"/>
                </a:solidFill>
              </a:rPr>
              <a:t>Preparing Students to Enter the Workforce</a:t>
            </a:r>
            <a:endParaRPr lang="en-US" sz="2400" b="1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172201"/>
            <a:ext cx="8229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International Conference on Technology-Enhanced Learning (ICTEL), Sofia, Bulgaria</a:t>
            </a:r>
          </a:p>
          <a:p>
            <a:pPr algn="ctr"/>
            <a:r>
              <a:rPr lang="en-US" sz="1400" dirty="0" smtClean="0"/>
              <a:t>July 25-27, 2011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600200" y="1828800"/>
            <a:ext cx="58674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Teach for Knowledge, Mentor for Success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14600" y="4572000"/>
            <a:ext cx="4038600" cy="1447800"/>
            <a:chOff x="1553029" y="4650938"/>
            <a:chExt cx="6057900" cy="1447800"/>
          </a:xfrm>
        </p:grpSpPr>
        <p:sp>
          <p:nvSpPr>
            <p:cNvPr id="7" name="TextBox 6"/>
            <p:cNvSpPr txBox="1"/>
            <p:nvPr/>
          </p:nvSpPr>
          <p:spPr>
            <a:xfrm>
              <a:off x="1553029" y="4650938"/>
              <a:ext cx="6057900" cy="144655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2"/>
                  </a:solidFill>
                </a:rPr>
                <a:t>Nedelina Tchangalova, </a:t>
              </a:r>
              <a:r>
                <a:rPr lang="en-US" sz="1400" dirty="0" smtClean="0">
                  <a:solidFill>
                    <a:schemeClr val="bg2"/>
                  </a:solidFill>
                  <a:hlinkClick r:id="rId3"/>
                </a:rPr>
                <a:t>nedelina@umd.edu</a:t>
              </a:r>
              <a:endParaRPr lang="en-US" sz="1400" dirty="0" smtClean="0">
                <a:solidFill>
                  <a:schemeClr val="bg2"/>
                </a:solidFill>
              </a:endParaRPr>
            </a:p>
            <a:p>
              <a:pPr algn="ctr"/>
              <a:r>
                <a:rPr lang="en-US" sz="1600" b="1" dirty="0" smtClean="0">
                  <a:solidFill>
                    <a:schemeClr val="bg2"/>
                  </a:solidFill>
                </a:rPr>
                <a:t>Francy Stilwell</a:t>
              </a:r>
              <a:r>
                <a:rPr lang="en-US" sz="1400" dirty="0" smtClean="0">
                  <a:solidFill>
                    <a:schemeClr val="bg2"/>
                  </a:solidFill>
                </a:rPr>
                <a:t>, </a:t>
              </a:r>
              <a:r>
                <a:rPr lang="en-US" sz="1400" dirty="0" smtClean="0">
                  <a:solidFill>
                    <a:schemeClr val="bg2"/>
                  </a:solidFill>
                  <a:hlinkClick r:id="rId4"/>
                </a:rPr>
                <a:t>fstilwel@umd.edu</a:t>
              </a:r>
              <a:r>
                <a:rPr lang="en-US" sz="1400" dirty="0" smtClean="0">
                  <a:solidFill>
                    <a:schemeClr val="bg2"/>
                  </a:solidFill>
                </a:rPr>
                <a:t>  </a:t>
              </a:r>
            </a:p>
            <a:p>
              <a:pPr algn="ctr"/>
              <a:r>
                <a:rPr lang="en-US" sz="1400" dirty="0" smtClean="0">
                  <a:solidFill>
                    <a:schemeClr val="bg2"/>
                  </a:solidFill>
                </a:rPr>
                <a:t>Engineering &amp; Physical Sciences Library </a:t>
              </a:r>
            </a:p>
            <a:p>
              <a:pPr algn="ctr"/>
              <a:r>
                <a:rPr lang="en-US" sz="1400" dirty="0" smtClean="0">
                  <a:solidFill>
                    <a:schemeClr val="bg2"/>
                  </a:solidFill>
                </a:rPr>
                <a:t>University of Maryland</a:t>
              </a:r>
            </a:p>
            <a:p>
              <a:pPr algn="ctr"/>
              <a:endParaRPr lang="en-US" sz="1400" dirty="0" smtClean="0">
                <a:solidFill>
                  <a:schemeClr val="bg2"/>
                </a:solidFill>
              </a:endParaRPr>
            </a:p>
            <a:p>
              <a:pPr algn="ctr"/>
              <a:endParaRPr lang="en-US" sz="1400" dirty="0" smtClean="0">
                <a:solidFill>
                  <a:schemeClr val="bg2"/>
                </a:solidFill>
              </a:endParaRPr>
            </a:p>
          </p:txBody>
        </p:sp>
        <p:pic>
          <p:nvPicPr>
            <p:cNvPr id="15" name="Picture 14" descr="UMLibrariesLogo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86200" y="5636192"/>
              <a:ext cx="2010230" cy="462546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33600" y="2209800"/>
            <a:ext cx="685800" cy="381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 rot="12429099">
            <a:off x="2791195" y="2767005"/>
            <a:ext cx="1143000" cy="152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PT7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905000"/>
            <a:ext cx="8057143" cy="471428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514600" y="2438400"/>
            <a:ext cx="1981200" cy="709605"/>
            <a:chOff x="2133600" y="2209800"/>
            <a:chExt cx="1800595" cy="709605"/>
          </a:xfrm>
        </p:grpSpPr>
        <p:sp>
          <p:nvSpPr>
            <p:cNvPr id="10" name="TextBox 9"/>
            <p:cNvSpPr txBox="1"/>
            <p:nvPr/>
          </p:nvSpPr>
          <p:spPr>
            <a:xfrm>
              <a:off x="2133600" y="2209800"/>
              <a:ext cx="685800" cy="381000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Right Arrow 10"/>
            <p:cNvSpPr/>
            <p:nvPr/>
          </p:nvSpPr>
          <p:spPr>
            <a:xfrm rot="12429099">
              <a:off x="2791195" y="2767005"/>
              <a:ext cx="1143000" cy="1524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b="1" dirty="0" smtClean="0"/>
              <a:t>nterprise </a:t>
            </a:r>
            <a:r>
              <a:rPr lang="en-US" b="1" dirty="0" smtClean="0">
                <a:solidFill>
                  <a:srgbClr val="FF0000"/>
                </a:solidFill>
              </a:rPr>
              <a:t>L</a:t>
            </a:r>
            <a:r>
              <a:rPr lang="en-US" b="1" dirty="0" smtClean="0"/>
              <a:t>earning </a:t>
            </a:r>
            <a:r>
              <a:rPr lang="en-US" b="1" dirty="0" smtClean="0">
                <a:solidFill>
                  <a:srgbClr val="FF0000"/>
                </a:solidFill>
              </a:rPr>
              <a:t>M</a:t>
            </a:r>
            <a:r>
              <a:rPr lang="en-US" b="1" dirty="0" smtClean="0"/>
              <a:t>anagement 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ystem (ELMS) for students</a:t>
            </a:r>
            <a:endParaRPr lang="en-US" b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Wimba classroom</a:t>
            </a:r>
            <a:endParaRPr lang="en-US" sz="4000" b="1" dirty="0"/>
          </a:p>
        </p:txBody>
      </p:sp>
      <p:pic>
        <p:nvPicPr>
          <p:cNvPr id="5" name="Picture 4" descr="PPT7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676400"/>
            <a:ext cx="8028572" cy="484761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286000" y="3429000"/>
            <a:ext cx="3048000" cy="709605"/>
            <a:chOff x="2133600" y="2209800"/>
            <a:chExt cx="1800595" cy="709605"/>
          </a:xfrm>
        </p:grpSpPr>
        <p:sp>
          <p:nvSpPr>
            <p:cNvPr id="7" name="TextBox 6"/>
            <p:cNvSpPr txBox="1"/>
            <p:nvPr/>
          </p:nvSpPr>
          <p:spPr>
            <a:xfrm>
              <a:off x="2133600" y="2209800"/>
              <a:ext cx="685800" cy="381000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8" name="Right Arrow 7"/>
            <p:cNvSpPr/>
            <p:nvPr/>
          </p:nvSpPr>
          <p:spPr>
            <a:xfrm rot="12429099">
              <a:off x="2791195" y="2767005"/>
              <a:ext cx="1143000" cy="1524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914400"/>
            <a:ext cx="47244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</a:t>
            </a:r>
            <a:r>
              <a:rPr lang="en-US" b="1" dirty="0" smtClean="0"/>
              <a:t>igital </a:t>
            </a:r>
            <a:r>
              <a:rPr lang="en-US" b="1" dirty="0" smtClean="0">
                <a:solidFill>
                  <a:srgbClr val="FF0000"/>
                </a:solidFill>
              </a:rPr>
              <a:t>R</a:t>
            </a:r>
            <a:r>
              <a:rPr lang="en-US" b="1" dirty="0" smtClean="0"/>
              <a:t>epository at the </a:t>
            </a:r>
            <a:r>
              <a:rPr lang="en-US" b="1" dirty="0" smtClean="0">
                <a:solidFill>
                  <a:srgbClr val="FF0000"/>
                </a:solidFill>
              </a:rPr>
              <a:t>U</a:t>
            </a:r>
            <a:r>
              <a:rPr lang="en-US" b="1" dirty="0" smtClean="0"/>
              <a:t>niversity of </a:t>
            </a:r>
            <a:r>
              <a:rPr lang="en-US" b="1" dirty="0" smtClean="0">
                <a:solidFill>
                  <a:srgbClr val="FF0000"/>
                </a:solidFill>
              </a:rPr>
              <a:t>M</a:t>
            </a:r>
            <a:r>
              <a:rPr lang="en-US" b="1" dirty="0" smtClean="0"/>
              <a:t>aryland </a:t>
            </a:r>
            <a:br>
              <a:rPr lang="en-US" b="1" dirty="0" smtClean="0"/>
            </a:br>
            <a:r>
              <a:rPr lang="en-US" b="1" dirty="0" smtClean="0"/>
              <a:t>(DRUM)</a:t>
            </a:r>
            <a:endParaRPr lang="en-US" b="1" dirty="0"/>
          </a:p>
        </p:txBody>
      </p:sp>
      <p:pic>
        <p:nvPicPr>
          <p:cNvPr id="4" name="Content Placeholder 3" descr="PPT79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914400"/>
            <a:ext cx="5257800" cy="4927502"/>
          </a:xfrm>
          <a:ln w="38100">
            <a:solidFill>
              <a:schemeClr val="bg2"/>
            </a:solidFill>
          </a:ln>
          <a:scene3d>
            <a:camera prst="perspectiveContrastingRightFacing"/>
            <a:lightRig rig="threePt" dir="t"/>
          </a:scene3d>
        </p:spPr>
      </p:pic>
      <p:pic>
        <p:nvPicPr>
          <p:cNvPr id="5" name="Picture 4" descr="PPT7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2743200"/>
            <a:ext cx="5133258" cy="4114800"/>
          </a:xfrm>
          <a:prstGeom prst="rect">
            <a:avLst/>
          </a:prstGeom>
          <a:ln w="38100">
            <a:solidFill>
              <a:schemeClr val="bg2"/>
            </a:solidFill>
          </a:ln>
          <a:scene3d>
            <a:camera prst="isometricBottomDown"/>
            <a:lightRig rig="threePt" dir="t"/>
          </a:scene3d>
        </p:spPr>
      </p:pic>
      <p:grpSp>
        <p:nvGrpSpPr>
          <p:cNvPr id="11" name="Group 10"/>
          <p:cNvGrpSpPr/>
          <p:nvPr/>
        </p:nvGrpSpPr>
        <p:grpSpPr>
          <a:xfrm>
            <a:off x="2743200" y="4997830"/>
            <a:ext cx="1429797" cy="509349"/>
            <a:chOff x="2590800" y="6096000"/>
            <a:chExt cx="1429797" cy="327689"/>
          </a:xfrm>
        </p:grpSpPr>
        <p:sp>
          <p:nvSpPr>
            <p:cNvPr id="6" name="Oval 5"/>
            <p:cNvSpPr/>
            <p:nvPr/>
          </p:nvSpPr>
          <p:spPr>
            <a:xfrm>
              <a:off x="2590800" y="6096000"/>
              <a:ext cx="533400" cy="17332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Down Arrow 6"/>
            <p:cNvSpPr/>
            <p:nvPr/>
          </p:nvSpPr>
          <p:spPr>
            <a:xfrm rot="6969388">
              <a:off x="3521341" y="5924434"/>
              <a:ext cx="84111" cy="9144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Interactive devices</a:t>
            </a:r>
            <a:endParaRPr lang="en-US" sz="4000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1000" y="1524000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Clickers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Laser pointers</a:t>
            </a:r>
            <a:endParaRPr lang="en-US" dirty="0"/>
          </a:p>
        </p:txBody>
      </p:sp>
      <p:pic>
        <p:nvPicPr>
          <p:cNvPr id="9" name="Picture 8" descr="P1050984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667000"/>
            <a:ext cx="3505200" cy="3849011"/>
          </a:xfrm>
          <a:prstGeom prst="rect">
            <a:avLst/>
          </a:prstGeom>
        </p:spPr>
      </p:pic>
      <p:pic>
        <p:nvPicPr>
          <p:cNvPr id="13" name="Picture 12" descr="P1050988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2667000"/>
            <a:ext cx="3881700" cy="3810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Clickers example</a:t>
            </a:r>
            <a:endParaRPr lang="en-US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1" y="1129656"/>
            <a:ext cx="7391399" cy="55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819400"/>
            <a:ext cx="327660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5715000"/>
            <a:ext cx="13716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611779"/>
            <a:ext cx="3352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/>
              <a:t>Now let’s try another question!</a:t>
            </a:r>
            <a:endParaRPr lang="en-US" b="1" dirty="0"/>
          </a:p>
        </p:txBody>
      </p:sp>
    </p:spTree>
    <p:controls>
      <p:control spid="34819" name="ShockwaveFlash1" r:id="rId2" imgW="5896798" imgH="369133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611779"/>
            <a:ext cx="3352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/>
              <a:t>Did </a:t>
            </a:r>
            <a:r>
              <a:rPr lang="en-US" b="1" dirty="0" smtClean="0"/>
              <a:t>you have fun? Try this one!</a:t>
            </a:r>
          </a:p>
        </p:txBody>
      </p:sp>
    </p:spTree>
    <p:controls>
      <p:control spid="35842" name="ShockwaveFlash1" r:id="rId2" imgW="5896798" imgH="369133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Digital reference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Librarians are teaching life-long information literacy skills through: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81000" y="3048000"/>
            <a:ext cx="2286000" cy="3200400"/>
            <a:chOff x="381000" y="3048000"/>
            <a:chExt cx="2286000" cy="3200400"/>
          </a:xfrm>
        </p:grpSpPr>
        <p:pic>
          <p:nvPicPr>
            <p:cNvPr id="4102" name="Picture 6" descr="http://ecx.images-amazon.com/images/I/41n0%2Br7oloL._SL500_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3400" y="3657600"/>
              <a:ext cx="1991606" cy="25908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81000" y="3048000"/>
              <a:ext cx="2286000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2"/>
                  </a:solidFill>
                </a:rPr>
                <a:t>Library instruction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124200" y="3048000"/>
            <a:ext cx="2878667" cy="3200400"/>
            <a:chOff x="3124200" y="3048000"/>
            <a:chExt cx="2878667" cy="3200400"/>
          </a:xfrm>
        </p:grpSpPr>
        <p:pic>
          <p:nvPicPr>
            <p:cNvPr id="4104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24200" y="3657600"/>
              <a:ext cx="2878667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3429000" y="3048000"/>
              <a:ext cx="2286000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2"/>
                  </a:solidFill>
                </a:rPr>
                <a:t>E-mail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477000" y="3048000"/>
            <a:ext cx="2286000" cy="3229193"/>
            <a:chOff x="6477000" y="3048000"/>
            <a:chExt cx="2286000" cy="3229193"/>
          </a:xfrm>
        </p:grpSpPr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81800" y="3657600"/>
              <a:ext cx="1743075" cy="2619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6477000" y="3048000"/>
              <a:ext cx="2286000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2"/>
                  </a:solidFill>
                </a:rPr>
                <a:t>Chat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Subject guides</a:t>
            </a:r>
            <a:endParaRPr lang="en-US" b="1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399571"/>
            <a:ext cx="8077200" cy="430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" y="1208782"/>
            <a:ext cx="8915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dirty="0" smtClean="0"/>
              <a:t>Librarians are teaching life-long information literacy skills through the creation of research guides: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Mentoring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381000" y="2057400"/>
          <a:ext cx="5562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86400" y="2371904"/>
            <a:ext cx="3429000" cy="372409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bg2"/>
                </a:solidFill>
              </a:rPr>
              <a:t>Faculty members share their expertise and skills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bg2"/>
                </a:solidFill>
              </a:rPr>
              <a:t>Librarians teach life-long information literacy skills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chemeClr val="bg2"/>
                </a:solidFill>
              </a:rPr>
              <a:t>Students  achieve success above and beyond</a:t>
            </a:r>
            <a:endParaRPr lang="en-US" sz="2400" dirty="0">
              <a:solidFill>
                <a:schemeClr val="bg2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Who Are We?</a:t>
            </a:r>
            <a:endParaRPr lang="en-US" b="1" dirty="0"/>
          </a:p>
        </p:txBody>
      </p:sp>
      <p:pic>
        <p:nvPicPr>
          <p:cNvPr id="4" name="Content Placeholder 3" descr="P105081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95400" y="1400969"/>
            <a:ext cx="6629400" cy="3729038"/>
          </a:xfrm>
        </p:spPr>
      </p:pic>
      <p:sp>
        <p:nvSpPr>
          <p:cNvPr id="5" name="TextBox 4"/>
          <p:cNvSpPr txBox="1"/>
          <p:nvPr/>
        </p:nvSpPr>
        <p:spPr>
          <a:xfrm rot="20535835">
            <a:off x="1084261" y="4995273"/>
            <a:ext cx="293264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2"/>
                </a:solidFill>
              </a:rPr>
              <a:t>Fall 2010 Enrollment</a:t>
            </a:r>
          </a:p>
          <a:p>
            <a:r>
              <a:rPr lang="en-US" sz="2000" dirty="0" smtClean="0">
                <a:solidFill>
                  <a:schemeClr val="bg2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Undergraduate: 26,922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u="sng" dirty="0" smtClean="0">
                <a:solidFill>
                  <a:schemeClr val="bg1"/>
                </a:solidFill>
              </a:rPr>
              <a:t>Graduate:            10,719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  Total Enrollment: </a:t>
            </a:r>
            <a:r>
              <a:rPr lang="en-US" sz="2000" dirty="0" smtClean="0">
                <a:solidFill>
                  <a:srgbClr val="FF0000"/>
                </a:solidFill>
              </a:rPr>
              <a:t>37,641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345996">
            <a:off x="5035762" y="4970485"/>
            <a:ext cx="28194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2"/>
                </a:solidFill>
              </a:rPr>
              <a:t>Fall 2009 UM Employees</a:t>
            </a:r>
            <a:r>
              <a:rPr lang="en-US" sz="2000" dirty="0" smtClean="0">
                <a:solidFill>
                  <a:schemeClr val="bg2"/>
                </a:solidFill>
              </a:rPr>
              <a:t/>
            </a:r>
            <a:br>
              <a:rPr lang="en-US" sz="2000" dirty="0" smtClean="0">
                <a:solidFill>
                  <a:schemeClr val="bg2"/>
                </a:solidFill>
              </a:rPr>
            </a:br>
            <a:r>
              <a:rPr lang="en-US" sz="2000" dirty="0" smtClean="0">
                <a:solidFill>
                  <a:schemeClr val="bg2"/>
                </a:solidFill>
              </a:rPr>
              <a:t>  </a:t>
            </a:r>
            <a:r>
              <a:rPr lang="en-US" sz="2000" dirty="0" smtClean="0">
                <a:solidFill>
                  <a:schemeClr val="bg1"/>
                </a:solidFill>
              </a:rPr>
              <a:t>Full-time Faculty: 3,060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  </a:t>
            </a:r>
            <a:r>
              <a:rPr lang="en-US" sz="2000" u="sng" dirty="0" smtClean="0">
                <a:solidFill>
                  <a:schemeClr val="bg1"/>
                </a:solidFill>
              </a:rPr>
              <a:t>Part-time Faculty:   936</a:t>
            </a:r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  Total Faculty:        </a:t>
            </a:r>
            <a:r>
              <a:rPr lang="en-US" sz="2000" dirty="0" smtClean="0">
                <a:solidFill>
                  <a:srgbClr val="FF0000"/>
                </a:solidFill>
              </a:rPr>
              <a:t>3,996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Conclusions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8600" y="1600200"/>
            <a:ext cx="2667000" cy="3600510"/>
            <a:chOff x="228600" y="1600200"/>
            <a:chExt cx="2667000" cy="3600510"/>
          </a:xfrm>
        </p:grpSpPr>
        <p:sp>
          <p:nvSpPr>
            <p:cNvPr id="7" name="TextBox 6"/>
            <p:cNvSpPr txBox="1"/>
            <p:nvPr/>
          </p:nvSpPr>
          <p:spPr>
            <a:xfrm>
              <a:off x="228600" y="3200400"/>
              <a:ext cx="2590800" cy="156966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2"/>
                  </a:solidFill>
                </a:rPr>
                <a:t>Move out of your comfort zone!</a:t>
              </a:r>
            </a:p>
          </p:txBody>
        </p:sp>
        <p:pic>
          <p:nvPicPr>
            <p:cNvPr id="37890" name="Picture 2" descr="http://www.positivityblog.com/_images/091014_comfortzone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1600200"/>
              <a:ext cx="2590800" cy="16224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228600" y="4800600"/>
              <a:ext cx="2667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http://www.positivityblog.com/index.php/2009/10/14/how-to-step-out-of-your-comfort-zone/</a:t>
              </a:r>
              <a:endParaRPr lang="en-US" sz="10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124200" y="3200400"/>
            <a:ext cx="2667000" cy="3581400"/>
            <a:chOff x="3124200" y="3200400"/>
            <a:chExt cx="2667000" cy="3581400"/>
          </a:xfrm>
        </p:grpSpPr>
        <p:grpSp>
          <p:nvGrpSpPr>
            <p:cNvPr id="17" name="Group 16"/>
            <p:cNvGrpSpPr/>
            <p:nvPr/>
          </p:nvGrpSpPr>
          <p:grpSpPr>
            <a:xfrm>
              <a:off x="3124200" y="3200400"/>
              <a:ext cx="2667000" cy="3169860"/>
              <a:chOff x="3124200" y="1935540"/>
              <a:chExt cx="2667000" cy="316986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124200" y="1935540"/>
                <a:ext cx="2667000" cy="156966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 smtClean="0">
                    <a:solidFill>
                      <a:schemeClr val="bg2"/>
                    </a:solidFill>
                  </a:rPr>
                  <a:t>Establish </a:t>
                </a:r>
              </a:p>
              <a:p>
                <a:pPr algn="ctr"/>
                <a:r>
                  <a:rPr lang="en-US" sz="3200" b="1" dirty="0" smtClean="0">
                    <a:solidFill>
                      <a:schemeClr val="bg2"/>
                    </a:solidFill>
                  </a:rPr>
                  <a:t>your role!</a:t>
                </a:r>
              </a:p>
              <a:p>
                <a:pPr algn="ctr"/>
                <a:r>
                  <a:rPr lang="en-US" sz="3200" b="1" dirty="0" smtClean="0">
                    <a:solidFill>
                      <a:schemeClr val="bg2"/>
                    </a:solidFill>
                  </a:rPr>
                  <a:t>Have a vision!</a:t>
                </a:r>
              </a:p>
            </p:txBody>
          </p:sp>
          <p:pic>
            <p:nvPicPr>
              <p:cNvPr id="84994" name="Picture 2" descr="http://t2.gstatic.com/images?q=tbn:ANd9GcQmsv8ZAjnKZpErSO6ubFbqWkI1XitKBBC1P6VvVR96azRFchsM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124200" y="3464016"/>
                <a:ext cx="2667000" cy="164138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0" name="TextBox 19"/>
            <p:cNvSpPr txBox="1"/>
            <p:nvPr/>
          </p:nvSpPr>
          <p:spPr>
            <a:xfrm>
              <a:off x="3124200" y="6381690"/>
              <a:ext cx="2667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http://balancedlifeskills.com/home/2011/01/03/1535.html</a:t>
              </a:r>
              <a:endParaRPr lang="en-US" sz="10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019800" y="1600200"/>
            <a:ext cx="2590800" cy="3600510"/>
            <a:chOff x="6019800" y="1600200"/>
            <a:chExt cx="2590800" cy="3600510"/>
          </a:xfrm>
        </p:grpSpPr>
        <p:grpSp>
          <p:nvGrpSpPr>
            <p:cNvPr id="16" name="Group 15"/>
            <p:cNvGrpSpPr/>
            <p:nvPr/>
          </p:nvGrpSpPr>
          <p:grpSpPr>
            <a:xfrm>
              <a:off x="6019800" y="1600200"/>
              <a:ext cx="2514600" cy="3169860"/>
              <a:chOff x="6019800" y="1905000"/>
              <a:chExt cx="2514600" cy="316986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6019800" y="3505200"/>
                <a:ext cx="2514600" cy="156966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 smtClean="0">
                    <a:solidFill>
                      <a:schemeClr val="bg2"/>
                    </a:solidFill>
                  </a:rPr>
                  <a:t>Be a passionate collaborator!</a:t>
                </a:r>
              </a:p>
            </p:txBody>
          </p:sp>
          <p:pic>
            <p:nvPicPr>
              <p:cNvPr id="84996" name="Picture 4" descr="http://4.bp.blogspot.com/__qy0T6ZOw7Q/SZddgTddyII/AAAAAAAAAQ0/2QvYb9yIdLg/s320/collaboration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019800" y="1905000"/>
                <a:ext cx="2514600" cy="16002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" name="TextBox 21"/>
            <p:cNvSpPr txBox="1"/>
            <p:nvPr/>
          </p:nvSpPr>
          <p:spPr>
            <a:xfrm>
              <a:off x="6019800" y="4800600"/>
              <a:ext cx="2590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http://sedu731fall09.wikispaces.com/Why+Collaborate%3F</a:t>
              </a:r>
              <a:endParaRPr lang="en-US" sz="1000" dirty="0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Thank you for your attention!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23622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Questions?</a:t>
            </a:r>
            <a:endParaRPr lang="en-US" sz="3600" dirty="0"/>
          </a:p>
        </p:txBody>
      </p:sp>
      <p:pic>
        <p:nvPicPr>
          <p:cNvPr id="40962" name="Picture 2" descr="C:\Documents and Settings\nedelina\Local Settings\Temporary Internet Files\Content.IE5\2UF51NSU\MM9002545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429000"/>
            <a:ext cx="3143250" cy="31432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4200" y="0"/>
            <a:ext cx="2209800" cy="3276600"/>
          </a:xfrm>
        </p:spPr>
        <p:txBody>
          <a:bodyPr>
            <a:normAutofit/>
          </a:bodyPr>
          <a:lstStyle/>
          <a:p>
            <a:r>
              <a:rPr lang="en-US" b="1" dirty="0" smtClean="0"/>
              <a:t>UMD Campus Map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010400" y="58674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Area: </a:t>
            </a:r>
          </a:p>
          <a:p>
            <a:r>
              <a:rPr lang="en-US" dirty="0" smtClean="0"/>
              <a:t>1250 acres or 5 km²</a:t>
            </a:r>
            <a:endParaRPr lang="en-US" dirty="0"/>
          </a:p>
        </p:txBody>
      </p:sp>
      <p:pic>
        <p:nvPicPr>
          <p:cNvPr id="6" name="Picture 5" descr="PPT9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94432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 many libraries are there at UMD?</a:t>
            </a:r>
            <a:endParaRPr lang="en-US" b="1" dirty="0"/>
          </a:p>
        </p:txBody>
      </p:sp>
      <p:sp>
        <p:nvSpPr>
          <p:cNvPr id="4" name="TextBox 3"/>
          <p:cNvSpPr txBox="1">
            <a:spLocks/>
          </p:cNvSpPr>
          <p:nvPr/>
        </p:nvSpPr>
        <p:spPr>
          <a:xfrm>
            <a:off x="457200" y="2133600"/>
            <a:ext cx="3657599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  <a:endParaRPr lang="en-US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TextBox 8"/>
          <p:cNvSpPr txBox="1">
            <a:spLocks/>
          </p:cNvSpPr>
          <p:nvPr/>
        </p:nvSpPr>
        <p:spPr>
          <a:xfrm>
            <a:off x="457200" y="4419600"/>
            <a:ext cx="3657599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6</a:t>
            </a:r>
            <a:endParaRPr lang="en-US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TextBox 9"/>
          <p:cNvSpPr txBox="1">
            <a:spLocks/>
          </p:cNvSpPr>
          <p:nvPr/>
        </p:nvSpPr>
        <p:spPr>
          <a:xfrm>
            <a:off x="4876800" y="2133600"/>
            <a:ext cx="3657599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</a:t>
            </a:r>
            <a:endParaRPr lang="en-US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TextBox 10"/>
          <p:cNvSpPr txBox="1">
            <a:spLocks/>
          </p:cNvSpPr>
          <p:nvPr/>
        </p:nvSpPr>
        <p:spPr>
          <a:xfrm>
            <a:off x="4876800" y="4419600"/>
            <a:ext cx="3657599" cy="144655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8</a:t>
            </a:r>
            <a:endParaRPr lang="en-US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University of Maryland Libraries</a:t>
            </a:r>
            <a:endParaRPr lang="en-US" sz="4000" b="1" dirty="0"/>
          </a:p>
        </p:txBody>
      </p:sp>
      <p:pic>
        <p:nvPicPr>
          <p:cNvPr id="4" name="Content Placeholder 3" descr="P1050414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04800" y="1447800"/>
            <a:ext cx="4404078" cy="2477294"/>
          </a:xfrm>
        </p:spPr>
      </p:pic>
      <p:pic>
        <p:nvPicPr>
          <p:cNvPr id="5" name="Picture 4" descr="P1050424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33600" y="4572000"/>
            <a:ext cx="2438400" cy="17629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39624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main library on campus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57400" y="63246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Testudo – university mascot since 1932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1905000"/>
            <a:ext cx="4038600" cy="3785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McKeldin Library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Architecture Library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Art Library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Engineering and Physical Sciences Library (EPSL)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Hornbake Library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Michelle Smith Performing Arts Library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Shady Grove Library (located off campus)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</a:rPr>
              <a:t>White Memorial Chemistry Library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>
              <a:tabLst>
                <a:tab pos="4464050" algn="l"/>
              </a:tabLst>
            </a:pPr>
            <a:r>
              <a:rPr lang="en-US" sz="4000" b="1" dirty="0" smtClean="0"/>
              <a:t>The Students</a:t>
            </a:r>
            <a:endParaRPr lang="en-US" sz="40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5523999" y="1749159"/>
            <a:ext cx="3048000" cy="1219201"/>
            <a:chOff x="5523999" y="1749159"/>
            <a:chExt cx="3048000" cy="1219201"/>
          </a:xfrm>
        </p:grpSpPr>
        <p:sp>
          <p:nvSpPr>
            <p:cNvPr id="9" name="Content Placeholder 2"/>
            <p:cNvSpPr txBox="1">
              <a:spLocks/>
            </p:cNvSpPr>
            <p:nvPr/>
          </p:nvSpPr>
          <p:spPr>
            <a:xfrm rot="1114641">
              <a:off x="5523999" y="1749159"/>
              <a:ext cx="3048000" cy="1219201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Highly motivated</a:t>
              </a:r>
            </a:p>
          </p:txBody>
        </p:sp>
        <p:pic>
          <p:nvPicPr>
            <p:cNvPr id="10" name="Picture 9" descr="tumbtack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02108">
              <a:off x="6788905" y="1811796"/>
              <a:ext cx="904539" cy="646099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3237643" y="2895600"/>
            <a:ext cx="3488774" cy="1219201"/>
            <a:chOff x="4434727" y="1266259"/>
            <a:chExt cx="3048000" cy="1219201"/>
          </a:xfrm>
        </p:grpSpPr>
        <p:sp>
          <p:nvSpPr>
            <p:cNvPr id="13" name="Content Placeholder 2"/>
            <p:cNvSpPr txBox="1">
              <a:spLocks/>
            </p:cNvSpPr>
            <p:nvPr/>
          </p:nvSpPr>
          <p:spPr>
            <a:xfrm rot="232739">
              <a:off x="4434727" y="1266259"/>
              <a:ext cx="3048000" cy="1219201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Highly competitive</a:t>
              </a:r>
            </a:p>
          </p:txBody>
        </p:sp>
        <p:pic>
          <p:nvPicPr>
            <p:cNvPr id="14" name="Picture 13" descr="tumbtack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320206">
              <a:off x="5425072" y="1389207"/>
              <a:ext cx="904539" cy="646099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 rot="20478802">
            <a:off x="419774" y="1675343"/>
            <a:ext cx="3048000" cy="1219201"/>
            <a:chOff x="3733800" y="1524000"/>
            <a:chExt cx="3048000" cy="1219201"/>
          </a:xfrm>
        </p:grpSpPr>
        <p:sp>
          <p:nvSpPr>
            <p:cNvPr id="17" name="Content Placeholder 2"/>
            <p:cNvSpPr txBox="1">
              <a:spLocks/>
            </p:cNvSpPr>
            <p:nvPr/>
          </p:nvSpPr>
          <p:spPr>
            <a:xfrm rot="232739">
              <a:off x="3733800" y="1524000"/>
              <a:ext cx="3048000" cy="1219201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Digital natives</a:t>
              </a:r>
            </a:p>
          </p:txBody>
        </p:sp>
        <p:pic>
          <p:nvPicPr>
            <p:cNvPr id="18" name="Picture 17" descr="tumbtack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320206">
              <a:off x="4934774" y="1599235"/>
              <a:ext cx="904539" cy="646099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457200" y="4782741"/>
            <a:ext cx="8229600" cy="184665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2"/>
                </a:solidFill>
                <a:latin typeface="Monotype Corsiva" pitchFamily="66" charset="0"/>
              </a:rPr>
              <a:t>“The best way to further our learning is to utilize all available resources, and </a:t>
            </a:r>
            <a:r>
              <a:rPr lang="en-GB" sz="3200" b="1" dirty="0" smtClean="0">
                <a:solidFill>
                  <a:schemeClr val="bg2"/>
                </a:solidFill>
                <a:latin typeface="Monotype Corsiva" pitchFamily="66" charset="0"/>
              </a:rPr>
              <a:t>seek guidance with experts </a:t>
            </a:r>
            <a:r>
              <a:rPr lang="en-GB" sz="3200" dirty="0" smtClean="0">
                <a:solidFill>
                  <a:schemeClr val="bg2"/>
                </a:solidFill>
                <a:latin typeface="Monotype Corsiva" pitchFamily="66" charset="0"/>
              </a:rPr>
              <a:t>whenever possible.”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Gemstone Team “Dietary Information and Evaluation Technologies” (DIET), 2011</a:t>
            </a:r>
            <a:endParaRPr lang="en-US" sz="1600" dirty="0">
              <a:solidFill>
                <a:schemeClr val="bg2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Honors Programs at UMD</a:t>
            </a:r>
            <a:endParaRPr lang="en-US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625" y="1342336"/>
            <a:ext cx="7792575" cy="5363264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6" name="Up Arrow 5"/>
          <p:cNvSpPr/>
          <p:nvPr/>
        </p:nvSpPr>
        <p:spPr>
          <a:xfrm>
            <a:off x="4419600" y="4800600"/>
            <a:ext cx="304800" cy="1828800"/>
          </a:xfrm>
          <a:prstGeom prst="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Teaching with emerging technologies</a:t>
            </a:r>
            <a:endParaRPr lang="en-US" b="1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28600" y="1600200"/>
          <a:ext cx="86868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b="1" dirty="0" smtClean="0"/>
              <a:t>nterprise </a:t>
            </a:r>
            <a:r>
              <a:rPr lang="en-US" b="1" dirty="0" smtClean="0">
                <a:solidFill>
                  <a:srgbClr val="FF0000"/>
                </a:solidFill>
              </a:rPr>
              <a:t>L</a:t>
            </a:r>
            <a:r>
              <a:rPr lang="en-US" b="1" dirty="0" smtClean="0"/>
              <a:t>earning </a:t>
            </a:r>
            <a:r>
              <a:rPr lang="en-US" b="1" dirty="0" smtClean="0">
                <a:solidFill>
                  <a:srgbClr val="FF0000"/>
                </a:solidFill>
              </a:rPr>
              <a:t>M</a:t>
            </a:r>
            <a:r>
              <a:rPr lang="en-US" b="1" dirty="0" smtClean="0"/>
              <a:t>anagement 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ystem (ELMS) for faculty</a:t>
            </a:r>
            <a:endParaRPr lang="en-US" b="1" dirty="0"/>
          </a:p>
        </p:txBody>
      </p:sp>
      <p:pic>
        <p:nvPicPr>
          <p:cNvPr id="5" name="Picture 4" descr="PPT3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600200"/>
            <a:ext cx="7438096" cy="493333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133600" y="2209800"/>
            <a:ext cx="1800595" cy="709605"/>
            <a:chOff x="2133600" y="2209800"/>
            <a:chExt cx="1800595" cy="709605"/>
          </a:xfrm>
        </p:grpSpPr>
        <p:sp>
          <p:nvSpPr>
            <p:cNvPr id="6" name="TextBox 5"/>
            <p:cNvSpPr txBox="1"/>
            <p:nvPr/>
          </p:nvSpPr>
          <p:spPr>
            <a:xfrm>
              <a:off x="2133600" y="2209800"/>
              <a:ext cx="685800" cy="381000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" name="Right Arrow 6"/>
            <p:cNvSpPr/>
            <p:nvPr/>
          </p:nvSpPr>
          <p:spPr>
            <a:xfrm rot="12429099">
              <a:off x="2791195" y="2767005"/>
              <a:ext cx="1143000" cy="1524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FIBDISPLAYKEYWORDS" val="Tru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TPVERSION" val="2008"/>
  <p:tag name="ANSWERNOWSTYLE" val="-1"/>
  <p:tag name="INPUTSOURCE" val="1"/>
  <p:tag name="ROTATIONINTERVAL" val="2"/>
  <p:tag name="BUBBLESIZEVISIBLE" val="True"/>
  <p:tag name="CUSTOMCELLBACKCOLOR1" val="-657956"/>
  <p:tag name="GRIDOPACITY" val="90"/>
  <p:tag name="CHARTLABELS" val="1"/>
  <p:tag name="CORRECTPOINTVALUE" val="100"/>
  <p:tag name="FIBDISPLAYRESULTS" val="True"/>
  <p:tag name="SHOWBARVISIBLE" val="True"/>
  <p:tag name="COUNTDOWNSECONDS" val="10"/>
  <p:tag name="AUTOUPDATEALIASES" val="True"/>
  <p:tag name="CUSTOMGRIDBACKCOLOR" val="-2830136"/>
  <p:tag name="DISPLAYDEVICENUMBER" val="True"/>
  <p:tag name="RESETCHARTS" val="True"/>
  <p:tag name="ZEROBASED" val="False"/>
  <p:tag name="POWERPOINTVERSION" val="12.0"/>
  <p:tag name="BACKUPSESSIONS" val="True"/>
  <p:tag name="MAXRESPONDERS" val="5"/>
  <p:tag name="USESCHEMECOLORS" val="True"/>
  <p:tag name="PARTLISTDEFAULT" val="1"/>
  <p:tag name="FIBNUMRESULTS" val="5"/>
  <p:tag name="RESPCOUNTERFORMAT" val="0"/>
  <p:tag name="BUBBLEVALUEFORMAT" val="0.0"/>
  <p:tag name="GRIDSIZE" val="{Width=800, Height=600}"/>
  <p:tag name="AUTOADJUSTPARTRANGE" val="True"/>
  <p:tag name="BACKUPMAINTENANCE" val="7"/>
  <p:tag name="CUSTOMCELLBACKCOLOR4" val="-8355712"/>
  <p:tag name="REALTIMEBACKUP" val="False"/>
  <p:tag name="CHARTVALUEFORMAT" val="0%"/>
  <p:tag name="CHARTCOLORS" val="0"/>
  <p:tag name="COUNTDOWNSTYLE" val="-1"/>
  <p:tag name="INCLUDEPPT" val="True"/>
  <p:tag name="CUSTOMCELLFORECOLOR" val="-16777216"/>
  <p:tag name="PARTICIPANTSINLEADERBOARD" val="5"/>
  <p:tag name="AUTOSIZEGRID" val="True"/>
  <p:tag name="BULLETTYPE" val="3"/>
  <p:tag name="FIBINCLUDEOTHER" val="Tru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410</Words>
  <Application>Microsoft Office PowerPoint</Application>
  <PresentationFormat>On-screen Show (4:3)</PresentationFormat>
  <Paragraphs>106</Paragraphs>
  <Slides>21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Who Are We?</vt:lpstr>
      <vt:lpstr>UMD Campus Map</vt:lpstr>
      <vt:lpstr>How many libraries are there at UMD?</vt:lpstr>
      <vt:lpstr>University of Maryland Libraries</vt:lpstr>
      <vt:lpstr>The Students</vt:lpstr>
      <vt:lpstr>Honors Programs at UMD</vt:lpstr>
      <vt:lpstr>Teaching with emerging technologies</vt:lpstr>
      <vt:lpstr>Enterprise Learning Management System (ELMS) for faculty</vt:lpstr>
      <vt:lpstr>Enterprise Learning Management System (ELMS) for students</vt:lpstr>
      <vt:lpstr>Wimba classroom</vt:lpstr>
      <vt:lpstr>Digital Repository at the University of Maryland  (DRUM)</vt:lpstr>
      <vt:lpstr>Interactive devices</vt:lpstr>
      <vt:lpstr>Clickers example</vt:lpstr>
      <vt:lpstr>Now let’s try another question!</vt:lpstr>
      <vt:lpstr>Did you have fun? Try this one!</vt:lpstr>
      <vt:lpstr>Digital reference</vt:lpstr>
      <vt:lpstr>Subject guides</vt:lpstr>
      <vt:lpstr>Mentoring</vt:lpstr>
      <vt:lpstr>Slide 20</vt:lpstr>
      <vt:lpstr>Thank you for your attention!</vt:lpstr>
    </vt:vector>
  </TitlesOfParts>
  <Company>University of Maryland Libraries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nedelina</dc:creator>
  <cp:lastModifiedBy>nedelina</cp:lastModifiedBy>
  <cp:revision>108</cp:revision>
  <dcterms:created xsi:type="dcterms:W3CDTF">2011-06-17T18:09:36Z</dcterms:created>
  <dcterms:modified xsi:type="dcterms:W3CDTF">2011-06-24T17:22:38Z</dcterms:modified>
</cp:coreProperties>
</file>