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8288000" cy="10287000"/>
  <p:notesSz cx="6858000" cy="9144000"/>
  <p:embeddedFontLst>
    <p:embeddedFont>
      <p:font typeface="Calibri" panose="020F0502020204030204" pitchFamily="34" charset="0"/>
      <p:regular r:id="rId16"/>
      <p:bold r:id="rId17"/>
      <p:italic r:id="rId18"/>
      <p:boldItalic r:id="rId19"/>
    </p:embeddedFont>
    <p:embeddedFont>
      <p:font typeface="Libre Baskerville" panose="020B0604020202020204" charset="0"/>
      <p:regular r:id="rId20"/>
      <p:bold r:id="rId21"/>
      <p:italic r:id="rId22"/>
    </p:embeddedFont>
    <p:embeddedFont>
      <p:font typeface="Source Serif Pro" panose="020B0604020202020204" charset="0"/>
      <p:regular r:id="rId23"/>
      <p:bold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61865" autoAdjust="0"/>
  </p:normalViewPr>
  <p:slideViewPr>
    <p:cSldViewPr>
      <p:cViewPr varScale="1">
        <p:scale>
          <a:sx n="47" d="100"/>
          <a:sy n="47" d="100"/>
        </p:scale>
        <p:origin x="2094"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1B2F43-D5FC-40AB-825C-B0A93FD155DE}" type="datetimeFigureOut">
              <a:rPr lang="en-US" smtClean="0"/>
              <a:t>5/11/2023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B9652C-BD1B-4E93-8830-5FF052AF86C0}" type="slidenum">
              <a:rPr lang="en-US" smtClean="0"/>
              <a:t>‹#›</a:t>
            </a:fld>
            <a:endParaRPr lang="en-US"/>
          </a:p>
        </p:txBody>
      </p:sp>
    </p:spTree>
    <p:extLst>
      <p:ext uri="{BB962C8B-B14F-4D97-AF65-F5344CB8AC3E}">
        <p14:creationId xmlns:p14="http://schemas.microsoft.com/office/powerpoint/2010/main" val="1606025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6B9652C-BD1B-4E93-8830-5FF052AF86C0}" type="slidenum">
              <a:rPr lang="en-US" smtClean="0"/>
              <a:t>1</a:t>
            </a:fld>
            <a:endParaRPr lang="en-US"/>
          </a:p>
        </p:txBody>
      </p:sp>
    </p:spTree>
    <p:extLst>
      <p:ext uri="{BB962C8B-B14F-4D97-AF65-F5344CB8AC3E}">
        <p14:creationId xmlns:p14="http://schemas.microsoft.com/office/powerpoint/2010/main" val="2699781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B9652C-BD1B-4E93-8830-5FF052AF86C0}" type="slidenum">
              <a:rPr lang="en-US" smtClean="0"/>
              <a:t>10</a:t>
            </a:fld>
            <a:endParaRPr lang="en-US"/>
          </a:p>
        </p:txBody>
      </p:sp>
    </p:spTree>
    <p:extLst>
      <p:ext uri="{BB962C8B-B14F-4D97-AF65-F5344CB8AC3E}">
        <p14:creationId xmlns:p14="http://schemas.microsoft.com/office/powerpoint/2010/main" val="18638326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B9652C-BD1B-4E93-8830-5FF052AF86C0}" type="slidenum">
              <a:rPr lang="en-US" smtClean="0"/>
              <a:t>11</a:t>
            </a:fld>
            <a:endParaRPr lang="en-US"/>
          </a:p>
        </p:txBody>
      </p:sp>
    </p:spTree>
    <p:extLst>
      <p:ext uri="{BB962C8B-B14F-4D97-AF65-F5344CB8AC3E}">
        <p14:creationId xmlns:p14="http://schemas.microsoft.com/office/powerpoint/2010/main" val="2276590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B9652C-BD1B-4E93-8830-5FF052AF86C0}" type="slidenum">
              <a:rPr lang="en-US" smtClean="0"/>
              <a:t>12</a:t>
            </a:fld>
            <a:endParaRPr lang="en-US"/>
          </a:p>
        </p:txBody>
      </p:sp>
    </p:spTree>
    <p:extLst>
      <p:ext uri="{BB962C8B-B14F-4D97-AF65-F5344CB8AC3E}">
        <p14:creationId xmlns:p14="http://schemas.microsoft.com/office/powerpoint/2010/main" val="1537486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B9652C-BD1B-4E93-8830-5FF052AF86C0}" type="slidenum">
              <a:rPr lang="en-US" smtClean="0"/>
              <a:t>13</a:t>
            </a:fld>
            <a:endParaRPr lang="en-US"/>
          </a:p>
        </p:txBody>
      </p:sp>
    </p:spTree>
    <p:extLst>
      <p:ext uri="{BB962C8B-B14F-4D97-AF65-F5344CB8AC3E}">
        <p14:creationId xmlns:p14="http://schemas.microsoft.com/office/powerpoint/2010/main" val="875699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6B9652C-BD1B-4E93-8830-5FF052AF86C0}" type="slidenum">
              <a:rPr lang="en-US" smtClean="0"/>
              <a:t>2</a:t>
            </a:fld>
            <a:endParaRPr lang="en-US"/>
          </a:p>
        </p:txBody>
      </p:sp>
    </p:spTree>
    <p:extLst>
      <p:ext uri="{BB962C8B-B14F-4D97-AF65-F5344CB8AC3E}">
        <p14:creationId xmlns:p14="http://schemas.microsoft.com/office/powerpoint/2010/main" val="1560884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6B9652C-BD1B-4E93-8830-5FF052AF86C0}" type="slidenum">
              <a:rPr lang="en-US" smtClean="0"/>
              <a:t>3</a:t>
            </a:fld>
            <a:endParaRPr lang="en-US"/>
          </a:p>
        </p:txBody>
      </p:sp>
    </p:spTree>
    <p:extLst>
      <p:ext uri="{BB962C8B-B14F-4D97-AF65-F5344CB8AC3E}">
        <p14:creationId xmlns:p14="http://schemas.microsoft.com/office/powerpoint/2010/main" val="1786219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B9652C-BD1B-4E93-8830-5FF052AF86C0}" type="slidenum">
              <a:rPr lang="en-US" smtClean="0"/>
              <a:t>4</a:t>
            </a:fld>
            <a:endParaRPr lang="en-US"/>
          </a:p>
        </p:txBody>
      </p:sp>
    </p:spTree>
    <p:extLst>
      <p:ext uri="{BB962C8B-B14F-4D97-AF65-F5344CB8AC3E}">
        <p14:creationId xmlns:p14="http://schemas.microsoft.com/office/powerpoint/2010/main" val="338086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B9652C-BD1B-4E93-8830-5FF052AF86C0}" type="slidenum">
              <a:rPr lang="en-US" smtClean="0"/>
              <a:t>5</a:t>
            </a:fld>
            <a:endParaRPr lang="en-US"/>
          </a:p>
        </p:txBody>
      </p:sp>
    </p:spTree>
    <p:extLst>
      <p:ext uri="{BB962C8B-B14F-4D97-AF65-F5344CB8AC3E}">
        <p14:creationId xmlns:p14="http://schemas.microsoft.com/office/powerpoint/2010/main" val="1426819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6B9652C-BD1B-4E93-8830-5FF052AF86C0}" type="slidenum">
              <a:rPr lang="en-US" smtClean="0"/>
              <a:t>6</a:t>
            </a:fld>
            <a:endParaRPr lang="en-US"/>
          </a:p>
        </p:txBody>
      </p:sp>
    </p:spTree>
    <p:extLst>
      <p:ext uri="{BB962C8B-B14F-4D97-AF65-F5344CB8AC3E}">
        <p14:creationId xmlns:p14="http://schemas.microsoft.com/office/powerpoint/2010/main" val="1321891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6B9652C-BD1B-4E93-8830-5FF052AF86C0}" type="slidenum">
              <a:rPr lang="en-US" smtClean="0"/>
              <a:t>7</a:t>
            </a:fld>
            <a:endParaRPr lang="en-US"/>
          </a:p>
        </p:txBody>
      </p:sp>
    </p:spTree>
    <p:extLst>
      <p:ext uri="{BB962C8B-B14F-4D97-AF65-F5344CB8AC3E}">
        <p14:creationId xmlns:p14="http://schemas.microsoft.com/office/powerpoint/2010/main" val="1465365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B9652C-BD1B-4E93-8830-5FF052AF86C0}" type="slidenum">
              <a:rPr lang="en-US" smtClean="0"/>
              <a:t>8</a:t>
            </a:fld>
            <a:endParaRPr lang="en-US"/>
          </a:p>
        </p:txBody>
      </p:sp>
    </p:spTree>
    <p:extLst>
      <p:ext uri="{BB962C8B-B14F-4D97-AF65-F5344CB8AC3E}">
        <p14:creationId xmlns:p14="http://schemas.microsoft.com/office/powerpoint/2010/main" val="779730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6B9652C-BD1B-4E93-8830-5FF052AF86C0}" type="slidenum">
              <a:rPr lang="en-US" smtClean="0"/>
              <a:t>9</a:t>
            </a:fld>
            <a:endParaRPr lang="en-US"/>
          </a:p>
        </p:txBody>
      </p:sp>
    </p:spTree>
    <p:extLst>
      <p:ext uri="{BB962C8B-B14F-4D97-AF65-F5344CB8AC3E}">
        <p14:creationId xmlns:p14="http://schemas.microsoft.com/office/powerpoint/2010/main" val="276765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5/11/2023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pic>
          <p:nvPicPr>
            <p:cNvPr id="3" name="Picture 3"/>
            <p:cNvPicPr>
              <a:picLocks noChangeAspect="1"/>
            </p:cNvPicPr>
            <p:nvPr/>
          </p:nvPicPr>
          <p:blipFill>
            <a:blip r:embed="rId3">
              <a:alphaModFix amt="84000"/>
            </a:blip>
            <a:srcRect t="6506" b="18493"/>
            <a:stretch>
              <a:fillRect/>
            </a:stretch>
          </p:blipFill>
          <p:spPr>
            <a:xfrm>
              <a:off x="0" y="0"/>
              <a:ext cx="24384000" cy="13716000"/>
            </a:xfrm>
            <a:prstGeom prst="rect">
              <a:avLst/>
            </a:prstGeom>
          </p:spPr>
        </p:pic>
      </p:grpSp>
      <p:grpSp>
        <p:nvGrpSpPr>
          <p:cNvPr id="4" name="Group 4"/>
          <p:cNvGrpSpPr/>
          <p:nvPr/>
        </p:nvGrpSpPr>
        <p:grpSpPr>
          <a:xfrm>
            <a:off x="2847221" y="2098623"/>
            <a:ext cx="13706400" cy="6321287"/>
            <a:chOff x="0" y="0"/>
            <a:chExt cx="3187584" cy="1470089"/>
          </a:xfrm>
        </p:grpSpPr>
        <p:sp>
          <p:nvSpPr>
            <p:cNvPr id="5" name="Freeform 5"/>
            <p:cNvSpPr/>
            <p:nvPr/>
          </p:nvSpPr>
          <p:spPr>
            <a:xfrm>
              <a:off x="0" y="0"/>
              <a:ext cx="3187584" cy="1470089"/>
            </a:xfrm>
            <a:custGeom>
              <a:avLst/>
              <a:gdLst/>
              <a:ahLst/>
              <a:cxnLst/>
              <a:rect l="l" t="t" r="r" b="b"/>
              <a:pathLst>
                <a:path w="3187584" h="1470089">
                  <a:moveTo>
                    <a:pt x="0" y="0"/>
                  </a:moveTo>
                  <a:lnTo>
                    <a:pt x="3187584" y="0"/>
                  </a:lnTo>
                  <a:lnTo>
                    <a:pt x="3187584" y="1470089"/>
                  </a:lnTo>
                  <a:lnTo>
                    <a:pt x="0" y="1470089"/>
                  </a:lnTo>
                  <a:close/>
                </a:path>
              </a:pathLst>
            </a:custGeom>
            <a:solidFill>
              <a:srgbClr val="181930">
                <a:alpha val="67843"/>
              </a:srgbClr>
            </a:solidFill>
          </p:spPr>
        </p:sp>
      </p:grpSp>
      <p:sp>
        <p:nvSpPr>
          <p:cNvPr id="6" name="TextBox 6"/>
          <p:cNvSpPr txBox="1"/>
          <p:nvPr/>
        </p:nvSpPr>
        <p:spPr>
          <a:xfrm>
            <a:off x="3720891" y="2719578"/>
            <a:ext cx="12009096" cy="2423922"/>
          </a:xfrm>
          <a:prstGeom prst="rect">
            <a:avLst/>
          </a:prstGeom>
        </p:spPr>
        <p:txBody>
          <a:bodyPr lIns="0" tIns="0" rIns="0" bIns="0" rtlCol="0" anchor="t">
            <a:spAutoFit/>
          </a:bodyPr>
          <a:lstStyle/>
          <a:p>
            <a:pPr>
              <a:lnSpc>
                <a:spcPts val="6384"/>
              </a:lnSpc>
            </a:pPr>
            <a:r>
              <a:rPr lang="en-US" sz="5600" b="1" i="0" spc="112">
                <a:solidFill>
                  <a:srgbClr val="FFFFFF"/>
                </a:solidFill>
                <a:latin typeface="Libre Baskerville"/>
              </a:rPr>
              <a:t>What’s on the Menu Today?: </a:t>
            </a:r>
          </a:p>
          <a:p>
            <a:pPr>
              <a:lnSpc>
                <a:spcPts val="6384"/>
              </a:lnSpc>
            </a:pPr>
            <a:r>
              <a:rPr lang="en-US" sz="5600" b="1" i="0" spc="112">
                <a:solidFill>
                  <a:srgbClr val="FFFFFF"/>
                </a:solidFill>
                <a:latin typeface="Libre Baskerville"/>
              </a:rPr>
              <a:t>The School Lunch Program in </a:t>
            </a:r>
          </a:p>
          <a:p>
            <a:pPr>
              <a:lnSpc>
                <a:spcPts val="6384"/>
              </a:lnSpc>
            </a:pPr>
            <a:r>
              <a:rPr lang="en-US" sz="5600" b="1" i="0" spc="112">
                <a:solidFill>
                  <a:srgbClr val="FFFFFF"/>
                </a:solidFill>
                <a:latin typeface="Libre Baskerville"/>
              </a:rPr>
              <a:t>Occupied Japan</a:t>
            </a:r>
          </a:p>
        </p:txBody>
      </p:sp>
      <p:sp>
        <p:nvSpPr>
          <p:cNvPr id="7" name="TextBox 7"/>
          <p:cNvSpPr txBox="1"/>
          <p:nvPr/>
        </p:nvSpPr>
        <p:spPr>
          <a:xfrm>
            <a:off x="10381422" y="6259978"/>
            <a:ext cx="5931038" cy="935355"/>
          </a:xfrm>
          <a:prstGeom prst="rect">
            <a:avLst/>
          </a:prstGeom>
        </p:spPr>
        <p:txBody>
          <a:bodyPr lIns="0" tIns="0" rIns="0" bIns="0" rtlCol="0" anchor="t">
            <a:spAutoFit/>
          </a:bodyPr>
          <a:lstStyle/>
          <a:p>
            <a:pPr>
              <a:lnSpc>
                <a:spcPts val="2520"/>
              </a:lnSpc>
            </a:pPr>
            <a:r>
              <a:rPr lang="en-US" sz="1800" b="0" spc="53">
                <a:solidFill>
                  <a:srgbClr val="FFFFFF"/>
                </a:solidFill>
                <a:latin typeface="Libre Baskerville"/>
              </a:rPr>
              <a:t>Curator, Gordon W. Prange Collection</a:t>
            </a:r>
          </a:p>
          <a:p>
            <a:pPr>
              <a:lnSpc>
                <a:spcPts val="2520"/>
              </a:lnSpc>
            </a:pPr>
            <a:r>
              <a:rPr lang="en-US" sz="1800" b="0" spc="53">
                <a:solidFill>
                  <a:srgbClr val="FFFFFF"/>
                </a:solidFill>
                <a:latin typeface="Libre Baskerville"/>
              </a:rPr>
              <a:t>East Asian Studies Librarian</a:t>
            </a:r>
          </a:p>
          <a:p>
            <a:pPr>
              <a:lnSpc>
                <a:spcPts val="2520"/>
              </a:lnSpc>
            </a:pPr>
            <a:r>
              <a:rPr lang="en-US" sz="1800" b="0" spc="53">
                <a:solidFill>
                  <a:srgbClr val="FFFFFF"/>
                </a:solidFill>
                <a:latin typeface="Libre Baskerville"/>
              </a:rPr>
              <a:t>University of Maryland</a:t>
            </a:r>
          </a:p>
        </p:txBody>
      </p:sp>
      <p:sp>
        <p:nvSpPr>
          <p:cNvPr id="8" name="TextBox 8"/>
          <p:cNvSpPr txBox="1"/>
          <p:nvPr/>
        </p:nvSpPr>
        <p:spPr>
          <a:xfrm>
            <a:off x="4856146" y="7878111"/>
            <a:ext cx="9738586" cy="356120"/>
          </a:xfrm>
          <a:prstGeom prst="rect">
            <a:avLst/>
          </a:prstGeom>
        </p:spPr>
        <p:txBody>
          <a:bodyPr lIns="0" tIns="0" rIns="0" bIns="0" rtlCol="0" anchor="t">
            <a:spAutoFit/>
          </a:bodyPr>
          <a:lstStyle/>
          <a:p>
            <a:pPr algn="ctr">
              <a:lnSpc>
                <a:spcPts val="2940"/>
              </a:lnSpc>
            </a:pPr>
            <a:r>
              <a:rPr lang="en-US" sz="2100" b="0" spc="63">
                <a:solidFill>
                  <a:srgbClr val="FFFFFF"/>
                </a:solidFill>
                <a:latin typeface="Libre Baskerville"/>
              </a:rPr>
              <a:t>New England Association of Asian Studies Conference, 11/1/2019</a:t>
            </a:r>
          </a:p>
        </p:txBody>
      </p:sp>
      <p:sp>
        <p:nvSpPr>
          <p:cNvPr id="9" name="TextBox 9"/>
          <p:cNvSpPr txBox="1"/>
          <p:nvPr/>
        </p:nvSpPr>
        <p:spPr>
          <a:xfrm>
            <a:off x="10381422" y="5632844"/>
            <a:ext cx="7400050" cy="815340"/>
          </a:xfrm>
          <a:prstGeom prst="rect">
            <a:avLst/>
          </a:prstGeom>
        </p:spPr>
        <p:txBody>
          <a:bodyPr lIns="0" tIns="0" rIns="0" bIns="0" rtlCol="0" anchor="t">
            <a:spAutoFit/>
          </a:bodyPr>
          <a:lstStyle/>
          <a:p>
            <a:pPr>
              <a:lnSpc>
                <a:spcPts val="3359"/>
              </a:lnSpc>
            </a:pPr>
            <a:r>
              <a:rPr lang="en-US" sz="2400" b="0" spc="72">
                <a:solidFill>
                  <a:srgbClr val="FFFFFF"/>
                </a:solidFill>
                <a:latin typeface="Libre Baskerville"/>
              </a:rPr>
              <a:t>Kana Jenkins</a:t>
            </a:r>
          </a:p>
          <a:p>
            <a:pPr>
              <a:lnSpc>
                <a:spcPts val="3359"/>
              </a:lnSpc>
            </a:pPr>
            <a:endParaRPr lang="en-US" sz="2400" b="0" spc="72">
              <a:solidFill>
                <a:srgbClr val="FFFFFF"/>
              </a:solidFill>
              <a:latin typeface="Libre Baskerville"/>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105819"/>
            <a:ext cx="18288000" cy="1288976"/>
          </a:xfrm>
          <a:prstGeom prst="rect">
            <a:avLst/>
          </a:prstGeom>
          <a:solidFill>
            <a:srgbClr val="181930"/>
          </a:solidFill>
        </p:spPr>
      </p:sp>
      <p:sp>
        <p:nvSpPr>
          <p:cNvPr id="3" name="TextBox 3"/>
          <p:cNvSpPr txBox="1"/>
          <p:nvPr/>
        </p:nvSpPr>
        <p:spPr>
          <a:xfrm>
            <a:off x="173087" y="219581"/>
            <a:ext cx="17635792" cy="638175"/>
          </a:xfrm>
          <a:prstGeom prst="rect">
            <a:avLst/>
          </a:prstGeom>
        </p:spPr>
        <p:txBody>
          <a:bodyPr lIns="0" tIns="0" rIns="0" bIns="0" rtlCol="0" anchor="t">
            <a:spAutoFit/>
          </a:bodyPr>
          <a:lstStyle/>
          <a:p>
            <a:pPr>
              <a:lnSpc>
                <a:spcPts val="5040"/>
              </a:lnSpc>
            </a:pPr>
            <a:r>
              <a:rPr lang="en-US" sz="4200" b="1" i="0" spc="84">
                <a:solidFill>
                  <a:srgbClr val="FFFFFF"/>
                </a:solidFill>
                <a:latin typeface="Libre Baskerville"/>
              </a:rPr>
              <a:t>School lunch &amp; Bento</a:t>
            </a:r>
          </a:p>
        </p:txBody>
      </p:sp>
      <p:grpSp>
        <p:nvGrpSpPr>
          <p:cNvPr id="4" name="Group 4"/>
          <p:cNvGrpSpPr/>
          <p:nvPr/>
        </p:nvGrpSpPr>
        <p:grpSpPr>
          <a:xfrm>
            <a:off x="16812039" y="8808483"/>
            <a:ext cx="1475961" cy="1400589"/>
            <a:chOff x="0" y="0"/>
            <a:chExt cx="1967948" cy="1867452"/>
          </a:xfrm>
        </p:grpSpPr>
        <p:pic>
          <p:nvPicPr>
            <p:cNvPr id="5" name="Picture 5"/>
            <p:cNvPicPr>
              <a:picLocks noChangeAspect="1"/>
            </p:cNvPicPr>
            <p:nvPr/>
          </p:nvPicPr>
          <p:blipFill>
            <a:blip r:embed="rId3">
              <a:alphaModFix amt="48000"/>
            </a:blip>
            <a:srcRect t="1484" b="1484"/>
            <a:stretch>
              <a:fillRect/>
            </a:stretch>
          </p:blipFill>
          <p:spPr>
            <a:xfrm>
              <a:off x="0" y="0"/>
              <a:ext cx="1967948" cy="1867452"/>
            </a:xfrm>
            <a:prstGeom prst="rect">
              <a:avLst/>
            </a:prstGeom>
          </p:spPr>
        </p:pic>
      </p:grpSp>
      <p:grpSp>
        <p:nvGrpSpPr>
          <p:cNvPr id="6" name="Group 6"/>
          <p:cNvGrpSpPr/>
          <p:nvPr/>
        </p:nvGrpSpPr>
        <p:grpSpPr>
          <a:xfrm>
            <a:off x="15663122" y="1484731"/>
            <a:ext cx="2145756" cy="8159504"/>
            <a:chOff x="0" y="0"/>
            <a:chExt cx="2861008" cy="10879338"/>
          </a:xfrm>
        </p:grpSpPr>
        <p:pic>
          <p:nvPicPr>
            <p:cNvPr id="7" name="Picture 7"/>
            <p:cNvPicPr>
              <a:picLocks noChangeAspect="1"/>
            </p:cNvPicPr>
            <p:nvPr/>
          </p:nvPicPr>
          <p:blipFill>
            <a:blip r:embed="rId4"/>
            <a:srcRect l="18155" r="2788" b="10189"/>
            <a:stretch>
              <a:fillRect/>
            </a:stretch>
          </p:blipFill>
          <p:spPr>
            <a:xfrm>
              <a:off x="0" y="0"/>
              <a:ext cx="2861008" cy="10879338"/>
            </a:xfrm>
            <a:prstGeom prst="rect">
              <a:avLst/>
            </a:prstGeom>
          </p:spPr>
        </p:pic>
      </p:grpSp>
      <p:grpSp>
        <p:nvGrpSpPr>
          <p:cNvPr id="8" name="Group 8"/>
          <p:cNvGrpSpPr/>
          <p:nvPr/>
        </p:nvGrpSpPr>
        <p:grpSpPr>
          <a:xfrm>
            <a:off x="10769373" y="1484731"/>
            <a:ext cx="4654808" cy="8159504"/>
            <a:chOff x="0" y="0"/>
            <a:chExt cx="6206411" cy="10879338"/>
          </a:xfrm>
        </p:grpSpPr>
        <p:pic>
          <p:nvPicPr>
            <p:cNvPr id="9" name="Picture 9"/>
            <p:cNvPicPr>
              <a:picLocks noChangeAspect="1"/>
            </p:cNvPicPr>
            <p:nvPr/>
          </p:nvPicPr>
          <p:blipFill>
            <a:blip r:embed="rId5"/>
            <a:srcRect l="7197" r="7197"/>
            <a:stretch>
              <a:fillRect/>
            </a:stretch>
          </p:blipFill>
          <p:spPr>
            <a:xfrm>
              <a:off x="0" y="0"/>
              <a:ext cx="6206411" cy="10879338"/>
            </a:xfrm>
            <a:prstGeom prst="rect">
              <a:avLst/>
            </a:prstGeom>
          </p:spPr>
        </p:pic>
      </p:grpSp>
      <p:grpSp>
        <p:nvGrpSpPr>
          <p:cNvPr id="10" name="Group 10"/>
          <p:cNvGrpSpPr/>
          <p:nvPr/>
        </p:nvGrpSpPr>
        <p:grpSpPr>
          <a:xfrm>
            <a:off x="310878" y="1484731"/>
            <a:ext cx="10191869" cy="8159504"/>
            <a:chOff x="0" y="0"/>
            <a:chExt cx="13589159" cy="10879338"/>
          </a:xfrm>
        </p:grpSpPr>
        <p:pic>
          <p:nvPicPr>
            <p:cNvPr id="11" name="Picture 11"/>
            <p:cNvPicPr>
              <a:picLocks noChangeAspect="1"/>
            </p:cNvPicPr>
            <p:nvPr/>
          </p:nvPicPr>
          <p:blipFill>
            <a:blip r:embed="rId6"/>
            <a:srcRect l="1089" r="5229"/>
            <a:stretch>
              <a:fillRect/>
            </a:stretch>
          </p:blipFill>
          <p:spPr>
            <a:xfrm>
              <a:off x="0" y="0"/>
              <a:ext cx="13589159" cy="10879338"/>
            </a:xfrm>
            <a:prstGeom prst="rect">
              <a:avLst/>
            </a:prstGeom>
          </p:spPr>
        </p:pic>
      </p:grpSp>
      <p:sp>
        <p:nvSpPr>
          <p:cNvPr id="12" name="TextBox 12"/>
          <p:cNvSpPr txBox="1"/>
          <p:nvPr/>
        </p:nvSpPr>
        <p:spPr>
          <a:xfrm>
            <a:off x="11365146" y="9753512"/>
            <a:ext cx="5233873" cy="257302"/>
          </a:xfrm>
          <a:prstGeom prst="rect">
            <a:avLst/>
          </a:prstGeom>
        </p:spPr>
        <p:txBody>
          <a:bodyPr lIns="0" tIns="0" rIns="0" bIns="0" rtlCol="0" anchor="t">
            <a:spAutoFit/>
          </a:bodyPr>
          <a:lstStyle/>
          <a:p>
            <a:pPr algn="r">
              <a:lnSpc>
                <a:spcPts val="2144"/>
              </a:lnSpc>
            </a:pPr>
            <a:r>
              <a:rPr lang="en-US" sz="1600" b="0" i="1" spc="64">
                <a:solidFill>
                  <a:srgbClr val="E41515"/>
                </a:solidFill>
                <a:latin typeface="Libre Baskerville"/>
              </a:rPr>
              <a:t>nd Cooking 13, no. 3 (1947)</a:t>
            </a:r>
          </a:p>
        </p:txBody>
      </p:sp>
      <p:sp>
        <p:nvSpPr>
          <p:cNvPr id="13" name="TextBox 13"/>
          <p:cNvSpPr txBox="1"/>
          <p:nvPr/>
        </p:nvSpPr>
        <p:spPr>
          <a:xfrm>
            <a:off x="4751870" y="9753512"/>
            <a:ext cx="5233873" cy="257302"/>
          </a:xfrm>
          <a:prstGeom prst="rect">
            <a:avLst/>
          </a:prstGeom>
        </p:spPr>
        <p:txBody>
          <a:bodyPr lIns="0" tIns="0" rIns="0" bIns="0" rtlCol="0" anchor="t">
            <a:spAutoFit/>
          </a:bodyPr>
          <a:lstStyle/>
          <a:p>
            <a:pPr algn="r">
              <a:lnSpc>
                <a:spcPts val="2144"/>
              </a:lnSpc>
            </a:pPr>
            <a:r>
              <a:rPr lang="en-US" sz="1600" b="0" i="1" spc="64">
                <a:solidFill>
                  <a:srgbClr val="000000"/>
                </a:solidFill>
                <a:latin typeface="Libre Baskerville"/>
              </a:rPr>
              <a:t>Mother, 1, no. 2 (1949)</a:t>
            </a:r>
          </a:p>
        </p:txBody>
      </p:sp>
      <p:grpSp>
        <p:nvGrpSpPr>
          <p:cNvPr id="14" name="Group 14"/>
          <p:cNvGrpSpPr/>
          <p:nvPr/>
        </p:nvGrpSpPr>
        <p:grpSpPr>
          <a:xfrm>
            <a:off x="456700" y="4452591"/>
            <a:ext cx="734856" cy="2683333"/>
            <a:chOff x="0" y="0"/>
            <a:chExt cx="1739008" cy="6350000"/>
          </a:xfrm>
        </p:grpSpPr>
        <p:sp>
          <p:nvSpPr>
            <p:cNvPr id="15" name="Freeform 15"/>
            <p:cNvSpPr/>
            <p:nvPr/>
          </p:nvSpPr>
          <p:spPr>
            <a:xfrm>
              <a:off x="0" y="0"/>
              <a:ext cx="1739008" cy="6350000"/>
            </a:xfrm>
            <a:custGeom>
              <a:avLst/>
              <a:gdLst/>
              <a:ahLst/>
              <a:cxnLst/>
              <a:rect l="l" t="t" r="r" b="b"/>
              <a:pathLst>
                <a:path w="1739008" h="6350000">
                  <a:moveTo>
                    <a:pt x="1739008" y="279400"/>
                  </a:moveTo>
                  <a:lnTo>
                    <a:pt x="1739008" y="0"/>
                  </a:lnTo>
                  <a:lnTo>
                    <a:pt x="0" y="0"/>
                  </a:lnTo>
                  <a:lnTo>
                    <a:pt x="0" y="6350000"/>
                  </a:lnTo>
                  <a:lnTo>
                    <a:pt x="1739008" y="6350000"/>
                  </a:lnTo>
                  <a:lnTo>
                    <a:pt x="1739008" y="279400"/>
                  </a:lnTo>
                  <a:close/>
                  <a:moveTo>
                    <a:pt x="1660268" y="279400"/>
                  </a:moveTo>
                  <a:lnTo>
                    <a:pt x="1660268" y="6271260"/>
                  </a:lnTo>
                  <a:lnTo>
                    <a:pt x="78740" y="6271260"/>
                  </a:lnTo>
                  <a:lnTo>
                    <a:pt x="78740" y="78740"/>
                  </a:lnTo>
                  <a:lnTo>
                    <a:pt x="1660268" y="78740"/>
                  </a:lnTo>
                  <a:lnTo>
                    <a:pt x="1660268" y="279400"/>
                  </a:lnTo>
                  <a:close/>
                </a:path>
              </a:pathLst>
            </a:custGeom>
            <a:solidFill>
              <a:srgbClr val="E41515"/>
            </a:solidFill>
          </p:spPr>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105819"/>
            <a:ext cx="18288000" cy="1288976"/>
          </a:xfrm>
          <a:prstGeom prst="rect">
            <a:avLst/>
          </a:prstGeom>
          <a:solidFill>
            <a:srgbClr val="181930"/>
          </a:solidFill>
        </p:spPr>
      </p:sp>
      <p:sp>
        <p:nvSpPr>
          <p:cNvPr id="3" name="TextBox 3"/>
          <p:cNvSpPr txBox="1"/>
          <p:nvPr/>
        </p:nvSpPr>
        <p:spPr>
          <a:xfrm>
            <a:off x="173087" y="219581"/>
            <a:ext cx="17635792" cy="635000"/>
          </a:xfrm>
          <a:prstGeom prst="rect">
            <a:avLst/>
          </a:prstGeom>
        </p:spPr>
        <p:txBody>
          <a:bodyPr lIns="0" tIns="0" rIns="0" bIns="0" rtlCol="0" anchor="t">
            <a:spAutoFit/>
          </a:bodyPr>
          <a:lstStyle/>
          <a:p>
            <a:pPr>
              <a:lnSpc>
                <a:spcPts val="5040"/>
              </a:lnSpc>
            </a:pPr>
            <a:r>
              <a:rPr lang="en-US" sz="4200" b="1" i="0" spc="84">
                <a:solidFill>
                  <a:srgbClr val="FFFFFF"/>
                </a:solidFill>
                <a:latin typeface="Libre Baskerville"/>
              </a:rPr>
              <a:t>School lunch as Model</a:t>
            </a:r>
          </a:p>
        </p:txBody>
      </p:sp>
      <p:grpSp>
        <p:nvGrpSpPr>
          <p:cNvPr id="4" name="Group 4"/>
          <p:cNvGrpSpPr/>
          <p:nvPr/>
        </p:nvGrpSpPr>
        <p:grpSpPr>
          <a:xfrm>
            <a:off x="434945" y="1630418"/>
            <a:ext cx="10409565" cy="7836604"/>
            <a:chOff x="0" y="0"/>
            <a:chExt cx="13879419" cy="10448805"/>
          </a:xfrm>
        </p:grpSpPr>
        <p:pic>
          <p:nvPicPr>
            <p:cNvPr id="5" name="Picture 5"/>
            <p:cNvPicPr>
              <a:picLocks noChangeAspect="1"/>
            </p:cNvPicPr>
            <p:nvPr/>
          </p:nvPicPr>
          <p:blipFill>
            <a:blip r:embed="rId3"/>
            <a:srcRect l="2210" t="1842"/>
            <a:stretch>
              <a:fillRect/>
            </a:stretch>
          </p:blipFill>
          <p:spPr>
            <a:xfrm>
              <a:off x="0" y="0"/>
              <a:ext cx="13879419" cy="10448805"/>
            </a:xfrm>
            <a:prstGeom prst="rect">
              <a:avLst/>
            </a:prstGeom>
          </p:spPr>
        </p:pic>
      </p:grpSp>
      <p:grpSp>
        <p:nvGrpSpPr>
          <p:cNvPr id="6" name="Group 6"/>
          <p:cNvGrpSpPr/>
          <p:nvPr/>
        </p:nvGrpSpPr>
        <p:grpSpPr>
          <a:xfrm>
            <a:off x="16812039" y="8939348"/>
            <a:ext cx="1475961" cy="1400589"/>
            <a:chOff x="0" y="0"/>
            <a:chExt cx="1967948" cy="1867452"/>
          </a:xfrm>
        </p:grpSpPr>
        <p:pic>
          <p:nvPicPr>
            <p:cNvPr id="7" name="Picture 7"/>
            <p:cNvPicPr>
              <a:picLocks noChangeAspect="1"/>
            </p:cNvPicPr>
            <p:nvPr/>
          </p:nvPicPr>
          <p:blipFill>
            <a:blip r:embed="rId4">
              <a:alphaModFix amt="48000"/>
            </a:blip>
            <a:srcRect t="1484" b="1484"/>
            <a:stretch>
              <a:fillRect/>
            </a:stretch>
          </p:blipFill>
          <p:spPr>
            <a:xfrm>
              <a:off x="0" y="0"/>
              <a:ext cx="1967948" cy="1867452"/>
            </a:xfrm>
            <a:prstGeom prst="rect">
              <a:avLst/>
            </a:prstGeom>
          </p:spPr>
        </p:pic>
      </p:grpSp>
      <p:grpSp>
        <p:nvGrpSpPr>
          <p:cNvPr id="8" name="Group 8"/>
          <p:cNvGrpSpPr/>
          <p:nvPr/>
        </p:nvGrpSpPr>
        <p:grpSpPr>
          <a:xfrm>
            <a:off x="11626738" y="1630418"/>
            <a:ext cx="6182140" cy="7836604"/>
            <a:chOff x="0" y="0"/>
            <a:chExt cx="8242853" cy="10448805"/>
          </a:xfrm>
        </p:grpSpPr>
        <p:pic>
          <p:nvPicPr>
            <p:cNvPr id="9" name="Picture 9"/>
            <p:cNvPicPr>
              <a:picLocks noChangeAspect="1"/>
            </p:cNvPicPr>
            <p:nvPr/>
          </p:nvPicPr>
          <p:blipFill>
            <a:blip r:embed="rId5"/>
            <a:srcRect t="2464" b="2464"/>
            <a:stretch>
              <a:fillRect/>
            </a:stretch>
          </p:blipFill>
          <p:spPr>
            <a:xfrm>
              <a:off x="0" y="0"/>
              <a:ext cx="8242853" cy="10448805"/>
            </a:xfrm>
            <a:prstGeom prst="rect">
              <a:avLst/>
            </a:prstGeom>
          </p:spPr>
        </p:pic>
      </p:grpSp>
      <p:sp>
        <p:nvSpPr>
          <p:cNvPr id="10" name="TextBox 10"/>
          <p:cNvSpPr txBox="1"/>
          <p:nvPr/>
        </p:nvSpPr>
        <p:spPr>
          <a:xfrm>
            <a:off x="5610636" y="9620592"/>
            <a:ext cx="5233873" cy="257302"/>
          </a:xfrm>
          <a:prstGeom prst="rect">
            <a:avLst/>
          </a:prstGeom>
        </p:spPr>
        <p:txBody>
          <a:bodyPr lIns="0" tIns="0" rIns="0" bIns="0" rtlCol="0" anchor="t">
            <a:spAutoFit/>
          </a:bodyPr>
          <a:lstStyle/>
          <a:p>
            <a:pPr algn="r">
              <a:lnSpc>
                <a:spcPts val="2144"/>
              </a:lnSpc>
            </a:pPr>
            <a:r>
              <a:rPr lang="en-US" sz="1600" b="0" i="1" spc="64">
                <a:solidFill>
                  <a:srgbClr val="000000"/>
                </a:solidFill>
                <a:latin typeface="Libre Baskerville"/>
              </a:rPr>
              <a:t>Mother, 1, no. 1 (1949)</a:t>
            </a:r>
          </a:p>
        </p:txBody>
      </p:sp>
      <p:sp>
        <p:nvSpPr>
          <p:cNvPr id="11" name="TextBox 11"/>
          <p:cNvSpPr txBox="1"/>
          <p:nvPr/>
        </p:nvSpPr>
        <p:spPr>
          <a:xfrm>
            <a:off x="11626738" y="9620592"/>
            <a:ext cx="5233873" cy="257302"/>
          </a:xfrm>
          <a:prstGeom prst="rect">
            <a:avLst/>
          </a:prstGeom>
        </p:spPr>
        <p:txBody>
          <a:bodyPr lIns="0" tIns="0" rIns="0" bIns="0" rtlCol="0" anchor="t">
            <a:spAutoFit/>
          </a:bodyPr>
          <a:lstStyle/>
          <a:p>
            <a:pPr algn="r">
              <a:lnSpc>
                <a:spcPts val="2144"/>
              </a:lnSpc>
            </a:pPr>
            <a:r>
              <a:rPr lang="en-US" sz="1600" b="0" i="1" spc="64">
                <a:solidFill>
                  <a:srgbClr val="000000"/>
                </a:solidFill>
                <a:latin typeface="Libre Baskerville"/>
              </a:rPr>
              <a:t>Home Economics Education 22, no. 7 (1948)</a:t>
            </a:r>
          </a:p>
        </p:txBody>
      </p:sp>
      <p:grpSp>
        <p:nvGrpSpPr>
          <p:cNvPr id="12" name="Group 12"/>
          <p:cNvGrpSpPr/>
          <p:nvPr/>
        </p:nvGrpSpPr>
        <p:grpSpPr>
          <a:xfrm>
            <a:off x="838322" y="4686300"/>
            <a:ext cx="1994226" cy="2683333"/>
            <a:chOff x="0" y="0"/>
            <a:chExt cx="4719257" cy="6350000"/>
          </a:xfrm>
        </p:grpSpPr>
        <p:sp>
          <p:nvSpPr>
            <p:cNvPr id="13" name="Freeform 13"/>
            <p:cNvSpPr/>
            <p:nvPr/>
          </p:nvSpPr>
          <p:spPr>
            <a:xfrm>
              <a:off x="0" y="0"/>
              <a:ext cx="4719257" cy="6350000"/>
            </a:xfrm>
            <a:custGeom>
              <a:avLst/>
              <a:gdLst/>
              <a:ahLst/>
              <a:cxnLst/>
              <a:rect l="l" t="t" r="r" b="b"/>
              <a:pathLst>
                <a:path w="4719257" h="6350000">
                  <a:moveTo>
                    <a:pt x="4719257" y="279400"/>
                  </a:moveTo>
                  <a:lnTo>
                    <a:pt x="4719257" y="0"/>
                  </a:lnTo>
                  <a:lnTo>
                    <a:pt x="0" y="0"/>
                  </a:lnTo>
                  <a:lnTo>
                    <a:pt x="0" y="6350000"/>
                  </a:lnTo>
                  <a:lnTo>
                    <a:pt x="4719257" y="6350000"/>
                  </a:lnTo>
                  <a:lnTo>
                    <a:pt x="4719257" y="279400"/>
                  </a:lnTo>
                  <a:close/>
                  <a:moveTo>
                    <a:pt x="4640517" y="279400"/>
                  </a:moveTo>
                  <a:lnTo>
                    <a:pt x="4640517" y="6271260"/>
                  </a:lnTo>
                  <a:lnTo>
                    <a:pt x="78740" y="6271260"/>
                  </a:lnTo>
                  <a:lnTo>
                    <a:pt x="78740" y="78740"/>
                  </a:lnTo>
                  <a:lnTo>
                    <a:pt x="4640517" y="78740"/>
                  </a:lnTo>
                  <a:lnTo>
                    <a:pt x="4640517" y="279400"/>
                  </a:lnTo>
                  <a:close/>
                </a:path>
              </a:pathLst>
            </a:custGeom>
            <a:solidFill>
              <a:srgbClr val="E41515"/>
            </a:solidFill>
          </p:spPr>
        </p:sp>
      </p:grpSp>
      <p:grpSp>
        <p:nvGrpSpPr>
          <p:cNvPr id="14" name="Group 14"/>
          <p:cNvGrpSpPr/>
          <p:nvPr/>
        </p:nvGrpSpPr>
        <p:grpSpPr>
          <a:xfrm>
            <a:off x="11756168" y="1805542"/>
            <a:ext cx="5923281" cy="631874"/>
            <a:chOff x="0" y="0"/>
            <a:chExt cx="14017209" cy="1495306"/>
          </a:xfrm>
        </p:grpSpPr>
        <p:sp>
          <p:nvSpPr>
            <p:cNvPr id="15" name="Freeform 15"/>
            <p:cNvSpPr/>
            <p:nvPr/>
          </p:nvSpPr>
          <p:spPr>
            <a:xfrm>
              <a:off x="0" y="0"/>
              <a:ext cx="14017208" cy="1495306"/>
            </a:xfrm>
            <a:custGeom>
              <a:avLst/>
              <a:gdLst/>
              <a:ahLst/>
              <a:cxnLst/>
              <a:rect l="l" t="t" r="r" b="b"/>
              <a:pathLst>
                <a:path w="14017208" h="1495306">
                  <a:moveTo>
                    <a:pt x="14017208" y="279400"/>
                  </a:moveTo>
                  <a:lnTo>
                    <a:pt x="14017208" y="0"/>
                  </a:lnTo>
                  <a:lnTo>
                    <a:pt x="0" y="0"/>
                  </a:lnTo>
                  <a:lnTo>
                    <a:pt x="0" y="1495306"/>
                  </a:lnTo>
                  <a:lnTo>
                    <a:pt x="14017208" y="1495306"/>
                  </a:lnTo>
                  <a:lnTo>
                    <a:pt x="14017208" y="279400"/>
                  </a:lnTo>
                  <a:close/>
                  <a:moveTo>
                    <a:pt x="13938469" y="279400"/>
                  </a:moveTo>
                  <a:lnTo>
                    <a:pt x="13938469" y="1416566"/>
                  </a:lnTo>
                  <a:lnTo>
                    <a:pt x="78740" y="1416566"/>
                  </a:lnTo>
                  <a:lnTo>
                    <a:pt x="78740" y="78740"/>
                  </a:lnTo>
                  <a:lnTo>
                    <a:pt x="13938469" y="78740"/>
                  </a:lnTo>
                  <a:lnTo>
                    <a:pt x="13938469" y="279400"/>
                  </a:lnTo>
                  <a:close/>
                </a:path>
              </a:pathLst>
            </a:custGeom>
            <a:solidFill>
              <a:srgbClr val="E41515"/>
            </a:solidFill>
          </p:spPr>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105819"/>
            <a:ext cx="18288000" cy="1288976"/>
          </a:xfrm>
          <a:prstGeom prst="rect">
            <a:avLst/>
          </a:prstGeom>
          <a:solidFill>
            <a:srgbClr val="181930"/>
          </a:solidFill>
        </p:spPr>
      </p:sp>
      <p:sp>
        <p:nvSpPr>
          <p:cNvPr id="3" name="TextBox 3"/>
          <p:cNvSpPr txBox="1"/>
          <p:nvPr/>
        </p:nvSpPr>
        <p:spPr>
          <a:xfrm>
            <a:off x="133317" y="219581"/>
            <a:ext cx="17635792" cy="638175"/>
          </a:xfrm>
          <a:prstGeom prst="rect">
            <a:avLst/>
          </a:prstGeom>
        </p:spPr>
        <p:txBody>
          <a:bodyPr lIns="0" tIns="0" rIns="0" bIns="0" rtlCol="0" anchor="t">
            <a:spAutoFit/>
          </a:bodyPr>
          <a:lstStyle/>
          <a:p>
            <a:pPr>
              <a:lnSpc>
                <a:spcPts val="5040"/>
              </a:lnSpc>
            </a:pPr>
            <a:r>
              <a:rPr lang="en-US" sz="4200" b="1" i="0" spc="84">
                <a:solidFill>
                  <a:srgbClr val="FFFFFF"/>
                </a:solidFill>
                <a:latin typeface="Libre Baskerville"/>
              </a:rPr>
              <a:t>Gap between Ideal and Reality</a:t>
            </a:r>
          </a:p>
        </p:txBody>
      </p:sp>
      <p:grpSp>
        <p:nvGrpSpPr>
          <p:cNvPr id="4" name="Group 4"/>
          <p:cNvGrpSpPr/>
          <p:nvPr/>
        </p:nvGrpSpPr>
        <p:grpSpPr>
          <a:xfrm>
            <a:off x="16812039" y="8886411"/>
            <a:ext cx="1475961" cy="1400589"/>
            <a:chOff x="0" y="0"/>
            <a:chExt cx="1967948" cy="1867452"/>
          </a:xfrm>
        </p:grpSpPr>
        <p:pic>
          <p:nvPicPr>
            <p:cNvPr id="5" name="Picture 5"/>
            <p:cNvPicPr>
              <a:picLocks noChangeAspect="1"/>
            </p:cNvPicPr>
            <p:nvPr/>
          </p:nvPicPr>
          <p:blipFill>
            <a:blip r:embed="rId3">
              <a:alphaModFix amt="49000"/>
            </a:blip>
            <a:srcRect t="1484" b="1484"/>
            <a:stretch>
              <a:fillRect/>
            </a:stretch>
          </p:blipFill>
          <p:spPr>
            <a:xfrm>
              <a:off x="0" y="0"/>
              <a:ext cx="1967948" cy="1867452"/>
            </a:xfrm>
            <a:prstGeom prst="rect">
              <a:avLst/>
            </a:prstGeom>
          </p:spPr>
        </p:pic>
      </p:grpSp>
      <p:grpSp>
        <p:nvGrpSpPr>
          <p:cNvPr id="6" name="Group 6"/>
          <p:cNvGrpSpPr/>
          <p:nvPr/>
        </p:nvGrpSpPr>
        <p:grpSpPr>
          <a:xfrm>
            <a:off x="9891830" y="1750101"/>
            <a:ext cx="6182140" cy="7836604"/>
            <a:chOff x="0" y="0"/>
            <a:chExt cx="8242853" cy="10448805"/>
          </a:xfrm>
        </p:grpSpPr>
        <p:pic>
          <p:nvPicPr>
            <p:cNvPr id="7" name="Picture 7"/>
            <p:cNvPicPr>
              <a:picLocks noChangeAspect="1"/>
            </p:cNvPicPr>
            <p:nvPr/>
          </p:nvPicPr>
          <p:blipFill>
            <a:blip r:embed="rId4"/>
            <a:srcRect t="2464" b="2464"/>
            <a:stretch>
              <a:fillRect/>
            </a:stretch>
          </p:blipFill>
          <p:spPr>
            <a:xfrm>
              <a:off x="0" y="0"/>
              <a:ext cx="8242853" cy="10448805"/>
            </a:xfrm>
            <a:prstGeom prst="rect">
              <a:avLst/>
            </a:prstGeom>
          </p:spPr>
        </p:pic>
      </p:grpSp>
      <p:sp>
        <p:nvSpPr>
          <p:cNvPr id="8" name="TextBox 8"/>
          <p:cNvSpPr txBox="1"/>
          <p:nvPr/>
        </p:nvSpPr>
        <p:spPr>
          <a:xfrm>
            <a:off x="10840097" y="9781384"/>
            <a:ext cx="5233873" cy="257302"/>
          </a:xfrm>
          <a:prstGeom prst="rect">
            <a:avLst/>
          </a:prstGeom>
        </p:spPr>
        <p:txBody>
          <a:bodyPr lIns="0" tIns="0" rIns="0" bIns="0" rtlCol="0" anchor="t">
            <a:spAutoFit/>
          </a:bodyPr>
          <a:lstStyle/>
          <a:p>
            <a:pPr algn="r">
              <a:lnSpc>
                <a:spcPts val="2144"/>
              </a:lnSpc>
            </a:pPr>
            <a:r>
              <a:rPr lang="en-US" sz="1600" b="0" i="1" spc="64">
                <a:solidFill>
                  <a:srgbClr val="000000"/>
                </a:solidFill>
                <a:latin typeface="Libre Baskerville"/>
              </a:rPr>
              <a:t>Mother 1, no. 5 (1949)</a:t>
            </a:r>
          </a:p>
        </p:txBody>
      </p:sp>
      <p:sp>
        <p:nvSpPr>
          <p:cNvPr id="9" name="TextBox 9"/>
          <p:cNvSpPr txBox="1"/>
          <p:nvPr/>
        </p:nvSpPr>
        <p:spPr>
          <a:xfrm>
            <a:off x="2533737" y="9781384"/>
            <a:ext cx="5233873" cy="257302"/>
          </a:xfrm>
          <a:prstGeom prst="rect">
            <a:avLst/>
          </a:prstGeom>
        </p:spPr>
        <p:txBody>
          <a:bodyPr lIns="0" tIns="0" rIns="0" bIns="0" rtlCol="0" anchor="t">
            <a:spAutoFit/>
          </a:bodyPr>
          <a:lstStyle/>
          <a:p>
            <a:pPr algn="r">
              <a:lnSpc>
                <a:spcPts val="2144"/>
              </a:lnSpc>
            </a:pPr>
            <a:r>
              <a:rPr lang="en-US" sz="1600" b="0" i="1" spc="64">
                <a:solidFill>
                  <a:srgbClr val="000000"/>
                </a:solidFill>
                <a:latin typeface="Libre Baskerville"/>
              </a:rPr>
              <a:t>Home Science 114 (1948)</a:t>
            </a:r>
          </a:p>
        </p:txBody>
      </p:sp>
      <p:grpSp>
        <p:nvGrpSpPr>
          <p:cNvPr id="10" name="Group 10"/>
          <p:cNvGrpSpPr/>
          <p:nvPr/>
        </p:nvGrpSpPr>
        <p:grpSpPr>
          <a:xfrm>
            <a:off x="1585470" y="1750101"/>
            <a:ext cx="6182140" cy="7836604"/>
            <a:chOff x="0" y="0"/>
            <a:chExt cx="8242853" cy="10448805"/>
          </a:xfrm>
        </p:grpSpPr>
        <p:pic>
          <p:nvPicPr>
            <p:cNvPr id="11" name="Picture 11"/>
            <p:cNvPicPr>
              <a:picLocks noChangeAspect="1"/>
            </p:cNvPicPr>
            <p:nvPr/>
          </p:nvPicPr>
          <p:blipFill>
            <a:blip r:embed="rId5"/>
            <a:srcRect t="2464" b="2464"/>
            <a:stretch>
              <a:fillRect/>
            </a:stretch>
          </p:blipFill>
          <p:spPr>
            <a:xfrm>
              <a:off x="0" y="0"/>
              <a:ext cx="8242853" cy="10448805"/>
            </a:xfrm>
            <a:prstGeom prst="rect">
              <a:avLst/>
            </a:prstGeom>
          </p:spPr>
        </p:pic>
      </p:grpSp>
      <p:grpSp>
        <p:nvGrpSpPr>
          <p:cNvPr id="12" name="Group 12"/>
          <p:cNvGrpSpPr/>
          <p:nvPr/>
        </p:nvGrpSpPr>
        <p:grpSpPr>
          <a:xfrm>
            <a:off x="10840097" y="3167187"/>
            <a:ext cx="4847516" cy="1976313"/>
            <a:chOff x="0" y="0"/>
            <a:chExt cx="11471454" cy="4676866"/>
          </a:xfrm>
        </p:grpSpPr>
        <p:sp>
          <p:nvSpPr>
            <p:cNvPr id="13" name="Freeform 13"/>
            <p:cNvSpPr/>
            <p:nvPr/>
          </p:nvSpPr>
          <p:spPr>
            <a:xfrm>
              <a:off x="0" y="0"/>
              <a:ext cx="11471454" cy="4676866"/>
            </a:xfrm>
            <a:custGeom>
              <a:avLst/>
              <a:gdLst/>
              <a:ahLst/>
              <a:cxnLst/>
              <a:rect l="l" t="t" r="r" b="b"/>
              <a:pathLst>
                <a:path w="11471454" h="4676866">
                  <a:moveTo>
                    <a:pt x="11471454" y="279400"/>
                  </a:moveTo>
                  <a:lnTo>
                    <a:pt x="11471454" y="0"/>
                  </a:lnTo>
                  <a:lnTo>
                    <a:pt x="0" y="0"/>
                  </a:lnTo>
                  <a:lnTo>
                    <a:pt x="0" y="4676866"/>
                  </a:lnTo>
                  <a:lnTo>
                    <a:pt x="11471454" y="4676866"/>
                  </a:lnTo>
                  <a:lnTo>
                    <a:pt x="11471454" y="279400"/>
                  </a:lnTo>
                  <a:close/>
                  <a:moveTo>
                    <a:pt x="11392714" y="279400"/>
                  </a:moveTo>
                  <a:lnTo>
                    <a:pt x="11392714" y="4598126"/>
                  </a:lnTo>
                  <a:lnTo>
                    <a:pt x="78740" y="4598126"/>
                  </a:lnTo>
                  <a:lnTo>
                    <a:pt x="78740" y="78740"/>
                  </a:lnTo>
                  <a:lnTo>
                    <a:pt x="11392715" y="78740"/>
                  </a:lnTo>
                  <a:lnTo>
                    <a:pt x="11392715" y="279400"/>
                  </a:lnTo>
                  <a:close/>
                </a:path>
              </a:pathLst>
            </a:custGeom>
            <a:solidFill>
              <a:srgbClr val="E41515"/>
            </a:solidFill>
          </p:spPr>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181930"/>
        </a:solidFill>
        <a:effectLst/>
      </p:bgPr>
    </p:bg>
    <p:spTree>
      <p:nvGrpSpPr>
        <p:cNvPr id="1" name=""/>
        <p:cNvGrpSpPr/>
        <p:nvPr/>
      </p:nvGrpSpPr>
      <p:grpSpPr>
        <a:xfrm>
          <a:off x="0" y="0"/>
          <a:ext cx="0" cy="0"/>
          <a:chOff x="0" y="0"/>
          <a:chExt cx="0" cy="0"/>
        </a:xfrm>
      </p:grpSpPr>
      <p:sp>
        <p:nvSpPr>
          <p:cNvPr id="2" name="TextBox 2"/>
          <p:cNvSpPr txBox="1"/>
          <p:nvPr/>
        </p:nvSpPr>
        <p:spPr>
          <a:xfrm>
            <a:off x="535558" y="427355"/>
            <a:ext cx="7957843" cy="1088390"/>
          </a:xfrm>
          <a:prstGeom prst="rect">
            <a:avLst/>
          </a:prstGeom>
        </p:spPr>
        <p:txBody>
          <a:bodyPr lIns="0" tIns="0" rIns="0" bIns="0" rtlCol="0" anchor="t">
            <a:spAutoFit/>
          </a:bodyPr>
          <a:lstStyle/>
          <a:p>
            <a:pPr>
              <a:lnSpc>
                <a:spcPts val="8960"/>
              </a:lnSpc>
            </a:pPr>
            <a:r>
              <a:rPr lang="en-US" sz="6400" b="1" spc="25">
                <a:solidFill>
                  <a:srgbClr val="FFFFFF"/>
                </a:solidFill>
                <a:latin typeface="Libre Baskerville"/>
              </a:rPr>
              <a:t>Conclusion:</a:t>
            </a:r>
          </a:p>
        </p:txBody>
      </p:sp>
      <p:sp>
        <p:nvSpPr>
          <p:cNvPr id="3" name="TextBox 3"/>
          <p:cNvSpPr txBox="1"/>
          <p:nvPr/>
        </p:nvSpPr>
        <p:spPr>
          <a:xfrm>
            <a:off x="1028700" y="3955428"/>
            <a:ext cx="16825580" cy="3021330"/>
          </a:xfrm>
          <a:prstGeom prst="rect">
            <a:avLst/>
          </a:prstGeom>
        </p:spPr>
        <p:txBody>
          <a:bodyPr lIns="0" tIns="0" rIns="0" bIns="0" rtlCol="0" anchor="t">
            <a:spAutoFit/>
          </a:bodyPr>
          <a:lstStyle/>
          <a:p>
            <a:pPr marL="528320" lvl="1" indent="-264160">
              <a:lnSpc>
                <a:spcPts val="4800"/>
              </a:lnSpc>
              <a:buFont typeface="Arial"/>
              <a:buChar char="•"/>
            </a:pPr>
            <a:r>
              <a:rPr lang="en-US" sz="3200" b="0" spc="64">
                <a:solidFill>
                  <a:srgbClr val="FFFFFF"/>
                </a:solidFill>
                <a:latin typeface="Source Serif Pro"/>
              </a:rPr>
              <a:t>School lunch program as a vehicle to "democratize" Japan and to bring up its social standard. </a:t>
            </a:r>
          </a:p>
          <a:p>
            <a:pPr marL="528320" lvl="1" indent="-264160">
              <a:lnSpc>
                <a:spcPts val="4800"/>
              </a:lnSpc>
              <a:buFont typeface="Arial"/>
              <a:buChar char="•"/>
            </a:pPr>
            <a:r>
              <a:rPr lang="en-US" sz="3200" b="0" spc="64">
                <a:solidFill>
                  <a:srgbClr val="FFFFFF"/>
                </a:solidFill>
                <a:latin typeface="Source Serif Pro"/>
              </a:rPr>
              <a:t>The ideology is reflected in many magazine articles accompanied the menus. </a:t>
            </a:r>
          </a:p>
          <a:p>
            <a:pPr marL="528320" lvl="1" indent="-264160">
              <a:lnSpc>
                <a:spcPts val="4800"/>
              </a:lnSpc>
              <a:buFont typeface="Arial"/>
              <a:buChar char="•"/>
            </a:pPr>
            <a:r>
              <a:rPr lang="en-US" sz="3200" b="0" spc="64">
                <a:solidFill>
                  <a:srgbClr val="FFFFFF"/>
                </a:solidFill>
                <a:latin typeface="Source Serif Pro"/>
              </a:rPr>
              <a:t>School lunch as a model of recommended dietary practice.  </a:t>
            </a:r>
          </a:p>
          <a:p>
            <a:pPr marL="528320" lvl="1" indent="-264160">
              <a:lnSpc>
                <a:spcPts val="4800"/>
              </a:lnSpc>
              <a:buFont typeface="Arial"/>
              <a:buChar char="•"/>
            </a:pPr>
            <a:r>
              <a:rPr lang="en-US" sz="3200" b="0" spc="64">
                <a:solidFill>
                  <a:srgbClr val="FFFFFF"/>
                </a:solidFill>
                <a:latin typeface="Source Serif Pro"/>
              </a:rPr>
              <a:t>School lunch menus as an important historical documentation for: </a:t>
            </a:r>
          </a:p>
        </p:txBody>
      </p:sp>
      <p:sp>
        <p:nvSpPr>
          <p:cNvPr id="4" name="TextBox 4"/>
          <p:cNvSpPr txBox="1"/>
          <p:nvPr/>
        </p:nvSpPr>
        <p:spPr>
          <a:xfrm>
            <a:off x="433720" y="2160216"/>
            <a:ext cx="17420560" cy="966470"/>
          </a:xfrm>
          <a:prstGeom prst="rect">
            <a:avLst/>
          </a:prstGeom>
        </p:spPr>
        <p:txBody>
          <a:bodyPr lIns="0" tIns="0" rIns="0" bIns="0" rtlCol="0" anchor="t">
            <a:spAutoFit/>
          </a:bodyPr>
          <a:lstStyle/>
          <a:p>
            <a:pPr>
              <a:lnSpc>
                <a:spcPts val="4480"/>
              </a:lnSpc>
              <a:spcBef>
                <a:spcPct val="0"/>
              </a:spcBef>
            </a:pPr>
            <a:r>
              <a:rPr lang="en-US" sz="3200" i="1">
                <a:solidFill>
                  <a:srgbClr val="FFFFFF"/>
                </a:solidFill>
                <a:latin typeface="Libre Baskerville"/>
              </a:rPr>
              <a:t>"Children are future adults. What they eat today reflects future citizens' public health level." </a:t>
            </a:r>
          </a:p>
          <a:p>
            <a:pPr algn="r">
              <a:lnSpc>
                <a:spcPts val="3359"/>
              </a:lnSpc>
              <a:spcBef>
                <a:spcPct val="0"/>
              </a:spcBef>
            </a:pPr>
            <a:r>
              <a:rPr lang="en-US" sz="2400">
                <a:solidFill>
                  <a:srgbClr val="FFFFFF"/>
                </a:solidFill>
                <a:latin typeface="Libre Baskerville"/>
              </a:rPr>
              <a:t>Shizue Oda (1948)</a:t>
            </a:r>
          </a:p>
        </p:txBody>
      </p:sp>
      <p:sp>
        <p:nvSpPr>
          <p:cNvPr id="5" name="TextBox 5"/>
          <p:cNvSpPr txBox="1"/>
          <p:nvPr/>
        </p:nvSpPr>
        <p:spPr>
          <a:xfrm>
            <a:off x="2532738" y="7111255"/>
            <a:ext cx="14954693" cy="2411730"/>
          </a:xfrm>
          <a:prstGeom prst="rect">
            <a:avLst/>
          </a:prstGeom>
        </p:spPr>
        <p:txBody>
          <a:bodyPr lIns="0" tIns="0" rIns="0" bIns="0" rtlCol="0" anchor="t">
            <a:spAutoFit/>
          </a:bodyPr>
          <a:lstStyle/>
          <a:p>
            <a:pPr marL="528320" lvl="1" indent="-264160">
              <a:lnSpc>
                <a:spcPts val="4800"/>
              </a:lnSpc>
              <a:buFont typeface="Arial"/>
              <a:buChar char="•"/>
            </a:pPr>
            <a:r>
              <a:rPr lang="en-US" sz="3200" b="0" spc="64" dirty="0">
                <a:solidFill>
                  <a:srgbClr val="FFFFFF"/>
                </a:solidFill>
                <a:latin typeface="Source Serif Pro"/>
              </a:rPr>
              <a:t>Records of available ingredients in Occupied Japan</a:t>
            </a:r>
          </a:p>
          <a:p>
            <a:pPr marL="528320" lvl="1" indent="-264160">
              <a:lnSpc>
                <a:spcPts val="4800"/>
              </a:lnSpc>
              <a:buFont typeface="Arial"/>
              <a:buChar char="•"/>
            </a:pPr>
            <a:r>
              <a:rPr lang="en-US" sz="3200" b="0" spc="64" dirty="0">
                <a:solidFill>
                  <a:srgbClr val="FFFFFF"/>
                </a:solidFill>
                <a:latin typeface="Source Serif Pro"/>
              </a:rPr>
              <a:t>Records of how people perceived the school lunch program</a:t>
            </a:r>
          </a:p>
          <a:p>
            <a:pPr marL="528320" lvl="1" indent="-264160">
              <a:lnSpc>
                <a:spcPts val="4800"/>
              </a:lnSpc>
              <a:buFont typeface="Arial"/>
              <a:buChar char="•"/>
            </a:pPr>
            <a:r>
              <a:rPr lang="en-US" sz="3200" b="0" spc="64" dirty="0">
                <a:solidFill>
                  <a:srgbClr val="FFFFFF"/>
                </a:solidFill>
                <a:latin typeface="Source Serif Pro"/>
              </a:rPr>
              <a:t>Records to show the gap between the official's ideal at national level and the reality at local level.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105819"/>
            <a:ext cx="18288000" cy="1779468"/>
          </a:xfrm>
          <a:prstGeom prst="rect">
            <a:avLst/>
          </a:prstGeom>
          <a:solidFill>
            <a:srgbClr val="181930"/>
          </a:solidFill>
        </p:spPr>
      </p:sp>
      <p:sp>
        <p:nvSpPr>
          <p:cNvPr id="3" name="TextBox 3"/>
          <p:cNvSpPr txBox="1"/>
          <p:nvPr/>
        </p:nvSpPr>
        <p:spPr>
          <a:xfrm>
            <a:off x="385191" y="407677"/>
            <a:ext cx="16230600" cy="962025"/>
          </a:xfrm>
          <a:prstGeom prst="rect">
            <a:avLst/>
          </a:prstGeom>
        </p:spPr>
        <p:txBody>
          <a:bodyPr lIns="0" tIns="0" rIns="0" bIns="0" rtlCol="0" anchor="t">
            <a:spAutoFit/>
          </a:bodyPr>
          <a:lstStyle/>
          <a:p>
            <a:pPr>
              <a:lnSpc>
                <a:spcPts val="7680"/>
              </a:lnSpc>
            </a:pPr>
            <a:r>
              <a:rPr lang="en-US" sz="6400" b="1" i="0" spc="128">
                <a:solidFill>
                  <a:srgbClr val="FFFFFF"/>
                </a:solidFill>
                <a:latin typeface="Libre Baskerville"/>
              </a:rPr>
              <a:t>Gordon W. Prange Collection</a:t>
            </a:r>
          </a:p>
        </p:txBody>
      </p:sp>
      <p:grpSp>
        <p:nvGrpSpPr>
          <p:cNvPr id="4" name="Group 4"/>
          <p:cNvGrpSpPr/>
          <p:nvPr/>
        </p:nvGrpSpPr>
        <p:grpSpPr>
          <a:xfrm>
            <a:off x="385191" y="2187998"/>
            <a:ext cx="9458325" cy="7315200"/>
            <a:chOff x="0" y="0"/>
            <a:chExt cx="12611100" cy="9753600"/>
          </a:xfrm>
        </p:grpSpPr>
        <p:pic>
          <p:nvPicPr>
            <p:cNvPr id="5" name="Picture 5"/>
            <p:cNvPicPr>
              <a:picLocks noChangeAspect="1"/>
            </p:cNvPicPr>
            <p:nvPr/>
          </p:nvPicPr>
          <p:blipFill>
            <a:blip r:embed="rId3"/>
            <a:srcRect l="1675" r="1675"/>
            <a:stretch>
              <a:fillRect/>
            </a:stretch>
          </p:blipFill>
          <p:spPr>
            <a:xfrm>
              <a:off x="0" y="0"/>
              <a:ext cx="12611100" cy="9753600"/>
            </a:xfrm>
            <a:prstGeom prst="rect">
              <a:avLst/>
            </a:prstGeom>
          </p:spPr>
        </p:pic>
      </p:grpSp>
      <p:sp>
        <p:nvSpPr>
          <p:cNvPr id="6" name="TextBox 6"/>
          <p:cNvSpPr txBox="1"/>
          <p:nvPr/>
        </p:nvSpPr>
        <p:spPr>
          <a:xfrm>
            <a:off x="10215677" y="2917825"/>
            <a:ext cx="7805623" cy="916559"/>
          </a:xfrm>
          <a:prstGeom prst="rect">
            <a:avLst/>
          </a:prstGeom>
        </p:spPr>
        <p:txBody>
          <a:bodyPr lIns="0" tIns="0" rIns="0" bIns="0" rtlCol="0" anchor="t">
            <a:spAutoFit/>
          </a:bodyPr>
          <a:lstStyle/>
          <a:p>
            <a:pPr marL="462280" lvl="1" indent="-231140">
              <a:lnSpc>
                <a:spcPts val="3668"/>
              </a:lnSpc>
              <a:buFont typeface="Arial"/>
              <a:buChar char="•"/>
            </a:pPr>
            <a:r>
              <a:rPr lang="en-US" sz="2800" b="0" i="0" spc="112">
                <a:solidFill>
                  <a:srgbClr val="000000"/>
                </a:solidFill>
                <a:latin typeface="Libre Baskerville"/>
              </a:rPr>
              <a:t>Japanese publications between 1945 to 1949. </a:t>
            </a:r>
          </a:p>
        </p:txBody>
      </p:sp>
      <p:sp>
        <p:nvSpPr>
          <p:cNvPr id="7" name="TextBox 7"/>
          <p:cNvSpPr txBox="1"/>
          <p:nvPr/>
        </p:nvSpPr>
        <p:spPr>
          <a:xfrm>
            <a:off x="10215677" y="4387342"/>
            <a:ext cx="7805623" cy="940816"/>
          </a:xfrm>
          <a:prstGeom prst="rect">
            <a:avLst/>
          </a:prstGeom>
        </p:spPr>
        <p:txBody>
          <a:bodyPr lIns="0" tIns="0" rIns="0" bIns="0" rtlCol="0" anchor="t">
            <a:spAutoFit/>
          </a:bodyPr>
          <a:lstStyle/>
          <a:p>
            <a:pPr marL="462280" lvl="1" indent="-231140" algn="l">
              <a:lnSpc>
                <a:spcPts val="3752"/>
              </a:lnSpc>
              <a:buFont typeface="Arial"/>
              <a:buChar char="•"/>
            </a:pPr>
            <a:r>
              <a:rPr lang="en-US" sz="2800" b="0" i="0" spc="112">
                <a:solidFill>
                  <a:srgbClr val="000000"/>
                </a:solidFill>
                <a:latin typeface="Libre Baskerville"/>
              </a:rPr>
              <a:t>File copies of Civil Censorship Detachment (CCD), a censorship unit</a:t>
            </a:r>
          </a:p>
        </p:txBody>
      </p:sp>
      <p:sp>
        <p:nvSpPr>
          <p:cNvPr id="8" name="TextBox 8"/>
          <p:cNvSpPr txBox="1"/>
          <p:nvPr/>
        </p:nvSpPr>
        <p:spPr>
          <a:xfrm>
            <a:off x="10215677" y="5807498"/>
            <a:ext cx="7805623" cy="940816"/>
          </a:xfrm>
          <a:prstGeom prst="rect">
            <a:avLst/>
          </a:prstGeom>
        </p:spPr>
        <p:txBody>
          <a:bodyPr lIns="0" tIns="0" rIns="0" bIns="0" rtlCol="0" anchor="t">
            <a:spAutoFit/>
          </a:bodyPr>
          <a:lstStyle/>
          <a:p>
            <a:pPr marL="462280" lvl="1" indent="-231140" algn="l">
              <a:lnSpc>
                <a:spcPts val="3752"/>
              </a:lnSpc>
              <a:buFont typeface="Arial"/>
              <a:buChar char="•"/>
            </a:pPr>
            <a:r>
              <a:rPr lang="en-US" sz="2800" b="0" i="0" spc="112">
                <a:solidFill>
                  <a:srgbClr val="000000"/>
                </a:solidFill>
                <a:latin typeface="Libre Baskerville"/>
              </a:rPr>
              <a:t>Holdings include almost every subject</a:t>
            </a:r>
          </a:p>
        </p:txBody>
      </p:sp>
      <p:sp>
        <p:nvSpPr>
          <p:cNvPr id="9" name="TextBox 9"/>
          <p:cNvSpPr txBox="1"/>
          <p:nvPr/>
        </p:nvSpPr>
        <p:spPr>
          <a:xfrm>
            <a:off x="10215677" y="7253478"/>
            <a:ext cx="7805623" cy="1871472"/>
          </a:xfrm>
          <a:prstGeom prst="rect">
            <a:avLst/>
          </a:prstGeom>
        </p:spPr>
        <p:txBody>
          <a:bodyPr lIns="0" tIns="0" rIns="0" bIns="0" rtlCol="0" anchor="t">
            <a:spAutoFit/>
          </a:bodyPr>
          <a:lstStyle/>
          <a:p>
            <a:pPr marL="462280" lvl="1" indent="-231140" algn="l">
              <a:lnSpc>
                <a:spcPts val="3724"/>
              </a:lnSpc>
              <a:buFont typeface="Arial"/>
              <a:buChar char="•"/>
            </a:pPr>
            <a:r>
              <a:rPr lang="en-US" sz="2800" b="0" i="0" spc="112">
                <a:solidFill>
                  <a:srgbClr val="000000"/>
                </a:solidFill>
                <a:latin typeface="Libre Baskerville"/>
              </a:rPr>
              <a:t>Holdings include: books, magazines, newspapers, posters, color slides, photographs, oral histories, ephemera, and much more. </a:t>
            </a:r>
          </a:p>
        </p:txBody>
      </p:sp>
      <p:grpSp>
        <p:nvGrpSpPr>
          <p:cNvPr id="10" name="Group 10"/>
          <p:cNvGrpSpPr/>
          <p:nvPr/>
        </p:nvGrpSpPr>
        <p:grpSpPr>
          <a:xfrm>
            <a:off x="16812039" y="8886411"/>
            <a:ext cx="1475961" cy="1400589"/>
            <a:chOff x="0" y="0"/>
            <a:chExt cx="1967948" cy="1867452"/>
          </a:xfrm>
        </p:grpSpPr>
        <p:pic>
          <p:nvPicPr>
            <p:cNvPr id="11" name="Picture 11"/>
            <p:cNvPicPr>
              <a:picLocks noChangeAspect="1"/>
            </p:cNvPicPr>
            <p:nvPr/>
          </p:nvPicPr>
          <p:blipFill>
            <a:blip r:embed="rId4"/>
            <a:srcRect t="1484" b="1484"/>
            <a:stretch>
              <a:fillRect/>
            </a:stretch>
          </p:blipFill>
          <p:spPr>
            <a:xfrm>
              <a:off x="0" y="0"/>
              <a:ext cx="1967948" cy="1867452"/>
            </a:xfrm>
            <a:prstGeom prst="rect">
              <a:avLst/>
            </a:prstGeom>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rot="-5400000">
            <a:off x="-2675808" y="2101488"/>
            <a:ext cx="10811317" cy="6088351"/>
          </a:xfrm>
          <a:prstGeom prst="rect">
            <a:avLst/>
          </a:prstGeom>
          <a:solidFill>
            <a:srgbClr val="181930"/>
          </a:solidFill>
        </p:spPr>
      </p:sp>
      <p:sp>
        <p:nvSpPr>
          <p:cNvPr id="3" name="TextBox 3"/>
          <p:cNvSpPr txBox="1"/>
          <p:nvPr/>
        </p:nvSpPr>
        <p:spPr>
          <a:xfrm>
            <a:off x="377229" y="501800"/>
            <a:ext cx="4705243" cy="6343650"/>
          </a:xfrm>
          <a:prstGeom prst="rect">
            <a:avLst/>
          </a:prstGeom>
        </p:spPr>
        <p:txBody>
          <a:bodyPr lIns="0" tIns="0" rIns="0" bIns="0" rtlCol="0" anchor="t">
            <a:spAutoFit/>
          </a:bodyPr>
          <a:lstStyle/>
          <a:p>
            <a:pPr>
              <a:lnSpc>
                <a:spcPts val="8399"/>
              </a:lnSpc>
            </a:pPr>
            <a:r>
              <a:rPr lang="en-US" sz="7000" b="0" i="0" spc="280">
                <a:solidFill>
                  <a:srgbClr val="FFFFFF"/>
                </a:solidFill>
                <a:latin typeface="Libre Baskerville"/>
              </a:rPr>
              <a:t>School </a:t>
            </a:r>
          </a:p>
          <a:p>
            <a:pPr>
              <a:lnSpc>
                <a:spcPts val="8399"/>
              </a:lnSpc>
            </a:pPr>
            <a:r>
              <a:rPr lang="en-US" sz="7000" b="0" i="0" spc="280">
                <a:solidFill>
                  <a:srgbClr val="FFFFFF"/>
                </a:solidFill>
                <a:latin typeface="Libre Baskerville"/>
              </a:rPr>
              <a:t>Lunch </a:t>
            </a:r>
          </a:p>
          <a:p>
            <a:pPr>
              <a:lnSpc>
                <a:spcPts val="8399"/>
              </a:lnSpc>
            </a:pPr>
            <a:r>
              <a:rPr lang="en-US" sz="7000" b="0" i="0" spc="280">
                <a:solidFill>
                  <a:srgbClr val="FFFFFF"/>
                </a:solidFill>
                <a:latin typeface="Libre Baskerville"/>
              </a:rPr>
              <a:t>Program</a:t>
            </a:r>
          </a:p>
          <a:p>
            <a:pPr>
              <a:lnSpc>
                <a:spcPts val="8399"/>
              </a:lnSpc>
            </a:pPr>
            <a:r>
              <a:rPr lang="en-US" sz="7000" b="0" i="0" spc="280">
                <a:solidFill>
                  <a:srgbClr val="FFFFFF"/>
                </a:solidFill>
                <a:latin typeface="Libre Baskerville"/>
              </a:rPr>
              <a:t>in </a:t>
            </a:r>
          </a:p>
          <a:p>
            <a:pPr>
              <a:lnSpc>
                <a:spcPts val="8399"/>
              </a:lnSpc>
            </a:pPr>
            <a:r>
              <a:rPr lang="en-US" sz="7000" b="0" i="0" spc="280">
                <a:solidFill>
                  <a:srgbClr val="FFFFFF"/>
                </a:solidFill>
                <a:latin typeface="Libre Baskerville"/>
              </a:rPr>
              <a:t>Occupied </a:t>
            </a:r>
          </a:p>
          <a:p>
            <a:pPr>
              <a:lnSpc>
                <a:spcPts val="8400"/>
              </a:lnSpc>
            </a:pPr>
            <a:r>
              <a:rPr lang="en-US" sz="7000" b="0" i="0" spc="280">
                <a:solidFill>
                  <a:srgbClr val="FFFFFF"/>
                </a:solidFill>
                <a:latin typeface="Libre Baskerville"/>
              </a:rPr>
              <a:t>Japan</a:t>
            </a:r>
          </a:p>
        </p:txBody>
      </p:sp>
      <p:sp>
        <p:nvSpPr>
          <p:cNvPr id="4" name="TextBox 4"/>
          <p:cNvSpPr txBox="1"/>
          <p:nvPr/>
        </p:nvSpPr>
        <p:spPr>
          <a:xfrm>
            <a:off x="6768504" y="1387625"/>
            <a:ext cx="10233621" cy="723900"/>
          </a:xfrm>
          <a:prstGeom prst="rect">
            <a:avLst/>
          </a:prstGeom>
        </p:spPr>
        <p:txBody>
          <a:bodyPr lIns="0" tIns="0" rIns="0" bIns="0" rtlCol="0" anchor="t">
            <a:spAutoFit/>
          </a:bodyPr>
          <a:lstStyle/>
          <a:p>
            <a:pPr>
              <a:lnSpc>
                <a:spcPts val="5759"/>
              </a:lnSpc>
            </a:pPr>
            <a:r>
              <a:rPr lang="en-US" sz="4800" b="0" i="0" spc="192">
                <a:solidFill>
                  <a:srgbClr val="000000"/>
                </a:solidFill>
                <a:latin typeface="Libre Baskerville"/>
              </a:rPr>
              <a:t>Major changes in:</a:t>
            </a:r>
          </a:p>
        </p:txBody>
      </p:sp>
      <p:sp>
        <p:nvSpPr>
          <p:cNvPr id="5" name="TextBox 5"/>
          <p:cNvSpPr txBox="1"/>
          <p:nvPr/>
        </p:nvSpPr>
        <p:spPr>
          <a:xfrm>
            <a:off x="7882052" y="2865013"/>
            <a:ext cx="9120073" cy="3531489"/>
          </a:xfrm>
          <a:prstGeom prst="rect">
            <a:avLst/>
          </a:prstGeom>
        </p:spPr>
        <p:txBody>
          <a:bodyPr lIns="0" tIns="0" rIns="0" bIns="0" rtlCol="0" anchor="t">
            <a:spAutoFit/>
          </a:bodyPr>
          <a:lstStyle/>
          <a:p>
            <a:pPr marL="594360" lvl="1" indent="-297180">
              <a:lnSpc>
                <a:spcPts val="5688"/>
              </a:lnSpc>
              <a:buFont typeface="Arial"/>
              <a:buChar char="•"/>
            </a:pPr>
            <a:r>
              <a:rPr lang="en-US" sz="3600" b="0" i="0" spc="144">
                <a:solidFill>
                  <a:srgbClr val="000000"/>
                </a:solidFill>
                <a:latin typeface="Libre Baskerville"/>
              </a:rPr>
              <a:t>Varieties of ingredients</a:t>
            </a:r>
          </a:p>
          <a:p>
            <a:pPr marL="594360" lvl="1" indent="-297180">
              <a:lnSpc>
                <a:spcPts val="5688"/>
              </a:lnSpc>
              <a:buFont typeface="Arial"/>
              <a:buChar char="•"/>
            </a:pPr>
            <a:r>
              <a:rPr lang="en-US" sz="3600" b="0" i="0" spc="144">
                <a:solidFill>
                  <a:srgbClr val="000000"/>
                </a:solidFill>
                <a:latin typeface="Libre Baskerville"/>
              </a:rPr>
              <a:t>Ingredients providers</a:t>
            </a:r>
          </a:p>
          <a:p>
            <a:pPr marL="594360" lvl="1" indent="-297180">
              <a:lnSpc>
                <a:spcPts val="5688"/>
              </a:lnSpc>
              <a:buFont typeface="Arial"/>
              <a:buChar char="•"/>
            </a:pPr>
            <a:r>
              <a:rPr lang="en-US" sz="3600" b="0" i="0" spc="144">
                <a:solidFill>
                  <a:srgbClr val="000000"/>
                </a:solidFill>
                <a:latin typeface="Libre Baskerville"/>
              </a:rPr>
              <a:t>Numbers of children receiving school lunches</a:t>
            </a:r>
          </a:p>
          <a:p>
            <a:pPr marL="594360" lvl="1" indent="-297180">
              <a:lnSpc>
                <a:spcPts val="5688"/>
              </a:lnSpc>
              <a:buFont typeface="Arial"/>
              <a:buChar char="•"/>
            </a:pPr>
            <a:r>
              <a:rPr lang="en-US" sz="3600" b="0" i="0" spc="144">
                <a:solidFill>
                  <a:srgbClr val="000000"/>
                </a:solidFill>
                <a:latin typeface="Libre Baskerville"/>
              </a:rPr>
              <a:t>Menus</a:t>
            </a:r>
          </a:p>
        </p:txBody>
      </p:sp>
      <p:grpSp>
        <p:nvGrpSpPr>
          <p:cNvPr id="6" name="Group 6"/>
          <p:cNvGrpSpPr/>
          <p:nvPr/>
        </p:nvGrpSpPr>
        <p:grpSpPr>
          <a:xfrm>
            <a:off x="16812039" y="8886411"/>
            <a:ext cx="1475961" cy="1400589"/>
            <a:chOff x="0" y="0"/>
            <a:chExt cx="1967948" cy="1867452"/>
          </a:xfrm>
        </p:grpSpPr>
        <p:pic>
          <p:nvPicPr>
            <p:cNvPr id="7" name="Picture 7"/>
            <p:cNvPicPr>
              <a:picLocks noChangeAspect="1"/>
            </p:cNvPicPr>
            <p:nvPr/>
          </p:nvPicPr>
          <p:blipFill>
            <a:blip r:embed="rId3"/>
            <a:srcRect t="1484" b="1484"/>
            <a:stretch>
              <a:fillRect/>
            </a:stretch>
          </p:blipFill>
          <p:spPr>
            <a:xfrm>
              <a:off x="0" y="0"/>
              <a:ext cx="1967948" cy="1867452"/>
            </a:xfrm>
            <a:prstGeom prst="rect">
              <a:avLst/>
            </a:prstGeom>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105819"/>
            <a:ext cx="18288000" cy="1288976"/>
          </a:xfrm>
          <a:prstGeom prst="rect">
            <a:avLst/>
          </a:prstGeom>
          <a:solidFill>
            <a:srgbClr val="181930"/>
          </a:solidFill>
        </p:spPr>
      </p:sp>
      <p:sp>
        <p:nvSpPr>
          <p:cNvPr id="3" name="TextBox 3"/>
          <p:cNvSpPr txBox="1"/>
          <p:nvPr/>
        </p:nvSpPr>
        <p:spPr>
          <a:xfrm>
            <a:off x="173087" y="176719"/>
            <a:ext cx="16230600" cy="723900"/>
          </a:xfrm>
          <a:prstGeom prst="rect">
            <a:avLst/>
          </a:prstGeom>
        </p:spPr>
        <p:txBody>
          <a:bodyPr lIns="0" tIns="0" rIns="0" bIns="0" rtlCol="0" anchor="t">
            <a:spAutoFit/>
          </a:bodyPr>
          <a:lstStyle/>
          <a:p>
            <a:pPr>
              <a:lnSpc>
                <a:spcPts val="5759"/>
              </a:lnSpc>
            </a:pPr>
            <a:r>
              <a:rPr lang="en-US" sz="4800" b="1" i="0" spc="96">
                <a:solidFill>
                  <a:srgbClr val="FFFFFF"/>
                </a:solidFill>
                <a:latin typeface="Libre Baskerville"/>
              </a:rPr>
              <a:t>Magazine articles featuring School lunch menus </a:t>
            </a:r>
          </a:p>
        </p:txBody>
      </p:sp>
      <p:grpSp>
        <p:nvGrpSpPr>
          <p:cNvPr id="4" name="Group 4"/>
          <p:cNvGrpSpPr/>
          <p:nvPr/>
        </p:nvGrpSpPr>
        <p:grpSpPr>
          <a:xfrm>
            <a:off x="888187" y="1630553"/>
            <a:ext cx="9092265" cy="7489873"/>
            <a:chOff x="0" y="0"/>
            <a:chExt cx="12123020" cy="9986497"/>
          </a:xfrm>
        </p:grpSpPr>
        <p:pic>
          <p:nvPicPr>
            <p:cNvPr id="5" name="Picture 5"/>
            <p:cNvPicPr>
              <a:picLocks noChangeAspect="1"/>
            </p:cNvPicPr>
            <p:nvPr/>
          </p:nvPicPr>
          <p:blipFill>
            <a:blip r:embed="rId3"/>
            <a:srcRect l="4048" r="4905"/>
            <a:stretch>
              <a:fillRect/>
            </a:stretch>
          </p:blipFill>
          <p:spPr>
            <a:xfrm>
              <a:off x="0" y="0"/>
              <a:ext cx="12123020" cy="9986497"/>
            </a:xfrm>
            <a:prstGeom prst="rect">
              <a:avLst/>
            </a:prstGeom>
          </p:spPr>
        </p:pic>
      </p:grpSp>
      <p:grpSp>
        <p:nvGrpSpPr>
          <p:cNvPr id="6" name="Group 6"/>
          <p:cNvGrpSpPr/>
          <p:nvPr/>
        </p:nvGrpSpPr>
        <p:grpSpPr>
          <a:xfrm>
            <a:off x="16812039" y="8886411"/>
            <a:ext cx="1475961" cy="1400589"/>
            <a:chOff x="0" y="0"/>
            <a:chExt cx="1967948" cy="1867452"/>
          </a:xfrm>
        </p:grpSpPr>
        <p:pic>
          <p:nvPicPr>
            <p:cNvPr id="7" name="Picture 7"/>
            <p:cNvPicPr>
              <a:picLocks noChangeAspect="1"/>
            </p:cNvPicPr>
            <p:nvPr/>
          </p:nvPicPr>
          <p:blipFill>
            <a:blip r:embed="rId4">
              <a:alphaModFix amt="65999"/>
            </a:blip>
            <a:srcRect t="1484" b="1484"/>
            <a:stretch>
              <a:fillRect/>
            </a:stretch>
          </p:blipFill>
          <p:spPr>
            <a:xfrm>
              <a:off x="0" y="0"/>
              <a:ext cx="1967948" cy="1867452"/>
            </a:xfrm>
            <a:prstGeom prst="rect">
              <a:avLst/>
            </a:prstGeom>
          </p:spPr>
        </p:pic>
      </p:grpSp>
      <p:grpSp>
        <p:nvGrpSpPr>
          <p:cNvPr id="8" name="Group 8"/>
          <p:cNvGrpSpPr/>
          <p:nvPr/>
        </p:nvGrpSpPr>
        <p:grpSpPr>
          <a:xfrm>
            <a:off x="11347587" y="1537757"/>
            <a:ext cx="5911713" cy="7582669"/>
            <a:chOff x="0" y="0"/>
            <a:chExt cx="7882284" cy="10110225"/>
          </a:xfrm>
        </p:grpSpPr>
        <p:pic>
          <p:nvPicPr>
            <p:cNvPr id="9" name="Picture 9"/>
            <p:cNvPicPr>
              <a:picLocks noChangeAspect="1"/>
            </p:cNvPicPr>
            <p:nvPr/>
          </p:nvPicPr>
          <p:blipFill>
            <a:blip r:embed="rId5"/>
            <a:srcRect t="1900" b="1900"/>
            <a:stretch>
              <a:fillRect/>
            </a:stretch>
          </p:blipFill>
          <p:spPr>
            <a:xfrm>
              <a:off x="0" y="0"/>
              <a:ext cx="7882284" cy="10110225"/>
            </a:xfrm>
            <a:prstGeom prst="rect">
              <a:avLst/>
            </a:prstGeom>
          </p:spPr>
        </p:pic>
      </p:grpSp>
      <p:sp>
        <p:nvSpPr>
          <p:cNvPr id="10" name="TextBox 10"/>
          <p:cNvSpPr txBox="1"/>
          <p:nvPr/>
        </p:nvSpPr>
        <p:spPr>
          <a:xfrm>
            <a:off x="11347587" y="9329403"/>
            <a:ext cx="5233873" cy="257302"/>
          </a:xfrm>
          <a:prstGeom prst="rect">
            <a:avLst/>
          </a:prstGeom>
        </p:spPr>
        <p:txBody>
          <a:bodyPr lIns="0" tIns="0" rIns="0" bIns="0" rtlCol="0" anchor="t">
            <a:spAutoFit/>
          </a:bodyPr>
          <a:lstStyle/>
          <a:p>
            <a:pPr algn="r">
              <a:lnSpc>
                <a:spcPts val="2144"/>
              </a:lnSpc>
            </a:pPr>
            <a:r>
              <a:rPr lang="en-US" sz="1600" b="0" i="1" spc="64">
                <a:solidFill>
                  <a:srgbClr val="000000"/>
                </a:solidFill>
                <a:latin typeface="Libre Baskerville"/>
              </a:rPr>
              <a:t>Mother 1, no. 5 (1949)</a:t>
            </a:r>
          </a:p>
        </p:txBody>
      </p:sp>
      <p:sp>
        <p:nvSpPr>
          <p:cNvPr id="11" name="TextBox 11"/>
          <p:cNvSpPr txBox="1"/>
          <p:nvPr/>
        </p:nvSpPr>
        <p:spPr>
          <a:xfrm>
            <a:off x="5064736" y="9329403"/>
            <a:ext cx="5233873" cy="257302"/>
          </a:xfrm>
          <a:prstGeom prst="rect">
            <a:avLst/>
          </a:prstGeom>
        </p:spPr>
        <p:txBody>
          <a:bodyPr lIns="0" tIns="0" rIns="0" bIns="0" rtlCol="0" anchor="t">
            <a:spAutoFit/>
          </a:bodyPr>
          <a:lstStyle/>
          <a:p>
            <a:pPr algn="r">
              <a:lnSpc>
                <a:spcPts val="2144"/>
              </a:lnSpc>
            </a:pPr>
            <a:r>
              <a:rPr lang="en-US" sz="1600" b="0" i="1" spc="64">
                <a:solidFill>
                  <a:srgbClr val="000000"/>
                </a:solidFill>
                <a:latin typeface="Libre Baskerville"/>
              </a:rPr>
              <a:t>Eating Habits 475（1948）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105819"/>
            <a:ext cx="18288000" cy="1288976"/>
          </a:xfrm>
          <a:prstGeom prst="rect">
            <a:avLst/>
          </a:prstGeom>
          <a:solidFill>
            <a:srgbClr val="181930"/>
          </a:solidFill>
        </p:spPr>
      </p:sp>
      <p:sp>
        <p:nvSpPr>
          <p:cNvPr id="3" name="TextBox 3"/>
          <p:cNvSpPr txBox="1"/>
          <p:nvPr/>
        </p:nvSpPr>
        <p:spPr>
          <a:xfrm>
            <a:off x="173087" y="176719"/>
            <a:ext cx="17635792" cy="723900"/>
          </a:xfrm>
          <a:prstGeom prst="rect">
            <a:avLst/>
          </a:prstGeom>
        </p:spPr>
        <p:txBody>
          <a:bodyPr lIns="0" tIns="0" rIns="0" bIns="0" rtlCol="0" anchor="t">
            <a:spAutoFit/>
          </a:bodyPr>
          <a:lstStyle/>
          <a:p>
            <a:pPr>
              <a:lnSpc>
                <a:spcPts val="5759"/>
              </a:lnSpc>
            </a:pPr>
            <a:r>
              <a:rPr lang="en-US" sz="4800" b="1" i="0" spc="96">
                <a:solidFill>
                  <a:srgbClr val="FFFFFF"/>
                </a:solidFill>
                <a:latin typeface="Libre Baskerville"/>
              </a:rPr>
              <a:t>Magazine issues devoted to School lunch programs </a:t>
            </a:r>
          </a:p>
        </p:txBody>
      </p:sp>
      <p:grpSp>
        <p:nvGrpSpPr>
          <p:cNvPr id="4" name="Group 4"/>
          <p:cNvGrpSpPr/>
          <p:nvPr/>
        </p:nvGrpSpPr>
        <p:grpSpPr>
          <a:xfrm>
            <a:off x="16867308" y="8864325"/>
            <a:ext cx="1475961" cy="1400589"/>
            <a:chOff x="0" y="0"/>
            <a:chExt cx="1967948" cy="1867452"/>
          </a:xfrm>
        </p:grpSpPr>
        <p:pic>
          <p:nvPicPr>
            <p:cNvPr id="5" name="Picture 5"/>
            <p:cNvPicPr>
              <a:picLocks noChangeAspect="1"/>
            </p:cNvPicPr>
            <p:nvPr/>
          </p:nvPicPr>
          <p:blipFill>
            <a:blip r:embed="rId3">
              <a:alphaModFix amt="59000"/>
            </a:blip>
            <a:srcRect t="1484" b="1484"/>
            <a:stretch>
              <a:fillRect/>
            </a:stretch>
          </p:blipFill>
          <p:spPr>
            <a:xfrm>
              <a:off x="0" y="0"/>
              <a:ext cx="1967948" cy="1867452"/>
            </a:xfrm>
            <a:prstGeom prst="rect">
              <a:avLst/>
            </a:prstGeom>
          </p:spPr>
        </p:pic>
      </p:grpSp>
      <p:grpSp>
        <p:nvGrpSpPr>
          <p:cNvPr id="6" name="Group 6"/>
          <p:cNvGrpSpPr/>
          <p:nvPr/>
        </p:nvGrpSpPr>
        <p:grpSpPr>
          <a:xfrm>
            <a:off x="682711" y="1491459"/>
            <a:ext cx="16922578" cy="8073160"/>
            <a:chOff x="0" y="0"/>
            <a:chExt cx="22563437" cy="10764213"/>
          </a:xfrm>
        </p:grpSpPr>
        <p:pic>
          <p:nvPicPr>
            <p:cNvPr id="7" name="Picture 7"/>
            <p:cNvPicPr>
              <a:picLocks noChangeAspect="1"/>
            </p:cNvPicPr>
            <p:nvPr/>
          </p:nvPicPr>
          <p:blipFill>
            <a:blip r:embed="rId4"/>
            <a:srcRect l="3943" r="3943"/>
            <a:stretch>
              <a:fillRect/>
            </a:stretch>
          </p:blipFill>
          <p:spPr>
            <a:xfrm>
              <a:off x="0" y="0"/>
              <a:ext cx="7436479" cy="10764213"/>
            </a:xfrm>
            <a:prstGeom prst="rect">
              <a:avLst/>
            </a:prstGeom>
          </p:spPr>
        </p:pic>
        <p:pic>
          <p:nvPicPr>
            <p:cNvPr id="8" name="Picture 8"/>
            <p:cNvPicPr>
              <a:picLocks noChangeAspect="1"/>
            </p:cNvPicPr>
            <p:nvPr/>
          </p:nvPicPr>
          <p:blipFill>
            <a:blip r:embed="rId5"/>
            <a:srcRect l="3943" r="3943"/>
            <a:stretch>
              <a:fillRect/>
            </a:stretch>
          </p:blipFill>
          <p:spPr>
            <a:xfrm>
              <a:off x="7563479" y="0"/>
              <a:ext cx="7436479" cy="10764213"/>
            </a:xfrm>
            <a:prstGeom prst="rect">
              <a:avLst/>
            </a:prstGeom>
          </p:spPr>
        </p:pic>
        <p:pic>
          <p:nvPicPr>
            <p:cNvPr id="9" name="Picture 9"/>
            <p:cNvPicPr>
              <a:picLocks noChangeAspect="1"/>
            </p:cNvPicPr>
            <p:nvPr/>
          </p:nvPicPr>
          <p:blipFill>
            <a:blip r:embed="rId6"/>
            <a:srcRect l="3943" r="3943"/>
            <a:stretch>
              <a:fillRect/>
            </a:stretch>
          </p:blipFill>
          <p:spPr>
            <a:xfrm>
              <a:off x="15126958" y="0"/>
              <a:ext cx="7436479" cy="10764213"/>
            </a:xfrm>
            <a:prstGeom prst="rect">
              <a:avLst/>
            </a:prstGeom>
          </p:spPr>
        </p:pic>
      </p:grpSp>
      <p:sp>
        <p:nvSpPr>
          <p:cNvPr id="10" name="TextBox 10"/>
          <p:cNvSpPr txBox="1"/>
          <p:nvPr/>
        </p:nvSpPr>
        <p:spPr>
          <a:xfrm>
            <a:off x="11633436" y="9691353"/>
            <a:ext cx="5233873" cy="257302"/>
          </a:xfrm>
          <a:prstGeom prst="rect">
            <a:avLst/>
          </a:prstGeom>
        </p:spPr>
        <p:txBody>
          <a:bodyPr lIns="0" tIns="0" rIns="0" bIns="0" rtlCol="0" anchor="t">
            <a:spAutoFit/>
          </a:bodyPr>
          <a:lstStyle/>
          <a:p>
            <a:pPr algn="r">
              <a:lnSpc>
                <a:spcPts val="2144"/>
              </a:lnSpc>
            </a:pPr>
            <a:r>
              <a:rPr lang="en-US" sz="1600" b="0" i="1" spc="64">
                <a:solidFill>
                  <a:srgbClr val="000000"/>
                </a:solidFill>
                <a:latin typeface="Libre Baskerville"/>
              </a:rPr>
              <a:t>Kodomo Shimbun, Nov 15, (1948) </a:t>
            </a:r>
          </a:p>
        </p:txBody>
      </p:sp>
      <p:sp>
        <p:nvSpPr>
          <p:cNvPr id="11" name="TextBox 11"/>
          <p:cNvSpPr txBox="1"/>
          <p:nvPr/>
        </p:nvSpPr>
        <p:spPr>
          <a:xfrm>
            <a:off x="6718536" y="9691353"/>
            <a:ext cx="5233873" cy="257302"/>
          </a:xfrm>
          <a:prstGeom prst="rect">
            <a:avLst/>
          </a:prstGeom>
        </p:spPr>
        <p:txBody>
          <a:bodyPr lIns="0" tIns="0" rIns="0" bIns="0" rtlCol="0" anchor="t">
            <a:spAutoFit/>
          </a:bodyPr>
          <a:lstStyle/>
          <a:p>
            <a:pPr algn="r">
              <a:lnSpc>
                <a:spcPts val="2144"/>
              </a:lnSpc>
            </a:pPr>
            <a:r>
              <a:rPr lang="en-US" sz="1600" b="0" i="1" spc="64">
                <a:solidFill>
                  <a:srgbClr val="000000"/>
                </a:solidFill>
                <a:latin typeface="Libre Baskerville"/>
              </a:rPr>
              <a:t>Home Economics Education 23, no. 6 (1949 )</a:t>
            </a:r>
          </a:p>
        </p:txBody>
      </p:sp>
      <p:sp>
        <p:nvSpPr>
          <p:cNvPr id="12" name="TextBox 12"/>
          <p:cNvSpPr txBox="1"/>
          <p:nvPr/>
        </p:nvSpPr>
        <p:spPr>
          <a:xfrm>
            <a:off x="1028700" y="9691353"/>
            <a:ext cx="5233873" cy="257302"/>
          </a:xfrm>
          <a:prstGeom prst="rect">
            <a:avLst/>
          </a:prstGeom>
        </p:spPr>
        <p:txBody>
          <a:bodyPr lIns="0" tIns="0" rIns="0" bIns="0" rtlCol="0" anchor="t">
            <a:spAutoFit/>
          </a:bodyPr>
          <a:lstStyle/>
          <a:p>
            <a:pPr algn="r">
              <a:lnSpc>
                <a:spcPts val="2144"/>
              </a:lnSpc>
            </a:pPr>
            <a:r>
              <a:rPr lang="en-US" sz="1600" b="0" i="1" spc="64">
                <a:solidFill>
                  <a:srgbClr val="000000"/>
                </a:solidFill>
                <a:latin typeface="Libre Baskerville"/>
              </a:rPr>
              <a:t>Nutrition and Cooking 13, no. 3 (1947)</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81930"/>
        </a:solidFill>
        <a:effectLst/>
      </p:bgPr>
    </p:bg>
    <p:spTree>
      <p:nvGrpSpPr>
        <p:cNvPr id="1" name=""/>
        <p:cNvGrpSpPr/>
        <p:nvPr/>
      </p:nvGrpSpPr>
      <p:grpSpPr>
        <a:xfrm>
          <a:off x="0" y="0"/>
          <a:ext cx="0" cy="0"/>
          <a:chOff x="0" y="0"/>
          <a:chExt cx="0" cy="0"/>
        </a:xfrm>
      </p:grpSpPr>
      <p:sp>
        <p:nvSpPr>
          <p:cNvPr id="2" name="TextBox 2"/>
          <p:cNvSpPr txBox="1"/>
          <p:nvPr/>
        </p:nvSpPr>
        <p:spPr>
          <a:xfrm>
            <a:off x="417956" y="330035"/>
            <a:ext cx="7957843" cy="2218690"/>
          </a:xfrm>
          <a:prstGeom prst="rect">
            <a:avLst/>
          </a:prstGeom>
        </p:spPr>
        <p:txBody>
          <a:bodyPr lIns="0" tIns="0" rIns="0" bIns="0" rtlCol="0" anchor="t">
            <a:spAutoFit/>
          </a:bodyPr>
          <a:lstStyle/>
          <a:p>
            <a:pPr>
              <a:lnSpc>
                <a:spcPts val="8959"/>
              </a:lnSpc>
            </a:pPr>
            <a:r>
              <a:rPr lang="en-US" sz="6400" b="1" spc="25">
                <a:solidFill>
                  <a:srgbClr val="FFFFFF"/>
                </a:solidFill>
                <a:latin typeface="Libre Baskerville"/>
              </a:rPr>
              <a:t>Main Questions:</a:t>
            </a:r>
          </a:p>
          <a:p>
            <a:pPr>
              <a:lnSpc>
                <a:spcPts val="8960"/>
              </a:lnSpc>
            </a:pPr>
            <a:endParaRPr lang="en-US" sz="6400" b="1" spc="25">
              <a:solidFill>
                <a:srgbClr val="FFFFFF"/>
              </a:solidFill>
              <a:latin typeface="Libre Baskerville"/>
            </a:endParaRPr>
          </a:p>
        </p:txBody>
      </p:sp>
      <p:sp>
        <p:nvSpPr>
          <p:cNvPr id="3" name="TextBox 3"/>
          <p:cNvSpPr txBox="1"/>
          <p:nvPr/>
        </p:nvSpPr>
        <p:spPr>
          <a:xfrm>
            <a:off x="1186157" y="5299465"/>
            <a:ext cx="5630531" cy="542925"/>
          </a:xfrm>
          <a:prstGeom prst="rect">
            <a:avLst/>
          </a:prstGeom>
        </p:spPr>
        <p:txBody>
          <a:bodyPr lIns="0" tIns="0" rIns="0" bIns="0" rtlCol="0" anchor="t">
            <a:spAutoFit/>
          </a:bodyPr>
          <a:lstStyle/>
          <a:p>
            <a:pPr>
              <a:lnSpc>
                <a:spcPts val="4500"/>
              </a:lnSpc>
            </a:pPr>
            <a:endParaRPr/>
          </a:p>
        </p:txBody>
      </p:sp>
      <p:sp>
        <p:nvSpPr>
          <p:cNvPr id="4" name="TextBox 4"/>
          <p:cNvSpPr txBox="1"/>
          <p:nvPr/>
        </p:nvSpPr>
        <p:spPr>
          <a:xfrm>
            <a:off x="939586" y="4105030"/>
            <a:ext cx="16723742" cy="2941320"/>
          </a:xfrm>
          <a:prstGeom prst="rect">
            <a:avLst/>
          </a:prstGeom>
        </p:spPr>
        <p:txBody>
          <a:bodyPr lIns="0" tIns="0" rIns="0" bIns="0" rtlCol="0" anchor="t">
            <a:spAutoFit/>
          </a:bodyPr>
          <a:lstStyle/>
          <a:p>
            <a:pPr marL="693420" lvl="1" indent="-346710">
              <a:lnSpc>
                <a:spcPts val="5880"/>
              </a:lnSpc>
              <a:buFont typeface="Arial"/>
              <a:buChar char="•"/>
            </a:pPr>
            <a:r>
              <a:rPr lang="en-US" sz="4200" b="1" spc="16">
                <a:solidFill>
                  <a:srgbClr val="FFFFFF"/>
                </a:solidFill>
                <a:latin typeface="Libre Baskerville"/>
              </a:rPr>
              <a:t>Why did publishers printed many school lunch menus? </a:t>
            </a:r>
          </a:p>
          <a:p>
            <a:pPr>
              <a:lnSpc>
                <a:spcPts val="5880"/>
              </a:lnSpc>
            </a:pPr>
            <a:endParaRPr lang="en-US" sz="4200" b="1" spc="16">
              <a:solidFill>
                <a:srgbClr val="FFFFFF"/>
              </a:solidFill>
              <a:latin typeface="Libre Baskerville"/>
            </a:endParaRPr>
          </a:p>
          <a:p>
            <a:pPr marL="693420" lvl="1" indent="-346710">
              <a:lnSpc>
                <a:spcPts val="5880"/>
              </a:lnSpc>
              <a:buFont typeface="Arial"/>
              <a:buChar char="•"/>
            </a:pPr>
            <a:r>
              <a:rPr lang="en-US" sz="4200" b="1" spc="16">
                <a:solidFill>
                  <a:srgbClr val="FFFFFF"/>
                </a:solidFill>
                <a:latin typeface="Libre Baskerville"/>
              </a:rPr>
              <a:t>What are the historical value of these menus?</a:t>
            </a:r>
          </a:p>
          <a:p>
            <a:pPr>
              <a:lnSpc>
                <a:spcPts val="5880"/>
              </a:lnSpc>
            </a:pPr>
            <a:endParaRPr lang="en-US" sz="4200" b="1" spc="16">
              <a:solidFill>
                <a:srgbClr val="FFFFFF"/>
              </a:solidFill>
              <a:latin typeface="Libre Baskerville"/>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105819"/>
            <a:ext cx="18288000" cy="1288976"/>
          </a:xfrm>
          <a:prstGeom prst="rect">
            <a:avLst/>
          </a:prstGeom>
          <a:solidFill>
            <a:srgbClr val="181930"/>
          </a:solidFill>
        </p:spPr>
      </p:sp>
      <p:sp>
        <p:nvSpPr>
          <p:cNvPr id="3" name="TextBox 3"/>
          <p:cNvSpPr txBox="1"/>
          <p:nvPr/>
        </p:nvSpPr>
        <p:spPr>
          <a:xfrm>
            <a:off x="173087" y="176719"/>
            <a:ext cx="17635792" cy="723900"/>
          </a:xfrm>
          <a:prstGeom prst="rect">
            <a:avLst/>
          </a:prstGeom>
        </p:spPr>
        <p:txBody>
          <a:bodyPr lIns="0" tIns="0" rIns="0" bIns="0" rtlCol="0" anchor="t">
            <a:spAutoFit/>
          </a:bodyPr>
          <a:lstStyle/>
          <a:p>
            <a:pPr>
              <a:lnSpc>
                <a:spcPts val="5759"/>
              </a:lnSpc>
            </a:pPr>
            <a:r>
              <a:rPr lang="en-US" sz="4800" b="1" i="0" spc="96">
                <a:solidFill>
                  <a:srgbClr val="FFFFFF"/>
                </a:solidFill>
                <a:latin typeface="Libre Baskerville"/>
              </a:rPr>
              <a:t>SCAP/GHQ's Agenda</a:t>
            </a:r>
          </a:p>
        </p:txBody>
      </p:sp>
      <p:sp>
        <p:nvSpPr>
          <p:cNvPr id="4" name="TextBox 4"/>
          <p:cNvSpPr txBox="1"/>
          <p:nvPr/>
        </p:nvSpPr>
        <p:spPr>
          <a:xfrm>
            <a:off x="173087" y="1739966"/>
            <a:ext cx="8974749" cy="712470"/>
          </a:xfrm>
          <a:prstGeom prst="rect">
            <a:avLst/>
          </a:prstGeom>
        </p:spPr>
        <p:txBody>
          <a:bodyPr lIns="0" tIns="0" rIns="0" bIns="0" rtlCol="0" anchor="t">
            <a:spAutoFit/>
          </a:bodyPr>
          <a:lstStyle/>
          <a:p>
            <a:pPr algn="ctr">
              <a:lnSpc>
                <a:spcPts val="5880"/>
              </a:lnSpc>
              <a:spcBef>
                <a:spcPct val="0"/>
              </a:spcBef>
            </a:pPr>
            <a:r>
              <a:rPr lang="en-US" sz="4200" b="1">
                <a:solidFill>
                  <a:srgbClr val="000000"/>
                </a:solidFill>
                <a:latin typeface="Libre Baskerville"/>
              </a:rPr>
              <a:t>Democratization of Japan </a:t>
            </a:r>
          </a:p>
        </p:txBody>
      </p:sp>
      <p:sp>
        <p:nvSpPr>
          <p:cNvPr id="5" name="TextBox 5"/>
          <p:cNvSpPr txBox="1"/>
          <p:nvPr/>
        </p:nvSpPr>
        <p:spPr>
          <a:xfrm>
            <a:off x="706181" y="6379683"/>
            <a:ext cx="16553119" cy="2223770"/>
          </a:xfrm>
          <a:prstGeom prst="rect">
            <a:avLst/>
          </a:prstGeom>
        </p:spPr>
        <p:txBody>
          <a:bodyPr lIns="0" tIns="0" rIns="0" bIns="0" rtlCol="0" anchor="t">
            <a:spAutoFit/>
          </a:bodyPr>
          <a:lstStyle/>
          <a:p>
            <a:pPr>
              <a:lnSpc>
                <a:spcPts val="4480"/>
              </a:lnSpc>
              <a:spcBef>
                <a:spcPct val="0"/>
              </a:spcBef>
            </a:pPr>
            <a:r>
              <a:rPr lang="en-US" sz="3200" i="1">
                <a:solidFill>
                  <a:srgbClr val="000000"/>
                </a:solidFill>
                <a:latin typeface="Libre Baskerville"/>
              </a:rPr>
              <a:t>"...the Americans imposed a root-and-branch agenda of 'demilitarization and democratization' that was in every sense a remarkable display of arrogant idealism - both self-righteous and genuinely visionary." </a:t>
            </a:r>
          </a:p>
          <a:p>
            <a:pPr algn="r">
              <a:lnSpc>
                <a:spcPts val="4480"/>
              </a:lnSpc>
              <a:spcBef>
                <a:spcPct val="0"/>
              </a:spcBef>
            </a:pPr>
            <a:r>
              <a:rPr lang="en-US" sz="3200">
                <a:solidFill>
                  <a:srgbClr val="000000"/>
                </a:solidFill>
                <a:latin typeface="Libre Baskerville"/>
              </a:rPr>
              <a:t>John Dower, </a:t>
            </a:r>
            <a:r>
              <a:rPr lang="en-US" sz="3200" i="1">
                <a:solidFill>
                  <a:srgbClr val="000000"/>
                </a:solidFill>
                <a:latin typeface="Libre Baskerville"/>
              </a:rPr>
              <a:t>Embracing Defeat</a:t>
            </a:r>
            <a:r>
              <a:rPr lang="en-US" sz="3200">
                <a:solidFill>
                  <a:srgbClr val="000000"/>
                </a:solidFill>
                <a:latin typeface="Libre Baskerville"/>
              </a:rPr>
              <a:t> (1999)</a:t>
            </a:r>
          </a:p>
        </p:txBody>
      </p:sp>
      <p:sp>
        <p:nvSpPr>
          <p:cNvPr id="6" name="TextBox 6"/>
          <p:cNvSpPr txBox="1"/>
          <p:nvPr/>
        </p:nvSpPr>
        <p:spPr>
          <a:xfrm>
            <a:off x="706181" y="3415130"/>
            <a:ext cx="16553119" cy="1518920"/>
          </a:xfrm>
          <a:prstGeom prst="rect">
            <a:avLst/>
          </a:prstGeom>
        </p:spPr>
        <p:txBody>
          <a:bodyPr lIns="0" tIns="0" rIns="0" bIns="0" rtlCol="0" anchor="t">
            <a:spAutoFit/>
          </a:bodyPr>
          <a:lstStyle/>
          <a:p>
            <a:pPr>
              <a:lnSpc>
                <a:spcPts val="4480"/>
              </a:lnSpc>
              <a:spcBef>
                <a:spcPct val="0"/>
              </a:spcBef>
            </a:pPr>
            <a:r>
              <a:rPr lang="en-US" sz="3200" i="1">
                <a:solidFill>
                  <a:srgbClr val="000000"/>
                </a:solidFill>
                <a:latin typeface="Libre Baskerville"/>
              </a:rPr>
              <a:t>"...[SCAP/GHQ policies] focused  on the 'Three D's': demilitarization, democratization, and decentralization of wealth and power." </a:t>
            </a:r>
          </a:p>
          <a:p>
            <a:pPr algn="r">
              <a:lnSpc>
                <a:spcPts val="3359"/>
              </a:lnSpc>
              <a:spcBef>
                <a:spcPct val="0"/>
              </a:spcBef>
            </a:pPr>
            <a:r>
              <a:rPr lang="en-US" sz="2400">
                <a:solidFill>
                  <a:srgbClr val="000000"/>
                </a:solidFill>
                <a:latin typeface="Libre Baskerville"/>
              </a:rPr>
              <a:t>Nancy Stalker, </a:t>
            </a:r>
            <a:r>
              <a:rPr lang="en-US" sz="2400" i="1">
                <a:solidFill>
                  <a:srgbClr val="000000"/>
                </a:solidFill>
                <a:latin typeface="Libre Baskerville"/>
              </a:rPr>
              <a:t>Japan: History and Culture from Classical to Cool</a:t>
            </a:r>
            <a:r>
              <a:rPr lang="en-US" sz="2400">
                <a:solidFill>
                  <a:srgbClr val="000000"/>
                </a:solidFill>
                <a:latin typeface="Libre Baskerville"/>
              </a:rPr>
              <a:t> (2018)</a:t>
            </a:r>
          </a:p>
        </p:txBody>
      </p:sp>
      <p:grpSp>
        <p:nvGrpSpPr>
          <p:cNvPr id="7" name="Group 7"/>
          <p:cNvGrpSpPr/>
          <p:nvPr/>
        </p:nvGrpSpPr>
        <p:grpSpPr>
          <a:xfrm>
            <a:off x="16812039" y="8886411"/>
            <a:ext cx="1475961" cy="1400589"/>
            <a:chOff x="0" y="0"/>
            <a:chExt cx="1967948" cy="1867452"/>
          </a:xfrm>
        </p:grpSpPr>
        <p:pic>
          <p:nvPicPr>
            <p:cNvPr id="8" name="Picture 8"/>
            <p:cNvPicPr>
              <a:picLocks noChangeAspect="1"/>
            </p:cNvPicPr>
            <p:nvPr/>
          </p:nvPicPr>
          <p:blipFill>
            <a:blip r:embed="rId3">
              <a:alphaModFix amt="74000"/>
            </a:blip>
            <a:srcRect t="1484" b="1484"/>
            <a:stretch>
              <a:fillRect/>
            </a:stretch>
          </p:blipFill>
          <p:spPr>
            <a:xfrm>
              <a:off x="0" y="0"/>
              <a:ext cx="1967948" cy="1867452"/>
            </a:xfrm>
            <a:prstGeom prst="rect">
              <a:avLst/>
            </a:prstGeom>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105819"/>
            <a:ext cx="18288000" cy="1288976"/>
          </a:xfrm>
          <a:prstGeom prst="rect">
            <a:avLst/>
          </a:prstGeom>
          <a:solidFill>
            <a:srgbClr val="181930"/>
          </a:solidFill>
        </p:spPr>
      </p:sp>
      <p:sp>
        <p:nvSpPr>
          <p:cNvPr id="3" name="TextBox 3"/>
          <p:cNvSpPr txBox="1"/>
          <p:nvPr/>
        </p:nvSpPr>
        <p:spPr>
          <a:xfrm>
            <a:off x="173087" y="176719"/>
            <a:ext cx="17635792" cy="638175"/>
          </a:xfrm>
          <a:prstGeom prst="rect">
            <a:avLst/>
          </a:prstGeom>
        </p:spPr>
        <p:txBody>
          <a:bodyPr lIns="0" tIns="0" rIns="0" bIns="0" rtlCol="0" anchor="t">
            <a:spAutoFit/>
          </a:bodyPr>
          <a:lstStyle/>
          <a:p>
            <a:pPr>
              <a:lnSpc>
                <a:spcPts val="5040"/>
              </a:lnSpc>
            </a:pPr>
            <a:r>
              <a:rPr lang="en-US" sz="4200" b="1" i="0" spc="84">
                <a:solidFill>
                  <a:srgbClr val="FFFFFF"/>
                </a:solidFill>
                <a:latin typeface="Libre Baskerville"/>
              </a:rPr>
              <a:t>Democratizing Japan through School lunch program? (1/2)</a:t>
            </a:r>
          </a:p>
        </p:txBody>
      </p:sp>
      <p:grpSp>
        <p:nvGrpSpPr>
          <p:cNvPr id="4" name="Group 4"/>
          <p:cNvGrpSpPr/>
          <p:nvPr/>
        </p:nvGrpSpPr>
        <p:grpSpPr>
          <a:xfrm>
            <a:off x="1497988" y="1594109"/>
            <a:ext cx="5800352" cy="8465547"/>
            <a:chOff x="0" y="0"/>
            <a:chExt cx="7733802" cy="11287396"/>
          </a:xfrm>
        </p:grpSpPr>
        <p:pic>
          <p:nvPicPr>
            <p:cNvPr id="5" name="Picture 5"/>
            <p:cNvPicPr>
              <a:picLocks noChangeAspect="1"/>
            </p:cNvPicPr>
            <p:nvPr/>
          </p:nvPicPr>
          <p:blipFill>
            <a:blip r:embed="rId3"/>
            <a:srcRect t="5667" b="5389"/>
            <a:stretch>
              <a:fillRect/>
            </a:stretch>
          </p:blipFill>
          <p:spPr>
            <a:xfrm>
              <a:off x="0" y="0"/>
              <a:ext cx="7733802" cy="11287396"/>
            </a:xfrm>
            <a:prstGeom prst="rect">
              <a:avLst/>
            </a:prstGeom>
          </p:spPr>
        </p:pic>
      </p:grpSp>
      <p:grpSp>
        <p:nvGrpSpPr>
          <p:cNvPr id="6" name="Group 6"/>
          <p:cNvGrpSpPr/>
          <p:nvPr/>
        </p:nvGrpSpPr>
        <p:grpSpPr>
          <a:xfrm>
            <a:off x="16812039" y="8886411"/>
            <a:ext cx="1475961" cy="1400589"/>
            <a:chOff x="0" y="0"/>
            <a:chExt cx="1967948" cy="1867452"/>
          </a:xfrm>
        </p:grpSpPr>
        <p:pic>
          <p:nvPicPr>
            <p:cNvPr id="7" name="Picture 7"/>
            <p:cNvPicPr>
              <a:picLocks noChangeAspect="1"/>
            </p:cNvPicPr>
            <p:nvPr/>
          </p:nvPicPr>
          <p:blipFill>
            <a:blip r:embed="rId4">
              <a:alphaModFix amt="65000"/>
            </a:blip>
            <a:srcRect t="1484" b="1484"/>
            <a:stretch>
              <a:fillRect/>
            </a:stretch>
          </p:blipFill>
          <p:spPr>
            <a:xfrm>
              <a:off x="0" y="0"/>
              <a:ext cx="1967948" cy="1867452"/>
            </a:xfrm>
            <a:prstGeom prst="rect">
              <a:avLst/>
            </a:prstGeom>
          </p:spPr>
        </p:pic>
      </p:grpSp>
      <p:grpSp>
        <p:nvGrpSpPr>
          <p:cNvPr id="8" name="Group 8"/>
          <p:cNvGrpSpPr/>
          <p:nvPr/>
        </p:nvGrpSpPr>
        <p:grpSpPr>
          <a:xfrm>
            <a:off x="7861881" y="2071187"/>
            <a:ext cx="9797939" cy="7454348"/>
            <a:chOff x="0" y="0"/>
            <a:chExt cx="2278626" cy="1733596"/>
          </a:xfrm>
        </p:grpSpPr>
        <p:sp>
          <p:nvSpPr>
            <p:cNvPr id="9" name="Freeform 9"/>
            <p:cNvSpPr/>
            <p:nvPr/>
          </p:nvSpPr>
          <p:spPr>
            <a:xfrm>
              <a:off x="0" y="0"/>
              <a:ext cx="2278626" cy="1733596"/>
            </a:xfrm>
            <a:custGeom>
              <a:avLst/>
              <a:gdLst/>
              <a:ahLst/>
              <a:cxnLst/>
              <a:rect l="l" t="t" r="r" b="b"/>
              <a:pathLst>
                <a:path w="2278626" h="1733596">
                  <a:moveTo>
                    <a:pt x="0" y="0"/>
                  </a:moveTo>
                  <a:lnTo>
                    <a:pt x="2278626" y="0"/>
                  </a:lnTo>
                  <a:lnTo>
                    <a:pt x="2278626" y="1733596"/>
                  </a:lnTo>
                  <a:lnTo>
                    <a:pt x="0" y="1733596"/>
                  </a:lnTo>
                  <a:close/>
                </a:path>
              </a:pathLst>
            </a:custGeom>
            <a:solidFill>
              <a:srgbClr val="D9D9D9">
                <a:alpha val="53725"/>
              </a:srgbClr>
            </a:solidFill>
          </p:spPr>
        </p:sp>
      </p:grpSp>
      <p:sp>
        <p:nvSpPr>
          <p:cNvPr id="10" name="TextBox 10"/>
          <p:cNvSpPr txBox="1"/>
          <p:nvPr/>
        </p:nvSpPr>
        <p:spPr>
          <a:xfrm>
            <a:off x="8262401" y="2310707"/>
            <a:ext cx="8996899" cy="6739255"/>
          </a:xfrm>
          <a:prstGeom prst="rect">
            <a:avLst/>
          </a:prstGeom>
        </p:spPr>
        <p:txBody>
          <a:bodyPr lIns="0" tIns="0" rIns="0" bIns="0" rtlCol="0" anchor="t">
            <a:spAutoFit/>
          </a:bodyPr>
          <a:lstStyle/>
          <a:p>
            <a:pPr>
              <a:lnSpc>
                <a:spcPts val="3919"/>
              </a:lnSpc>
              <a:spcBef>
                <a:spcPct val="0"/>
              </a:spcBef>
            </a:pPr>
            <a:r>
              <a:rPr lang="en-US" sz="2800" i="1">
                <a:solidFill>
                  <a:srgbClr val="000000"/>
                </a:solidFill>
                <a:latin typeface="Libre Baskerville"/>
              </a:rPr>
              <a:t>"</a:t>
            </a:r>
            <a:r>
              <a:rPr lang="en-US" sz="2800" i="0">
                <a:solidFill>
                  <a:srgbClr val="000000"/>
                </a:solidFill>
                <a:latin typeface="Libre Baskerville"/>
              </a:rPr>
              <a:t>A balanced food brings up citizen’s health standard; the better health standard means that less people would be admitted in sanatoriums for tuberculosis or other diseases; Less sick people means better care for those who are sick, and more healthy young people in society; </a:t>
            </a:r>
            <a:r>
              <a:rPr lang="en-US" sz="2800" i="0">
                <a:solidFill>
                  <a:srgbClr val="E41515"/>
                </a:solidFill>
                <a:latin typeface="Libre Baskerville"/>
              </a:rPr>
              <a:t>Young healthy people are the key to develop democratized Japan.</a:t>
            </a:r>
            <a:r>
              <a:rPr lang="en-US" sz="2800" i="0">
                <a:solidFill>
                  <a:srgbClr val="FF5757"/>
                </a:solidFill>
                <a:latin typeface="Libre Baskerville"/>
              </a:rPr>
              <a:t> </a:t>
            </a:r>
            <a:r>
              <a:rPr lang="en-US" sz="2800" i="0">
                <a:solidFill>
                  <a:srgbClr val="000000"/>
                </a:solidFill>
                <a:latin typeface="Libre Baskerville"/>
              </a:rPr>
              <a:t> Only healthy and active citizens can be an active member of global society.  The school lunch program plays an important role to produce these healthy and active citizens.”</a:t>
            </a:r>
          </a:p>
          <a:p>
            <a:pPr>
              <a:lnSpc>
                <a:spcPts val="3919"/>
              </a:lnSpc>
              <a:spcBef>
                <a:spcPct val="0"/>
              </a:spcBef>
            </a:pPr>
            <a:endParaRPr lang="en-US" sz="2800" i="0">
              <a:solidFill>
                <a:srgbClr val="000000"/>
              </a:solidFill>
              <a:latin typeface="Libre Baskerville"/>
            </a:endParaRPr>
          </a:p>
          <a:p>
            <a:pPr algn="r">
              <a:lnSpc>
                <a:spcPts val="2520"/>
              </a:lnSpc>
              <a:spcBef>
                <a:spcPct val="0"/>
              </a:spcBef>
            </a:pPr>
            <a:r>
              <a:rPr lang="en-US" sz="1800">
                <a:solidFill>
                  <a:srgbClr val="000000"/>
                </a:solidFill>
                <a:latin typeface="Libre Baskerville"/>
              </a:rPr>
              <a:t>Nelson Neff, "School lunch program plan" in </a:t>
            </a:r>
            <a:r>
              <a:rPr lang="en-US" sz="1800" i="1">
                <a:solidFill>
                  <a:srgbClr val="000000"/>
                </a:solidFill>
                <a:latin typeface="Libre Baskerville"/>
              </a:rPr>
              <a:t>Nutrition and Cooking</a:t>
            </a:r>
            <a:r>
              <a:rPr lang="en-US" sz="1800">
                <a:solidFill>
                  <a:srgbClr val="000000"/>
                </a:solidFill>
                <a:latin typeface="Libre Baskerville"/>
              </a:rPr>
              <a:t> (1947)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105819"/>
            <a:ext cx="18288000" cy="1288976"/>
          </a:xfrm>
          <a:prstGeom prst="rect">
            <a:avLst/>
          </a:prstGeom>
          <a:solidFill>
            <a:srgbClr val="181930"/>
          </a:solidFill>
        </p:spPr>
      </p:sp>
      <p:sp>
        <p:nvSpPr>
          <p:cNvPr id="3" name="TextBox 3"/>
          <p:cNvSpPr txBox="1"/>
          <p:nvPr/>
        </p:nvSpPr>
        <p:spPr>
          <a:xfrm>
            <a:off x="173087" y="176719"/>
            <a:ext cx="17635792" cy="638175"/>
          </a:xfrm>
          <a:prstGeom prst="rect">
            <a:avLst/>
          </a:prstGeom>
        </p:spPr>
        <p:txBody>
          <a:bodyPr lIns="0" tIns="0" rIns="0" bIns="0" rtlCol="0" anchor="t">
            <a:spAutoFit/>
          </a:bodyPr>
          <a:lstStyle/>
          <a:p>
            <a:pPr>
              <a:lnSpc>
                <a:spcPts val="5040"/>
              </a:lnSpc>
            </a:pPr>
            <a:r>
              <a:rPr lang="en-US" sz="4200" b="1" i="0" spc="84">
                <a:solidFill>
                  <a:srgbClr val="FFFFFF"/>
                </a:solidFill>
                <a:latin typeface="Libre Baskerville"/>
              </a:rPr>
              <a:t>Democratizing Japan through School lunch program? (2/2)</a:t>
            </a:r>
          </a:p>
        </p:txBody>
      </p:sp>
      <p:pic>
        <p:nvPicPr>
          <p:cNvPr id="4" name="Picture 4"/>
          <p:cNvPicPr>
            <a:picLocks noChangeAspect="1"/>
          </p:cNvPicPr>
          <p:nvPr/>
        </p:nvPicPr>
        <p:blipFill>
          <a:blip r:embed="rId3"/>
          <a:srcRect t="1051" r="7681" b="4"/>
          <a:stretch>
            <a:fillRect/>
          </a:stretch>
        </p:blipFill>
        <p:spPr>
          <a:xfrm>
            <a:off x="1028700" y="1602006"/>
            <a:ext cx="4651513" cy="8378686"/>
          </a:xfrm>
          <a:prstGeom prst="rect">
            <a:avLst/>
          </a:prstGeom>
        </p:spPr>
      </p:pic>
      <p:grpSp>
        <p:nvGrpSpPr>
          <p:cNvPr id="5" name="Group 5"/>
          <p:cNvGrpSpPr/>
          <p:nvPr/>
        </p:nvGrpSpPr>
        <p:grpSpPr>
          <a:xfrm>
            <a:off x="16812039" y="8886339"/>
            <a:ext cx="1475961" cy="1400589"/>
            <a:chOff x="0" y="0"/>
            <a:chExt cx="1967948" cy="1867452"/>
          </a:xfrm>
        </p:grpSpPr>
        <p:pic>
          <p:nvPicPr>
            <p:cNvPr id="6" name="Picture 6"/>
            <p:cNvPicPr>
              <a:picLocks noChangeAspect="1"/>
            </p:cNvPicPr>
            <p:nvPr/>
          </p:nvPicPr>
          <p:blipFill>
            <a:blip r:embed="rId4">
              <a:alphaModFix amt="65000"/>
            </a:blip>
            <a:srcRect t="1484" b="1484"/>
            <a:stretch>
              <a:fillRect/>
            </a:stretch>
          </p:blipFill>
          <p:spPr>
            <a:xfrm>
              <a:off x="0" y="0"/>
              <a:ext cx="1967948" cy="1867452"/>
            </a:xfrm>
            <a:prstGeom prst="rect">
              <a:avLst/>
            </a:prstGeom>
          </p:spPr>
        </p:pic>
      </p:grpSp>
      <p:grpSp>
        <p:nvGrpSpPr>
          <p:cNvPr id="7" name="Group 7"/>
          <p:cNvGrpSpPr/>
          <p:nvPr/>
        </p:nvGrpSpPr>
        <p:grpSpPr>
          <a:xfrm>
            <a:off x="6347627" y="2198353"/>
            <a:ext cx="11139722" cy="7185991"/>
            <a:chOff x="0" y="0"/>
            <a:chExt cx="2590673" cy="1671187"/>
          </a:xfrm>
        </p:grpSpPr>
        <p:sp>
          <p:nvSpPr>
            <p:cNvPr id="8" name="Freeform 8"/>
            <p:cNvSpPr/>
            <p:nvPr/>
          </p:nvSpPr>
          <p:spPr>
            <a:xfrm>
              <a:off x="0" y="0"/>
              <a:ext cx="2590673" cy="1671187"/>
            </a:xfrm>
            <a:custGeom>
              <a:avLst/>
              <a:gdLst/>
              <a:ahLst/>
              <a:cxnLst/>
              <a:rect l="l" t="t" r="r" b="b"/>
              <a:pathLst>
                <a:path w="2590673" h="1671187">
                  <a:moveTo>
                    <a:pt x="0" y="0"/>
                  </a:moveTo>
                  <a:lnTo>
                    <a:pt x="2590673" y="0"/>
                  </a:lnTo>
                  <a:lnTo>
                    <a:pt x="2590673" y="1671187"/>
                  </a:lnTo>
                  <a:lnTo>
                    <a:pt x="0" y="1671187"/>
                  </a:lnTo>
                  <a:close/>
                </a:path>
              </a:pathLst>
            </a:custGeom>
            <a:solidFill>
              <a:srgbClr val="D9D9D9">
                <a:alpha val="53725"/>
              </a:srgbClr>
            </a:solidFill>
          </p:spPr>
        </p:sp>
      </p:grpSp>
      <p:sp>
        <p:nvSpPr>
          <p:cNvPr id="9" name="TextBox 9"/>
          <p:cNvSpPr txBox="1"/>
          <p:nvPr/>
        </p:nvSpPr>
        <p:spPr>
          <a:xfrm>
            <a:off x="6831166" y="2639209"/>
            <a:ext cx="10428134" cy="6247130"/>
          </a:xfrm>
          <a:prstGeom prst="rect">
            <a:avLst/>
          </a:prstGeom>
        </p:spPr>
        <p:txBody>
          <a:bodyPr lIns="0" tIns="0" rIns="0" bIns="0" rtlCol="0" anchor="t">
            <a:spAutoFit/>
          </a:bodyPr>
          <a:lstStyle/>
          <a:p>
            <a:pPr>
              <a:lnSpc>
                <a:spcPts val="3919"/>
              </a:lnSpc>
              <a:spcBef>
                <a:spcPct val="0"/>
              </a:spcBef>
            </a:pPr>
            <a:r>
              <a:rPr lang="en-US" sz="2800" i="0">
                <a:solidFill>
                  <a:srgbClr val="000000"/>
                </a:solidFill>
                <a:latin typeface="Libre Baskerville"/>
              </a:rPr>
              <a:t>"It is now a time for students to improve their level of nutrition knowledge, dietary practice, as well as to learn how to consume food more efficiently.  In addition, we can expect the students would bring a positive influence to their households’ dietary practices.  </a:t>
            </a:r>
          </a:p>
          <a:p>
            <a:pPr>
              <a:lnSpc>
                <a:spcPts val="3919"/>
              </a:lnSpc>
              <a:spcBef>
                <a:spcPct val="0"/>
              </a:spcBef>
            </a:pPr>
            <a:endParaRPr lang="en-US" sz="2800" i="0">
              <a:solidFill>
                <a:srgbClr val="000000"/>
              </a:solidFill>
              <a:latin typeface="Libre Baskerville"/>
            </a:endParaRPr>
          </a:p>
          <a:p>
            <a:pPr>
              <a:lnSpc>
                <a:spcPts val="3919"/>
              </a:lnSpc>
              <a:spcBef>
                <a:spcPct val="0"/>
              </a:spcBef>
            </a:pPr>
            <a:r>
              <a:rPr lang="en-US" sz="2800" i="0">
                <a:solidFill>
                  <a:srgbClr val="000000"/>
                </a:solidFill>
                <a:latin typeface="Libre Baskerville"/>
              </a:rPr>
              <a:t>I believe that the school lunch program is for increasing physical, emotional and intellectual powers of students; It is the best gift to leave for our children; </a:t>
            </a:r>
            <a:r>
              <a:rPr lang="en-US" sz="2800" i="0">
                <a:solidFill>
                  <a:srgbClr val="E41515"/>
                </a:solidFill>
                <a:latin typeface="Libre Baskerville"/>
              </a:rPr>
              <a:t>it is the best investment for the Japanese country; it is the best and the most constructive project for peaceful Japan.</a:t>
            </a:r>
            <a:r>
              <a:rPr lang="en-US" sz="2799" i="0">
                <a:solidFill>
                  <a:srgbClr val="E41515"/>
                </a:solidFill>
                <a:latin typeface="Libre Baskerville"/>
              </a:rPr>
              <a:t>"</a:t>
            </a:r>
          </a:p>
          <a:p>
            <a:pPr>
              <a:lnSpc>
                <a:spcPts val="3919"/>
              </a:lnSpc>
              <a:spcBef>
                <a:spcPct val="0"/>
              </a:spcBef>
            </a:pPr>
            <a:endParaRPr lang="en-US" sz="2799" i="0">
              <a:solidFill>
                <a:srgbClr val="E41515"/>
              </a:solidFill>
              <a:latin typeface="Libre Baskerville"/>
            </a:endParaRPr>
          </a:p>
          <a:p>
            <a:pPr algn="r">
              <a:lnSpc>
                <a:spcPts val="2520"/>
              </a:lnSpc>
              <a:spcBef>
                <a:spcPct val="0"/>
              </a:spcBef>
            </a:pPr>
            <a:r>
              <a:rPr lang="en-US" sz="1800">
                <a:solidFill>
                  <a:srgbClr val="000000"/>
                </a:solidFill>
                <a:latin typeface="Libre Baskerville"/>
              </a:rPr>
              <a:t>Shizue Oda, "Popularization of school lunches" in </a:t>
            </a:r>
            <a:r>
              <a:rPr lang="en-US" sz="1800" i="1">
                <a:solidFill>
                  <a:srgbClr val="000000"/>
                </a:solidFill>
                <a:latin typeface="Libre Baskerville"/>
              </a:rPr>
              <a:t>Home Economics Education</a:t>
            </a:r>
            <a:r>
              <a:rPr lang="en-US" sz="1800">
                <a:solidFill>
                  <a:srgbClr val="000000"/>
                </a:solidFill>
                <a:latin typeface="Libre Baskerville"/>
              </a:rPr>
              <a:t> (1948) </a:t>
            </a:r>
          </a:p>
        </p:txBody>
      </p:sp>
      <p:grpSp>
        <p:nvGrpSpPr>
          <p:cNvPr id="10" name="Group 10"/>
          <p:cNvGrpSpPr/>
          <p:nvPr/>
        </p:nvGrpSpPr>
        <p:grpSpPr>
          <a:xfrm>
            <a:off x="1161387" y="1792064"/>
            <a:ext cx="4245042" cy="8084838"/>
            <a:chOff x="0" y="0"/>
            <a:chExt cx="4719257" cy="8987998"/>
          </a:xfrm>
        </p:grpSpPr>
        <p:sp>
          <p:nvSpPr>
            <p:cNvPr id="11" name="Freeform 11"/>
            <p:cNvSpPr/>
            <p:nvPr/>
          </p:nvSpPr>
          <p:spPr>
            <a:xfrm>
              <a:off x="0" y="0"/>
              <a:ext cx="4719257" cy="8987998"/>
            </a:xfrm>
            <a:custGeom>
              <a:avLst/>
              <a:gdLst/>
              <a:ahLst/>
              <a:cxnLst/>
              <a:rect l="l" t="t" r="r" b="b"/>
              <a:pathLst>
                <a:path w="4719257" h="8987998">
                  <a:moveTo>
                    <a:pt x="4719257" y="279400"/>
                  </a:moveTo>
                  <a:lnTo>
                    <a:pt x="4719257" y="0"/>
                  </a:lnTo>
                  <a:lnTo>
                    <a:pt x="0" y="0"/>
                  </a:lnTo>
                  <a:lnTo>
                    <a:pt x="0" y="8987998"/>
                  </a:lnTo>
                  <a:lnTo>
                    <a:pt x="4719257" y="8987998"/>
                  </a:lnTo>
                  <a:lnTo>
                    <a:pt x="4719257" y="279400"/>
                  </a:lnTo>
                  <a:close/>
                  <a:moveTo>
                    <a:pt x="4640517" y="279400"/>
                  </a:moveTo>
                  <a:lnTo>
                    <a:pt x="4640517" y="8909258"/>
                  </a:lnTo>
                  <a:lnTo>
                    <a:pt x="78740" y="8909258"/>
                  </a:lnTo>
                  <a:lnTo>
                    <a:pt x="78740" y="78740"/>
                  </a:lnTo>
                  <a:lnTo>
                    <a:pt x="4640517" y="78740"/>
                  </a:lnTo>
                  <a:lnTo>
                    <a:pt x="4640517" y="279400"/>
                  </a:lnTo>
                  <a:close/>
                </a:path>
              </a:pathLst>
            </a:custGeom>
            <a:solidFill>
              <a:srgbClr val="E41515"/>
            </a:solidFill>
          </p:spPr>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715</Words>
  <Application>Microsoft Office PowerPoint</Application>
  <PresentationFormat>Custom</PresentationFormat>
  <Paragraphs>83</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Libre Baskerville</vt:lpstr>
      <vt:lpstr>Arial</vt:lpstr>
      <vt:lpstr>Source Serif Pro</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NEAAS 2019</dc:title>
  <dc:creator>Kana K Jenkins</dc:creator>
  <cp:lastModifiedBy>Kana K Jenkins</cp:lastModifiedBy>
  <cp:revision>4</cp:revision>
  <dcterms:created xsi:type="dcterms:W3CDTF">2006-08-16T00:00:00Z</dcterms:created>
  <dcterms:modified xsi:type="dcterms:W3CDTF">2023-05-11T18:42:41Z</dcterms:modified>
  <dc:identifier>DADoaRYxD6o</dc:identifier>
</cp:coreProperties>
</file>