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73" r:id="rId4"/>
    <p:sldId id="276" r:id="rId5"/>
    <p:sldId id="277" r:id="rId6"/>
    <p:sldId id="258" r:id="rId7"/>
    <p:sldId id="259" r:id="rId8"/>
    <p:sldId id="282" r:id="rId9"/>
    <p:sldId id="283" r:id="rId10"/>
    <p:sldId id="268" r:id="rId11"/>
    <p:sldId id="271" r:id="rId12"/>
    <p:sldId id="260" r:id="rId13"/>
    <p:sldId id="269" r:id="rId14"/>
    <p:sldId id="261" r:id="rId15"/>
    <p:sldId id="270" r:id="rId16"/>
    <p:sldId id="265" r:id="rId17"/>
    <p:sldId id="266" r:id="rId18"/>
    <p:sldId id="262" r:id="rId19"/>
    <p:sldId id="263" r:id="rId20"/>
    <p:sldId id="272" r:id="rId21"/>
    <p:sldId id="26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785" autoAdjust="0"/>
  </p:normalViewPr>
  <p:slideViewPr>
    <p:cSldViewPr snapToObjects="1">
      <p:cViewPr varScale="1">
        <p:scale>
          <a:sx n="48" d="100"/>
          <a:sy n="48" d="100"/>
        </p:scale>
        <p:origin x="-20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kcr1\Dropbox\Ebooks%20Project\kelsey%20chart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baseline="0" dirty="0" smtClean="0"/>
              <a:t>Recreational Reading</a:t>
            </a:r>
            <a:endParaRPr lang="en-US" baseline="0" dirty="0"/>
          </a:p>
        </c:rich>
      </c:tx>
      <c:layout>
        <c:manualLayout>
          <c:xMode val="edge"/>
          <c:yMode val="edge"/>
          <c:x val="0.31810714260283701"/>
          <c:y val="5.5555555555555497E-2"/>
        </c:manualLayout>
      </c:layout>
      <c:overlay val="0"/>
    </c:title>
    <c:autoTitleDeleted val="0"/>
    <c:plotArea>
      <c:layout/>
      <c:pieChart>
        <c:varyColors val="1"/>
        <c:ser>
          <c:idx val="0"/>
          <c:order val="0"/>
          <c:dLbls>
            <c:dLbl>
              <c:idx val="2"/>
              <c:spPr/>
              <c:txPr>
                <a:bodyPr/>
                <a:lstStyle/>
                <a:p>
                  <a:pPr>
                    <a:defRPr sz="1200" b="1">
                      <a:solidFill>
                        <a:schemeClr val="tx1"/>
                      </a:solidFill>
                    </a:defRPr>
                  </a:pPr>
                  <a:endParaRPr lang="en-US"/>
                </a:p>
              </c:txPr>
              <c:showLegendKey val="0"/>
              <c:showVal val="0"/>
              <c:showCatName val="0"/>
              <c:showSerName val="0"/>
              <c:showPercent val="1"/>
              <c:showBubbleSize val="0"/>
            </c:dLbl>
            <c:txPr>
              <a:bodyPr/>
              <a:lstStyle/>
              <a:p>
                <a:pPr>
                  <a:defRPr sz="1200" b="1">
                    <a:solidFill>
                      <a:schemeClr val="bg1"/>
                    </a:solidFill>
                  </a:defRPr>
                </a:pPr>
                <a:endParaRPr lang="en-US"/>
              </a:p>
            </c:txPr>
            <c:showLegendKey val="0"/>
            <c:showVal val="0"/>
            <c:showCatName val="0"/>
            <c:showSerName val="0"/>
            <c:showPercent val="1"/>
            <c:showBubbleSize val="0"/>
            <c:showLeaderLines val="1"/>
          </c:dLbls>
          <c:cat>
            <c:strRef>
              <c:f>'Q9'!$B$2:$D$2</c:f>
              <c:strCache>
                <c:ptCount val="3"/>
                <c:pt idx="0">
                  <c:v>Increased</c:v>
                </c:pt>
                <c:pt idx="1">
                  <c:v>Stayed the Same</c:v>
                </c:pt>
                <c:pt idx="2">
                  <c:v>Decreased</c:v>
                </c:pt>
              </c:strCache>
            </c:strRef>
          </c:cat>
          <c:val>
            <c:numRef>
              <c:f>'Q9'!$B$24:$D$24</c:f>
              <c:numCache>
                <c:formatCode>General</c:formatCode>
                <c:ptCount val="3"/>
                <c:pt idx="0">
                  <c:v>689</c:v>
                </c:pt>
                <c:pt idx="1">
                  <c:v>628</c:v>
                </c:pt>
                <c:pt idx="2">
                  <c:v>16</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baseline="0" dirty="0" smtClean="0"/>
              <a:t>Research</a:t>
            </a:r>
            <a:endParaRPr lang="en-US" baseline="0" dirty="0"/>
          </a:p>
        </c:rich>
      </c:tx>
      <c:layout/>
      <c:overlay val="0"/>
    </c:title>
    <c:autoTitleDeleted val="0"/>
    <c:plotArea>
      <c:layout/>
      <c:pieChart>
        <c:varyColors val="1"/>
        <c:ser>
          <c:idx val="0"/>
          <c:order val="0"/>
          <c:tx>
            <c:v>All Responses</c:v>
          </c:tx>
          <c:dLbls>
            <c:dLbl>
              <c:idx val="2"/>
              <c:spPr/>
              <c:txPr>
                <a:bodyPr/>
                <a:lstStyle/>
                <a:p>
                  <a:pPr>
                    <a:defRPr sz="1200" b="1">
                      <a:solidFill>
                        <a:schemeClr val="tx1"/>
                      </a:solidFill>
                    </a:defRPr>
                  </a:pPr>
                  <a:endParaRPr lang="en-US"/>
                </a:p>
              </c:txPr>
              <c:showLegendKey val="0"/>
              <c:showVal val="0"/>
              <c:showCatName val="0"/>
              <c:showSerName val="0"/>
              <c:showPercent val="1"/>
              <c:showBubbleSize val="0"/>
            </c:dLbl>
            <c:txPr>
              <a:bodyPr/>
              <a:lstStyle/>
              <a:p>
                <a:pPr>
                  <a:defRPr sz="1200" b="1">
                    <a:solidFill>
                      <a:schemeClr val="bg1"/>
                    </a:solidFill>
                  </a:defRPr>
                </a:pPr>
                <a:endParaRPr lang="en-US"/>
              </a:p>
            </c:txPr>
            <c:showLegendKey val="0"/>
            <c:showVal val="0"/>
            <c:showCatName val="0"/>
            <c:showSerName val="0"/>
            <c:showPercent val="1"/>
            <c:showBubbleSize val="0"/>
            <c:showLeaderLines val="1"/>
          </c:dLbls>
          <c:cat>
            <c:strRef>
              <c:f>'Q8'!$B$2:$D$2</c:f>
              <c:strCache>
                <c:ptCount val="3"/>
                <c:pt idx="0">
                  <c:v>Increased</c:v>
                </c:pt>
                <c:pt idx="1">
                  <c:v>Stayed the Same</c:v>
                </c:pt>
                <c:pt idx="2">
                  <c:v>Decreased</c:v>
                </c:pt>
              </c:strCache>
            </c:strRef>
          </c:cat>
          <c:val>
            <c:numRef>
              <c:f>'Q8'!$B$24:$D$24</c:f>
              <c:numCache>
                <c:formatCode>General</c:formatCode>
                <c:ptCount val="3"/>
                <c:pt idx="0">
                  <c:v>802</c:v>
                </c:pt>
                <c:pt idx="1">
                  <c:v>518</c:v>
                </c:pt>
                <c:pt idx="2">
                  <c:v>8</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4.4763232720909901E-2"/>
          <c:y val="5.7660791751367499E-2"/>
          <c:w val="0.66835269028871402"/>
          <c:h val="0.91088481901818896"/>
        </c:manualLayout>
      </c:layout>
      <c:pie3DChart>
        <c:varyColors val="1"/>
        <c:ser>
          <c:idx val="0"/>
          <c:order val="0"/>
          <c:dLbls>
            <c:txPr>
              <a:bodyPr/>
              <a:lstStyle/>
              <a:p>
                <a:pPr>
                  <a:defRPr sz="1200" b="1"/>
                </a:pPr>
                <a:endParaRPr lang="en-US"/>
              </a:p>
            </c:txPr>
            <c:showLegendKey val="0"/>
            <c:showVal val="0"/>
            <c:showCatName val="0"/>
            <c:showSerName val="0"/>
            <c:showPercent val="1"/>
            <c:showBubbleSize val="0"/>
            <c:showLeaderLines val="1"/>
          </c:dLbls>
          <c:cat>
            <c:strRef>
              <c:f>'18'!$A$2:$A$9</c:f>
              <c:strCache>
                <c:ptCount val="8"/>
                <c:pt idx="0">
                  <c:v>Publicity/Training/Didn’t Know About E-Books</c:v>
                </c:pt>
                <c:pt idx="1">
                  <c:v>Nothing/Not Sure</c:v>
                </c:pt>
                <c:pt idx="2">
                  <c:v>Greater Availability</c:v>
                </c:pt>
                <c:pt idx="3">
                  <c:v>Don’t Like E-books/Prefer Print</c:v>
                </c:pt>
                <c:pt idx="4">
                  <c:v>Convenience</c:v>
                </c:pt>
                <c:pt idx="5">
                  <c:v>Depends on Text</c:v>
                </c:pt>
                <c:pt idx="6">
                  <c:v>General positive response</c:v>
                </c:pt>
                <c:pt idx="7">
                  <c:v>Both</c:v>
                </c:pt>
              </c:strCache>
            </c:strRef>
          </c:cat>
          <c:val>
            <c:numRef>
              <c:f>'18'!$B$2:$B$9</c:f>
              <c:numCache>
                <c:formatCode>0%</c:formatCode>
                <c:ptCount val="8"/>
                <c:pt idx="0">
                  <c:v>0.16252821670428899</c:v>
                </c:pt>
                <c:pt idx="1">
                  <c:v>0.15124153498871301</c:v>
                </c:pt>
                <c:pt idx="2">
                  <c:v>0.11512415349887101</c:v>
                </c:pt>
                <c:pt idx="3">
                  <c:v>9.4808126410835206E-2</c:v>
                </c:pt>
                <c:pt idx="4">
                  <c:v>8.5778781038374705E-2</c:v>
                </c:pt>
                <c:pt idx="5">
                  <c:v>5.1918735891647902E-2</c:v>
                </c:pt>
                <c:pt idx="6">
                  <c:v>3.6117381489841997E-2</c:v>
                </c:pt>
                <c:pt idx="7">
                  <c:v>3.38600451467269E-2</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0.76621248906386696"/>
          <c:y val="0.20195108661483299"/>
          <c:w val="0.22545417760280001"/>
          <c:h val="0.57916084795394096"/>
        </c:manualLayout>
      </c:layout>
      <c:overlay val="0"/>
      <c:txPr>
        <a:bodyPr/>
        <a:lstStyle/>
        <a:p>
          <a:pPr>
            <a:defRPr sz="1100" b="1"/>
          </a:pPr>
          <a:endParaRPr lang="en-US"/>
        </a:p>
      </c:txPr>
    </c:legend>
    <c:plotVisOnly val="1"/>
    <c:dispBlanksAs val="zero"/>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Lbls>
            <c:dLbl>
              <c:idx val="1"/>
              <c:spPr/>
              <c:txPr>
                <a:bodyPr/>
                <a:lstStyle/>
                <a:p>
                  <a:pPr>
                    <a:defRPr sz="1100" b="1">
                      <a:solidFill>
                        <a:schemeClr val="bg1"/>
                      </a:solidFill>
                    </a:defRPr>
                  </a:pPr>
                  <a:endParaRPr lang="en-US"/>
                </a:p>
              </c:txPr>
              <c:showLegendKey val="0"/>
              <c:showVal val="0"/>
              <c:showCatName val="0"/>
              <c:showSerName val="0"/>
              <c:showPercent val="1"/>
              <c:showBubbleSize val="0"/>
            </c:dLbl>
            <c:txPr>
              <a:bodyPr/>
              <a:lstStyle/>
              <a:p>
                <a:pPr>
                  <a:defRPr sz="1100" b="1"/>
                </a:pPr>
                <a:endParaRPr lang="en-US"/>
              </a:p>
            </c:txPr>
            <c:showLegendKey val="0"/>
            <c:showVal val="0"/>
            <c:showCatName val="0"/>
            <c:showSerName val="0"/>
            <c:showPercent val="1"/>
            <c:showBubbleSize val="0"/>
            <c:showLeaderLines val="1"/>
          </c:dLbls>
          <c:cat>
            <c:strRef>
              <c:f>'Q10'!$B$3:$K$3</c:f>
              <c:strCache>
                <c:ptCount val="10"/>
                <c:pt idx="0">
                  <c:v>Libre (Aluretek)</c:v>
                </c:pt>
                <c:pt idx="1">
                  <c:v>Kindle</c:v>
                </c:pt>
                <c:pt idx="2">
                  <c:v>Nook</c:v>
                </c:pt>
                <c:pt idx="3">
                  <c:v>PocketBook</c:v>
                </c:pt>
                <c:pt idx="4">
                  <c:v>Sony Reader</c:v>
                </c:pt>
                <c:pt idx="5">
                  <c:v>iPad or Other Tablet</c:v>
                </c:pt>
                <c:pt idx="6">
                  <c:v>Smart Phone or iPod</c:v>
                </c:pt>
                <c:pt idx="7">
                  <c:v>Laptop or Desktop</c:v>
                </c:pt>
                <c:pt idx="8">
                  <c:v>Software</c:v>
                </c:pt>
                <c:pt idx="9">
                  <c:v>Other</c:v>
                </c:pt>
              </c:strCache>
            </c:strRef>
          </c:cat>
          <c:val>
            <c:numRef>
              <c:f>'Q10'!$B$24:$K$24</c:f>
              <c:numCache>
                <c:formatCode>General</c:formatCode>
                <c:ptCount val="10"/>
                <c:pt idx="0">
                  <c:v>4</c:v>
                </c:pt>
                <c:pt idx="1">
                  <c:v>385</c:v>
                </c:pt>
                <c:pt idx="2">
                  <c:v>101</c:v>
                </c:pt>
                <c:pt idx="3">
                  <c:v>3</c:v>
                </c:pt>
                <c:pt idx="4">
                  <c:v>16</c:v>
                </c:pt>
                <c:pt idx="5">
                  <c:v>87</c:v>
                </c:pt>
                <c:pt idx="6">
                  <c:v>45</c:v>
                </c:pt>
                <c:pt idx="7">
                  <c:v>23</c:v>
                </c:pt>
                <c:pt idx="8">
                  <c:v>19</c:v>
                </c:pt>
                <c:pt idx="9">
                  <c:v>4</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8619197601200699"/>
          <c:y val="0.10891115164694"/>
          <c:w val="0.25184687248934401"/>
          <c:h val="0.77935721849921802"/>
        </c:manualLayout>
      </c:layout>
      <c:overlay val="0"/>
      <c:txPr>
        <a:bodyPr/>
        <a:lstStyle/>
        <a:p>
          <a:pPr rtl="0">
            <a:defRPr sz="1200" b="1"/>
          </a:pPr>
          <a:endParaRPr lang="en-US"/>
        </a:p>
      </c:txPr>
    </c:legend>
    <c:plotVisOnly val="1"/>
    <c:dispBlanksAs val="zero"/>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rgbClr val="DEDEDE">
                  <a:lumMod val="90000"/>
                </a:srgbClr>
              </a:solidFill>
            </c:spPr>
          </c:dPt>
          <c:dLbls>
            <c:dLbl>
              <c:idx val="0"/>
              <c:spPr/>
              <c:txPr>
                <a:bodyPr/>
                <a:lstStyle/>
                <a:p>
                  <a:pPr>
                    <a:defRPr sz="1100" b="1">
                      <a:solidFill>
                        <a:srgbClr val="002060"/>
                      </a:solidFill>
                    </a:defRPr>
                  </a:pPr>
                  <a:endParaRPr lang="en-US"/>
                </a:p>
              </c:txPr>
              <c:showLegendKey val="0"/>
              <c:showVal val="0"/>
              <c:showCatName val="0"/>
              <c:showSerName val="0"/>
              <c:showPercent val="1"/>
              <c:showBubbleSize val="0"/>
            </c:dLbl>
            <c:txPr>
              <a:bodyPr/>
              <a:lstStyle/>
              <a:p>
                <a:pPr>
                  <a:defRPr sz="1100" b="1">
                    <a:solidFill>
                      <a:schemeClr val="bg1"/>
                    </a:solidFill>
                  </a:defRPr>
                </a:pPr>
                <a:endParaRPr lang="en-US"/>
              </a:p>
            </c:txPr>
            <c:showLegendKey val="0"/>
            <c:showVal val="0"/>
            <c:showCatName val="0"/>
            <c:showSerName val="0"/>
            <c:showPercent val="1"/>
            <c:showBubbleSize val="0"/>
            <c:showLeaderLines val="1"/>
          </c:dLbls>
          <c:cat>
            <c:strRef>
              <c:f>'Q10'!$AB$18:$AC$18</c:f>
              <c:strCache>
                <c:ptCount val="2"/>
                <c:pt idx="0">
                  <c:v>Own an E-Reader</c:v>
                </c:pt>
                <c:pt idx="1">
                  <c:v>Don't Own an E-Reader</c:v>
                </c:pt>
              </c:strCache>
            </c:strRef>
          </c:cat>
          <c:val>
            <c:numRef>
              <c:f>'Q10'!$AB$19:$AC$19</c:f>
              <c:numCache>
                <c:formatCode>0%</c:formatCode>
                <c:ptCount val="2"/>
                <c:pt idx="0">
                  <c:v>0.48</c:v>
                </c:pt>
                <c:pt idx="1">
                  <c:v>0.52</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0854199475065596"/>
          <c:y val="0.36292614464858602"/>
          <c:w val="0.388680227471566"/>
          <c:h val="0.26002697579469303"/>
        </c:manualLayout>
      </c:layout>
      <c:overlay val="0"/>
      <c:txPr>
        <a:bodyPr/>
        <a:lstStyle/>
        <a:p>
          <a:pPr rtl="0">
            <a:defRPr sz="1200" b="1"/>
          </a:pPr>
          <a:endParaRPr lang="en-US"/>
        </a:p>
      </c:txPr>
    </c:legend>
    <c:plotVisOnly val="1"/>
    <c:dispBlanksAs val="zero"/>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'13'!$B$1</c:f>
              <c:strCache>
                <c:ptCount val="1"/>
                <c:pt idx="0">
                  <c:v>Percent</c:v>
                </c:pt>
              </c:strCache>
            </c:strRef>
          </c:tx>
          <c:dLbls>
            <c:txPr>
              <a:bodyPr/>
              <a:lstStyle/>
              <a:p>
                <a:pPr>
                  <a:defRPr sz="1200" b="1"/>
                </a:pPr>
                <a:endParaRPr lang="en-US"/>
              </a:p>
            </c:txPr>
            <c:showLegendKey val="0"/>
            <c:showVal val="0"/>
            <c:showCatName val="0"/>
            <c:showSerName val="0"/>
            <c:showPercent val="1"/>
            <c:showBubbleSize val="0"/>
            <c:showLeaderLines val="1"/>
          </c:dLbls>
          <c:cat>
            <c:strRef>
              <c:f>'13'!$A$2:$A$9</c:f>
              <c:strCache>
                <c:ptCount val="8"/>
                <c:pt idx="0">
                  <c:v>ebrary</c:v>
                </c:pt>
                <c:pt idx="1">
                  <c:v>Ebsco eBook Collection</c:v>
                </c:pt>
                <c:pt idx="2">
                  <c:v>Gale Virtual Reference Library</c:v>
                </c:pt>
                <c:pt idx="3">
                  <c:v>Oxford Handbooks Online</c:v>
                </c:pt>
                <c:pt idx="4">
                  <c:v>Springer eBooks</c:v>
                </c:pt>
                <c:pt idx="5">
                  <c:v>Other</c:v>
                </c:pt>
                <c:pt idx="6">
                  <c:v>Not sure which collection</c:v>
                </c:pt>
                <c:pt idx="7">
                  <c:v>None of these</c:v>
                </c:pt>
              </c:strCache>
            </c:strRef>
          </c:cat>
          <c:val>
            <c:numRef>
              <c:f>'13'!$B$2:$B$9</c:f>
              <c:numCache>
                <c:formatCode>0.00%</c:formatCode>
                <c:ptCount val="8"/>
                <c:pt idx="0">
                  <c:v>3.6363636363636397E-2</c:v>
                </c:pt>
                <c:pt idx="1">
                  <c:v>0.168939393939394</c:v>
                </c:pt>
                <c:pt idx="2">
                  <c:v>8.3333333333333301E-2</c:v>
                </c:pt>
                <c:pt idx="3">
                  <c:v>9.1666666666666702E-2</c:v>
                </c:pt>
                <c:pt idx="4">
                  <c:v>3.7121212121212201E-2</c:v>
                </c:pt>
                <c:pt idx="5">
                  <c:v>2.95454545454545E-2</c:v>
                </c:pt>
                <c:pt idx="6">
                  <c:v>0.22575757575757599</c:v>
                </c:pt>
                <c:pt idx="7">
                  <c:v>0.32727272727272699</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0.74906911636045503"/>
          <c:y val="0.166929190737339"/>
          <c:w val="0.242597550306212"/>
          <c:h val="0.62399069126349405"/>
        </c:manualLayout>
      </c:layout>
      <c:overlay val="0"/>
      <c:txPr>
        <a:bodyPr/>
        <a:lstStyle/>
        <a:p>
          <a:pPr>
            <a:defRPr sz="1250" b="1"/>
          </a:pPr>
          <a:endParaRPr lang="en-US"/>
        </a:p>
      </c:txPr>
    </c:legend>
    <c:plotVisOnly val="1"/>
    <c:dispBlanksAs val="zero"/>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5363E1-6CE7-4FDA-84C5-11BCBF75EC69}"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F281AE3-64B4-4F22-88BA-94D588AA551F}">
      <dgm:prSet phldrT="[Text]"/>
      <dgm:spPr/>
      <dgm:t>
        <a:bodyPr/>
        <a:lstStyle/>
        <a:p>
          <a:r>
            <a:rPr lang="en-US" dirty="0" smtClean="0">
              <a:solidFill>
                <a:srgbClr val="C00000"/>
              </a:solidFill>
            </a:rPr>
            <a:t>374,033</a:t>
          </a:r>
          <a:endParaRPr lang="en-US" dirty="0">
            <a:solidFill>
              <a:srgbClr val="C00000"/>
            </a:solidFill>
          </a:endParaRPr>
        </a:p>
      </dgm:t>
    </dgm:pt>
    <dgm:pt modelId="{4E720E4B-0F60-47C5-8536-2C078543C568}" type="parTrans" cxnId="{131AED66-6189-4B8D-A1FD-3274E7418585}">
      <dgm:prSet/>
      <dgm:spPr/>
      <dgm:t>
        <a:bodyPr/>
        <a:lstStyle/>
        <a:p>
          <a:endParaRPr lang="en-US"/>
        </a:p>
      </dgm:t>
    </dgm:pt>
    <dgm:pt modelId="{A48A13BF-B841-4898-8DE9-10434319C5B0}" type="sibTrans" cxnId="{131AED66-6189-4B8D-A1FD-3274E7418585}">
      <dgm:prSet/>
      <dgm:spPr/>
      <dgm:t>
        <a:bodyPr/>
        <a:lstStyle/>
        <a:p>
          <a:endParaRPr lang="en-US"/>
        </a:p>
      </dgm:t>
    </dgm:pt>
    <dgm:pt modelId="{63ABC17F-12BB-4050-9C75-58A2B5FB43A6}">
      <dgm:prSet phldrT="[Text]"/>
      <dgm:spPr/>
      <dgm:t>
        <a:bodyPr/>
        <a:lstStyle/>
        <a:p>
          <a:r>
            <a:rPr lang="en-US" dirty="0" smtClean="0">
              <a:solidFill>
                <a:srgbClr val="FFC000"/>
              </a:solidFill>
            </a:rPr>
            <a:t>599,198</a:t>
          </a:r>
          <a:endParaRPr lang="en-US" dirty="0">
            <a:solidFill>
              <a:srgbClr val="FFC000"/>
            </a:solidFill>
          </a:endParaRPr>
        </a:p>
      </dgm:t>
    </dgm:pt>
    <dgm:pt modelId="{D83E4FA3-2AD6-4E04-A833-0A6356BA7049}" type="parTrans" cxnId="{169DD7F8-17A4-434E-B1BB-70FEB90B8E53}">
      <dgm:prSet/>
      <dgm:spPr/>
      <dgm:t>
        <a:bodyPr/>
        <a:lstStyle/>
        <a:p>
          <a:endParaRPr lang="en-US"/>
        </a:p>
      </dgm:t>
    </dgm:pt>
    <dgm:pt modelId="{AAA76E12-2D16-42A3-B918-90AC4DDDE124}" type="sibTrans" cxnId="{169DD7F8-17A4-434E-B1BB-70FEB90B8E53}">
      <dgm:prSet/>
      <dgm:spPr/>
      <dgm:t>
        <a:bodyPr/>
        <a:lstStyle/>
        <a:p>
          <a:endParaRPr lang="en-US"/>
        </a:p>
      </dgm:t>
    </dgm:pt>
    <dgm:pt modelId="{A0A989EA-90B6-416F-AF1D-EEE23E8652C9}">
      <dgm:prSet phldrT="[Text]"/>
      <dgm:spPr/>
      <dgm:t>
        <a:bodyPr/>
        <a:lstStyle/>
        <a:p>
          <a:r>
            <a:rPr lang="en-US" dirty="0" smtClean="0">
              <a:solidFill>
                <a:srgbClr val="00B050"/>
              </a:solidFill>
            </a:rPr>
            <a:t>917,372</a:t>
          </a:r>
        </a:p>
      </dgm:t>
    </dgm:pt>
    <dgm:pt modelId="{94D9204A-6187-439A-9413-310E93BD125C}" type="parTrans" cxnId="{62C4F07E-CE3F-4BD0-8767-013F28E302DB}">
      <dgm:prSet/>
      <dgm:spPr/>
      <dgm:t>
        <a:bodyPr/>
        <a:lstStyle/>
        <a:p>
          <a:endParaRPr lang="en-US"/>
        </a:p>
      </dgm:t>
    </dgm:pt>
    <dgm:pt modelId="{9ED53ABD-1B5D-4A12-864A-EF8C255A3B78}" type="sibTrans" cxnId="{62C4F07E-CE3F-4BD0-8767-013F28E302DB}">
      <dgm:prSet/>
      <dgm:spPr/>
      <dgm:t>
        <a:bodyPr/>
        <a:lstStyle/>
        <a:p>
          <a:endParaRPr lang="en-US"/>
        </a:p>
      </dgm:t>
    </dgm:pt>
    <dgm:pt modelId="{BCA0AA62-D955-4942-9370-3B3E891091BB}" type="pres">
      <dgm:prSet presAssocID="{AC5363E1-6CE7-4FDA-84C5-11BCBF75EC69}" presName="rootnode" presStyleCnt="0">
        <dgm:presLayoutVars>
          <dgm:chMax/>
          <dgm:chPref/>
          <dgm:dir/>
          <dgm:animLvl val="lvl"/>
        </dgm:presLayoutVars>
      </dgm:prSet>
      <dgm:spPr/>
      <dgm:t>
        <a:bodyPr/>
        <a:lstStyle/>
        <a:p>
          <a:endParaRPr lang="en-US"/>
        </a:p>
      </dgm:t>
    </dgm:pt>
    <dgm:pt modelId="{3D223017-5141-4679-917E-E6293D4D01E4}" type="pres">
      <dgm:prSet presAssocID="{8F281AE3-64B4-4F22-88BA-94D588AA551F}" presName="composite" presStyleCnt="0"/>
      <dgm:spPr/>
    </dgm:pt>
    <dgm:pt modelId="{A47376D2-24C7-4E5A-9B78-07CFE03FDBFB}" type="pres">
      <dgm:prSet presAssocID="{8F281AE3-64B4-4F22-88BA-94D588AA551F}" presName="LShape" presStyleLbl="alignNode1" presStyleIdx="0" presStyleCnt="5"/>
      <dgm:spPr/>
    </dgm:pt>
    <dgm:pt modelId="{EF913472-7508-4247-A6F9-938A6F8F5FDF}" type="pres">
      <dgm:prSet presAssocID="{8F281AE3-64B4-4F22-88BA-94D588AA551F}" presName="ParentText" presStyleLbl="revTx" presStyleIdx="0" presStyleCnt="3">
        <dgm:presLayoutVars>
          <dgm:chMax val="0"/>
          <dgm:chPref val="0"/>
          <dgm:bulletEnabled val="1"/>
        </dgm:presLayoutVars>
      </dgm:prSet>
      <dgm:spPr/>
      <dgm:t>
        <a:bodyPr/>
        <a:lstStyle/>
        <a:p>
          <a:endParaRPr lang="en-US"/>
        </a:p>
      </dgm:t>
    </dgm:pt>
    <dgm:pt modelId="{6AFF35E7-C4FC-406C-B032-BD67B7AED989}" type="pres">
      <dgm:prSet presAssocID="{8F281AE3-64B4-4F22-88BA-94D588AA551F}" presName="Triangle" presStyleLbl="alignNode1" presStyleIdx="1" presStyleCnt="5"/>
      <dgm:spPr/>
    </dgm:pt>
    <dgm:pt modelId="{9D89A871-9142-4AC0-8004-7A186CF0ABE4}" type="pres">
      <dgm:prSet presAssocID="{A48A13BF-B841-4898-8DE9-10434319C5B0}" presName="sibTrans" presStyleCnt="0"/>
      <dgm:spPr/>
    </dgm:pt>
    <dgm:pt modelId="{713BDC62-FB6E-49E6-B731-0D178717B7CD}" type="pres">
      <dgm:prSet presAssocID="{A48A13BF-B841-4898-8DE9-10434319C5B0}" presName="space" presStyleCnt="0"/>
      <dgm:spPr/>
    </dgm:pt>
    <dgm:pt modelId="{F5696564-1427-49F3-AFFF-DB60710606B7}" type="pres">
      <dgm:prSet presAssocID="{63ABC17F-12BB-4050-9C75-58A2B5FB43A6}" presName="composite" presStyleCnt="0"/>
      <dgm:spPr/>
    </dgm:pt>
    <dgm:pt modelId="{6C2E103F-2E94-4833-866D-3868F285F393}" type="pres">
      <dgm:prSet presAssocID="{63ABC17F-12BB-4050-9C75-58A2B5FB43A6}" presName="LShape" presStyleLbl="alignNode1" presStyleIdx="2" presStyleCnt="5"/>
      <dgm:spPr/>
    </dgm:pt>
    <dgm:pt modelId="{F5D18D0F-E6F4-4848-A789-E02BB726962B}" type="pres">
      <dgm:prSet presAssocID="{63ABC17F-12BB-4050-9C75-58A2B5FB43A6}" presName="ParentText" presStyleLbl="revTx" presStyleIdx="1" presStyleCnt="3">
        <dgm:presLayoutVars>
          <dgm:chMax val="0"/>
          <dgm:chPref val="0"/>
          <dgm:bulletEnabled val="1"/>
        </dgm:presLayoutVars>
      </dgm:prSet>
      <dgm:spPr/>
      <dgm:t>
        <a:bodyPr/>
        <a:lstStyle/>
        <a:p>
          <a:endParaRPr lang="en-US"/>
        </a:p>
      </dgm:t>
    </dgm:pt>
    <dgm:pt modelId="{10F043B3-3F84-40B6-BDB6-7127D71FD4D8}" type="pres">
      <dgm:prSet presAssocID="{63ABC17F-12BB-4050-9C75-58A2B5FB43A6}" presName="Triangle" presStyleLbl="alignNode1" presStyleIdx="3" presStyleCnt="5"/>
      <dgm:spPr/>
    </dgm:pt>
    <dgm:pt modelId="{0B59E556-0D73-4244-B03D-436441E60A95}" type="pres">
      <dgm:prSet presAssocID="{AAA76E12-2D16-42A3-B918-90AC4DDDE124}" presName="sibTrans" presStyleCnt="0"/>
      <dgm:spPr/>
    </dgm:pt>
    <dgm:pt modelId="{E7DDD349-C51B-415A-BE39-7E2A933B39EB}" type="pres">
      <dgm:prSet presAssocID="{AAA76E12-2D16-42A3-B918-90AC4DDDE124}" presName="space" presStyleCnt="0"/>
      <dgm:spPr/>
    </dgm:pt>
    <dgm:pt modelId="{45D3EC69-57A8-430B-A23A-C254FC4C86E4}" type="pres">
      <dgm:prSet presAssocID="{A0A989EA-90B6-416F-AF1D-EEE23E8652C9}" presName="composite" presStyleCnt="0"/>
      <dgm:spPr/>
    </dgm:pt>
    <dgm:pt modelId="{378946CB-F658-4D4C-AD51-AF77F71110B6}" type="pres">
      <dgm:prSet presAssocID="{A0A989EA-90B6-416F-AF1D-EEE23E8652C9}" presName="LShape" presStyleLbl="alignNode1" presStyleIdx="4" presStyleCnt="5"/>
      <dgm:spPr/>
    </dgm:pt>
    <dgm:pt modelId="{664FDA6F-99D8-4B9B-977B-DA885EF7C2FE}" type="pres">
      <dgm:prSet presAssocID="{A0A989EA-90B6-416F-AF1D-EEE23E8652C9}" presName="ParentText" presStyleLbl="revTx" presStyleIdx="2" presStyleCnt="3">
        <dgm:presLayoutVars>
          <dgm:chMax val="0"/>
          <dgm:chPref val="0"/>
          <dgm:bulletEnabled val="1"/>
        </dgm:presLayoutVars>
      </dgm:prSet>
      <dgm:spPr/>
      <dgm:t>
        <a:bodyPr/>
        <a:lstStyle/>
        <a:p>
          <a:endParaRPr lang="en-US"/>
        </a:p>
      </dgm:t>
    </dgm:pt>
  </dgm:ptLst>
  <dgm:cxnLst>
    <dgm:cxn modelId="{131AED66-6189-4B8D-A1FD-3274E7418585}" srcId="{AC5363E1-6CE7-4FDA-84C5-11BCBF75EC69}" destId="{8F281AE3-64B4-4F22-88BA-94D588AA551F}" srcOrd="0" destOrd="0" parTransId="{4E720E4B-0F60-47C5-8536-2C078543C568}" sibTransId="{A48A13BF-B841-4898-8DE9-10434319C5B0}"/>
    <dgm:cxn modelId="{169DD7F8-17A4-434E-B1BB-70FEB90B8E53}" srcId="{AC5363E1-6CE7-4FDA-84C5-11BCBF75EC69}" destId="{63ABC17F-12BB-4050-9C75-58A2B5FB43A6}" srcOrd="1" destOrd="0" parTransId="{D83E4FA3-2AD6-4E04-A833-0A6356BA7049}" sibTransId="{AAA76E12-2D16-42A3-B918-90AC4DDDE124}"/>
    <dgm:cxn modelId="{616B426C-C60E-46B3-B6F4-CC99FC3EA67C}" type="presOf" srcId="{8F281AE3-64B4-4F22-88BA-94D588AA551F}" destId="{EF913472-7508-4247-A6F9-938A6F8F5FDF}" srcOrd="0" destOrd="0" presId="urn:microsoft.com/office/officeart/2009/3/layout/StepUpProcess"/>
    <dgm:cxn modelId="{20F5BC91-8232-416E-8D5C-9E4958C65BE1}" type="presOf" srcId="{A0A989EA-90B6-416F-AF1D-EEE23E8652C9}" destId="{664FDA6F-99D8-4B9B-977B-DA885EF7C2FE}" srcOrd="0" destOrd="0" presId="urn:microsoft.com/office/officeart/2009/3/layout/StepUpProcess"/>
    <dgm:cxn modelId="{1E430EED-1E34-4202-B678-00C09627E384}" type="presOf" srcId="{63ABC17F-12BB-4050-9C75-58A2B5FB43A6}" destId="{F5D18D0F-E6F4-4848-A789-E02BB726962B}" srcOrd="0" destOrd="0" presId="urn:microsoft.com/office/officeart/2009/3/layout/StepUpProcess"/>
    <dgm:cxn modelId="{62C4F07E-CE3F-4BD0-8767-013F28E302DB}" srcId="{AC5363E1-6CE7-4FDA-84C5-11BCBF75EC69}" destId="{A0A989EA-90B6-416F-AF1D-EEE23E8652C9}" srcOrd="2" destOrd="0" parTransId="{94D9204A-6187-439A-9413-310E93BD125C}" sibTransId="{9ED53ABD-1B5D-4A12-864A-EF8C255A3B78}"/>
    <dgm:cxn modelId="{4ADD7616-0886-46AD-8443-2281562A556F}" type="presOf" srcId="{AC5363E1-6CE7-4FDA-84C5-11BCBF75EC69}" destId="{BCA0AA62-D955-4942-9370-3B3E891091BB}" srcOrd="0" destOrd="0" presId="urn:microsoft.com/office/officeart/2009/3/layout/StepUpProcess"/>
    <dgm:cxn modelId="{08EC5669-CD56-4105-BDC1-AB1732477DFA}" type="presParOf" srcId="{BCA0AA62-D955-4942-9370-3B3E891091BB}" destId="{3D223017-5141-4679-917E-E6293D4D01E4}" srcOrd="0" destOrd="0" presId="urn:microsoft.com/office/officeart/2009/3/layout/StepUpProcess"/>
    <dgm:cxn modelId="{92603214-4DC0-4160-9C55-A5DF750205CB}" type="presParOf" srcId="{3D223017-5141-4679-917E-E6293D4D01E4}" destId="{A47376D2-24C7-4E5A-9B78-07CFE03FDBFB}" srcOrd="0" destOrd="0" presId="urn:microsoft.com/office/officeart/2009/3/layout/StepUpProcess"/>
    <dgm:cxn modelId="{9326D38F-05B0-471F-B61B-03356565A0D2}" type="presParOf" srcId="{3D223017-5141-4679-917E-E6293D4D01E4}" destId="{EF913472-7508-4247-A6F9-938A6F8F5FDF}" srcOrd="1" destOrd="0" presId="urn:microsoft.com/office/officeart/2009/3/layout/StepUpProcess"/>
    <dgm:cxn modelId="{F26453BC-BEBA-4784-90FA-4BF0B7951182}" type="presParOf" srcId="{3D223017-5141-4679-917E-E6293D4D01E4}" destId="{6AFF35E7-C4FC-406C-B032-BD67B7AED989}" srcOrd="2" destOrd="0" presId="urn:microsoft.com/office/officeart/2009/3/layout/StepUpProcess"/>
    <dgm:cxn modelId="{53A53FCC-F330-4313-A044-7E8281832588}" type="presParOf" srcId="{BCA0AA62-D955-4942-9370-3B3E891091BB}" destId="{9D89A871-9142-4AC0-8004-7A186CF0ABE4}" srcOrd="1" destOrd="0" presId="urn:microsoft.com/office/officeart/2009/3/layout/StepUpProcess"/>
    <dgm:cxn modelId="{B6E93A0E-F38A-4047-BA04-DB0FD9BBA25C}" type="presParOf" srcId="{9D89A871-9142-4AC0-8004-7A186CF0ABE4}" destId="{713BDC62-FB6E-49E6-B731-0D178717B7CD}" srcOrd="0" destOrd="0" presId="urn:microsoft.com/office/officeart/2009/3/layout/StepUpProcess"/>
    <dgm:cxn modelId="{528E0C8F-5CAA-4D98-AE36-F973E88CD34D}" type="presParOf" srcId="{BCA0AA62-D955-4942-9370-3B3E891091BB}" destId="{F5696564-1427-49F3-AFFF-DB60710606B7}" srcOrd="2" destOrd="0" presId="urn:microsoft.com/office/officeart/2009/3/layout/StepUpProcess"/>
    <dgm:cxn modelId="{A1E84255-940C-4FFF-8EEA-83CA6FE2D845}" type="presParOf" srcId="{F5696564-1427-49F3-AFFF-DB60710606B7}" destId="{6C2E103F-2E94-4833-866D-3868F285F393}" srcOrd="0" destOrd="0" presId="urn:microsoft.com/office/officeart/2009/3/layout/StepUpProcess"/>
    <dgm:cxn modelId="{D163201A-DA90-4449-9EDF-93C9D3CC7E99}" type="presParOf" srcId="{F5696564-1427-49F3-AFFF-DB60710606B7}" destId="{F5D18D0F-E6F4-4848-A789-E02BB726962B}" srcOrd="1" destOrd="0" presId="urn:microsoft.com/office/officeart/2009/3/layout/StepUpProcess"/>
    <dgm:cxn modelId="{5F1A179B-F62C-48C6-B91A-1DC1BD674B40}" type="presParOf" srcId="{F5696564-1427-49F3-AFFF-DB60710606B7}" destId="{10F043B3-3F84-40B6-BDB6-7127D71FD4D8}" srcOrd="2" destOrd="0" presId="urn:microsoft.com/office/officeart/2009/3/layout/StepUpProcess"/>
    <dgm:cxn modelId="{B15FF9C8-87AF-4B84-BDBB-613A323E6920}" type="presParOf" srcId="{BCA0AA62-D955-4942-9370-3B3E891091BB}" destId="{0B59E556-0D73-4244-B03D-436441E60A95}" srcOrd="3" destOrd="0" presId="urn:microsoft.com/office/officeart/2009/3/layout/StepUpProcess"/>
    <dgm:cxn modelId="{0A192E45-2142-4C00-9FE0-BC73875275AB}" type="presParOf" srcId="{0B59E556-0D73-4244-B03D-436441E60A95}" destId="{E7DDD349-C51B-415A-BE39-7E2A933B39EB}" srcOrd="0" destOrd="0" presId="urn:microsoft.com/office/officeart/2009/3/layout/StepUpProcess"/>
    <dgm:cxn modelId="{9B57681F-82A1-4BFE-8895-5D884736174A}" type="presParOf" srcId="{BCA0AA62-D955-4942-9370-3B3E891091BB}" destId="{45D3EC69-57A8-430B-A23A-C254FC4C86E4}" srcOrd="4" destOrd="0" presId="urn:microsoft.com/office/officeart/2009/3/layout/StepUpProcess"/>
    <dgm:cxn modelId="{C3A8C0D8-6524-4D02-9816-5FD684095B61}" type="presParOf" srcId="{45D3EC69-57A8-430B-A23A-C254FC4C86E4}" destId="{378946CB-F658-4D4C-AD51-AF77F71110B6}" srcOrd="0" destOrd="0" presId="urn:microsoft.com/office/officeart/2009/3/layout/StepUpProcess"/>
    <dgm:cxn modelId="{C4426BB8-7A0B-40C6-B0CE-F4CCD2A4F59B}" type="presParOf" srcId="{45D3EC69-57A8-430B-A23A-C254FC4C86E4}" destId="{664FDA6F-99D8-4B9B-977B-DA885EF7C2FE}"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376D2-24C7-4E5A-9B78-07CFE03FDBFB}">
      <dsp:nvSpPr>
        <dsp:cNvPr id="0" name=""/>
        <dsp:cNvSpPr/>
      </dsp:nvSpPr>
      <dsp:spPr>
        <a:xfrm rot="5400000">
          <a:off x="380755" y="1327890"/>
          <a:ext cx="1139501" cy="189610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913472-7508-4247-A6F9-938A6F8F5FDF}">
      <dsp:nvSpPr>
        <dsp:cNvPr id="0" name=""/>
        <dsp:cNvSpPr/>
      </dsp:nvSpPr>
      <dsp:spPr>
        <a:xfrm>
          <a:off x="190544" y="1894416"/>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smtClean="0">
              <a:solidFill>
                <a:srgbClr val="C00000"/>
              </a:solidFill>
            </a:rPr>
            <a:t>374,033</a:t>
          </a:r>
          <a:endParaRPr lang="en-US" sz="3200" kern="1200" dirty="0">
            <a:solidFill>
              <a:srgbClr val="C00000"/>
            </a:solidFill>
          </a:endParaRPr>
        </a:p>
      </dsp:txBody>
      <dsp:txXfrm>
        <a:off x="190544" y="1894416"/>
        <a:ext cx="1711813" cy="1500505"/>
      </dsp:txXfrm>
    </dsp:sp>
    <dsp:sp modelId="{6AFF35E7-C4FC-406C-B032-BD67B7AED989}">
      <dsp:nvSpPr>
        <dsp:cNvPr id="0" name=""/>
        <dsp:cNvSpPr/>
      </dsp:nvSpPr>
      <dsp:spPr>
        <a:xfrm>
          <a:off x="1579374" y="1188296"/>
          <a:ext cx="322983" cy="3229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2E103F-2E94-4833-866D-3868F285F393}">
      <dsp:nvSpPr>
        <dsp:cNvPr id="0" name=""/>
        <dsp:cNvSpPr/>
      </dsp:nvSpPr>
      <dsp:spPr>
        <a:xfrm rot="5400000">
          <a:off x="2476349" y="809333"/>
          <a:ext cx="1139501" cy="189610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D18D0F-E6F4-4848-A789-E02BB726962B}">
      <dsp:nvSpPr>
        <dsp:cNvPr id="0" name=""/>
        <dsp:cNvSpPr/>
      </dsp:nvSpPr>
      <dsp:spPr>
        <a:xfrm>
          <a:off x="2286138" y="1375860"/>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smtClean="0">
              <a:solidFill>
                <a:srgbClr val="FFC000"/>
              </a:solidFill>
            </a:rPr>
            <a:t>599,198</a:t>
          </a:r>
          <a:endParaRPr lang="en-US" sz="3200" kern="1200" dirty="0">
            <a:solidFill>
              <a:srgbClr val="FFC000"/>
            </a:solidFill>
          </a:endParaRPr>
        </a:p>
      </dsp:txBody>
      <dsp:txXfrm>
        <a:off x="2286138" y="1375860"/>
        <a:ext cx="1711813" cy="1500505"/>
      </dsp:txXfrm>
    </dsp:sp>
    <dsp:sp modelId="{10F043B3-3F84-40B6-BDB6-7127D71FD4D8}">
      <dsp:nvSpPr>
        <dsp:cNvPr id="0" name=""/>
        <dsp:cNvSpPr/>
      </dsp:nvSpPr>
      <dsp:spPr>
        <a:xfrm>
          <a:off x="3674968" y="669740"/>
          <a:ext cx="322983" cy="3229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8946CB-F658-4D4C-AD51-AF77F71110B6}">
      <dsp:nvSpPr>
        <dsp:cNvPr id="0" name=""/>
        <dsp:cNvSpPr/>
      </dsp:nvSpPr>
      <dsp:spPr>
        <a:xfrm rot="5400000">
          <a:off x="4571943" y="290776"/>
          <a:ext cx="1139501" cy="189610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4FDA6F-99D8-4B9B-977B-DA885EF7C2FE}">
      <dsp:nvSpPr>
        <dsp:cNvPr id="0" name=""/>
        <dsp:cNvSpPr/>
      </dsp:nvSpPr>
      <dsp:spPr>
        <a:xfrm>
          <a:off x="4381732" y="857303"/>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smtClean="0">
              <a:solidFill>
                <a:srgbClr val="00B050"/>
              </a:solidFill>
            </a:rPr>
            <a:t>917,372</a:t>
          </a:r>
        </a:p>
      </dsp:txBody>
      <dsp:txXfrm>
        <a:off x="4381732" y="857303"/>
        <a:ext cx="1711813" cy="1500505"/>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872FBF-B3E8-4420-9F34-D171DD008532}" type="datetimeFigureOut">
              <a:rPr lang="en-US" smtClean="0"/>
              <a:pPr/>
              <a:t>10/30/2013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E85969-38B7-4048-82BA-8E97ADAD062E}" type="slidenum">
              <a:rPr lang="en-US" smtClean="0"/>
              <a:pPr/>
              <a:t>‹#›</a:t>
            </a:fld>
            <a:endParaRPr lang="en-US"/>
          </a:p>
        </p:txBody>
      </p:sp>
    </p:spTree>
    <p:extLst>
      <p:ext uri="{BB962C8B-B14F-4D97-AF65-F5344CB8AC3E}">
        <p14:creationId xmlns:p14="http://schemas.microsoft.com/office/powerpoint/2010/main" val="3501360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CINTHYA: </a:t>
            </a:r>
            <a:r>
              <a:rPr lang="en-US" sz="1200" b="0" kern="1200" baseline="0" dirty="0" smtClean="0">
                <a:solidFill>
                  <a:schemeClr val="tx1"/>
                </a:solidFill>
                <a:effectLst/>
                <a:latin typeface="+mn-lt"/>
                <a:ea typeface="+mn-ea"/>
                <a:cs typeface="+mn-cs"/>
              </a:rPr>
              <a:t> Good morning and thank you for attending our session!</a:t>
            </a:r>
            <a:endParaRPr lang="en-US" sz="1200" b="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Session description:</a:t>
            </a:r>
          </a:p>
          <a:p>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“Navigating User Limits and E-book Device Compatibility Testing”</a:t>
            </a:r>
          </a:p>
          <a:p>
            <a:r>
              <a:rPr lang="en-US" sz="1200" kern="1200" dirty="0" smtClean="0">
                <a:solidFill>
                  <a:schemeClr val="tx1"/>
                </a:solidFill>
                <a:effectLst/>
                <a:latin typeface="+mn-lt"/>
                <a:ea typeface="+mn-ea"/>
                <a:cs typeface="+mn-cs"/>
              </a:rPr>
              <a:t>With the increased presence of </a:t>
            </a:r>
            <a:r>
              <a:rPr lang="en-US" sz="1200" kern="1200" dirty="0" err="1" smtClean="0">
                <a:solidFill>
                  <a:schemeClr val="tx1"/>
                </a:solidFill>
                <a:effectLst/>
                <a:latin typeface="+mn-lt"/>
                <a:ea typeface="+mn-ea"/>
                <a:cs typeface="+mn-cs"/>
              </a:rPr>
              <a:t>ebooks</a:t>
            </a:r>
            <a:r>
              <a:rPr lang="en-US" sz="1200" kern="1200" dirty="0" smtClean="0">
                <a:solidFill>
                  <a:schemeClr val="tx1"/>
                </a:solidFill>
                <a:effectLst/>
                <a:latin typeface="+mn-lt"/>
                <a:ea typeface="+mn-ea"/>
                <a:cs typeface="+mn-cs"/>
              </a:rPr>
              <a:t> in our collections, </a:t>
            </a:r>
            <a:r>
              <a:rPr lang="en-US" sz="1200" kern="1200" dirty="0" err="1" smtClean="0">
                <a:solidFill>
                  <a:schemeClr val="tx1"/>
                </a:solidFill>
                <a:effectLst/>
                <a:latin typeface="+mn-lt"/>
                <a:ea typeface="+mn-ea"/>
                <a:cs typeface="+mn-cs"/>
              </a:rPr>
              <a:t>ebooks</a:t>
            </a:r>
            <a:r>
              <a:rPr lang="en-US" sz="1200" kern="1200" dirty="0" smtClean="0">
                <a:solidFill>
                  <a:schemeClr val="tx1"/>
                </a:solidFill>
                <a:effectLst/>
                <a:latin typeface="+mn-lt"/>
                <a:ea typeface="+mn-ea"/>
                <a:cs typeface="+mn-cs"/>
              </a:rPr>
              <a:t> present specific challenges for our users. The UMD Libraries are attempting to address these needs by conducting an internal usability testing project to identify issues such as accessibility, discoverability and general functionality. This project will lead to the creation of a troubleshooting guide for users as well as accompanying programming slated for Spring in the form of an open house where we will work with our campus community to get readers and devices e-book ready.</a:t>
            </a:r>
          </a:p>
          <a:p>
            <a:r>
              <a:rPr lang="en-US" sz="1200" kern="1200" dirty="0" smtClean="0">
                <a:solidFill>
                  <a:schemeClr val="tx1"/>
                </a:solidFill>
                <a:effectLst/>
                <a:latin typeface="+mn-lt"/>
                <a:ea typeface="+mn-ea"/>
                <a:cs typeface="+mn-cs"/>
              </a:rPr>
              <a:t> </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Presenters:</a:t>
            </a:r>
          </a:p>
          <a:p>
            <a:r>
              <a:rPr lang="en-US" sz="1200" b="1"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Cinthya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Ippoliti</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Head, Teaching and Learning Services   </a:t>
            </a:r>
          </a:p>
          <a:p>
            <a:r>
              <a:rPr lang="en-US" sz="1200" kern="1200" dirty="0" err="1" smtClean="0">
                <a:solidFill>
                  <a:schemeClr val="tx1"/>
                </a:solidFill>
                <a:effectLst/>
                <a:latin typeface="+mn-lt"/>
                <a:ea typeface="+mn-ea"/>
                <a:cs typeface="+mn-cs"/>
              </a:rPr>
              <a:t>McKeldin</a:t>
            </a:r>
            <a:r>
              <a:rPr lang="en-US" sz="1200" kern="1200" dirty="0" smtClean="0">
                <a:solidFill>
                  <a:schemeClr val="tx1"/>
                </a:solidFill>
                <a:effectLst/>
                <a:latin typeface="+mn-lt"/>
                <a:ea typeface="+mn-ea"/>
                <a:cs typeface="+mn-cs"/>
              </a:rPr>
              <a:t> Library, University of Maryland, College Park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Nedelina </a:t>
            </a:r>
            <a:r>
              <a:rPr lang="en-US" sz="1200" kern="1200" dirty="0" err="1" smtClean="0">
                <a:solidFill>
                  <a:schemeClr val="tx1"/>
                </a:solidFill>
                <a:effectLst/>
                <a:latin typeface="+mn-lt"/>
                <a:ea typeface="+mn-ea"/>
                <a:cs typeface="+mn-cs"/>
              </a:rPr>
              <a:t>Tchangalova</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Physical Sciences and Public Health Librarian</a:t>
            </a:r>
          </a:p>
          <a:p>
            <a:r>
              <a:rPr lang="en-US" sz="1200" kern="1200" dirty="0" smtClean="0">
                <a:solidFill>
                  <a:schemeClr val="tx1"/>
                </a:solidFill>
                <a:effectLst/>
                <a:latin typeface="+mn-lt"/>
                <a:ea typeface="+mn-ea"/>
                <a:cs typeface="+mn-cs"/>
              </a:rPr>
              <a:t>Engineering and Physical Sciences Library, University of Maryland, College Park</a:t>
            </a:r>
          </a:p>
        </p:txBody>
      </p:sp>
      <p:sp>
        <p:nvSpPr>
          <p:cNvPr id="4" name="Slide Number Placeholder 3"/>
          <p:cNvSpPr>
            <a:spLocks noGrp="1"/>
          </p:cNvSpPr>
          <p:nvPr>
            <p:ph type="sldNum" sz="quarter" idx="10"/>
          </p:nvPr>
        </p:nvSpPr>
        <p:spPr/>
        <p:txBody>
          <a:bodyPr/>
          <a:lstStyle/>
          <a:p>
            <a:fld id="{90E85969-38B7-4048-82BA-8E97ADAD062E}" type="slidenum">
              <a:rPr lang="en-US" smtClean="0"/>
              <a:pPr/>
              <a:t>1</a:t>
            </a:fld>
            <a:endParaRPr lang="en-US"/>
          </a:p>
        </p:txBody>
      </p:sp>
    </p:spTree>
    <p:extLst>
      <p:ext uri="{BB962C8B-B14F-4D97-AF65-F5344CB8AC3E}">
        <p14:creationId xmlns:p14="http://schemas.microsoft.com/office/powerpoint/2010/main" val="633518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NEDELINA:</a:t>
            </a:r>
            <a:r>
              <a:rPr lang="en-US" baseline="0" dirty="0" smtClean="0"/>
              <a:t> </a:t>
            </a:r>
            <a:r>
              <a:rPr lang="en-US" dirty="0" smtClean="0"/>
              <a:t>One of the questions asked</a:t>
            </a:r>
            <a:r>
              <a:rPr lang="en-US" baseline="0" dirty="0" smtClean="0"/>
              <a:t> in the survey was (read the slide). </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summary of the results indicate that:</a:t>
            </a:r>
          </a:p>
          <a:p>
            <a:pPr lvl="0"/>
            <a:endParaRPr lang="en-US" sz="12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Research: </a:t>
            </a:r>
            <a:r>
              <a:rPr lang="en-US" sz="1200" kern="1200" dirty="0" smtClean="0">
                <a:solidFill>
                  <a:schemeClr val="tx1"/>
                </a:solidFill>
                <a:latin typeface="+mn-lt"/>
                <a:ea typeface="+mn-ea"/>
                <a:cs typeface="+mn-cs"/>
              </a:rPr>
              <a:t>Overall, 60% use e-books for Research at least once a semester or more</a:t>
            </a:r>
          </a:p>
          <a:p>
            <a:pPr lvl="0"/>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Recreational Reading: </a:t>
            </a:r>
            <a:r>
              <a:rPr lang="en-US" sz="1200" kern="1200" dirty="0" smtClean="0">
                <a:solidFill>
                  <a:schemeClr val="tx1"/>
                </a:solidFill>
                <a:latin typeface="+mn-lt"/>
                <a:ea typeface="+mn-ea"/>
                <a:cs typeface="+mn-cs"/>
              </a:rPr>
              <a:t>Just over 50% use e-books for Recreational Reading at least once a semester or more</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A280E5B-3BBF-40E7-A10E-5C4C4C9E0C9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p>
          <a:p>
            <a:endParaRPr lang="en-US" dirty="0" smtClean="0"/>
          </a:p>
          <a:p>
            <a:pPr lvl="0">
              <a:buFontTx/>
              <a:buNone/>
            </a:pPr>
            <a:r>
              <a:rPr lang="en-US" sz="1200" kern="1200" dirty="0" smtClean="0">
                <a:solidFill>
                  <a:schemeClr val="tx1"/>
                </a:solidFill>
                <a:latin typeface="+mn-lt"/>
                <a:ea typeface="+mn-ea"/>
                <a:cs typeface="+mn-cs"/>
              </a:rPr>
              <a:t>When our</a:t>
            </a:r>
            <a:r>
              <a:rPr lang="en-US" sz="1200" kern="1200" baseline="0" dirty="0" smtClean="0">
                <a:solidFill>
                  <a:schemeClr val="tx1"/>
                </a:solidFill>
                <a:latin typeface="+mn-lt"/>
                <a:ea typeface="+mn-ea"/>
                <a:cs typeface="+mn-cs"/>
              </a:rPr>
              <a:t> colleagues</a:t>
            </a:r>
            <a:r>
              <a:rPr lang="en-US" sz="1200" kern="1200" dirty="0" smtClean="0">
                <a:solidFill>
                  <a:schemeClr val="tx1"/>
                </a:solidFill>
                <a:latin typeface="+mn-lt"/>
                <a:ea typeface="+mn-ea"/>
                <a:cs typeface="+mn-cs"/>
              </a:rPr>
              <a:t> tabulated the “Other” responses, they had both positive and negative responses about the e-books.</a:t>
            </a:r>
            <a:r>
              <a:rPr lang="en-US" sz="1200" kern="1200" baseline="0" dirty="0" smtClean="0">
                <a:solidFill>
                  <a:schemeClr val="tx1"/>
                </a:solidFill>
                <a:latin typeface="+mn-lt"/>
                <a:ea typeface="+mn-ea"/>
                <a:cs typeface="+mn-cs"/>
              </a:rPr>
              <a:t> What is interesting to note is that the largest percentage of 22% comes from user who don’t know about e-books and 21% are not sure what to say about e-books, and another 13% prefer print.</a:t>
            </a:r>
          </a:p>
          <a:p>
            <a:pPr lvl="0">
              <a:buFontTx/>
              <a:buNone/>
            </a:pPr>
            <a:endParaRPr lang="en-US" sz="1200" kern="1200" baseline="0" dirty="0" smtClean="0">
              <a:solidFill>
                <a:schemeClr val="tx1"/>
              </a:solidFill>
              <a:latin typeface="+mn-lt"/>
              <a:ea typeface="+mn-ea"/>
              <a:cs typeface="+mn-cs"/>
            </a:endParaRPr>
          </a:p>
          <a:p>
            <a:pPr lvl="0">
              <a:buFontTx/>
              <a:buNone/>
            </a:pPr>
            <a:r>
              <a:rPr lang="en-US" sz="1200" kern="1200" baseline="0" dirty="0" smtClean="0">
                <a:solidFill>
                  <a:schemeClr val="tx1"/>
                </a:solidFill>
                <a:latin typeface="+mn-lt"/>
                <a:ea typeface="+mn-ea"/>
                <a:cs typeface="+mn-cs"/>
              </a:rPr>
              <a:t>On the other hand, as you see from the graph, 16% of respondents are looking for more e-books to be available and accessible through our library system.</a:t>
            </a:r>
            <a:endParaRPr lang="en-US" sz="1200" kern="1200" dirty="0" smtClean="0">
              <a:solidFill>
                <a:schemeClr val="tx1"/>
              </a:solidFill>
              <a:latin typeface="+mn-lt"/>
              <a:ea typeface="+mn-ea"/>
              <a:cs typeface="+mn-cs"/>
            </a:endParaRPr>
          </a:p>
          <a:p>
            <a:pPr lvl="0">
              <a:buFontTx/>
              <a:buNone/>
            </a:pPr>
            <a:r>
              <a:rPr lang="en-US" sz="1200" kern="1200" dirty="0" smtClean="0">
                <a:solidFill>
                  <a:schemeClr val="tx1"/>
                </a:solidFill>
                <a:latin typeface="+mn-lt"/>
                <a:ea typeface="+mn-ea"/>
                <a:cs typeface="+mn-cs"/>
              </a:rPr>
              <a:t>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A280E5B-3BBF-40E7-A10E-5C4C4C9E0C93}" type="slidenum">
              <a:rPr lang="en-US" smtClean="0"/>
              <a:pPr/>
              <a:t>11</a:t>
            </a:fld>
            <a:endParaRPr lang="en-US"/>
          </a:p>
        </p:txBody>
      </p:sp>
    </p:spTree>
    <p:extLst>
      <p:ext uri="{BB962C8B-B14F-4D97-AF65-F5344CB8AC3E}">
        <p14:creationId xmlns:p14="http://schemas.microsoft.com/office/powerpoint/2010/main" val="1529175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We decided to take a more structured approach to this issue and instead of having one person take on this responsibility, we asked for volunteers. We were able to provide readers for all those who did not already have them and we decided that we first needed to put ourselves in the shoes of the users and test everything out. Here are the goals we had.</a:t>
            </a:r>
          </a:p>
          <a:p>
            <a:endParaRPr lang="en-US" baseline="0" dirty="0" smtClean="0"/>
          </a:p>
          <a:p>
            <a:r>
              <a:rPr lang="en-US" baseline="0" dirty="0" smtClean="0"/>
              <a:t>NEDELINA: We decided to use the survey results to come up with a list of the most popular mobile devices our users own.</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12</a:t>
            </a:fld>
            <a:endParaRPr lang="en-US"/>
          </a:p>
        </p:txBody>
      </p:sp>
    </p:spTree>
    <p:extLst>
      <p:ext uri="{BB962C8B-B14F-4D97-AF65-F5344CB8AC3E}">
        <p14:creationId xmlns:p14="http://schemas.microsoft.com/office/powerpoint/2010/main" val="2269150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NEDELINA: Great! (compare the audience</a:t>
            </a:r>
            <a:r>
              <a:rPr lang="en-US" baseline="0" dirty="0" smtClean="0"/>
              <a:t> results with the ones from the survey)</a:t>
            </a:r>
            <a:endParaRPr lang="en-US" dirty="0" smtClean="0"/>
          </a:p>
          <a:p>
            <a:endParaRPr lang="en-US" dirty="0" smtClean="0"/>
          </a:p>
          <a:p>
            <a:r>
              <a:rPr lang="en-US" dirty="0" smtClean="0"/>
              <a:t>According to the survey, half of the respondents DO NOT own an e-reader, and the other half – DO</a:t>
            </a:r>
            <a:r>
              <a:rPr lang="en-US" baseline="0" dirty="0" smtClean="0"/>
              <a:t>. From the group that have e-readers, the most popular was Kindle, Nook and </a:t>
            </a:r>
            <a:r>
              <a:rPr lang="en-US" baseline="0" dirty="0" err="1" smtClean="0"/>
              <a:t>iPad</a:t>
            </a:r>
            <a:r>
              <a:rPr lang="en-US" baseline="0" dirty="0" smtClean="0"/>
              <a:t>.</a:t>
            </a:r>
            <a:endParaRPr lang="en-US" dirty="0" smtClean="0"/>
          </a:p>
          <a:p>
            <a:endParaRPr lang="en-US" dirty="0" smtClean="0"/>
          </a:p>
          <a:p>
            <a:pPr lvl="0">
              <a:buFontTx/>
              <a:buNone/>
            </a:pPr>
            <a:r>
              <a:rPr lang="en-US" sz="1200" kern="1200" dirty="0" smtClean="0">
                <a:solidFill>
                  <a:schemeClr val="tx1"/>
                </a:solidFill>
                <a:latin typeface="+mn-lt"/>
                <a:ea typeface="+mn-ea"/>
                <a:cs typeface="+mn-cs"/>
              </a:rPr>
              <a:t>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A280E5B-3BBF-40E7-A10E-5C4C4C9E0C9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 So,</a:t>
            </a:r>
            <a:r>
              <a:rPr lang="en-US" baseline="0" dirty="0" smtClean="0"/>
              <a:t> the group met and decided to test the following devices. </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14</a:t>
            </a:fld>
            <a:endParaRPr lang="en-US"/>
          </a:p>
        </p:txBody>
      </p:sp>
    </p:spTree>
    <p:extLst>
      <p:ext uri="{BB962C8B-B14F-4D97-AF65-F5344CB8AC3E}">
        <p14:creationId xmlns:p14="http://schemas.microsoft.com/office/powerpoint/2010/main" val="4250916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NEDELINA:</a:t>
            </a:r>
            <a:r>
              <a:rPr lang="en-US" baseline="0" dirty="0" smtClean="0"/>
              <a:t> Again, as I mentioned earlier, we used some of the survey results to guide our planning and testing. We identified e-book titles from the vendors listed on this slide and came up with a list of titles for testing (CLICK for next slide).</a:t>
            </a:r>
            <a:endParaRPr lang="en-US" dirty="0"/>
          </a:p>
        </p:txBody>
      </p:sp>
      <p:sp>
        <p:nvSpPr>
          <p:cNvPr id="4" name="Slide Number Placeholder 3"/>
          <p:cNvSpPr>
            <a:spLocks noGrp="1"/>
          </p:cNvSpPr>
          <p:nvPr>
            <p:ph type="sldNum" sz="quarter" idx="10"/>
          </p:nvPr>
        </p:nvSpPr>
        <p:spPr/>
        <p:txBody>
          <a:bodyPr/>
          <a:lstStyle/>
          <a:p>
            <a:fld id="{FA280E5B-3BBF-40E7-A10E-5C4C4C9E0C9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We tried to get a good variety of vendors, titles, types of books and topics as well as books with footnotes and illustrations to make it as “difficult” as possible. </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16</a:t>
            </a:fld>
            <a:endParaRPr lang="en-US"/>
          </a:p>
        </p:txBody>
      </p:sp>
    </p:spTree>
    <p:extLst>
      <p:ext uri="{BB962C8B-B14F-4D97-AF65-F5344CB8AC3E}">
        <p14:creationId xmlns:p14="http://schemas.microsoft.com/office/powerpoint/2010/main" val="2426709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Go over questions. We also agreed that we would contact our IT Helpdesk (DSS) in case we got really stuck. </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17</a:t>
            </a:fld>
            <a:endParaRPr lang="en-US"/>
          </a:p>
        </p:txBody>
      </p:sp>
    </p:spTree>
    <p:extLst>
      <p:ext uri="{BB962C8B-B14F-4D97-AF65-F5344CB8AC3E}">
        <p14:creationId xmlns:p14="http://schemas.microsoft.com/office/powerpoint/2010/main" val="3140935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r>
              <a:rPr lang="en-US" baseline="0" dirty="0" smtClean="0"/>
              <a:t> The group hasn’t finished testing their devices yet, as we will be meeting again later this month. But my experience with Sony Reader revealed that this device is better used for recreational reading rather than research. The screen is black &amp; white and in the sciences, there are many colorful pictures that can’t be viewed in their fullest on this device. Also, most of our e-books can be downloaded as .</a:t>
            </a:r>
            <a:r>
              <a:rPr lang="en-US" baseline="0" dirty="0" err="1" smtClean="0"/>
              <a:t>pdfs</a:t>
            </a:r>
            <a:r>
              <a:rPr lang="en-US" baseline="0" dirty="0" smtClean="0"/>
              <a:t> and the screen resolution is not very good.</a:t>
            </a:r>
          </a:p>
          <a:p>
            <a:endParaRPr lang="en-US" baseline="0" dirty="0" smtClean="0"/>
          </a:p>
          <a:p>
            <a:r>
              <a:rPr lang="en-US" baseline="0" dirty="0" smtClean="0"/>
              <a:t>CINTHYA: The </a:t>
            </a:r>
            <a:r>
              <a:rPr lang="en-US" baseline="0" dirty="0" err="1" smtClean="0"/>
              <a:t>iPad</a:t>
            </a:r>
            <a:r>
              <a:rPr lang="en-US" baseline="0" dirty="0" smtClean="0"/>
              <a:t> was very easy to use and most of the issues revolved around vendor limitations placed on titles and features as opposed to </a:t>
            </a:r>
            <a:r>
              <a:rPr lang="en-US" baseline="0" dirty="0" err="1" smtClean="0"/>
              <a:t>iPad</a:t>
            </a:r>
            <a:r>
              <a:rPr lang="en-US" baseline="0" dirty="0" smtClean="0"/>
              <a:t> related issues. There was no distinguishable difference between using a desktop computer and the </a:t>
            </a:r>
            <a:r>
              <a:rPr lang="en-US" baseline="0" dirty="0" err="1" smtClean="0"/>
              <a:t>iPad</a:t>
            </a:r>
            <a:r>
              <a:rPr lang="en-US" baseline="0" dirty="0" smtClean="0"/>
              <a:t> except for the obvious functionality challenges that come with the </a:t>
            </a:r>
            <a:r>
              <a:rPr lang="en-US" baseline="0" dirty="0" err="1" smtClean="0"/>
              <a:t>iPad</a:t>
            </a:r>
            <a:r>
              <a:rPr lang="en-US" baseline="0" dirty="0" smtClean="0"/>
              <a:t> such as typing and screen size.</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18</a:t>
            </a:fld>
            <a:endParaRPr lang="en-US"/>
          </a:p>
        </p:txBody>
      </p:sp>
    </p:spTree>
    <p:extLst>
      <p:ext uri="{BB962C8B-B14F-4D97-AF65-F5344CB8AC3E}">
        <p14:creationId xmlns:p14="http://schemas.microsoft.com/office/powerpoint/2010/main" val="3448835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Next steps will include the testers who had the same devices getting together to come up with a guide for that particular device. This will turn into a master guide that will be available online similar to what other institutions are doing. In addition, thanks to our colleague Robin </a:t>
            </a:r>
            <a:r>
              <a:rPr lang="en-US" baseline="0" dirty="0" err="1" smtClean="0"/>
              <a:t>Dasler’s</a:t>
            </a:r>
            <a:r>
              <a:rPr lang="en-US" baseline="0" dirty="0" smtClean="0"/>
              <a:t> idea, we will hold an open house in the Spring to allow users to get their readers </a:t>
            </a:r>
            <a:r>
              <a:rPr lang="en-US" baseline="0" dirty="0" err="1" smtClean="0"/>
              <a:t>ebook</a:t>
            </a:r>
            <a:r>
              <a:rPr lang="en-US" baseline="0" dirty="0" smtClean="0"/>
              <a:t> ready. It will involve on-the-spot troubleshooting help, access to our documentation as well as a chance to test out other devices. If they have specific titles they want, we will also help them get access to them.  </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19</a:t>
            </a:fld>
            <a:endParaRPr lang="en-US"/>
          </a:p>
        </p:txBody>
      </p:sp>
    </p:spTree>
    <p:extLst>
      <p:ext uri="{BB962C8B-B14F-4D97-AF65-F5344CB8AC3E}">
        <p14:creationId xmlns:p14="http://schemas.microsoft.com/office/powerpoint/2010/main" val="751130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Today </a:t>
            </a:r>
            <a:r>
              <a:rPr lang="en-US" baseline="0" dirty="0" err="1" smtClean="0"/>
              <a:t>Nedelina</a:t>
            </a:r>
            <a:r>
              <a:rPr lang="en-US" baseline="0" dirty="0" smtClean="0"/>
              <a:t> and I would like to cover the following areas and we will leave plenty of time for questions afterwards. We will also give you our contact information in case you have follow-up questions. </a:t>
            </a:r>
            <a:r>
              <a:rPr lang="en-US" baseline="0" smtClean="0"/>
              <a:t>Read Outline.</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2</a:t>
            </a:fld>
            <a:endParaRPr lang="en-US"/>
          </a:p>
        </p:txBody>
      </p:sp>
    </p:spTree>
    <p:extLst>
      <p:ext uri="{BB962C8B-B14F-4D97-AF65-F5344CB8AC3E}">
        <p14:creationId xmlns:p14="http://schemas.microsoft.com/office/powerpoint/2010/main" val="2964631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We wanted to thank the following people!</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20</a:t>
            </a:fld>
            <a:endParaRPr lang="en-US"/>
          </a:p>
        </p:txBody>
      </p:sp>
    </p:spTree>
    <p:extLst>
      <p:ext uri="{BB962C8B-B14F-4D97-AF65-F5344CB8AC3E}">
        <p14:creationId xmlns:p14="http://schemas.microsoft.com/office/powerpoint/2010/main" val="802734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 Thank you for being such</a:t>
            </a:r>
            <a:r>
              <a:rPr lang="en-US" baseline="0" dirty="0" smtClean="0"/>
              <a:t> good listeners</a:t>
            </a:r>
            <a:r>
              <a:rPr lang="en-US" dirty="0" smtClean="0"/>
              <a:t>! Now, the floor is open for questions.</a:t>
            </a:r>
          </a:p>
          <a:p>
            <a:endParaRPr lang="en-US" dirty="0" smtClean="0"/>
          </a:p>
          <a:p>
            <a:r>
              <a:rPr lang="en-US" dirty="0" smtClean="0"/>
              <a:t>CINTHYA:</a:t>
            </a:r>
            <a:r>
              <a:rPr lang="en-US" baseline="0" dirty="0" smtClean="0"/>
              <a:t> If you are too shy to ask your question now, contact us later. </a:t>
            </a:r>
            <a:r>
              <a:rPr lang="en-US" baseline="0" smtClean="0"/>
              <a:t>Here is our contact information.</a:t>
            </a:r>
            <a:endParaRPr lang="en-US" smtClean="0"/>
          </a:p>
          <a:p>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21</a:t>
            </a:fld>
            <a:endParaRPr lang="en-US"/>
          </a:p>
        </p:txBody>
      </p:sp>
    </p:spTree>
    <p:extLst>
      <p:ext uri="{BB962C8B-B14F-4D97-AF65-F5344CB8AC3E}">
        <p14:creationId xmlns:p14="http://schemas.microsoft.com/office/powerpoint/2010/main" val="329793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 Most of our users, </a:t>
            </a:r>
            <a:r>
              <a:rPr lang="en-US" baseline="0" dirty="0" smtClean="0"/>
              <a:t>like </a:t>
            </a:r>
            <a:r>
              <a:rPr lang="en-US" baseline="0" dirty="0" err="1" smtClean="0"/>
              <a:t>Testudo</a:t>
            </a:r>
            <a:r>
              <a:rPr lang="en-US" baseline="0" dirty="0" smtClean="0"/>
              <a:t> back in 2003, are still looking for books on the shelf. </a:t>
            </a:r>
          </a:p>
        </p:txBody>
      </p:sp>
      <p:sp>
        <p:nvSpPr>
          <p:cNvPr id="4" name="Slide Number Placeholder 3"/>
          <p:cNvSpPr>
            <a:spLocks noGrp="1"/>
          </p:cNvSpPr>
          <p:nvPr>
            <p:ph type="sldNum" sz="quarter" idx="10"/>
          </p:nvPr>
        </p:nvSpPr>
        <p:spPr/>
        <p:txBody>
          <a:bodyPr/>
          <a:lstStyle/>
          <a:p>
            <a:fld id="{90E85969-38B7-4048-82BA-8E97ADAD062E}" type="slidenum">
              <a:rPr lang="en-US" smtClean="0"/>
              <a:pPr/>
              <a:t>3</a:t>
            </a:fld>
            <a:endParaRPr lang="en-US"/>
          </a:p>
        </p:txBody>
      </p:sp>
    </p:spTree>
    <p:extLst>
      <p:ext uri="{BB962C8B-B14F-4D97-AF65-F5344CB8AC3E}">
        <p14:creationId xmlns:p14="http://schemas.microsoft.com/office/powerpoint/2010/main" val="407707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NEDELINA: However, </a:t>
            </a:r>
            <a:r>
              <a:rPr lang="en-US" baseline="0" dirty="0" smtClean="0"/>
              <a:t>with the lack of physical spaces and increasing demand for electronically accessible library content, UMD Libraries are acquiring a great number of electronic books. </a:t>
            </a:r>
            <a:r>
              <a:rPr lang="en-US" dirty="0" smtClean="0"/>
              <a:t>UMD</a:t>
            </a:r>
            <a:r>
              <a:rPr lang="en-US" baseline="0" dirty="0" smtClean="0"/>
              <a:t> Libraries s</a:t>
            </a:r>
            <a:r>
              <a:rPr lang="en-US" dirty="0" smtClean="0"/>
              <a:t>tatistics show that our e-book collections are heavily used by our users. </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4</a:t>
            </a:fld>
            <a:endParaRPr lang="en-US"/>
          </a:p>
        </p:txBody>
      </p:sp>
    </p:spTree>
    <p:extLst>
      <p:ext uri="{BB962C8B-B14F-4D97-AF65-F5344CB8AC3E}">
        <p14:creationId xmlns:p14="http://schemas.microsoft.com/office/powerpoint/2010/main" val="315974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NEDELINA: Our e-books have indeed grown over the last few years. Every year we double</a:t>
            </a:r>
            <a:r>
              <a:rPr lang="en-US" sz="1200" kern="1200" baseline="0" dirty="0" smtClean="0">
                <a:solidFill>
                  <a:schemeClr val="tx1"/>
                </a:solidFill>
                <a:effectLst/>
                <a:latin typeface="+mn-lt"/>
                <a:ea typeface="+mn-ea"/>
                <a:cs typeface="+mn-cs"/>
              </a:rPr>
              <a:t> the amount of books in electronic format </a:t>
            </a:r>
            <a:r>
              <a:rPr lang="en-US" sz="1200" kern="1200" dirty="0" smtClean="0">
                <a:solidFill>
                  <a:schemeClr val="tx1"/>
                </a:solidFill>
                <a:effectLst/>
                <a:latin typeface="+mn-lt"/>
                <a:ea typeface="+mn-ea"/>
                <a:cs typeface="+mn-cs"/>
              </a:rPr>
              <a:t>because we have consciously made decisions to buy more e-books (packages, e-approvals, etc.). Our books are discoverable due to all of the good work that our Acquisitions staff (Rebecca Kemp and Nathan </a:t>
            </a:r>
            <a:r>
              <a:rPr lang="en-US" sz="1200" b="0" i="0" kern="1200" dirty="0" smtClean="0">
                <a:solidFill>
                  <a:schemeClr val="tx1"/>
                </a:solidFill>
                <a:effectLst/>
                <a:latin typeface="+mn-lt"/>
                <a:ea typeface="+mn-ea"/>
                <a:cs typeface="+mn-cs"/>
              </a:rPr>
              <a:t>Putnam</a:t>
            </a:r>
            <a:r>
              <a:rPr lang="en-US" sz="1200" kern="1200" dirty="0" smtClean="0">
                <a:solidFill>
                  <a:schemeClr val="tx1"/>
                </a:solidFill>
                <a:effectLst/>
                <a:latin typeface="+mn-lt"/>
                <a:ea typeface="+mn-ea"/>
                <a:cs typeface="+mn-cs"/>
              </a:rPr>
              <a:t>) are doing to make sure those e-books we have purchased in the past are now discoverable for our patrons in </a:t>
            </a:r>
            <a:r>
              <a:rPr lang="en-US" sz="1200" kern="1200" dirty="0" err="1" smtClean="0">
                <a:solidFill>
                  <a:schemeClr val="tx1"/>
                </a:solidFill>
                <a:effectLst/>
                <a:latin typeface="+mn-lt"/>
                <a:ea typeface="+mn-ea"/>
                <a:cs typeface="+mn-cs"/>
              </a:rPr>
              <a:t>WorldCat</a:t>
            </a:r>
            <a:r>
              <a:rPr lang="en-US" sz="1200" kern="1200" dirty="0" smtClean="0">
                <a:solidFill>
                  <a:schemeClr val="tx1"/>
                </a:solidFill>
                <a:effectLst/>
                <a:latin typeface="+mn-lt"/>
                <a:ea typeface="+mn-ea"/>
                <a:cs typeface="+mn-cs"/>
              </a:rPr>
              <a:t> UMD.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Here are the numbers we reported from our ARL stats for the past three years:</a:t>
            </a:r>
          </a:p>
          <a:p>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FY11- 374,033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FY12 - 599,198 </a:t>
            </a:r>
          </a:p>
          <a:p>
            <a:r>
              <a:rPr lang="en-US" sz="1200" kern="1200" dirty="0" smtClean="0">
                <a:solidFill>
                  <a:schemeClr val="tx1"/>
                </a:solidFill>
                <a:effectLst/>
                <a:latin typeface="+mn-lt"/>
                <a:ea typeface="+mn-ea"/>
                <a:cs typeface="+mn-cs"/>
              </a:rPr>
              <a:t>FY13 - 917,372</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90E85969-38B7-4048-82BA-8E97ADAD062E}" type="slidenum">
              <a:rPr lang="en-US" smtClean="0"/>
              <a:pPr/>
              <a:t>5</a:t>
            </a:fld>
            <a:endParaRPr lang="en-US"/>
          </a:p>
        </p:txBody>
      </p:sp>
    </p:spTree>
    <p:extLst>
      <p:ext uri="{BB962C8B-B14F-4D97-AF65-F5344CB8AC3E}">
        <p14:creationId xmlns:p14="http://schemas.microsoft.com/office/powerpoint/2010/main" val="3827198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 We have purchased access to many different vendors, including Springer, Gale,</a:t>
            </a:r>
            <a:r>
              <a:rPr lang="en-US" baseline="0" dirty="0" smtClean="0"/>
              <a:t> SIAM, Wiley, </a:t>
            </a:r>
            <a:r>
              <a:rPr lang="en-US" baseline="0" dirty="0" err="1" smtClean="0"/>
              <a:t>ebrary</a:t>
            </a:r>
            <a:r>
              <a:rPr lang="en-US" baseline="0" dirty="0" smtClean="0"/>
              <a:t>, World Scientific and of course EBSCO e-book collection.</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6</a:t>
            </a:fld>
            <a:endParaRPr lang="en-US"/>
          </a:p>
        </p:txBody>
      </p:sp>
    </p:spTree>
    <p:extLst>
      <p:ext uri="{BB962C8B-B14F-4D97-AF65-F5344CB8AC3E}">
        <p14:creationId xmlns:p14="http://schemas.microsoft.com/office/powerpoint/2010/main" val="2847313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Most of our e-book issues have to do with discoverability and accessibility. Patrons simply don’t know what titles we have available. We have had very few questions regarding e-book downloading to a particular reader. Most users simply want access - we have not had too many questions regarding check-out or keeping permanent copies either. It seems that most people have a particular chapter or section they need and as long as they can get access to that content, that’s their priority.</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7</a:t>
            </a:fld>
            <a:endParaRPr lang="en-US"/>
          </a:p>
        </p:txBody>
      </p:sp>
    </p:spTree>
    <p:extLst>
      <p:ext uri="{BB962C8B-B14F-4D97-AF65-F5344CB8AC3E}">
        <p14:creationId xmlns:p14="http://schemas.microsoft.com/office/powerpoint/2010/main" val="958250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CINTHYA:</a:t>
            </a:r>
            <a:r>
              <a:rPr lang="en-US" baseline="0" dirty="0" smtClean="0"/>
              <a:t> We’ve also heard from liaisons that they are getting questions from faculty about how to use e-books and we don’t have a good system in place for referring them to additional support. While we can troubleshoot accessibility issues such as links to titles we should own, there is no one area of the libraries that deals with the other sets of problems, such as vendor imposed limits on checking items out, formatting/printing and self-service options for more advanced users.</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8</a:t>
            </a:fld>
            <a:endParaRPr lang="en-US"/>
          </a:p>
        </p:txBody>
      </p:sp>
    </p:spTree>
    <p:extLst>
      <p:ext uri="{BB962C8B-B14F-4D97-AF65-F5344CB8AC3E}">
        <p14:creationId xmlns:p14="http://schemas.microsoft.com/office/powerpoint/2010/main" val="57522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NEDELINA:</a:t>
            </a:r>
            <a:r>
              <a:rPr lang="en-US" baseline="0" dirty="0" smtClean="0"/>
              <a:t> This survey was conducted by our colleagues with the aim to determine how familiar users were with our e-book collection, how they used our e-books and what issues they identified.</a:t>
            </a:r>
            <a:endParaRPr lang="en-US" dirty="0"/>
          </a:p>
        </p:txBody>
      </p:sp>
      <p:sp>
        <p:nvSpPr>
          <p:cNvPr id="4" name="Slide Number Placeholder 3"/>
          <p:cNvSpPr>
            <a:spLocks noGrp="1"/>
          </p:cNvSpPr>
          <p:nvPr>
            <p:ph type="sldNum" sz="quarter" idx="10"/>
          </p:nvPr>
        </p:nvSpPr>
        <p:spPr/>
        <p:txBody>
          <a:bodyPr/>
          <a:lstStyle/>
          <a:p>
            <a:fld id="{90E85969-38B7-4048-82BA-8E97ADAD062E}" type="slidenum">
              <a:rPr lang="en-US" smtClean="0"/>
              <a:pPr/>
              <a:t>9</a:t>
            </a:fld>
            <a:endParaRPr lang="en-US"/>
          </a:p>
        </p:txBody>
      </p:sp>
    </p:spTree>
    <p:extLst>
      <p:ext uri="{BB962C8B-B14F-4D97-AF65-F5344CB8AC3E}">
        <p14:creationId xmlns:p14="http://schemas.microsoft.com/office/powerpoint/2010/main" val="1468513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C764B661-5D9B-4B0A-83C8-FBA80A671FCF}" type="datetime1">
              <a:rPr lang="en-US" smtClean="0"/>
              <a:pPr/>
              <a:t>10/30/2013</a:t>
            </a:fld>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r>
              <a:rPr smtClean="0"/>
              <a:t>
              </a:t>
            </a:r>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F59E37-2973-5543-9601-163A7862B9B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F59E37-2973-5543-9601-163A7862B9B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59E37-2973-5543-9601-163A7862B9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59E37-2973-5543-9601-163A7862B9B1}"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59E37-2973-5543-9601-163A7862B9B1}"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F59E37-2973-5543-9601-163A7862B9B1}" type="slidenum">
              <a:rPr lang="en-US" smtClean="0"/>
              <a:pPr/>
              <a:t>‹#›</a:t>
            </a:fld>
            <a:endParaRPr lang="en-US"/>
          </a:p>
        </p:txBody>
      </p:sp>
    </p:spTree>
    <p:extLst>
      <p:ext uri="{BB962C8B-B14F-4D97-AF65-F5344CB8AC3E}">
        <p14:creationId xmlns:p14="http://schemas.microsoft.com/office/powerpoint/2010/main" val="1836535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59E37-2973-5543-9601-163A7862B9B1}"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AE068F4-F734-FD40-863E-F5EAADD9325E}" type="datetimeFigureOut">
              <a:rPr lang="en-US" smtClean="0"/>
              <a:pPr/>
              <a:t>10/30/2013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8865515-1FAA-430E-932F-0C9F78E13C75}" type="datetime1">
              <a:rPr lang="en-US" smtClean="0"/>
              <a:pPr/>
              <a:t>10/30/2013</a:t>
            </a:fld>
            <a:endParaRPr/>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r>
              <a:rPr smtClean="0"/>
              <a:t>
              </a:t>
            </a:r>
            <a:endParaRPr/>
          </a:p>
        </p:txBody>
      </p:sp>
      <p:sp>
        <p:nvSpPr>
          <p:cNvPr id="6" name="Slide Number Placeholder 5"/>
          <p:cNvSpPr>
            <a:spLocks noGrp="1"/>
          </p:cNvSpPr>
          <p:nvPr>
            <p:ph type="sldNum" sz="quarter" idx="12"/>
          </p:nvPr>
        </p:nvSpPr>
        <p:spPr>
          <a:xfrm>
            <a:off x="8305800" y="6248774"/>
            <a:ext cx="554038" cy="365125"/>
          </a:xfrm>
        </p:spPr>
        <p:txBody>
          <a:bodyPr/>
          <a:lstStyle/>
          <a:p>
            <a:fld id="{2BDB93A9-DE17-42E8-A366-46C30944BF19}" type="slidenum">
              <a:rPr smtClean="0"/>
              <a:pPr/>
              <a:t>‹#›</a:t>
            </a:fld>
            <a:endParaRPr/>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F59E37-2973-5543-9601-163A7862B9B1}"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AFF59E37-2973-5543-9601-163A7862B9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AE068F4-F734-FD40-863E-F5EAADD9325E}" type="datetimeFigureOut">
              <a:rPr lang="en-US" smtClean="0"/>
              <a:pPr/>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59E37-2973-5543-9601-163A7862B9B1}"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AE068F4-F734-FD40-863E-F5EAADD9325E}" type="datetimeFigureOut">
              <a:rPr lang="en-US" smtClean="0"/>
              <a:pPr/>
              <a:t>10/30/2013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AFF59E37-2973-5543-9601-163A7862B9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hdl.handle.net/1903/12875" TargetMode="Externa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hyperlink" Target="http://hdl.handle.net/1903/12875"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hyperlink" Target="http://hdl.handle.net/1903/12875" TargetMode="Externa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hyperlink" Target="http://hdl.handle.net/1903/12875"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d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cippol1@umd.ed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29.jpeg"/><Relationship Id="rId4" Type="http://schemas.openxmlformats.org/officeDocument/2006/relationships/hyperlink" Target="mailto:nedelina@umd.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hdl.handle.net/1903.1/724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e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flickr.com/photos/drachmann/327122302/lightbo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hdl.handle.net/1903/1287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76400"/>
            <a:ext cx="4038600" cy="1447800"/>
          </a:xfrm>
        </p:spPr>
        <p:txBody>
          <a:bodyPr>
            <a:normAutofit/>
          </a:bodyPr>
          <a:lstStyle/>
          <a:p>
            <a:r>
              <a:rPr lang="en-US" dirty="0">
                <a:solidFill>
                  <a:schemeClr val="bg1"/>
                </a:solidFill>
              </a:rPr>
              <a:t>Navigating User Limits and E-book Device Compatibility Testing</a:t>
            </a:r>
          </a:p>
        </p:txBody>
      </p:sp>
      <p:sp>
        <p:nvSpPr>
          <p:cNvPr id="3" name="Subtitle 2"/>
          <p:cNvSpPr>
            <a:spLocks noGrp="1"/>
          </p:cNvSpPr>
          <p:nvPr>
            <p:ph type="subTitle" idx="1"/>
          </p:nvPr>
        </p:nvSpPr>
        <p:spPr>
          <a:xfrm>
            <a:off x="304800" y="5971032"/>
            <a:ext cx="7330440" cy="810768"/>
          </a:xfrm>
        </p:spPr>
        <p:txBody>
          <a:bodyPr>
            <a:noAutofit/>
          </a:bodyPr>
          <a:lstStyle/>
          <a:p>
            <a:pPr>
              <a:spcBef>
                <a:spcPct val="0"/>
              </a:spcBef>
            </a:pPr>
            <a:r>
              <a:rPr lang="en-US" sz="1600" dirty="0" smtClean="0">
                <a:solidFill>
                  <a:schemeClr val="accent1"/>
                </a:solidFill>
                <a:latin typeface="+mj-lt"/>
                <a:ea typeface="+mj-ea"/>
                <a:cs typeface="+mj-cs"/>
              </a:rPr>
              <a:t>USMAI </a:t>
            </a:r>
            <a:r>
              <a:rPr lang="en-US" sz="1600" dirty="0">
                <a:solidFill>
                  <a:schemeClr val="accent1"/>
                </a:solidFill>
                <a:latin typeface="+mj-lt"/>
                <a:ea typeface="+mj-ea"/>
                <a:cs typeface="+mj-cs"/>
              </a:rPr>
              <a:t>Forum, University of Maryland University College (UMUC)</a:t>
            </a:r>
          </a:p>
          <a:p>
            <a:pPr>
              <a:spcBef>
                <a:spcPct val="0"/>
              </a:spcBef>
            </a:pPr>
            <a:r>
              <a:rPr lang="en-US" sz="1600" dirty="0">
                <a:solidFill>
                  <a:schemeClr val="accent1"/>
                </a:solidFill>
                <a:latin typeface="+mj-lt"/>
                <a:ea typeface="+mj-ea"/>
                <a:cs typeface="+mj-cs"/>
              </a:rPr>
              <a:t>October </a:t>
            </a:r>
            <a:r>
              <a:rPr lang="en-US" sz="1600" dirty="0" smtClean="0">
                <a:solidFill>
                  <a:schemeClr val="accent1"/>
                </a:solidFill>
                <a:latin typeface="+mj-lt"/>
                <a:ea typeface="+mj-ea"/>
                <a:cs typeface="+mj-cs"/>
              </a:rPr>
              <a:t>29</a:t>
            </a:r>
            <a:r>
              <a:rPr lang="en-US" sz="1600" baseline="30000" dirty="0" smtClean="0">
                <a:solidFill>
                  <a:schemeClr val="accent1"/>
                </a:solidFill>
                <a:latin typeface="+mj-lt"/>
                <a:ea typeface="+mj-ea"/>
                <a:cs typeface="+mj-cs"/>
              </a:rPr>
              <a:t>th</a:t>
            </a:r>
            <a:r>
              <a:rPr lang="en-US" sz="1600" dirty="0" smtClean="0">
                <a:solidFill>
                  <a:schemeClr val="accent1"/>
                </a:solidFill>
                <a:latin typeface="+mj-lt"/>
                <a:ea typeface="+mj-ea"/>
                <a:cs typeface="+mj-cs"/>
              </a:rPr>
              <a:t>, 2013</a:t>
            </a:r>
            <a:endParaRPr lang="en-US" sz="1600" dirty="0">
              <a:solidFill>
                <a:schemeClr val="accent1"/>
              </a:solidFill>
              <a:latin typeface="+mj-lt"/>
              <a:ea typeface="+mj-ea"/>
              <a:cs typeface="+mj-cs"/>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3261" y="4675632"/>
            <a:ext cx="2910840" cy="1039368"/>
          </a:xfrm>
          <a:prstGeom prst="rect">
            <a:avLst/>
          </a:prstGeom>
        </p:spPr>
      </p:pic>
      <p:sp>
        <p:nvSpPr>
          <p:cNvPr id="5" name="TextBox 4"/>
          <p:cNvSpPr txBox="1"/>
          <p:nvPr/>
        </p:nvSpPr>
        <p:spPr>
          <a:xfrm>
            <a:off x="304800" y="5010090"/>
            <a:ext cx="6172200" cy="400110"/>
          </a:xfrm>
          <a:prstGeom prst="rect">
            <a:avLst/>
          </a:prstGeom>
          <a:noFill/>
        </p:spPr>
        <p:txBody>
          <a:bodyPr wrap="square" rtlCol="0">
            <a:spAutoFit/>
          </a:bodyPr>
          <a:lstStyle/>
          <a:p>
            <a:r>
              <a:rPr lang="en-US" sz="2000" b="1" i="1" dirty="0" err="1">
                <a:solidFill>
                  <a:schemeClr val="accent1"/>
                </a:solidFill>
              </a:rPr>
              <a:t>Cinthya</a:t>
            </a:r>
            <a:r>
              <a:rPr lang="en-US" sz="2000" b="1" i="1" dirty="0">
                <a:solidFill>
                  <a:schemeClr val="accent1"/>
                </a:solidFill>
              </a:rPr>
              <a:t> </a:t>
            </a:r>
            <a:r>
              <a:rPr lang="en-US" sz="2000" b="1" i="1" dirty="0" err="1">
                <a:solidFill>
                  <a:schemeClr val="accent1"/>
                </a:solidFill>
              </a:rPr>
              <a:t>Ippoliti</a:t>
            </a:r>
            <a:r>
              <a:rPr lang="en-US" sz="2000" b="1" i="1" dirty="0">
                <a:solidFill>
                  <a:schemeClr val="accent1"/>
                </a:solidFill>
              </a:rPr>
              <a:t> &amp; Nedelina </a:t>
            </a:r>
            <a:r>
              <a:rPr lang="en-US" sz="2000" b="1" i="1" dirty="0" err="1">
                <a:solidFill>
                  <a:schemeClr val="accent1"/>
                </a:solidFill>
              </a:rPr>
              <a:t>Tchangalova</a:t>
            </a:r>
            <a:r>
              <a:rPr lang="en-US" sz="2000" b="1" i="1" dirty="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303151587"/>
              </p:ext>
            </p:extLst>
          </p:nvPr>
        </p:nvGraphicFramePr>
        <p:xfrm>
          <a:off x="2971800" y="1841658"/>
          <a:ext cx="6400800" cy="380193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791987412"/>
              </p:ext>
            </p:extLst>
          </p:nvPr>
        </p:nvGraphicFramePr>
        <p:xfrm>
          <a:off x="-457200" y="1904999"/>
          <a:ext cx="5943600" cy="3738593"/>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533400" y="685800"/>
            <a:ext cx="6781800" cy="1015663"/>
          </a:xfrm>
          <a:prstGeom prst="rect">
            <a:avLst/>
          </a:prstGeom>
          <a:noFill/>
        </p:spPr>
        <p:txBody>
          <a:bodyPr wrap="square" rtlCol="0">
            <a:spAutoFit/>
          </a:bodyPr>
          <a:lstStyle/>
          <a:p>
            <a:pPr algn="ctr"/>
            <a:r>
              <a:rPr lang="en-US" sz="2000" b="1" dirty="0" smtClean="0">
                <a:latin typeface="+mj-lt"/>
              </a:rPr>
              <a:t>Questions 8 and 9: Compared to three years ago, my use of e-books for Research/Recreational Reading has _____.</a:t>
            </a:r>
          </a:p>
        </p:txBody>
      </p:sp>
      <p:grpSp>
        <p:nvGrpSpPr>
          <p:cNvPr id="5" name="Group 4"/>
          <p:cNvGrpSpPr/>
          <p:nvPr/>
        </p:nvGrpSpPr>
        <p:grpSpPr>
          <a:xfrm>
            <a:off x="3262745" y="5114722"/>
            <a:ext cx="2209800" cy="1219200"/>
            <a:chOff x="5181600" y="4953000"/>
            <a:chExt cx="2209800" cy="1200329"/>
          </a:xfrm>
        </p:grpSpPr>
        <p:sp>
          <p:nvSpPr>
            <p:cNvPr id="6" name="TextBox 5"/>
            <p:cNvSpPr txBox="1"/>
            <p:nvPr/>
          </p:nvSpPr>
          <p:spPr>
            <a:xfrm>
              <a:off x="5181600" y="4953000"/>
              <a:ext cx="2209800" cy="1200329"/>
            </a:xfrm>
            <a:prstGeom prst="rect">
              <a:avLst/>
            </a:prstGeom>
            <a:noFill/>
          </p:spPr>
          <p:txBody>
            <a:bodyPr wrap="square" rtlCol="0">
              <a:spAutoFit/>
            </a:bodyPr>
            <a:lstStyle/>
            <a:p>
              <a:r>
                <a:rPr lang="en-US" dirty="0" smtClean="0">
                  <a:latin typeface="Calibri" pitchFamily="34" charset="0"/>
                  <a:cs typeface="Calibri" pitchFamily="34" charset="0"/>
                </a:rPr>
                <a:t>Increased</a:t>
              </a:r>
            </a:p>
            <a:p>
              <a:r>
                <a:rPr lang="en-US" dirty="0" smtClean="0">
                  <a:latin typeface="Calibri" pitchFamily="34" charset="0"/>
                  <a:cs typeface="Calibri" pitchFamily="34" charset="0"/>
                </a:rPr>
                <a:t>Stayed the Same</a:t>
              </a:r>
            </a:p>
            <a:p>
              <a:r>
                <a:rPr lang="en-US" dirty="0" smtClean="0">
                  <a:latin typeface="Calibri" pitchFamily="34" charset="0"/>
                  <a:cs typeface="Calibri" pitchFamily="34" charset="0"/>
                </a:rPr>
                <a:t>Decreased</a:t>
              </a:r>
            </a:p>
            <a:p>
              <a:endParaRPr lang="en-US" dirty="0"/>
            </a:p>
          </p:txBody>
        </p:sp>
        <p:sp>
          <p:nvSpPr>
            <p:cNvPr id="7" name="Rectangle 6"/>
            <p:cNvSpPr/>
            <p:nvPr/>
          </p:nvSpPr>
          <p:spPr>
            <a:xfrm>
              <a:off x="7086600" y="5029200"/>
              <a:ext cx="228600" cy="2286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86600" y="5324564"/>
              <a:ext cx="228600" cy="2286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086600" y="5591264"/>
              <a:ext cx="228600" cy="2286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429491" y="6343244"/>
            <a:ext cx="8534400" cy="400110"/>
          </a:xfrm>
          <a:prstGeom prst="rect">
            <a:avLst/>
          </a:prstGeom>
          <a:noFill/>
        </p:spPr>
        <p:txBody>
          <a:bodyPr wrap="square" rtlCol="0">
            <a:spAutoFit/>
          </a:bodyPr>
          <a:lstStyle/>
          <a:p>
            <a:r>
              <a:rPr lang="en-US" sz="1000" dirty="0" smtClean="0"/>
              <a:t>Hackman, T. &amp; </a:t>
            </a:r>
            <a:r>
              <a:rPr lang="en-US" sz="1000" dirty="0" smtClean="0">
                <a:cs typeface="Calibri" pitchFamily="34" charset="0"/>
              </a:rPr>
              <a:t>Corlett-Rivera, K. (2012). </a:t>
            </a:r>
            <a:r>
              <a:rPr lang="en-US" sz="1000" i="1" dirty="0"/>
              <a:t>Faculty &amp; Student Use and Opinions of E-Books at </a:t>
            </a:r>
            <a:r>
              <a:rPr lang="en-US" sz="1000" i="1" dirty="0" smtClean="0"/>
              <a:t>UMD</a:t>
            </a:r>
            <a:r>
              <a:rPr lang="en-US" sz="1000" dirty="0" smtClean="0"/>
              <a:t>. Brown bag presentation for the Library Faculty Research Fund Committee, UMD Libraries, College </a:t>
            </a:r>
            <a:r>
              <a:rPr lang="en-US" sz="1000" dirty="0"/>
              <a:t>P</a:t>
            </a:r>
            <a:r>
              <a:rPr lang="en-US" sz="1000" dirty="0" smtClean="0"/>
              <a:t>ark. Available at </a:t>
            </a:r>
            <a:r>
              <a:rPr lang="en-US" sz="1000" b="1" dirty="0"/>
              <a:t> </a:t>
            </a:r>
            <a:r>
              <a:rPr lang="en-US" sz="1000" dirty="0">
                <a:hlinkClick r:id="rId5"/>
              </a:rPr>
              <a:t>http://</a:t>
            </a:r>
            <a:r>
              <a:rPr lang="en-US" sz="1000" dirty="0" smtClean="0">
                <a:hlinkClick r:id="rId5"/>
              </a:rPr>
              <a:t>hdl.handle.net/1903/12875 </a:t>
            </a:r>
            <a:endParaRPr lang="en-US" sz="1000" dirty="0" smtClean="0"/>
          </a:p>
        </p:txBody>
      </p:sp>
    </p:spTree>
    <p:extLst>
      <p:ext uri="{BB962C8B-B14F-4D97-AF65-F5344CB8AC3E}">
        <p14:creationId xmlns:p14="http://schemas.microsoft.com/office/powerpoint/2010/main" val="394315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382000" cy="923330"/>
          </a:xfrm>
          <a:prstGeom prst="rect">
            <a:avLst/>
          </a:prstGeom>
          <a:noFill/>
        </p:spPr>
        <p:txBody>
          <a:bodyPr wrap="square" rtlCol="0">
            <a:spAutoFit/>
          </a:bodyPr>
          <a:lstStyle/>
          <a:p>
            <a:pPr algn="ctr"/>
            <a:r>
              <a:rPr lang="en-US" b="1" dirty="0">
                <a:latin typeface="+mj-lt"/>
              </a:rPr>
              <a:t>Question 18: Please share any additional comments or suggestions on e-books at the UMD </a:t>
            </a:r>
            <a:r>
              <a:rPr lang="en-US" b="1" dirty="0" smtClean="0">
                <a:latin typeface="+mj-lt"/>
              </a:rPr>
              <a:t>Libraries.</a:t>
            </a:r>
          </a:p>
          <a:p>
            <a:pPr algn="ctr"/>
            <a:r>
              <a:rPr lang="en-US" b="1" dirty="0" smtClean="0">
                <a:latin typeface="+mj-lt"/>
              </a:rPr>
              <a:t>Top </a:t>
            </a:r>
            <a:r>
              <a:rPr lang="en-US" b="1" dirty="0">
                <a:latin typeface="+mj-lt"/>
              </a:rPr>
              <a:t>8</a:t>
            </a:r>
            <a:r>
              <a:rPr lang="en-US" b="1" dirty="0" smtClean="0">
                <a:latin typeface="+mj-lt"/>
              </a:rPr>
              <a:t> Responses</a:t>
            </a:r>
            <a:endParaRPr lang="en-US" b="1" dirty="0">
              <a:latin typeface="+mj-lt"/>
            </a:endParaRPr>
          </a:p>
        </p:txBody>
      </p:sp>
      <p:graphicFrame>
        <p:nvGraphicFramePr>
          <p:cNvPr id="7" name="Chart 6"/>
          <p:cNvGraphicFramePr>
            <a:graphicFrameLocks/>
          </p:cNvGraphicFramePr>
          <p:nvPr>
            <p:extLst>
              <p:ext uri="{D42A27DB-BD31-4B8C-83A1-F6EECF244321}">
                <p14:modId xmlns:p14="http://schemas.microsoft.com/office/powerpoint/2010/main" val="3996772332"/>
              </p:ext>
            </p:extLst>
          </p:nvPr>
        </p:nvGraphicFramePr>
        <p:xfrm>
          <a:off x="-1480" y="1609130"/>
          <a:ext cx="9144000" cy="524887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29491" y="6343244"/>
            <a:ext cx="8534400" cy="677108"/>
          </a:xfrm>
          <a:prstGeom prst="rect">
            <a:avLst/>
          </a:prstGeom>
          <a:noFill/>
        </p:spPr>
        <p:txBody>
          <a:bodyPr wrap="square" rtlCol="0">
            <a:spAutoFit/>
          </a:bodyPr>
          <a:lstStyle/>
          <a:p>
            <a:r>
              <a:rPr lang="en-US" sz="1000" dirty="0" smtClean="0"/>
              <a:t>Hackman, T. &amp; </a:t>
            </a:r>
            <a:r>
              <a:rPr lang="en-US" sz="1000" dirty="0" smtClean="0">
                <a:cs typeface="Calibri" pitchFamily="34" charset="0"/>
              </a:rPr>
              <a:t>Corlett-Rivera, K. (2012). </a:t>
            </a:r>
            <a:r>
              <a:rPr lang="en-US" sz="1000" i="1" dirty="0"/>
              <a:t>Faculty &amp; Student Use and Opinions of E-Books at </a:t>
            </a:r>
            <a:r>
              <a:rPr lang="en-US" sz="1000" i="1" dirty="0" smtClean="0"/>
              <a:t>UMD</a:t>
            </a:r>
            <a:r>
              <a:rPr lang="en-US" sz="1000" dirty="0" smtClean="0"/>
              <a:t>. Brown bag presentation for the Library Faculty Research Fund Committee, UMD Libraries, College </a:t>
            </a:r>
            <a:r>
              <a:rPr lang="en-US" sz="1000" dirty="0"/>
              <a:t>P</a:t>
            </a:r>
            <a:r>
              <a:rPr lang="en-US" sz="1000" dirty="0" smtClean="0"/>
              <a:t>ark. Available at </a:t>
            </a:r>
            <a:r>
              <a:rPr lang="en-US" sz="1000" dirty="0"/>
              <a:t> </a:t>
            </a:r>
            <a:r>
              <a:rPr lang="en-US" sz="1000" dirty="0">
                <a:hlinkClick r:id="rId4"/>
              </a:rPr>
              <a:t>http://</a:t>
            </a:r>
            <a:r>
              <a:rPr lang="en-US" sz="1000" dirty="0" smtClean="0">
                <a:hlinkClick r:id="rId4"/>
              </a:rPr>
              <a:t>hdl.handle.net/1903/12875</a:t>
            </a:r>
            <a:endParaRPr lang="en-US" sz="1000" dirty="0">
              <a:cs typeface="Calibri" pitchFamily="34" charset="0"/>
            </a:endParaRPr>
          </a:p>
          <a:p>
            <a:endParaRPr lang="en-US" dirty="0"/>
          </a:p>
        </p:txBody>
      </p:sp>
    </p:spTree>
    <p:extLst>
      <p:ext uri="{BB962C8B-B14F-4D97-AF65-F5344CB8AC3E}">
        <p14:creationId xmlns:p14="http://schemas.microsoft.com/office/powerpoint/2010/main" val="3838244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21000"/>
                    </a14:imgEffect>
                  </a14:imgLayer>
                </a14:imgProps>
              </a:ext>
              <a:ext uri="{28A0092B-C50C-407E-A947-70E740481C1C}">
                <a14:useLocalDpi xmlns:a14="http://schemas.microsoft.com/office/drawing/2010/main" val="0"/>
              </a:ext>
            </a:extLst>
          </a:blip>
          <a:stretch>
            <a:fillRect/>
          </a:stretch>
        </p:blipFill>
        <p:spPr>
          <a:xfrm>
            <a:off x="381001" y="4323454"/>
            <a:ext cx="4571999" cy="2344043"/>
          </a:xfrm>
          <a:prstGeom prst="rect">
            <a:avLst/>
          </a:prstGeom>
        </p:spPr>
      </p:pic>
      <p:sp>
        <p:nvSpPr>
          <p:cNvPr id="2" name="Title 1"/>
          <p:cNvSpPr>
            <a:spLocks noGrp="1"/>
          </p:cNvSpPr>
          <p:nvPr>
            <p:ph type="title"/>
          </p:nvPr>
        </p:nvSpPr>
        <p:spPr/>
        <p:txBody>
          <a:bodyPr/>
          <a:lstStyle/>
          <a:p>
            <a:r>
              <a:rPr lang="en-US" dirty="0" smtClean="0"/>
              <a:t>Internal Usability Project -</a:t>
            </a:r>
            <a:r>
              <a:rPr lang="en-US" b="1" dirty="0" smtClean="0"/>
              <a:t>Background</a:t>
            </a:r>
            <a:endParaRPr lang="en-US" b="1" dirty="0"/>
          </a:p>
        </p:txBody>
      </p:sp>
      <p:sp>
        <p:nvSpPr>
          <p:cNvPr id="3" name="Content Placeholder 2"/>
          <p:cNvSpPr>
            <a:spLocks noGrp="1"/>
          </p:cNvSpPr>
          <p:nvPr>
            <p:ph idx="1"/>
          </p:nvPr>
        </p:nvSpPr>
        <p:spPr>
          <a:xfrm>
            <a:off x="498474" y="1808854"/>
            <a:ext cx="8416926" cy="2514600"/>
          </a:xfrm>
        </p:spPr>
        <p:txBody>
          <a:bodyPr>
            <a:normAutofit/>
          </a:bodyPr>
          <a:lstStyle/>
          <a:p>
            <a:pPr marL="0" indent="0">
              <a:buNone/>
            </a:pPr>
            <a:r>
              <a:rPr lang="en-US" sz="2400" b="1" dirty="0" smtClean="0">
                <a:solidFill>
                  <a:srgbClr val="C00000"/>
                </a:solidFill>
              </a:rPr>
              <a:t>Goals</a:t>
            </a:r>
          </a:p>
          <a:p>
            <a:pPr lvl="1"/>
            <a:r>
              <a:rPr lang="en-US" dirty="0" smtClean="0"/>
              <a:t>Test titles on our own so we can identify issues</a:t>
            </a:r>
          </a:p>
          <a:p>
            <a:pPr lvl="1"/>
            <a:r>
              <a:rPr lang="en-US" dirty="0" smtClean="0"/>
              <a:t>Become comfortable with a variety of readers, vendors and platforms</a:t>
            </a:r>
          </a:p>
          <a:p>
            <a:pPr lvl="1"/>
            <a:r>
              <a:rPr lang="en-US" dirty="0" smtClean="0"/>
              <a:t>Collect data and apply it towards more strategic efforts to assist our users</a:t>
            </a:r>
          </a:p>
          <a:p>
            <a:pPr lvl="1"/>
            <a:r>
              <a:rPr lang="en-US" dirty="0" smtClean="0"/>
              <a:t>Contribute to an overall improved “user experience” for our e-book collections</a:t>
            </a:r>
          </a:p>
          <a:p>
            <a:endParaRPr lang="en-US" b="1" dirty="0" smtClean="0"/>
          </a:p>
        </p:txBody>
      </p:sp>
      <p:sp>
        <p:nvSpPr>
          <p:cNvPr id="6" name="Content Placeholder 2"/>
          <p:cNvSpPr txBox="1">
            <a:spLocks/>
          </p:cNvSpPr>
          <p:nvPr/>
        </p:nvSpPr>
        <p:spPr>
          <a:xfrm>
            <a:off x="4916214" y="4572000"/>
            <a:ext cx="3962400" cy="914400"/>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Volunteer </a:t>
            </a:r>
            <a:r>
              <a:rPr lang="en-US" sz="1800" dirty="0"/>
              <a:t>group from across various units – 12 </a:t>
            </a:r>
            <a:r>
              <a:rPr lang="en-US" sz="1800" dirty="0" smtClean="0"/>
              <a:t>people</a:t>
            </a:r>
            <a:endParaRPr lang="en-US"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rapezoid 22"/>
          <p:cNvSpPr/>
          <p:nvPr/>
        </p:nvSpPr>
        <p:spPr>
          <a:xfrm rot="18233876">
            <a:off x="1661496" y="2331135"/>
            <a:ext cx="2929437" cy="2881529"/>
          </a:xfrm>
          <a:prstGeom prst="trapezoid">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p:cNvGraphicFramePr>
            <a:graphicFrameLocks/>
          </p:cNvGraphicFramePr>
          <p:nvPr>
            <p:extLst>
              <p:ext uri="{D42A27DB-BD31-4B8C-83A1-F6EECF244321}">
                <p14:modId xmlns:p14="http://schemas.microsoft.com/office/powerpoint/2010/main" val="2105816098"/>
              </p:ext>
            </p:extLst>
          </p:nvPr>
        </p:nvGraphicFramePr>
        <p:xfrm>
          <a:off x="1796142" y="2906486"/>
          <a:ext cx="7576457" cy="41039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1478481605"/>
              </p:ext>
            </p:extLst>
          </p:nvPr>
        </p:nvGraphicFramePr>
        <p:xfrm>
          <a:off x="-43543" y="1028699"/>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261257" y="631371"/>
            <a:ext cx="8534400" cy="707886"/>
          </a:xfrm>
          <a:prstGeom prst="rect">
            <a:avLst/>
          </a:prstGeom>
          <a:noFill/>
        </p:spPr>
        <p:txBody>
          <a:bodyPr wrap="square" rtlCol="0">
            <a:spAutoFit/>
          </a:bodyPr>
          <a:lstStyle/>
          <a:p>
            <a:pPr algn="ctr"/>
            <a:r>
              <a:rPr lang="en-US" sz="2000" b="1" dirty="0" smtClean="0">
                <a:latin typeface="+mj-lt"/>
                <a:cs typeface="Calibri" pitchFamily="34" charset="0"/>
              </a:rPr>
              <a:t>Question 10: Do you own any of the following e-book readers?</a:t>
            </a:r>
          </a:p>
          <a:p>
            <a:pPr algn="ctr"/>
            <a:r>
              <a:rPr lang="en-US" sz="2000" b="1" dirty="0" smtClean="0">
                <a:latin typeface="+mj-lt"/>
                <a:cs typeface="Calibri" pitchFamily="34" charset="0"/>
              </a:rPr>
              <a:t>All Responses</a:t>
            </a:r>
            <a:endParaRPr lang="en-US" sz="2000" b="1" dirty="0">
              <a:latin typeface="+mj-lt"/>
              <a:cs typeface="Calibri" pitchFamily="34" charset="0"/>
            </a:endParaRPr>
          </a:p>
        </p:txBody>
      </p:sp>
      <p:sp>
        <p:nvSpPr>
          <p:cNvPr id="2" name="Rectangle 1"/>
          <p:cNvSpPr/>
          <p:nvPr/>
        </p:nvSpPr>
        <p:spPr>
          <a:xfrm>
            <a:off x="43542" y="5996226"/>
            <a:ext cx="3505200" cy="861774"/>
          </a:xfrm>
          <a:prstGeom prst="rect">
            <a:avLst/>
          </a:prstGeom>
        </p:spPr>
        <p:txBody>
          <a:bodyPr wrap="square">
            <a:spAutoFit/>
          </a:bodyPr>
          <a:lstStyle/>
          <a:p>
            <a:r>
              <a:rPr lang="en-US" sz="1000" dirty="0"/>
              <a:t>Hackman, T. &amp; </a:t>
            </a:r>
            <a:r>
              <a:rPr lang="en-US" sz="1000" dirty="0">
                <a:cs typeface="Calibri" pitchFamily="34" charset="0"/>
              </a:rPr>
              <a:t>Corlett-Rivera, K. (2012). </a:t>
            </a:r>
            <a:r>
              <a:rPr lang="en-US" sz="1000" i="1" dirty="0"/>
              <a:t>Faculty &amp; Student Use and Opinions of E-Books at UMD</a:t>
            </a:r>
            <a:r>
              <a:rPr lang="en-US" sz="1000" dirty="0"/>
              <a:t>. Brown bag presentation for the Library Faculty Research Fund Committee, UMD Libraries, College Park. Available at </a:t>
            </a:r>
            <a:r>
              <a:rPr lang="en-US" sz="1000" b="1" dirty="0"/>
              <a:t> </a:t>
            </a:r>
            <a:r>
              <a:rPr lang="en-US" sz="1000" dirty="0">
                <a:hlinkClick r:id="rId5"/>
              </a:rPr>
              <a:t>http://hdl.handle.net/1903/12875</a:t>
            </a:r>
            <a:endParaRPr lang="en-US" sz="1000" dirty="0">
              <a:cs typeface="Calibri" pitchFamily="34" charset="0"/>
            </a:endParaRPr>
          </a:p>
        </p:txBody>
      </p:sp>
    </p:spTree>
    <p:extLst>
      <p:ext uri="{BB962C8B-B14F-4D97-AF65-F5344CB8AC3E}">
        <p14:creationId xmlns:p14="http://schemas.microsoft.com/office/powerpoint/2010/main" val="2035355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Usability Project - </a:t>
            </a:r>
            <a:r>
              <a:rPr lang="en-US" b="1" dirty="0" smtClean="0"/>
              <a:t>Process</a:t>
            </a:r>
            <a:endParaRPr lang="en-US" b="1" dirty="0"/>
          </a:p>
        </p:txBody>
      </p:sp>
      <p:sp>
        <p:nvSpPr>
          <p:cNvPr id="5" name="Content Placeholder 4"/>
          <p:cNvSpPr>
            <a:spLocks noGrp="1"/>
          </p:cNvSpPr>
          <p:nvPr>
            <p:ph idx="1"/>
          </p:nvPr>
        </p:nvSpPr>
        <p:spPr>
          <a:xfrm>
            <a:off x="498475" y="4359852"/>
            <a:ext cx="5216526" cy="2498148"/>
          </a:xfrm>
        </p:spPr>
        <p:txBody>
          <a:bodyPr>
            <a:normAutofit fontScale="92500" lnSpcReduction="20000"/>
          </a:bodyPr>
          <a:lstStyle/>
          <a:p>
            <a:r>
              <a:rPr lang="en-US" sz="2200" b="1" dirty="0" smtClean="0"/>
              <a:t>Readers/Devices Used</a:t>
            </a:r>
          </a:p>
          <a:p>
            <a:pPr lvl="1"/>
            <a:r>
              <a:rPr lang="en-US" dirty="0" err="1" smtClean="0"/>
              <a:t>iPhone</a:t>
            </a:r>
            <a:r>
              <a:rPr lang="en-US" dirty="0" smtClean="0"/>
              <a:t> 5</a:t>
            </a:r>
          </a:p>
          <a:p>
            <a:pPr lvl="1"/>
            <a:r>
              <a:rPr lang="en-US" dirty="0" err="1" smtClean="0"/>
              <a:t>iPad</a:t>
            </a:r>
            <a:r>
              <a:rPr lang="en-US" dirty="0" smtClean="0"/>
              <a:t> or other tablet (Dell tablet and Android)</a:t>
            </a:r>
          </a:p>
          <a:p>
            <a:pPr lvl="1"/>
            <a:r>
              <a:rPr lang="en-US" dirty="0" err="1" smtClean="0"/>
              <a:t>iPad</a:t>
            </a:r>
            <a:r>
              <a:rPr lang="en-US" dirty="0" smtClean="0"/>
              <a:t> mini </a:t>
            </a:r>
          </a:p>
          <a:p>
            <a:pPr lvl="1"/>
            <a:r>
              <a:rPr lang="en-US" dirty="0" smtClean="0"/>
              <a:t>Kindle</a:t>
            </a:r>
          </a:p>
          <a:p>
            <a:pPr lvl="1"/>
            <a:r>
              <a:rPr lang="en-US" dirty="0" smtClean="0"/>
              <a:t>Nook</a:t>
            </a:r>
          </a:p>
          <a:p>
            <a:pPr lvl="1"/>
            <a:r>
              <a:rPr lang="en-US" dirty="0" smtClean="0"/>
              <a:t>Sony</a:t>
            </a:r>
          </a:p>
          <a:p>
            <a:pPr lvl="1"/>
            <a:r>
              <a:rPr lang="en-US" dirty="0" smtClean="0"/>
              <a:t>Microsoft surface</a:t>
            </a:r>
            <a:endParaRPr lang="en-US" dirty="0"/>
          </a:p>
        </p:txBody>
      </p:sp>
      <p:sp>
        <p:nvSpPr>
          <p:cNvPr id="9" name="Content Placeholder 4"/>
          <p:cNvSpPr txBox="1">
            <a:spLocks/>
          </p:cNvSpPr>
          <p:nvPr/>
        </p:nvSpPr>
        <p:spPr>
          <a:xfrm>
            <a:off x="498474" y="1353235"/>
            <a:ext cx="8382000" cy="3006617"/>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000" b="1"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Group met and identified the following needs</a:t>
            </a:r>
            <a:r>
              <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p>
          <a:p>
            <a:pPr marL="457200" marR="0" lvl="1" indent="-228600" algn="l" defTabSz="914400" rtl="0" eaLnBrk="1" fontAlgn="auto" latinLnBrk="0" hangingPunct="1">
              <a:lnSpc>
                <a:spcPct val="100000"/>
              </a:lnSpc>
              <a:spcBef>
                <a:spcPts val="600"/>
              </a:spcBef>
              <a:spcAft>
                <a:spcPts val="0"/>
              </a:spcAft>
              <a:buClr>
                <a:schemeClr val="accent1">
                  <a:lumMod val="60000"/>
                  <a:lumOff val="40000"/>
                </a:schemeClr>
              </a:buClr>
              <a:buSzPct val="75000"/>
              <a:buFont typeface="Wingdings" pitchFamily="2" charset="2"/>
              <a:buChar char="n"/>
              <a:tabLst/>
              <a:defRPr/>
            </a:pP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Specify what vendors and titles to test</a:t>
            </a:r>
          </a:p>
          <a:p>
            <a:pPr marL="457200" marR="0" lvl="1" indent="-228600" algn="l" defTabSz="914400" rtl="0" eaLnBrk="1" fontAlgn="auto" latinLnBrk="0" hangingPunct="1">
              <a:lnSpc>
                <a:spcPct val="100000"/>
              </a:lnSpc>
              <a:spcBef>
                <a:spcPts val="600"/>
              </a:spcBef>
              <a:spcAft>
                <a:spcPts val="0"/>
              </a:spcAft>
              <a:buClr>
                <a:schemeClr val="accent1">
                  <a:lumMod val="60000"/>
                  <a:lumOff val="40000"/>
                </a:schemeClr>
              </a:buClr>
              <a:buSzPct val="75000"/>
              <a:buFont typeface="Wingdings" pitchFamily="2" charset="2"/>
              <a:buChar char="n"/>
              <a:tabLst/>
              <a:defRPr/>
            </a:pP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Have a good variety of devices</a:t>
            </a:r>
          </a:p>
          <a:p>
            <a:pPr marL="457200" marR="0" lvl="1" indent="-228600" algn="l" defTabSz="914400" rtl="0" eaLnBrk="1" fontAlgn="auto" latinLnBrk="0" hangingPunct="1">
              <a:lnSpc>
                <a:spcPct val="100000"/>
              </a:lnSpc>
              <a:spcBef>
                <a:spcPts val="600"/>
              </a:spcBef>
              <a:spcAft>
                <a:spcPts val="0"/>
              </a:spcAft>
              <a:buClr>
                <a:schemeClr val="accent1">
                  <a:lumMod val="60000"/>
                  <a:lumOff val="40000"/>
                </a:schemeClr>
              </a:buClr>
              <a:buSzPct val="75000"/>
              <a:buFont typeface="Wingdings" pitchFamily="2" charset="2"/>
              <a:buChar char="n"/>
              <a:tabLst/>
              <a:defRPr/>
            </a:pP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Try to “break” each </a:t>
            </a:r>
            <a:r>
              <a:rPr lang="en-US" dirty="0" smtClean="0">
                <a:solidFill>
                  <a:schemeClr val="tx1">
                    <a:lumMod val="65000"/>
                    <a:lumOff val="35000"/>
                  </a:schemeClr>
                </a:solidFill>
              </a:rPr>
              <a:t>e-</a:t>
            </a: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book and test all possible options</a:t>
            </a:r>
          </a:p>
          <a:p>
            <a:pPr marL="457200" marR="0" lvl="1" indent="-228600" algn="l" defTabSz="914400" rtl="0" eaLnBrk="1" fontAlgn="auto" latinLnBrk="0" hangingPunct="1">
              <a:lnSpc>
                <a:spcPct val="100000"/>
              </a:lnSpc>
              <a:spcBef>
                <a:spcPts val="600"/>
              </a:spcBef>
              <a:spcAft>
                <a:spcPts val="0"/>
              </a:spcAft>
              <a:buClr>
                <a:schemeClr val="accent1">
                  <a:lumMod val="60000"/>
                  <a:lumOff val="40000"/>
                </a:schemeClr>
              </a:buClr>
              <a:buSzPct val="75000"/>
              <a:buFont typeface="Wingdings" pitchFamily="2" charset="2"/>
              <a:buChar char="n"/>
              <a:tabLst/>
              <a:defRPr/>
            </a:pP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Each person should be testing every title</a:t>
            </a:r>
          </a:p>
          <a:p>
            <a:pPr marL="457200" marR="0" lvl="1" indent="-228600" algn="l" defTabSz="914400" rtl="0" eaLnBrk="1" fontAlgn="auto" latinLnBrk="0" hangingPunct="1">
              <a:lnSpc>
                <a:spcPct val="100000"/>
              </a:lnSpc>
              <a:spcBef>
                <a:spcPts val="600"/>
              </a:spcBef>
              <a:spcAft>
                <a:spcPts val="0"/>
              </a:spcAft>
              <a:buClr>
                <a:schemeClr val="accent1">
                  <a:lumMod val="60000"/>
                  <a:lumOff val="40000"/>
                </a:schemeClr>
              </a:buClr>
              <a:buSzPct val="75000"/>
              <a:buFont typeface="Wingdings" pitchFamily="2" charset="2"/>
              <a:buChar char="n"/>
              <a:tabLst/>
              <a:defRPr/>
            </a:pPr>
            <a:r>
              <a:rPr kumimoji="0" lang="en-US" sz="1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We will then combine results from those who are using the same or similar devices for a comprehensive look at all the issues based on vendors, platforms and readers</a:t>
            </a:r>
          </a:p>
          <a:p>
            <a:pPr marL="228600" marR="0" lvl="0" indent="-228600" algn="l" defTabSz="914400" rtl="0" eaLnBrk="1" fontAlgn="auto" latinLnBrk="0" hangingPunct="1">
              <a:lnSpc>
                <a:spcPct val="100000"/>
              </a:lnSpc>
              <a:spcBef>
                <a:spcPts val="2000"/>
              </a:spcBef>
              <a:spcAft>
                <a:spcPts val="0"/>
              </a:spcAft>
              <a:buClr>
                <a:schemeClr val="accent1"/>
              </a:buClr>
              <a:buSzPct val="75000"/>
              <a:tabLst/>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
        <p:nvSpPr>
          <p:cNvPr id="6" name="AutoShape 2" descr="data:image/jpeg;base64,/9j/4AAQSkZJRgABAQAAAQABAAD/2wCEAAkGBxISERQUEBQVExIUGRISFRgUEhYWFBQXFRUYFxQVHBQYHyggGB8lGxQUITEhJSsrMC4uFyAzODMsNygtLi0BCgoKDg0OGxAQGywkICUsKy4sLDUsLy8sLCwuKywsNS8sLi8sLy8sLC8sMCwsNCwsLCwsLCwsLCwsLCwsLCwsLP/AABEIAOEA4QMBIgACEQEDEQH/xAAcAAEBAAMBAQEBAAAAAAAAAAAABwQFBgMBAgj/xABSEAABAwIDAwYHCwkFBgcAAAABAAIRAwQSITEFQVEGEyJhcZEHCBQycoGyFyM1UnOUobG0wdEkNEJUYpLC0/AWM1OCkxVEdITh8SVDZIOzxNL/xAAZAQEAAwEBAAAAAAAAAAAAAAAAAQIDBAX/xAAqEQACAgEEAQIGAwEBAAAAAAAAAQIRAwQSITFBUWETInGBocEFsdHwMv/aAAwDAQACEQMRAD8AuKIiAIiIAiIgCItDy4275DY1q7YLwGspgiRzlRwYwkbwCcR6mlAYnLPl1a7NA53FUqHRjMMgcXOcQGj6eAKnNx4ezJwWtMDdNd7z9FMBR/lDtmrd131azi4uJPUBuyWsUgtvu9VP1el+/U/BPd6qfq9L9+p+CiSIC2+71U/V6X71T8Fvbfwl7QqMa9llRLXgOaefGYIkHMr+dVTOQ22YsX4gXOtsXRGbiwy5uvXiHYEBQvdF2l+o0vnA/FPdF2n+o0vnA/FaXZd7z1JtTCWYpyOogxrvGSykB8vOXW23PJpUbemzKGkNeRln0+cE59S8f7b7f+Jbf6bf5y90QGVY+ETarGxXsqVYySXMrilluGEY11PJnwh211UFCo19rcnzadYZPPBj9DoYBgmDAMLjF4XltjALThqM6VN41Y7ceziN4QFrRc1yB5R+XWuJ4w1aTzQqjg9oadd+Tm+uV0qgBERAEREAREQBERAEREAREQBERAFM/D9WLdnUgDGK4APX+T1yB3hvcqYpj4wHwfR+XP2W4QH81oiKwCIiA+tErqeSt0+zqOfGNr24S0OjeC1056Z965Ve1K6e0ghxlpBGeUgyMlAKZ/bYf4J/1W/guj2bec9SbUwuZinovEOEEg/V3LwsK1OrSZUa1sPa12gykTHq0WXiQHrKSvLEmJAespK8sSYkBu/A9W/KNp0xo19Cp66nOz7AVOUt8D355tP/AJP67lVJGAiIoAREQBERAEREAREQBERAEREAUg8YW4cKdpTnoON1UI3FzKOFp7qju9V9Sfxg7MG2tq0nE19akBlhIqW9RxPGQaTe8qUQyGcm9msrvc2oQ0ASC5+Fo7Suo/slZCo1jrgFpZiL2GWB0noT2CZ6wIWT4FDFe5+TZ7ardKs0mBm47mtk929G1FWyspqPZCnbBtpMFxGcEugkbjG7sXz/AGFb9f7yvVdwZ57XMnTEyJ79V4XF5TY3E4gN6Ik5AYiAJJ0EkIpRd0+hCW97Y9kL/wBhW/X+8s9vJWzhpNcCW0yRqWlzgHN1jogzJI07Yrbts2/+LRP/AL1PNfqntKi4gNcxxMxgex2gk6KFODdJnRLT5Yq3E5bkPYW/kwZzwxMl2GZLQ4kgTvzz6pI3LceSM6+9dTsinJnQebpv1/Bbg2g4/QrSqLpswTbJ75Izr708kZ1967isMJjIr93jaVJodWqtpg5ZgZngM5KlqhZxNGwpEgOfhBmSc47ljbXtqdMgU3h4O8LvqNOnUYX0aragz0GUjcc8iuP5aPypdr/4VFCz54Gz+V7T/wCT9q5VTUq8DH51tLss/auVVVDLBERQAiIgCIiAIiIAiIgCIiAIiIApX4wVdos7dk9N1Wo8CDm1ttVDjOmr296qikPjC2rzTtKojA03VI554qlHEzLhFJ/0KUGTzwPOircfJs9pVfkReRcVmvjG/wDuyd7W4i9s7tx646lJPBGffbjKegz2lRi0gSH0c5Ba6pDwJIgj+siFnnWTbGWNXT6OLU/EUk8aun17UdTy12g0WzmS11R2HA0HEQQQcWWgAnPfpvWp5PQ99FlQBwIhwIkEhhOnaFrG0nfGoATE84Inv6tFlW1V1Mtc1zcTTIJzbwMxuglRgWaU5SyRS4pc2UwvM8jlkjXVc2ZjqLp2g2obWjzItjTqGk0U6LHhxqPOIEudhBicsQGUSvllauba1H1Gn+9/J6lWiylXfQIbDqjGNbhJcXx0WnDhkSvO82k2oHipSs3itg5wOf5/NH3vECdx04LwFVrWc1Rp0KdNzuccKEnE4CAXcNB15dS3jF2d0pKjYWNyWMfULg1jSAZMZuwhufaYhZGxqtY1S8uDmPzEOJkHMZRktdZbRfRkBlMsJx++4oa4DUEZyQI0OcQthYbWL8YcLeS4PGGs4EZASCDIHRn/ADEdS5tTpZTyOadWkmvp5ROLLtjTRnXjiHHFrE5LneUlYm6a+oMVPAGtmYGfS9ep7luH1S7M5bozOXaTJPWViVGSILqZHB33hdTXRRMxeTNTDWrGmSaJbhkiMTpEGOzF39awuWdTo0e2p/Ctu1hAgFkZZMI39i0HLZ0No9tT+FK4ZN8ozvAr+cbR7LP2rpVZSfwIn3/aHZZ+3dKsKjLhERQAiIgCIiAIiIAiIgCIiAIiIApf4wP5hQ+Wd9luFUFHfGGJizyOHDeyYynm2QJ7MXcVKIZO/BKffq/oM9pd7R2qw3TLZ4qA1Q7mntbjDnsnE0tbm0ZHpZ6FT7wWH32vv6DfaVLttgNEVqYLKlRubmucHQ6CRM5TA04BdEE3Hg5ss4wlcjBo7WaaNy/mX87ZuLa7P0Q0TLm1og5NJwnCcj1Tu9mkVizDAFQAgumACMU9y5DamxxTomgxs0i7GWYnYC6ZxOz6RkDXgOC6TkuQ+rQbUGKQQ4HSRTdwyGYUyjOMW2ysMsMjqJv7/Y9KkGF1bz4DQ2lJMtLhli4NKw69sxrXFryS3Dia5mBwxSAQJM5tK3gsKNSm5hBAxOwljy0tGcEEHLInvWBtiyp0bV2Avc7EyXVHl7j0uLjp1LFZGlT/APV/ar76u68evk322rrive7MGzs21AS52EDLSSfpWdb7JaxwdiIByzpnf/mXNW928PBb0mAidOqdMtFvLy8YKZLHFziNIcNeMrPXZ8+DJihjxuSn21458+n3GD4M4zc5U4/kzbhoYYkHfP8A0Wjttr1K2LmKDntbqcYETpMiBovWncvc2XDOM9Vpdg7cZSoVA8nEWtawAb24oPAagytNW54uI8u6K4mp0/D/AMs23+1HA9OlDcgXNqNdGIwMolafl4/o0ddams/sLX1toue4bhLchvz38V++XNUYaMcam70VpNxd7ehBSVbuzf8AgMPv1/2Wnt3SrSkfgIPvl96Np7d0q4sGbhERQAiIgCIiAIiIAiIgCIiAIiIAph4wJ/8AD6Py5+y3Cp6mHjA/B9H5c/ZbhAR/wZkc5Xkx0G+0qrs7b9RtPmwyk7AAAXvNMuG4DUGPVuUo8GriKtaPiN9pdfX2qwOIJzGRyB+srpjJRgm2c04Oc2krOkvtoPcDNOh/krY50zgRxWHbXT6TmvDhiaZAOY0gjC3qJWlG1qO/Ee2PqWw8qGEFrcU4Q0ZDEXEBo9ZI1VozjNNXZn8F4najVnRWu234ZpMo5yS01yHiJBJacxk2Y4ELE2htqtWGB1NoaCCS0hwO8dI5fRuX6PJq7zytxBgxXEA5ZE4NcwsDaFjUtyzyiIqY8JpVQ8SyMTSYBBhwVIxxuV3z9zWTmo9f0ZOz7tzC4HmcJGL3x+EAiBk6Iz4dSzXbZqRBbQj4vPj9GRwjccpXO+UMdUZSZTfUqv8ANaBLj39h7IJW2uthXTGF4ohwABLabmPeARM4QelkP0ZWsstOtxisKlzt79z5SvOcc/E3PcG+bAyy1nt61rKnJl09GoyDpLhlvgkxpPBNn7RDgHBxw6f1GS6obEYR0que/o5d8hJQ38loS2cHK0uTpaZdVpw3OA8SYOmvV9B3grA5c1ejR6WLOp/Cu2rbGY1pLXtJAJALImOuSuA5d1OjR3Z1P4VnOG2LNIzuSOu8Ah6d96Np7d0q8o/4AD0r30bT27pWBc7OgIiKAEREAREQBERAEREAREQBERAFMfGA+D6Py7vstyqcpj4f/g+j8u77JcogRbwfuh9b0W/Wrxyf5OWVS3ovqW1F7n02OcXUwS4kZkk71A+Qnn1d/Rb9arfJ/lhXYwURSpPNNhwl1fmpa0iG+aQXZ8RkFGpxZMmKOz19aMYzUcrs7Uck9n/qlv8A6Q/BS/aZDLgsb0WtuWsa0ZNa0XAAaBwAELq7jl5cMbLreluAw3QfBcCRLQ2dx/FcRUY64eek1lR7jUxkwGvBNTFJyGYUaPDkgpOXp6jNki3GvUtVCoRiALAQ5+TJwtkznmOkZxHTzt+p4zwm1jis4Oc3GcmPNZ2rnGbV2uAQK9uBmYwWokuMkxpJJJ7SVh7UN5VLXXlam9tLEGimKTQC+AXYWZmYAzGUbs1vCD3ItkmtrN54OqzDtKq15998npmnGKcPPnnYIz/w/VO6VShSrtxQ9rmfokh3ORGnQ1IzggTEanM/z9c2L3XNGrbVn0K7CAx43SYzPDMzrIJEFdDtPa22atAsdd0Wtw9J9JlOnVeIIOcgsMYvNDTkQOCnJB7iuPItpi3VxT8qvOZANMXNcNLdNRjjqx4o6oXVWoqYDjIdUIIGEkNDgCQcR1mGjPTEeCn2ybEUKXNh/Ek9ZXcbO5QVH05FGk4iQZrc2XEASYcIA6Q38V3YMixwqXscOZTlK4K+zPq1+hhIMNBhw1OhdI4HPjHWpzyzqgtpQZzfuj4q7m+2zWDSOYpNxdHFzwfhkZ9GBnrquA5avOGjJac35NjLzeCz1GSM4/KaaZTUvnR3vi+nO99G09u6ViUc8Xo/nvo2nt3Ssa4GeggiIoAREQBERAEREAREQBERAEREAUx8YD4Po/Lu+yXKpymPjAfB9H5d32W5RAiHIfz6vot39a7i3tA9wYCXPIDsLWt0OGD0nCfPb3rhORh6dT0R9aqGwnENcRVFI4aUHFTB/u2ZEOEmTx4K+TLLHjW33M4YozyPd7foxamxsDS4zhAxS1rS2IJJlr8x0Ssa2t3PqCkC1pJLSf0RhmT16FbmvtKrzLxcVm849rhhNSgMIh2Ho4RiBK5qpXc2sSzN4e+AdNSD9Eq2lzTyScW/+snLpYqUUlVuv6Osochy8SKuIdVE68JxLA2tsEW7cTS15BwkFpa4Tvic811tlfua4SKYpnmW0+ccSObLcTn4QOognPpEjWVyXLHaD3CkH9EuZiqZy6A93Nz2tw+rCutRn5NcmijGDaXSPLZeyn1wSajaQBwwG4iTGeUiNQts/kHhGJ9R0byaRH35LUcjKzudcKcnovLPjc5hyjrjT9qF2dHaLCQykKpLSBieWBtRuJoeTvw4MTjpABWuzizy1kxrh9nB7RtDRqFjQwgQQ7iD26Fe+xdkOuKZq48FMOwA4AQ8gEmM5jI59R4FajadxjquLiY0aP2QTE9a3m2rmvcW7C1gZbMqioXfHqGKQAOWKA85Z+qFx6uOovbh97fHfjv156OnTS0z5yeeu+vPX27P07YowOe3E4NAJJEDMkNEzvgwuK5Zu6NLohub9+f6Kpt1s53Nnp9AS6A3eRqROugnsClHK13RpZR5+/0Vx6TUTy45b/Ffk0lglinG16+Sm+Lv/vnoWft3SsqjXi66XfoWft3Ssq0ZqgiIoAREQBERAEREAREQBERAEREAUx8YD4Po/Ln7LcKnKY+MB8H0flz9luEBCeSR6VT0R9ap2yb64o0Q1lClVbUDKhd5VTYYDQGgtdmCA0A9il3JdwDnzwH1ruLbYmNrSXHE4NfhZSD4DgC2SXtzILTlOoznIbOMZQW4y3TjNuJtdoivWhzrcNwk4vy6mcWWhkZjPIA9y0T6zqdVxLQ57XvxfFJkh2fDWFm3PJkU/P5xp/boNaBlO6oT3ArU1QWucyILSWngC0wfqVsMIRfylcmTI2nJ9HaWO37lrAKdFjgWtqR5U0YMWTZxsADjG7PJaPb+03vdhq0g15hxIqiqXT+0BGvatCQ3fmexfsGODQt90vUmeryyTTff0/w33J6tWBeadJtSMJg1RTcJBkgkEEQ3PhlxXRV+UV25hBt2nNzHN8sYHS3XESwBw9ZU9kHRuLrOi+EDfHYAE3S8M43hxt2137s2l019SuWkMpOMDCHh4HRxec2cRg7s5MATksm/F6KTWVA00aM1GtNeiAMs3ATOgOukniVopaNy+ZcAPUpWSa6f4LKEUqo7qttO8e11MUqQkEB3lDJ1jzXhrtfjRoNRCm3K5paGNMS0vBgh2Yw7xks4Af1AWp5TOEMj9r7lyRwwxQaj+/2zreaWWacv1+kiseLp5t36Fn/8l2rMox4uel36Fn7d2rOs2ahERQAiIgCIiAIiIAiIgCIiAIiIAph4wHwfR+XP2W4VPUw8YH4Po/Ln7LcICBcn3wX9g+tVGx2oaVOi0Y2c8y3mowFrmhttSya+M5JcDEerOZVsV0F3YFQtjX9etac0aRr0gRQLfKm02jojA7BUaQ0gYekDM7tVo+YmfUjdX21yYotdUfTfTeAypNSoCMThUGEHPEerLrAjj9r1Pym4k/8AnV9PlXLoLS4uLSlUwWtUNAPOVBf0cbmtBdhLmUw4tAxGBr15Ljqt0573vMYnufUdlAl7i4wOEkqcfBXJyZAeepo618FQbpceJ0WJzg9I/Qv0ah3n1BbWZUZRqHefUF8xrF53gmPiY7EsUZRqR1fWvnOHcsXnANB3pzk8T9SWKMnH61qtvulrNP0vuWWX8THUFrdsOybA4/cqTfBeC+Ysni5aXfoWft3StCi3i46XnoWftXStKwZ0BERQAiIgCIiAIiIAiIgCIiAIiIAph4wPwfR+XP2W4VPUw8YH4Po/Ln7LcID+e9lHN25Zxw8JPWFrbA6q2chNk21SzBFG3LmURWqOq02Oc5xEkYnA9fUMlaWRQSMMkkmSYaRukGN0jQxxzPev1j49yrrnWREG1t4P/p6f/wCVONg29J20203NDqPO3AwuMgtYKhYDOo6LddUw5lldRM4ZYyuvBquc9QXpSLJbiLoxAPgSQ2RJaCYJiciRmrzb8lGPaHNs7UggEe9UZgiRlC4zwnbIo0bUnmKVKq00nNdSaxshzsJEsAxCJyPCV0/D7potu9idV30wX4HOLQ4inLQC5kmC6D0XRhyE6nNeOPrhd54LrS2fSquq0adSpzmAc4xr4YGMdkHAgZudnvjqXY31Czp4R5Lal5nIUKRIz39HLt+9SsbpP1G5N0iJc5wHrKGpxK3XL+jRZeEUGtptdTpvLWABocS5phujcmgwPvVXu6GzrWgXeR0HtpgCBb0n1HZho6TxLiSRmSuPU6iOCSjLtnTp9PLOm4eCG41g7UdIHr+5XC3ZZ3lrXNTZ9G2jG1vvLGVY5sObUDg0Fpk7uGpUKvHS1qri1Ecqe3wWy6eWFrd5Lb4uGl56Fl7V0rSot4uGl56Fl7V0rSrMqEREAREQBERAEREAREQBERAEREAUw8YH4Po/Ln7LcKnqYeMF8H0f+IP2W4QH88bNbLo4n/urBySt3UqdKpTgh1MMc05se0iHsd3eohSPY5AcS5zWwP0jGq7DY+17ekCHua+dwuHU4O89HXdrwWGpxSyRW100zj1eGeVLY6aZRNobMtHUoo0q7apdMvqYmNG9gz6Q4SAeJ3LkuT2waNS+YBDXOfVAcXOIktfGUxnMeteFfbdoWENqAHLzrnEI3gtwif67FiWu1KAcJq0sM/H7vuUaTFPDPc2r46VdGen004OW9p2q4VF1YatOm1jqGIU2tZIq6hoAzAboY0K5nlzZMuWTWYMJ5tkGQ6WkuEPEH1DguTtuVtsGw+qxzpJDhcuaYgQIgjUHPrWJd8oLd/8AvFPUx77MA7p37u5eh8Rc0uWdPw5cc8G/5O8nmsa4W2Km3E1zg17i6codLiSPN+hdPRtXucS8HNrmmNwknCN+ZzJOZOam1ntu1Y6TXpHMTFUgls5iRmsqtyntCDhqtBjI+VuMGDnEZ5x3LSOoqKTXRlPBJttPsw+WGy6QuDzwL6uFpJxuykkgEA9c+tbBtd5NNtPpNLml7sYGANcHAxq6YjJc1ebQoOcSK1LPM9PfvK9bTatkxpDy1zicnNuCwtGX6MQdDrx7F5P8jp3qpKV01f5Pb/itXHSQlGSu6/F/X1O3t7F4pVn13sOT3y2Q0NDIE4jrA1UP2nTwmBplHcu02jti2qNw034W5yH1y+TlhPVmP+q5DbLmnCWua7UHCZ7PvWP8do5affuld14roz1uq+PJOuiyeLfpe+hZe1cq1KK+Lfpe+hZe1cq1L0DkCIiAIiIAiIgCIiAIiIAiIgCIiAKYeMD8H0f+IP2W4VPUx8YBk7Po9Vx/9a4/r1oD+a0RFYBERAF+oG/uCMbJAGpW02faFrKrzTD3NDA0Ozb0nQTE55ceKA1cA6fT+K/K2tzavqMa4UmtficDgAaC2GkZTGpctdXpFri12oie6VAPNERSAiIgLx4t+l76Fl9dyrUoz4uFAindv3OFq0drOeJ9sKzKrAREQBERAEREAREQBERAEREAREQBc14RNhuvdn1qVMYqoAq0xl0n0ziwSdMQDmT+0ulRAfxJe2rqTy1wI3iQQYOmRzC8F/V3LvwdW+0hikUq40fhxA9rQQfWCPWpddeAm9Djzb7dzdxNeo0ntbzJjvKkEiRVf3CtofGtvnD/AOQnuFbQ+NbfOH/yEBKWmDI1Ga63Y+0KLxm8UnxBl2EHsdpHUup9wraHxrb5w/8AkJ7hW0PjW3zh/wDISwc/tDaFvTbPOCq7c1jg6T1kZBcXXql7i52pJJVU9wraHxrb5w/+QnuFbQ+NbfOH/wAhLIJQiq3uFbQ+NbfOH/yV99wraHxrb5w/+QhJKF62ts6o9rKYLnOIAAEkkqq0vAVfyMT7YDeefqGB2CjmqByG8ElCxqNrVqnP1W5sDWllJp4kSXPOupjPzZzQG58F/Jk2Fi1j/wC8qHnX9XRa1re5oPaSuvRFACIiAIiIAiIgCIiAIiIAiIgCIiAIiIAiIgCIiAIiIAiIgCIiAIiIAiIgCIiAIiIAiIgCIi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264956">
            <a:off x="5985563" y="4286763"/>
            <a:ext cx="830474" cy="830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utoShape 5" descr="data:image/jpeg;base64,/9j/4AAQSkZJRgABAQAAAQABAAD/2wCEAAkGBw8ODA0ODQ0MDA0MDBENDQwPEQ8PDQwNFR0XFhQRFBMYHCggJBolHBQVLT0hJSksMS8xFx8zOjcwOjQ1OisBCgoKBQUFDgUFDisZExkrKysrKysrKysrKysrKysrKysrKysrKysrKysrKysrKysrKysrKysrKysrKysrKysrK//AABEIAPwAyAMBIgACEQEDEQH/xAAcAAEAAQUBAQAAAAAAAAAAAAAABwECBAUIBgP/xABJEAABAgIBDQwGCAYDAAAAAAAAAQIDBHEFBwgRMTJRUlR0kZKyBhIUFRYhNDWTsdLTFyJBU2HREyQlZHKhwcIjYnOBgrMzQkP/xAAUAQEAAAAAAAAAAAAAAAAAAAAA/8QAFBEBAAAAAAAAAAAAAAAAAAAAAP/aAAwDAQACEQMRAD8AlvdJVyFIS0SPGe2GyEzfve64xtxOb2qqqiIiXVVCDaq19JxYq8DloDYSKtpZhYj4j09i2obmolHPSegsiJtyScGEiqjXzrVeif8AZGsdvUX4c6kCASd6care5qfqzXnFPTfVb3UhqzXnEZACTPTdVb3UjqzXnBK9tVvdyOia84jMuaBJfprqt7uR1Zrzivpqqt7uR1ZrziNULkAkn001WxJHVmvOKpXnqtiSOrNecRwhVAJI9M1VsSR1Zrzi5K8lVsWR1JrziOEPo0CRUrw1WxZHUmvOLkrvVWwSOpNecR40+rQJCbXaqsuQ6kz5x9G116q/ctSZ84j9h92Ae/ZXTqouR6kz5x9mVzqprkmrMeaeCYZENQPdsrlVRXJtWY80+zK4tUFybRH808PDUyYageyfu7nYjVa9ss5rk52q2OqKnxT6Q+bN0kXJ5DsovmHmoamSxQPXM3cT2GX1Y/mGfU7d7HY5OFNhLDVfWis3zUhphc1yr6uFUXmwYPFMcfVHATrKzCRWI9vNbup7UX2oVNDuDcq1OgIq297CaxMNpiuY38mtAEZWQ6fwIC/fE2HEGE7WRKfVpfPv2KQSAL/oXYjtClhuod62hANT9C/EfoUqkJ2I/QptwBqfonYj9VS5IbsV2hTaADWpDdiu0KXJDdiu0KbAAYSMXFdoUuRq4F0KZYA+DUXAp9WlwAvap9WPTChjgDPZEbjN0ofdkZuM3ShqQBvWTDMdmshkMmofvIes080APWMnIXvYWu35mRDnoXvoVu5ft+Z4svg37Pxt7wPetefRHmG159EeBM24Bfs+D+D9zwfCt/FXgcuze22ugPcr+e01zXcyf33y6oA8BZFJ9Uls+XYUgcnmyL6HK58uwpAwA3UO9bQhpTdQ71tCAXAAAAAAAAAAAAAAAAAAAAABdCvm/iTvLS6HfN/EgHrUeXo8xEeXb8CdK3Tk4ugpbS2sNFRPaqW3W1/NNIMat0y3KSj8WUe3Wcxf2gDxNkX0OUz5dhSBSerIvocpny7CkCgDdQ71tCGlN1DvW0IBcAAAAAAAAAAAAAAAAAAAAAFWXUpQoVbdSlAN6jyu/MVHl2/An6tu9OAyjfa6VVyUI5tvaQFa2cFFqdKRLa75krvET2Kj1RV2E/MAeHsi+hymfLsKQKT1ZF9ClM+dsKQKAN1DvW0IaU3UO9bQgFwAAAAAAAAAAAAAAAAAAAAAEuoAgGcjyu/MbfFd8B0lWv6olf6DP1BStb1PKZvD/UAeFsi+hSmfO2FIFJ7si+hSmfu2FIEAG6h3raENKbqHetoQC4AAAAAAAAAAAAAAAAAAAAAAADfFd8fHfDfAdOVquppPNof6gpWo6lks1hfqAPEWRnQZTP3bBAhPdkZ0GUz92wQIAN1DvW0IaU3UO9bQgFwAAAAAAAAAAAAAAAAAAAAAUUqUW4BjWyts+VsrbA6irTdSSWawu5SgrS9SSOaQu5QB4uyM6DKZ+7YIDJ7sjOgymfu2CBABuod62hDSm6h3raEAuAAAAAAAAAAAAAAAAAAAAACi3FKlHXFoA19srbLAB1PWl6kkc0hdygVpepJHNIXcoA8VZF9ClM/dsKQIT3ZF9ClM/dsKQIAN1DvW0IaU3UO9bQgFwAAAAAAAAAAAAAAAAAAAAAUdcWgqUdcWgDVootliKVtgdV1pepJHNIXcoFaXqSRzSF3KAPE2RfQpTPnbCkCk9WRfQ5TPnbCkCgDdQ71tCGlN1DvW0IBcAAAAAAAAAAAAAAAAAAAAAFHXFoKlHXFoA0yFSwAdYVpepJHNIXcoFaXqSRzSF3KAPEWRfQ5TPXbCkDE9WRfQ5TPl2FIFAG6h3raENKbqHetoQC4AAAAAAAAAAAAAAAAAAAAAKOuLQVKOuLQBpAAB1hWl6kkc0hdygVpepJHNIXcoA8TZF9Dlc+XYUgUnqyL6HK58uwpAoA3UO9bQhpTdQ71tCAXAAAAAAAAAAAAAAAAAAAAABR1xaCpR1xaANIAAOsK0vUkjmkLuUCtL1JI5pC7lAHibIvocrny7CkCk82RfQ5XPl2FIGAG6h3raENKbqHetoQC4AAAAAAAAAAAAAAAAAAAAAKOuLQVKOuLQBpAAB1hWl6kkc0hdygVpepJLNYXcoA8NZEr9VlkwTv7FIIJzsh1/gQEwTqf61IMAG6h3raENKbplxKEAuAAAAAAAAAAAAAAAAAAAAACjri0FSjri0AaQAAdXVo1+xZP4SsHuUHzrQL9jyvwlYPc4AeEshHfw4SffU/1qQgTfZCwnJDhOVPVWcREX4/RkIADIScfhTQY4AyeGvwpoHDX4U0GMAMnhr8KaBw1+FNBjADJ4a/CmgcNfhTQYwAyeGvwpoHDX4U0GMXwm21A+3DInw0Dhr8KaDK4J6tvexP8AiR+//wDO3zere/HCa+K20toD7cNfhTQOGvwpoMYAZPDX4U0Dhr8KaDGAGTw1+FNA4a/CmgxgBk8NfhTQFnX4U0GMAAAA6mrOL9kwPhKwO5wK1nITm1Il1VLSOlYCp8U9YoBsq4e5VlVZGJAf6rlVIkOKiIqwozeZHWsFrmot3Dm2q+4KqcpEVj5V0REX1YkJUex6YcKf3RDrxzUW6YkWpkF99Dtpg3zkTRbA5A5Lz+RzGqV5K1QyKY1TrlKiS3uU1n/MuSo8ulyGqf5xPmByJyUqhkUxqjkrVDIpjVOvkqZBS41/aRfEV4uhYH9pF8QHIHJWqGRTGqU5LT+Rx9U7A4uhYH9pF8Q4thYH9pF8QHH/ACXn8jj6pTkxP5HH1TsHi2Fgf2kXxFOLIOK/tIviA4/5Mz+Rx9Uq3c3PottJSPbT+U6/4sg4r+0i+IcWQcV/aRfEByPxJPZFHt0cxju3Nz6qqrKR7a/ynYHFkHFf2kXxDiyDiv7SL4gOP+TM/kcfVHJifyOPqnYHFkHFf2kXxDi2Fgf2kXxAcgcl5/I4+qOS1UMimNU7A4thYH9pF8Q4thYH9pF8QHIHJWqGRTGqOSlUMimNU6/4thYH9pF8Q4thYH9pF8QHIHJSqGRTGqOStUMimNU69WpUFbrXdpF8RYtRpdbsNV/zifMDkTkvP5FMap6PcnWwn52MzhEJ0pKo5FiPda+kc3FY3n5/iuH23F6X4jlfcprP+ZkQ5GE21vW2rVz1nLa0qB8qjVPZLS8ODDa1jYbGsaxvMjWtS0jUoKmYiWg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7" descr="data:image/jpeg;base64,/9j/4AAQSkZJRgABAQAAAQABAAD/2wCEAAkGBw8ODA0ODQ0MDA0MDBENDQwPEQ8PDQwNFR0XFhQRFBMYHCggJBolHBQVLT0hJSksMS8xFx8zOjcwOjQ1OisBCgoKBQUFDgUFDisZExkrKysrKysrKysrKysrKysrKysrKysrKysrKysrKysrKysrKysrKysrKysrKysrKysrK//AABEIAPwAyAMBIgACEQEDEQH/xAAcAAEAAQUBAQAAAAAAAAAAAAAABwECBAUIBgP/xABJEAABAgIBDQwGCAYDAAAAAAAAAQIDBHEFBwgRMTJRUlR0kZKyBhIUFRYhNDWTsdLTFyJBU2HREyQlZHKhwcIjYnOBgrMzQkP/xAAUAQEAAAAAAAAAAAAAAAAAAAAA/8QAFBEBAAAAAAAAAAAAAAAAAAAAAP/aAAwDAQACEQMRAD8AlvdJVyFIS0SPGe2GyEzfve64xtxOb2qqqiIiXVVCDaq19JxYq8DloDYSKtpZhYj4j09i2obmolHPSegsiJtyScGEiqjXzrVeif8AZGsdvUX4c6kCASd6care5qfqzXnFPTfVb3UhqzXnEZACTPTdVb3UjqzXnBK9tVvdyOia84jMuaBJfprqt7uR1Zrzivpqqt7uR1ZrziNULkAkn001WxJHVmvOKpXnqtiSOrNecRwhVAJI9M1VsSR1Zrzi5K8lVsWR1JrziOEPo0CRUrw1WxZHUmvOLkrvVWwSOpNecR40+rQJCbXaqsuQ6kz5x9G116q/ctSZ84j9h92Ae/ZXTqouR6kz5x9mVzqprkmrMeaeCYZENQPdsrlVRXJtWY80+zK4tUFybRH808PDUyYageyfu7nYjVa9ss5rk52q2OqKnxT6Q+bN0kXJ5DsovmHmoamSxQPXM3cT2GX1Y/mGfU7d7HY5OFNhLDVfWis3zUhphc1yr6uFUXmwYPFMcfVHATrKzCRWI9vNbup7UX2oVNDuDcq1OgIq297CaxMNpiuY38mtAEZWQ6fwIC/fE2HEGE7WRKfVpfPv2KQSAL/oXYjtClhuod62hANT9C/EfoUqkJ2I/QptwBqfonYj9VS5IbsV2hTaADWpDdiu0KXJDdiu0KbAAYSMXFdoUuRq4F0KZYA+DUXAp9WlwAvap9WPTChjgDPZEbjN0ofdkZuM3ShqQBvWTDMdmshkMmofvIes080APWMnIXvYWu35mRDnoXvoVu5ft+Z4svg37Pxt7wPetefRHmG159EeBM24Bfs+D+D9zwfCt/FXgcuze22ugPcr+e01zXcyf33y6oA8BZFJ9Uls+XYUgcnmyL6HK58uwpAwA3UO9bQhpTdQ71tCAXAAAAAAAAAAAAAAAAAAAAABdCvm/iTvLS6HfN/EgHrUeXo8xEeXb8CdK3Tk4ugpbS2sNFRPaqW3W1/NNIMat0y3KSj8WUe3Wcxf2gDxNkX0OUz5dhSBSerIvocpny7CkCgDdQ71tCGlN1DvW0IBcAAAAAAAAAAAAAAAAAAAAAFWXUpQoVbdSlAN6jyu/MVHl2/An6tu9OAyjfa6VVyUI5tvaQFa2cFFqdKRLa75krvET2Kj1RV2E/MAeHsi+hymfLsKQKT1ZF9ClM+dsKQKAN1DvW0IaU3UO9bQgFwAAAAAAAAAAAAAAAAAAAAAEuoAgGcjyu/MbfFd8B0lWv6olf6DP1BStb1PKZvD/UAeFsi+hSmfO2FIFJ7si+hSmfu2FIEAG6h3raENKbqHetoQC4AAAAAAAAAAAAAAAAAAAAAAADfFd8fHfDfAdOVquppPNof6gpWo6lks1hfqAPEWRnQZTP3bBAhPdkZ0GUz92wQIAN1DvW0IaU3UO9bQgFwAAAAAAAAAAAAAAAAAAAAAUUqUW4BjWyts+VsrbA6irTdSSWawu5SgrS9SSOaQu5QB4uyM6DKZ+7YIDJ7sjOgymfu2CBABuod62hDSm6h3raEAuAAAAAAAAAAAAAAAAAAAAACi3FKlHXFoA19srbLAB1PWl6kkc0hdygVpepJHNIXcoA8VZF9ClM/dsKQIT3ZF9ClM/dsKQIAN1DvW0IaU3UO9bQgFwAAAAAAAAAAAAAAAAAAAAAUdcWgqUdcWgDVootliKVtgdV1pepJHNIXcoFaXqSRzSF3KAPE2RfQpTPnbCkCk9WRfQ5TPnbCkCgDdQ71tCGlN1DvW0IBcAAAAAAAAAAAAAAAAAAAAAFHXFoKlHXFoA0yFSwAdYVpepJHNIXcoFaXqSRzSF3KAPEWRfQ5TPXbCkDE9WRfQ5TPl2FIFAG6h3raENKbqHetoQC4AAAAAAAAAAAAAAAAAAAAAKOuLQVKOuLQBpAAB1hWl6kkc0hdygVpepJHNIXcoA8TZF9Dlc+XYUgUnqyL6HK58uwpAoA3UO9bQhpTdQ71tCAXAAAAAAAAAAAAAAAAAAAAABR1xaCpR1xaANIAAOsK0vUkjmkLuUCtL1JI5pC7lAHibIvocrny7CkCk82RfQ5XPl2FIGAG6h3raENKbqHetoQC4AAAAAAAAAAAAAAAAAAAAAKOuLQVKOuLQBpAAB1hWl6kkc0hdygVpepJLNYXcoA8NZEr9VlkwTv7FIIJzsh1/gQEwTqf61IMAG6h3raENKbplxKEAuAAAAAAAAAAAAAAAAAAAAACjri0FSjri0AaQAAdXVo1+xZP4SsHuUHzrQL9jyvwlYPc4AeEshHfw4SffU/1qQgTfZCwnJDhOVPVWcREX4/RkIADIScfhTQY4AyeGvwpoHDX4U0GMAMnhr8KaBw1+FNBjADJ4a/CmgcNfhTQYwAyeGvwpoHDX4U0GMXwm21A+3DInw0Dhr8KaDK4J6tvexP8AiR+//wDO3zere/HCa+K20toD7cNfhTQOGvwpoMYAZPDX4U0Dhr8KaDGAGTw1+FNA4a/CmgxgBk8NfhTQFnX4U0GMAAAA6mrOL9kwPhKwO5wK1nITm1Il1VLSOlYCp8U9YoBsq4e5VlVZGJAf6rlVIkOKiIqwozeZHWsFrmot3Dm2q+4KqcpEVj5V0REX1YkJUex6YcKf3RDrxzUW6YkWpkF99Dtpg3zkTRbA5A5Lz+RzGqV5K1QyKY1TrlKiS3uU1n/MuSo8ulyGqf5xPmByJyUqhkUxqjkrVDIpjVOvkqZBS41/aRfEV4uhYH9pF8QHIHJWqGRTGqU5LT+Rx9U7A4uhYH9pF8Q4thYH9pF8QHH/ACXn8jj6pTkxP5HH1TsHi2Fgf2kXxFOLIOK/tIviA4/5Mz+Rx9Uq3c3PottJSPbT+U6/4sg4r+0i+IcWQcV/aRfEByPxJPZFHt0cxju3Nz6qqrKR7a/ynYHFkHFf2kXxDiyDiv7SL4gOP+TM/kcfVHJifyOPqnYHFkHFf2kXxDi2Fgf2kXxAcgcl5/I4+qOS1UMimNU7A4thYH9pF8Q4thYH9pF8QHIHJWqGRTGqOSlUMimNU6/4thYH9pF8Q4thYH9pF8QHIHJSqGRTGqOStUMimNU69WpUFbrXdpF8RYtRpdbsNV/zifMDkTkvP5FMap6PcnWwn52MzhEJ0pKo5FiPda+kc3FY3n5/iuH23F6X4jlfcprP+ZkQ5GE21vW2rVz1nLa0qB8qjVPZLS8ODDa1jYbGsaxvMjWtS0jUoKmYiWgB/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5" descr="data:image/jpeg;base64,/9j/4AAQSkZJRgABAQAAAQABAAD/2wCEAAkGBxQQEBAUEBAQFBQQEBEUFA8UDxYPFBAQFxIWFxQUFxYYHSggGBolGxQUITIhJSkrLi4vFyAzODMsOCgtLisBCgoKDgwOFAwMFCsZFBwrLCwsLCs3KyssKysrNywrKzcsKyssKyssNysrKysrKysrKysrKysrKysrKysrKysrK//AABEIAN0A5AMBIgACEQEDEQH/xAAcAAEAAQUBAQAAAAAAAAAAAAAABgECAwQHCAX/xABUEAABAwEDBQYPDAcIAwEAAAABAAIRAwQSIQUHIjFBE1FhcbPRCCMyNVJUcnN0gZGTobGyBhQVFyQzNEKSlNLwJVWChLTBwhZDRFNkosPhYmPxRf/EABYBAQEBAAAAAAAAAAAAAAAAAAABAv/EABYRAQEBAAAAAAAAAAAAAAAAAAARAf/aAAwDAQACEQMRAD8A7iiIgIiICIvk+63KhslhtdoYAXULPVe0HEXw03Z4JhBt23KlGh89Xo09sVKraeH7RWr/AGmsfb1k+80/xLzdZ7AK01rQ51WrWJc+o5xLnO1a9ezVqGCyOyVS7D/c7nVg9HD3SWPt2yfeaf4lX+0Nk7csv3mn+JebDkyl2HpKsOTKfY+kpEr0wMvWXtuzfeKfOq/Dlm7as3n2c68xnJtPsfSrTk2n2PpSFenvhuzdtWbz7OdV+G7N21Z/Ps515e+DqfY+lUOTmY6OrXwDV/NIteovhqzdtWfz7OdV+GLP2zZ/PM515aOTWdiqPyawYFscBH/SQep/hez9s0PPM50+F6HbFDzzOdeVfg9nY+pU94M7H0DmSD1YMq0O2KHnmc6uGUqP+fR863nXk85Pp9iPIOZU+DqfYjyDmSD1kLfS/wA6l5xvOrhbKf8AmU/tjnXkn4Op9iPI3mT4OZ2I8jeZIPXDbSw6nsP7QWVeQvg9m944bzLs+Y/3QVara9lrVHVBRaKlJ73FzmsvXXsvHEtktInVJGoCEHVkRFAREQEREBERAREQFGc5nWfKPgtX1KTKMZzus+UfBanqQcNyf80ziPrKverbB80ziPrK2MjZL9+W5tnNapSZ73qVb1MNvFzXtAGkDhiVUapVhU4+LVnb1r+zR/AqHNo3t+1fYo/hSkQVysKnZzZN7ftPm6X4VT4sW9v2nzdL8KUiBlZ7FXawvvtkPp3dQN03mkOg4GLswpp8WLe37R5ul+FUObFvb9o81S5kpEVdbqZJ6XGMtdubHEG88kkHqsC0YnCJ2LDlC2U6jTdYQ4lpLi0Tg0DXPAcFLjmw/wBfW8xSKsOa8/rCr92p86UiBKhU7Oa4/rGp91p86tOa136xqfdGfiSrEEVFO/itd+sX/dGfiVDmtf8ArF33Rn40pEEKop0c1r/1ifujfxr5uXfcC+yUH1jbd0FMt6X72DL0uDeqD8NaURddFzE/TbV4MeVYucldHzD/AEy1+D/8o5kHbURFAREQEREBERAREQFF86B/Q+UfBn/yUoUVzp9Zso+Du9YQcSsPzTOL+ZX2PcJ12b4DW5Wmvj2P5tnEvse4Trs3wGtytNVHVURFGhUREBUREBUREBURUQVVEVEBRzOD1vr8dLlWqRqN5wut9buqPLMRHHyukZhfpds7w3lTzLmy6TmD+lW3vFPlXq6O2IiKAiIgIiICIiAiIgKKZ1es2UPBz7TVK1E863WbKHeP62oOKWP5tnchfY9wXXYeA1uWpr4tj+aZ3IX2vcB12/cavLU1UdUKIijQqIiDFUtLGkgvYCBJBeAQN8jYE98M0dNmkCW6Q0htI3wtG25K3R9VxfBfTaxui47nF8F0BwkkPInAjfVlPJBbAFQXZYTNOXEsqOqM0r2uXaRgzicCUH0DaGw032Q+LpvCHk6ru/4kNoZJF9kggFt4SCdQjfXzPgdxphjqrSBR3EncY6VDRo6Zuv0Sb2OsYYBXjJjgcKrdFwLAaUwd0LzfN6XEzEiN/FBvstDHGGvYTEwHAmN+FkXzbFkw0qgdfBG5sYRcIMtB0hpQJJOyYwlfRQEVERBRrOH1vrd1R5ZikijWcQ/o+t3dHlWoOQFdKzA/Srf3mlylRc0K6VmA+lZQ7zQ5SqqO2oiKAiIgIiICIiAiIgKLZ0ad/JFuaC0TSGLnhjerbrc4wFKVEM7Z/Qtu73T5ZiDidjPSmbNEYby+5m+66nwGpyrF8Oz9Q3iX3c3vXN3gT+VarqOpqiIo0KiIgoiKiAqKqogKiKiIqqIqICjOcU/o+r3dHlGqSqMZxz+j6nfKPKBByJdP6H+g7dsoVI0C2iwOkdW1z3ERr1PbjwrmBXTeh7+kZS7ize3WV0drREUBERAREQEREBERAUOzvOjIttneoYcdopBTFQ7O9Sc/IttDGucekG61pcYFppEmBvAE+JBxSgdBvchffzd9cn+Bu5UKPUDoN7kKQ5uOuNTwP/lVTHUVRFgtzy2lULeqFN5b3QaY9KjSj6znSKYaYMF7jDZ2gRi6PEOHArBV3ZoLjUs8AEm9TfTAG2XXzA4YWzZgLjLvU3G3TrlsCF8ui/3y+o956RQqOYxmypVYYfUdvgO0WjfBOuIC+zZWqOEuslUiYFSm5r2O4QHlj44buOyRBWezW176ke9qrGBpJq1HMbLsIaGBxJ24mNS3b2MbdfiRAVEVERVURUQFREQFFs5J/R7++0eUClCiucs/o9/fqHKBByWV0/oevn8p9zZvarLl5K6f0PPz+VO5svtV1dHa0RFAREQEREBERAREQFD87pjItujsKXL01MFDs7/WW3dzR/iKaDiNI6LeJSHNt1xreBjlVG6J0G8SkObU/pKt4G3lVUdTRadqpy/CrcdcGG8LxM69sf7eBYDQIeD740oGE3TcL538cJHp2Qo0NsFSnhZ6zWskkUqlI1QydjCHNIbwGY2QMF8zJQ96ufTtRfhUqPpPuO3BzXuLiRdBh4LiIeSRsX1alnLg67Xhp3QnCQA4n/y1DHyLMOqa4VRd7HsjEQMfRG1BrtrvqOD6bHBjQWi+24agOLnXXQWt0WgTiZJiImta0VgBFISTEgzd4Yn/AK1Km4OBF604gOJ0Ylt6T9bUJAnWrxQdcINaS4gh92NRxgB2ooMrXPwlom6+RI6sEXduoid9YBVryelsgkQLwECMTr1zs/Jup0nNN51aWiMC27Ag6zOOseThVlOyvAb08kAY6PVE7ZJKIyvqVIbDATjeF4AAyIM8Inf18CxNrVpM0hEj64GEGfTHlWTcX3WjdcRMuuDSxnUNWEjxrDTpucZFdrgHMJDW/VBmDB24oLzUqgU+lgksbfF4Nh56rbqH81dVq1BF2kHaIJ0wNLa3H18KNoVAXdNwIfdbcGiSZaZ1mFY0OAfNYHeN1ouhp05396diDKyo8gSyHXhIm8A2cTPEo1nM63v79Q9sKQilUDgXVREjRuAXte3fOHkUdznH9Hu79R9pByUldS6Hms41cpMvOuAUHBl43Q4uqguA1AmBjwBcrK6j0O/z+U+4s3tVldHbURFAREQEREBERAREQFDM8ZjIlt/d/wCKpKZqF55HluRLaRv2YeW10QfWg4dROg3iUjzZ9ca/gbeVKjVE6De5CkubHrjX8DbypVR0W3GkXXagJJaCeqi7JAxGHZfmFgqWmhVILgSS5jR1Q+u4NxGA1uMLctNZ7To0r4jXfDcccMRwDyrELTVn6PvY7qN8Ts4T5FGllR1Gm4tMgvEEaZkGfJtVLOyi4ucwHRgkw9oGDXCJw1Mbq3uFZm1qha4mmGuDZaCb4JGzYlKq+8GupiJd0wGBA6nRx18fMg1G2ihp6+mA3jDzea9t4nDqcAd6IVWuoVTTbBN0E0zDgIIkwedZhaHyAbPEuib4IGIE4DVBJ8SVKrmuMUZjAOBjCJxw32geRBrudQYx7cYBhwAcdJkCAd/ALK+hRphwIgVRpYOMgcIGEXgr3VHQ3pMlzQXbIcdY1evf4yFGu5xaHUS0G9iSHBsRGzb/ACQa9DcWvbcvXiGgazgQN/EYNEnh4VS0igHm+TebEiHGJc6oNQ37xWVtdxjpEEuGvGNKCTA3sfGraryXaVCYODoMjSgzhjhB/MoKNo0ar3OAJccScRMaMjZvejgSzUaRvXCYFMtOBADCTIGG+0/kqjLab0Cg4EDGNY18HAFk3cta07iSXNBIa3UdoOHDtRGCgyjfBa50kiBBiYkAYRq8gHGvi5zz8gPf6PrKkJcBUDdy+tovAgdRifELwnhjao7nQ+gfvFH+pByUrqfQ6jp2VO5svtV1ysrq/Q6nTynwe9vXWVHaURFAREQEREBERAREQFCc8/WS2d1Zf4uipsoRnp6yWvurL/F0UHC6J0W9yPUpRmv64WjwRnKlRSidFvcj1KV5rfp9p8FZyhVR0mvTeXaFQN0Wy0i9tOMbJxHi4MMDaVeAXVmiA2dFpx+sJgcH/SvtjaRdNQkEM4YDZOOqJmeHBazGUGzBONMtJMxd3zI1mde1RpnqUqwabtQE7JAG9wYH0K+rRql0ioAA4EC7sggg7+JCwU6VEOBv4sg4uu7SBMxOIPk3gFjNGiCBfOo4AiNUScMdevmRGy2nVgg1GSbsaOoCL+xWFtUTNVn1fqgQTEzOzWsQpUrremGHOcWuB16gccd70nfVrG0S2Lz4JadLbdEDWMdfoQbF2qCJqU4wJF3WAcYw3vztVHU6x1PZGO+MMY2bxHkVjadNpDt0OleAkzel2IEjDHDxK2nRpNJF86OF0kD6pBjDeds3kGw1lQXtJupkDewbeOrbDlYWVoGkzbjiMYiNXj/+Y6wp0RHT3CI/vYvYgiTt6oK40qcM6c67BDTukXtKZnbEx4+KA2KTKgLbzmmCZAOtkGNmubvpVrWVgTpsIN6JGI13RgBOMeILX3Om66N1qaIOkXXSWmMCYx2LJTs7MHbs4gEOxeCNFxPkn1IMtMVbwvGndnGAZiNSjWdH6B+8Uf6l9+z0KYcLtYkiNHdBiQ2MQNZhR/OmfkH7xR/qQclK6x0OfVZU47L/AMy5MSutdDlryp3Vl9VZUdpREUBERAREQEREBERAUFz2PjItqwBl9nGM4fKKeIjap0oHnv6y2nvlm/iKaDhNB2g3uR6lLc1f060+Cs5QqH0DoN7kepS/NT9OtPgrOUKo6Ta6kOHSb4gSQ28frYaowIG36ywVLS0EDcDLsBNOAdE8G96/Eti0sql003MAgYOnXpTMDhbt2K2o2to3XU+o0pBE1N8YalFUbWhpc2kQ7DQuw4tLjwa9ZWA2oEkmzPJGvpYJkiY/PNOTc64vQ6nrlskmMNR0VUGsQIuA3nAhw+rOBEE8OHD4yRjfaNXyd0AHDc8RpYwI2hXVS1oYRQkXXEgMEsiMIjEyfRKr0/8A9WsRr1cKUxWkXrl0HGOqIunxaz6ECm9rnBu4kReLSacAGQdewkmViFoa4ibPUl0STR/8gMfHj4pV793BN3cyJMST1MmJga4gK9hqw6QyQWgYHEfWOv8AMFBgq1WtLvk+LdR3PBwbAGIHAMN4BZnXb4pikIBiSwBoBaTh5AFberx1NPix8ZmePBVqOrBxuhhbOE6wI4xOMb23jQa1K1UnCRRMHAEMacNvFxLNQtDCDFNzQ1hd1AGHBw7YVwNUNGiybzsNQuzonXrifH5VWo6qHOgMLdG7J1aOlt3/AM7UGCz1Kd6mG0iDgASyLrbuGPiiFH86p+QN8Jpepyk1KpVLheYwN2wZPUjh35UWzrn5Czwmn7L0HJ113ocf/wBTfv2bGdkVYw8q5Cuv9Djqyp3dl9mqqOzoiKAiIgIiICIiAiIgKBZ8Osto77ZuXYp6oDnx6y1++2bl2IOC0Tot7kepTLNR9NtPg1PlCoVSOi3uR6lNM0v0u1eD0/bcqOkWgsFQF1RzS1oN29DSJOPDjPkWF9mpvvkVXDqi+HARN7F3FJgneG8s9rfSaQal0FwIBO0A4+LH0rJ73bDgGgB4N6MJ8ag1azabiHbsGkBokVAJa0uPjBPqV1Kk0Mf00FjpklwcGkgbZ8fjWU2On2DcRBw1jHD0nylXCztAIuiCQSN8iIPoHkQaTbOwAEV3NGkJv3ASCZ3p2/nFX2UNbqrl18QA58mdLEYyDrniW06g0gAtBAMgRgDv+kq1tlYCCGiRqOOCDT3BovN98OkAXumRjduycdeqeHhIKyPpte+W1TN12DXHVogkQeLx8WGepZWOMuaDiDt1jUq0rO1sFoght2eCZ9aDSqUTGFo3pl+BGs7eA+nUMBkfShrG7sWwHEGcXtjfnUJHoWQZPpf5bfTvR6ldVsjHBoc0ENEAGcBh+EeRBhpMEOG7SXFovTBlpgjXrMEYR5cVjNPRB98EyYDrxbOljGOMAO/IWx7yZ2O2dZ17+tXmztgCMGmRideO3xlBr06Ja5kVZAiWkkTDYG08cKL52j8ip+FU/YqKW0rGxpBa2CDOs64In0lQ/O2fkVHwunydRByqV2DocOpyn3yzezVXHZXYuhw6nKffLN7NVB2dERAREQEREBERAREQFAc+XWWv32zcsxT5QHPl1lr99s3LMQef6R0W9yPUvre5b3ROyfWq1G0W1d1ptZBq7ldhxM9SZ1r4tI6Le5HqVZVRN7ZnLrPi7ZAyJmLQ18zHZUjvKlHOVWaINnJxJk2gEkkz2HoUIlJRU8Gc6ptsx8838Kr8Z7+1n+dp/hUClUlBPjnPd2tU85S5k+M93a1X7dLmUAlWuf6pn0YDaUHQvjPPa1X7dLmQZz/9NW+3SXO7/D4rh51aH+nUdWrXgoOjjOeO1632qSr8aDe1q/26S5zKoUHR/jRb2tX+1S5k+NFva9o+1SXN5VEHS6edGnImz2iMZHSzO9BkQvi+7X3Z08oUKdKnRrMLK7ahc+5EBj2xok46QUORUVldi6G/qcp98s3s1Vxtdl6G8aGU++2f2aig7OiIgIiICIiAiIgIiIC5/nz6y1+/WflmroCgOfJpORbQQOpq2cngG7ME+kIPPFM6LeIepVlY6Z0RxBXSqLpSVZKSgyNeAQXCWg4jVI3lbWiSWbQTAmAdgx8StlEGzazSLWmkHAiAZM3uyK0qv8h7SvWOoPHwTHpQZCVafq/t+sK2cOp/3nmVXOmMAIEQDM4ySTvoNyxMpObU3UkOEXYiI2krDYgwu6ZN2DgD1R2CVrlCgyVmgOIacOOY4JVioqSgrKKiIKrtPQ4DpWUT/wC6j7D+dcVldt6HFnye3nYbRTE8Ip4+sKDsKIiAiIgIiICIiCiSqogtk7y1soWVtelUpVqYfTqscx7Dqc0iCFtog4rlHMYL5Nmt1SmwkxTqUBWLeC+HNnyL59TMfaR1NupnjoOb6nld6RB57q5lrcOptFnP7LwtSrmfykOpfZj+08f0r0eiDzQ/NRlQfVoHiqO/AsL82GVB/c0zxVP+l6dRB5cdm3yoP8MDxPCxOzeZU7UP2gvVCIPKh9wOVO03faHOrT7gsp9pO8o516tRB5R/sFlPtJ32m86uGb/KZ/wZ+23nXqxEHlhubnKZ/wAKBx1BzrI3NllQ/wCHp+cC9RwiDzEzNXlM/wB1RHHWHMs7M0OUz2qOOq7+TF6WRB5zs2ZjKDnAVK1kY0nFwdUeQOBtwSfGF2z3Ge5yjkuyMs9C8YJe+q4Q6rVdF55A1YAADYAFIEQWh6reVUQEREBERB//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7" descr="data:image/jpeg;base64,/9j/4AAQSkZJRgABAQAAAQABAAD/2wCEAAkGBxQQEBAUEBAQFBQQEBEUFA8UDxYPFBAQFxIWFxQUFxYYHSggGBolGxQUITIhJSkrLi4vFyAzODMsOCgtLisBCgoKDgwOFAwMFCsZFBwrLCwsLCs3KyssKysrNywrKzcsKyssKyssNysrKysrKysrKysrKysrKysrKysrKysrK//AABEIAN0A5AMBIgACEQEDEQH/xAAcAAEAAQUBAQAAAAAAAAAAAAAABgECAwQHCAX/xABUEAABAwEDBQYPDAcIAwEAAAABAAIRAwQSIQUHIjFBE1FhcbPRCCMyNVJUcnN0gZGTobGyBhQVFyQzNEKSlNLwJVWChLTBwhZDRFNkosPhYmPxRf/EABYBAQEBAAAAAAAAAAAAAAAAAAABAv/EABYRAQEBAAAAAAAAAAAAAAAAAAARAf/aAAwDAQACEQMRAD8A7iiIgIiICIvk+63KhslhtdoYAXULPVe0HEXw03Z4JhBt23KlGh89Xo09sVKraeH7RWr/AGmsfb1k+80/xLzdZ7AK01rQ51WrWJc+o5xLnO1a9ezVqGCyOyVS7D/c7nVg9HD3SWPt2yfeaf4lX+0Nk7csv3mn+JebDkyl2HpKsOTKfY+kpEr0wMvWXtuzfeKfOq/Dlm7as3n2c68xnJtPsfSrTk2n2PpSFenvhuzdtWbz7OdV+G7N21Z/Ps515e+DqfY+lUOTmY6OrXwDV/NIteovhqzdtWfz7OdV+GLP2zZ/PM515aOTWdiqPyawYFscBH/SQep/hez9s0PPM50+F6HbFDzzOdeVfg9nY+pU94M7H0DmSD1YMq0O2KHnmc6uGUqP+fR863nXk85Pp9iPIOZU+DqfYjyDmSD1kLfS/wA6l5xvOrhbKf8AmU/tjnXkn4Op9iPI3mT4OZ2I8jeZIPXDbSw6nsP7QWVeQvg9m944bzLs+Y/3QVara9lrVHVBRaKlJ73FzmsvXXsvHEtktInVJGoCEHVkRFAREQEREBERAREQFGc5nWfKPgtX1KTKMZzus+UfBanqQcNyf80ziPrKverbB80ziPrK2MjZL9+W5tnNapSZ73qVb1MNvFzXtAGkDhiVUapVhU4+LVnb1r+zR/AqHNo3t+1fYo/hSkQVysKnZzZN7ftPm6X4VT4sW9v2nzdL8KUiBlZ7FXawvvtkPp3dQN03mkOg4GLswpp8WLe37R5ul+FUObFvb9o81S5kpEVdbqZJ6XGMtdubHEG88kkHqsC0YnCJ2LDlC2U6jTdYQ4lpLi0Tg0DXPAcFLjmw/wBfW8xSKsOa8/rCr92p86UiBKhU7Oa4/rGp91p86tOa136xqfdGfiSrEEVFO/itd+sX/dGfiVDmtf8ArF33Rn40pEEKop0c1r/1ifujfxr5uXfcC+yUH1jbd0FMt6X72DL0uDeqD8NaURddFzE/TbV4MeVYucldHzD/AEy1+D/8o5kHbURFAREQEREBERAREQFF86B/Q+UfBn/yUoUVzp9Zso+Du9YQcSsPzTOL+ZX2PcJ12b4DW5Wmvj2P5tnEvse4Trs3wGtytNVHVURFGhUREBUREBUREBURUQVVEVEBRzOD1vr8dLlWqRqN5wut9buqPLMRHHyukZhfpds7w3lTzLmy6TmD+lW3vFPlXq6O2IiKAiIgIiICIiAiIgKKZ1es2UPBz7TVK1E863WbKHeP62oOKWP5tnchfY9wXXYeA1uWpr4tj+aZ3IX2vcB12/cavLU1UdUKIijQqIiDFUtLGkgvYCBJBeAQN8jYE98M0dNmkCW6Q0htI3wtG25K3R9VxfBfTaxui47nF8F0BwkkPInAjfVlPJBbAFQXZYTNOXEsqOqM0r2uXaRgzicCUH0DaGw032Q+LpvCHk6ru/4kNoZJF9kggFt4SCdQjfXzPgdxphjqrSBR3EncY6VDRo6Zuv0Sb2OsYYBXjJjgcKrdFwLAaUwd0LzfN6XEzEiN/FBvstDHGGvYTEwHAmN+FkXzbFkw0qgdfBG5sYRcIMtB0hpQJJOyYwlfRQEVERBRrOH1vrd1R5ZikijWcQ/o+t3dHlWoOQFdKzA/Srf3mlylRc0K6VmA+lZQ7zQ5SqqO2oiKAiIgIiICIiAiIgKLZ0ad/JFuaC0TSGLnhjerbrc4wFKVEM7Z/Qtu73T5ZiDidjPSmbNEYby+5m+66nwGpyrF8Oz9Q3iX3c3vXN3gT+VarqOpqiIo0KiIgoiKiAqKqogKiKiIqqIqICjOcU/o+r3dHlGqSqMZxz+j6nfKPKBByJdP6H+g7dsoVI0C2iwOkdW1z3ERr1PbjwrmBXTeh7+kZS7ize3WV0drREUBERAREQEREBERAUOzvOjIttneoYcdopBTFQ7O9Sc/IttDGucekG61pcYFppEmBvAE+JBxSgdBvchffzd9cn+Bu5UKPUDoN7kKQ5uOuNTwP/lVTHUVRFgtzy2lULeqFN5b3QaY9KjSj6znSKYaYMF7jDZ2gRi6PEOHArBV3ZoLjUs8AEm9TfTAG2XXzA4YWzZgLjLvU3G3TrlsCF8ui/3y+o956RQqOYxmypVYYfUdvgO0WjfBOuIC+zZWqOEuslUiYFSm5r2O4QHlj44buOyRBWezW176ke9qrGBpJq1HMbLsIaGBxJ24mNS3b2MbdfiRAVEVERVURUQFREQFFs5J/R7++0eUClCiucs/o9/fqHKBByWV0/oevn8p9zZvarLl5K6f0PPz+VO5svtV1dHa0RFAREQEREBERAREQFD87pjItujsKXL01MFDs7/WW3dzR/iKaDiNI6LeJSHNt1xreBjlVG6J0G8SkObU/pKt4G3lVUdTRadqpy/CrcdcGG8LxM69sf7eBYDQIeD740oGE3TcL538cJHp2Qo0NsFSnhZ6zWskkUqlI1QydjCHNIbwGY2QMF8zJQ96ufTtRfhUqPpPuO3BzXuLiRdBh4LiIeSRsX1alnLg67Xhp3QnCQA4n/y1DHyLMOqa4VRd7HsjEQMfRG1BrtrvqOD6bHBjQWi+24agOLnXXQWt0WgTiZJiImta0VgBFISTEgzd4Yn/AK1Km4OBF604gOJ0Ylt6T9bUJAnWrxQdcINaS4gh92NRxgB2ooMrXPwlom6+RI6sEXduoid9YBVryelsgkQLwECMTr1zs/Jup0nNN51aWiMC27Ag6zOOseThVlOyvAb08kAY6PVE7ZJKIyvqVIbDATjeF4AAyIM8Inf18CxNrVpM0hEj64GEGfTHlWTcX3WjdcRMuuDSxnUNWEjxrDTpucZFdrgHMJDW/VBmDB24oLzUqgU+lgksbfF4Nh56rbqH81dVq1BF2kHaIJ0wNLa3H18KNoVAXdNwIfdbcGiSZaZ1mFY0OAfNYHeN1ouhp05396diDKyo8gSyHXhIm8A2cTPEo1nM63v79Q9sKQilUDgXVREjRuAXte3fOHkUdznH9Hu79R9pByUldS6Hms41cpMvOuAUHBl43Q4uqguA1AmBjwBcrK6j0O/z+U+4s3tVldHbURFAREQEREBERAREQFDM8ZjIlt/d/wCKpKZqF55HluRLaRv2YeW10QfWg4dROg3iUjzZ9ca/gbeVKjVE6De5CkubHrjX8DbypVR0W3GkXXagJJaCeqi7JAxGHZfmFgqWmhVILgSS5jR1Q+u4NxGA1uMLctNZ7To0r4jXfDcccMRwDyrELTVn6PvY7qN8Ts4T5FGllR1Gm4tMgvEEaZkGfJtVLOyi4ucwHRgkw9oGDXCJw1Mbq3uFZm1qha4mmGuDZaCb4JGzYlKq+8GupiJd0wGBA6nRx18fMg1G2ihp6+mA3jDzea9t4nDqcAd6IVWuoVTTbBN0E0zDgIIkwedZhaHyAbPEuib4IGIE4DVBJ8SVKrmuMUZjAOBjCJxw32geRBrudQYx7cYBhwAcdJkCAd/ALK+hRphwIgVRpYOMgcIGEXgr3VHQ3pMlzQXbIcdY1evf4yFGu5xaHUS0G9iSHBsRGzb/ACQa9DcWvbcvXiGgazgQN/EYNEnh4VS0igHm+TebEiHGJc6oNQ37xWVtdxjpEEuGvGNKCTA3sfGraryXaVCYODoMjSgzhjhB/MoKNo0ar3OAJccScRMaMjZvejgSzUaRvXCYFMtOBADCTIGG+0/kqjLab0Cg4EDGNY18HAFk3cta07iSXNBIa3UdoOHDtRGCgyjfBa50kiBBiYkAYRq8gHGvi5zz8gPf6PrKkJcBUDdy+tovAgdRifELwnhjao7nQ+gfvFH+pByUrqfQ6jp2VO5svtV1ysrq/Q6nTynwe9vXWVHaURFAREQEREBERAREQFCc8/WS2d1Zf4uipsoRnp6yWvurL/F0UHC6J0W9yPUpRmv64WjwRnKlRSidFvcj1KV5rfp9p8FZyhVR0mvTeXaFQN0Wy0i9tOMbJxHi4MMDaVeAXVmiA2dFpx+sJgcH/SvtjaRdNQkEM4YDZOOqJmeHBazGUGzBONMtJMxd3zI1mde1RpnqUqwabtQE7JAG9wYH0K+rRql0ioAA4EC7sggg7+JCwU6VEOBv4sg4uu7SBMxOIPk3gFjNGiCBfOo4AiNUScMdevmRGy2nVgg1GSbsaOoCL+xWFtUTNVn1fqgQTEzOzWsQpUrremGHOcWuB16gccd70nfVrG0S2Lz4JadLbdEDWMdfoQbF2qCJqU4wJF3WAcYw3vztVHU6x1PZGO+MMY2bxHkVjadNpDt0OleAkzel2IEjDHDxK2nRpNJF86OF0kD6pBjDeds3kGw1lQXtJupkDewbeOrbDlYWVoGkzbjiMYiNXj/+Y6wp0RHT3CI/vYvYgiTt6oK40qcM6c67BDTukXtKZnbEx4+KA2KTKgLbzmmCZAOtkGNmubvpVrWVgTpsIN6JGI13RgBOMeILX3Om66N1qaIOkXXSWmMCYx2LJTs7MHbs4gEOxeCNFxPkn1IMtMVbwvGndnGAZiNSjWdH6B+8Uf6l9+z0KYcLtYkiNHdBiQ2MQNZhR/OmfkH7xR/qQclK6x0OfVZU47L/AMy5MSutdDlryp3Vl9VZUdpREUBERAREQEREBERAUFz2PjItqwBl9nGM4fKKeIjap0oHnv6y2nvlm/iKaDhNB2g3uR6lLc1f060+Cs5QqH0DoN7kepS/NT9OtPgrOUKo6Ta6kOHSb4gSQ28frYaowIG36ywVLS0EDcDLsBNOAdE8G96/Eti0sql003MAgYOnXpTMDhbt2K2o2to3XU+o0pBE1N8YalFUbWhpc2kQ7DQuw4tLjwa9ZWA2oEkmzPJGvpYJkiY/PNOTc64vQ6nrlskmMNR0VUGsQIuA3nAhw+rOBEE8OHD4yRjfaNXyd0AHDc8RpYwI2hXVS1oYRQkXXEgMEsiMIjEyfRKr0/8A9WsRr1cKUxWkXrl0HGOqIunxaz6ECm9rnBu4kReLSacAGQdewkmViFoa4ibPUl0STR/8gMfHj4pV793BN3cyJMST1MmJga4gK9hqw6QyQWgYHEfWOv8AMFBgq1WtLvk+LdR3PBwbAGIHAMN4BZnXb4pikIBiSwBoBaTh5AFberx1NPix8ZmePBVqOrBxuhhbOE6wI4xOMb23jQa1K1UnCRRMHAEMacNvFxLNQtDCDFNzQ1hd1AGHBw7YVwNUNGiybzsNQuzonXrifH5VWo6qHOgMLdG7J1aOlt3/AM7UGCz1Kd6mG0iDgASyLrbuGPiiFH86p+QN8Jpepyk1KpVLheYwN2wZPUjh35UWzrn5Czwmn7L0HJ113ocf/wBTfv2bGdkVYw8q5Cuv9Djqyp3dl9mqqOzoiKAiIgIiICIiAiIgKBZ8Osto77ZuXYp6oDnx6y1++2bl2IOC0Tot7kepTLNR9NtPg1PlCoVSOi3uR6lNM0v0u1eD0/bcqOkWgsFQF1RzS1oN29DSJOPDjPkWF9mpvvkVXDqi+HARN7F3FJgneG8s9rfSaQal0FwIBO0A4+LH0rJ73bDgGgB4N6MJ8ag1azabiHbsGkBokVAJa0uPjBPqV1Kk0Mf00FjpklwcGkgbZ8fjWU2On2DcRBw1jHD0nylXCztAIuiCQSN8iIPoHkQaTbOwAEV3NGkJv3ASCZ3p2/nFX2UNbqrl18QA58mdLEYyDrniW06g0gAtBAMgRgDv+kq1tlYCCGiRqOOCDT3BovN98OkAXumRjduycdeqeHhIKyPpte+W1TN12DXHVogkQeLx8WGepZWOMuaDiDt1jUq0rO1sFoght2eCZ9aDSqUTGFo3pl+BGs7eA+nUMBkfShrG7sWwHEGcXtjfnUJHoWQZPpf5bfTvR6ldVsjHBoc0ENEAGcBh+EeRBhpMEOG7SXFovTBlpgjXrMEYR5cVjNPRB98EyYDrxbOljGOMAO/IWx7yZ2O2dZ17+tXmztgCMGmRideO3xlBr06Ja5kVZAiWkkTDYG08cKL52j8ip+FU/YqKW0rGxpBa2CDOs64In0lQ/O2fkVHwunydRByqV2DocOpyn3yzezVXHZXYuhw6nKffLN7NVB2dERAREQEREBERAREQFAc+XWWv32zcsxT5QHPl1lr99s3LMQef6R0W9yPUvre5b3ROyfWq1G0W1d1ptZBq7ldhxM9SZ1r4tI6Le5HqVZVRN7ZnLrPi7ZAyJmLQ18zHZUjvKlHOVWaINnJxJk2gEkkz2HoUIlJRU8Gc6ptsx8838Kr8Z7+1n+dp/hUClUlBPjnPd2tU85S5k+M93a1X7dLmUAlWuf6pn0YDaUHQvjPPa1X7dLmQZz/9NW+3SXO7/D4rh51aH+nUdWrXgoOjjOeO1632qSr8aDe1q/26S5zKoUHR/jRb2tX+1S5k+NFva9o+1SXN5VEHS6edGnImz2iMZHSzO9BkQvi+7X3Z08oUKdKnRrMLK7ahc+5EBj2xok46QUORUVldi6G/qcp98s3s1Vxtdl6G8aGU++2f2aig7OiIgIiICIiAiIgIiIC5/nz6y1+/WflmroCgOfJpORbQQOpq2cngG7ME+kIPPFM6LeIepVlY6Z0RxBXSqLpSVZKSgyNeAQXCWg4jVI3lbWiSWbQTAmAdgx8StlEGzazSLWmkHAiAZM3uyK0qv8h7SvWOoPHwTHpQZCVafq/t+sK2cOp/3nmVXOmMAIEQDM4ySTvoNyxMpObU3UkOEXYiI2krDYgwu6ZN2DgD1R2CVrlCgyVmgOIacOOY4JVioqSgrKKiIKrtPQ4DpWUT/wC6j7D+dcVldt6HFnye3nYbRTE8Ip4+sKDsKIiAiIgIiICIiCiSqogtk7y1soWVtelUpVqYfTqscx7Dqc0iCFtog4rlHMYL5Nmt1SmwkxTqUBWLeC+HNnyL59TMfaR1NupnjoOb6nld6RB57q5lrcOptFnP7LwtSrmfykOpfZj+08f0r0eiDzQ/NRlQfVoHiqO/AsL82GVB/c0zxVP+l6dRB5cdm3yoP8MDxPCxOzeZU7UP2gvVCIPKh9wOVO03faHOrT7gsp9pO8o516tRB5R/sFlPtJ32m86uGb/KZ/wZ+23nXqxEHlhubnKZ/wAKBx1BzrI3NllQ/wCHp+cC9RwiDzEzNXlM/wB1RHHWHMs7M0OUz2qOOq7+TF6WRB5zs2ZjKDnAVK1kY0nFwdUeQOBtwSfGF2z3Ge5yjkuyMs9C8YJe+q4Q6rVdF55A1YAADYAFIEQWh6reVUQEREBERB//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9" descr="data:image/jpeg;base64,/9j/4AAQSkZJRgABAQAAAQABAAD/2wCEAAkGBxQQEBAUEBAQFBQQEBEUFA8UDxYPFBAQFxIWFxQUFxYYHSggGBolGxQUITIhJSkrLi4vFyAzODMsOCgtLisBCgoKDgwOFAwMFCsZFBwrLCwsLCs3KyssKysrNywrKzcsKyssKyssNysrKysrKysrKysrKysrKysrKysrKysrK//AABEIAN0A5AMBIgACEQEDEQH/xAAcAAEAAQUBAQAAAAAAAAAAAAAABgECAwQHCAX/xABUEAABAwEDBQYPDAcIAwEAAAABAAIRAwQSIQUHIjFBE1FhcbPRCCMyNVJUcnN0gZGTobGyBhQVFyQzNEKSlNLwJVWChLTBwhZDRFNkosPhYmPxRf/EABYBAQEBAAAAAAAAAAAAAAAAAAABAv/EABYRAQEBAAAAAAAAAAAAAAAAAAARAf/aAAwDAQACEQMRAD8A7iiIgIiICIvk+63KhslhtdoYAXULPVe0HEXw03Z4JhBt23KlGh89Xo09sVKraeH7RWr/AGmsfb1k+80/xLzdZ7AK01rQ51WrWJc+o5xLnO1a9ezVqGCyOyVS7D/c7nVg9HD3SWPt2yfeaf4lX+0Nk7csv3mn+JebDkyl2HpKsOTKfY+kpEr0wMvWXtuzfeKfOq/Dlm7as3n2c68xnJtPsfSrTk2n2PpSFenvhuzdtWbz7OdV+G7N21Z/Ps515e+DqfY+lUOTmY6OrXwDV/NIteovhqzdtWfz7OdV+GLP2zZ/PM515aOTWdiqPyawYFscBH/SQep/hez9s0PPM50+F6HbFDzzOdeVfg9nY+pU94M7H0DmSD1YMq0O2KHnmc6uGUqP+fR863nXk85Pp9iPIOZU+DqfYjyDmSD1kLfS/wA6l5xvOrhbKf8AmU/tjnXkn4Op9iPI3mT4OZ2I8jeZIPXDbSw6nsP7QWVeQvg9m944bzLs+Y/3QVara9lrVHVBRaKlJ73FzmsvXXsvHEtktInVJGoCEHVkRFAREQEREBERAREQFGc5nWfKPgtX1KTKMZzus+UfBanqQcNyf80ziPrKverbB80ziPrK2MjZL9+W5tnNapSZ73qVb1MNvFzXtAGkDhiVUapVhU4+LVnb1r+zR/AqHNo3t+1fYo/hSkQVysKnZzZN7ftPm6X4VT4sW9v2nzdL8KUiBlZ7FXawvvtkPp3dQN03mkOg4GLswpp8WLe37R5ul+FUObFvb9o81S5kpEVdbqZJ6XGMtdubHEG88kkHqsC0YnCJ2LDlC2U6jTdYQ4lpLi0Tg0DXPAcFLjmw/wBfW8xSKsOa8/rCr92p86UiBKhU7Oa4/rGp91p86tOa136xqfdGfiSrEEVFO/itd+sX/dGfiVDmtf8ArF33Rn40pEEKop0c1r/1ifujfxr5uXfcC+yUH1jbd0FMt6X72DL0uDeqD8NaURddFzE/TbV4MeVYucldHzD/AEy1+D/8o5kHbURFAREQEREBERAREQFF86B/Q+UfBn/yUoUVzp9Zso+Du9YQcSsPzTOL+ZX2PcJ12b4DW5Wmvj2P5tnEvse4Trs3wGtytNVHVURFGhUREBUREBUREBURUQVVEVEBRzOD1vr8dLlWqRqN5wut9buqPLMRHHyukZhfpds7w3lTzLmy6TmD+lW3vFPlXq6O2IiKAiIgIiICIiAiIgKKZ1es2UPBz7TVK1E863WbKHeP62oOKWP5tnchfY9wXXYeA1uWpr4tj+aZ3IX2vcB12/cavLU1UdUKIijQqIiDFUtLGkgvYCBJBeAQN8jYE98M0dNmkCW6Q0htI3wtG25K3R9VxfBfTaxui47nF8F0BwkkPInAjfVlPJBbAFQXZYTNOXEsqOqM0r2uXaRgzicCUH0DaGw032Q+LpvCHk6ru/4kNoZJF9kggFt4SCdQjfXzPgdxphjqrSBR3EncY6VDRo6Zuv0Sb2OsYYBXjJjgcKrdFwLAaUwd0LzfN6XEzEiN/FBvstDHGGvYTEwHAmN+FkXzbFkw0qgdfBG5sYRcIMtB0hpQJJOyYwlfRQEVERBRrOH1vrd1R5ZikijWcQ/o+t3dHlWoOQFdKzA/Srf3mlylRc0K6VmA+lZQ7zQ5SqqO2oiKAiIgIiICIiAiIgKLZ0ad/JFuaC0TSGLnhjerbrc4wFKVEM7Z/Qtu73T5ZiDidjPSmbNEYby+5m+66nwGpyrF8Oz9Q3iX3c3vXN3gT+VarqOpqiIo0KiIgoiKiAqKqogKiKiIqqIqICjOcU/o+r3dHlGqSqMZxz+j6nfKPKBByJdP6H+g7dsoVI0C2iwOkdW1z3ERr1PbjwrmBXTeh7+kZS7ize3WV0drREUBERAREQEREBERAUOzvOjIttneoYcdopBTFQ7O9Sc/IttDGucekG61pcYFppEmBvAE+JBxSgdBvchffzd9cn+Bu5UKPUDoN7kKQ5uOuNTwP/lVTHUVRFgtzy2lULeqFN5b3QaY9KjSj6znSKYaYMF7jDZ2gRi6PEOHArBV3ZoLjUs8AEm9TfTAG2XXzA4YWzZgLjLvU3G3TrlsCF8ui/3y+o956RQqOYxmypVYYfUdvgO0WjfBOuIC+zZWqOEuslUiYFSm5r2O4QHlj44buOyRBWezW176ke9qrGBpJq1HMbLsIaGBxJ24mNS3b2MbdfiRAVEVERVURUQFREQFFs5J/R7++0eUClCiucs/o9/fqHKBByWV0/oevn8p9zZvarLl5K6f0PPz+VO5svtV1dHa0RFAREQEREBERAREQFD87pjItujsKXL01MFDs7/WW3dzR/iKaDiNI6LeJSHNt1xreBjlVG6J0G8SkObU/pKt4G3lVUdTRadqpy/CrcdcGG8LxM69sf7eBYDQIeD740oGE3TcL538cJHp2Qo0NsFSnhZ6zWskkUqlI1QydjCHNIbwGY2QMF8zJQ96ufTtRfhUqPpPuO3BzXuLiRdBh4LiIeSRsX1alnLg67Xhp3QnCQA4n/y1DHyLMOqa4VRd7HsjEQMfRG1BrtrvqOD6bHBjQWi+24agOLnXXQWt0WgTiZJiImta0VgBFISTEgzd4Yn/AK1Km4OBF604gOJ0Ylt6T9bUJAnWrxQdcINaS4gh92NRxgB2ooMrXPwlom6+RI6sEXduoid9YBVryelsgkQLwECMTr1zs/Jup0nNN51aWiMC27Ag6zOOseThVlOyvAb08kAY6PVE7ZJKIyvqVIbDATjeF4AAyIM8Inf18CxNrVpM0hEj64GEGfTHlWTcX3WjdcRMuuDSxnUNWEjxrDTpucZFdrgHMJDW/VBmDB24oLzUqgU+lgksbfF4Nh56rbqH81dVq1BF2kHaIJ0wNLa3H18KNoVAXdNwIfdbcGiSZaZ1mFY0OAfNYHeN1ouhp05396diDKyo8gSyHXhIm8A2cTPEo1nM63v79Q9sKQilUDgXVREjRuAXte3fOHkUdznH9Hu79R9pByUldS6Hms41cpMvOuAUHBl43Q4uqguA1AmBjwBcrK6j0O/z+U+4s3tVldHbURFAREQEREBERAREQFDM8ZjIlt/d/wCKpKZqF55HluRLaRv2YeW10QfWg4dROg3iUjzZ9ca/gbeVKjVE6De5CkubHrjX8DbypVR0W3GkXXagJJaCeqi7JAxGHZfmFgqWmhVILgSS5jR1Q+u4NxGA1uMLctNZ7To0r4jXfDcccMRwDyrELTVn6PvY7qN8Ts4T5FGllR1Gm4tMgvEEaZkGfJtVLOyi4ucwHRgkw9oGDXCJw1Mbq3uFZm1qha4mmGuDZaCb4JGzYlKq+8GupiJd0wGBA6nRx18fMg1G2ihp6+mA3jDzea9t4nDqcAd6IVWuoVTTbBN0E0zDgIIkwedZhaHyAbPEuib4IGIE4DVBJ8SVKrmuMUZjAOBjCJxw32geRBrudQYx7cYBhwAcdJkCAd/ALK+hRphwIgVRpYOMgcIGEXgr3VHQ3pMlzQXbIcdY1evf4yFGu5xaHUS0G9iSHBsRGzb/ACQa9DcWvbcvXiGgazgQN/EYNEnh4VS0igHm+TebEiHGJc6oNQ37xWVtdxjpEEuGvGNKCTA3sfGraryXaVCYODoMjSgzhjhB/MoKNo0ar3OAJccScRMaMjZvejgSzUaRvXCYFMtOBADCTIGG+0/kqjLab0Cg4EDGNY18HAFk3cta07iSXNBIa3UdoOHDtRGCgyjfBa50kiBBiYkAYRq8gHGvi5zz8gPf6PrKkJcBUDdy+tovAgdRifELwnhjao7nQ+gfvFH+pByUrqfQ6jp2VO5svtV1ysrq/Q6nTynwe9vXWVHaURFAREQEREBERAREQFCc8/WS2d1Zf4uipsoRnp6yWvurL/F0UHC6J0W9yPUpRmv64WjwRnKlRSidFvcj1KV5rfp9p8FZyhVR0mvTeXaFQN0Wy0i9tOMbJxHi4MMDaVeAXVmiA2dFpx+sJgcH/SvtjaRdNQkEM4YDZOOqJmeHBazGUGzBONMtJMxd3zI1mde1RpnqUqwabtQE7JAG9wYH0K+rRql0ioAA4EC7sggg7+JCwU6VEOBv4sg4uu7SBMxOIPk3gFjNGiCBfOo4AiNUScMdevmRGy2nVgg1GSbsaOoCL+xWFtUTNVn1fqgQTEzOzWsQpUrremGHOcWuB16gccd70nfVrG0S2Lz4JadLbdEDWMdfoQbF2qCJqU4wJF3WAcYw3vztVHU6x1PZGO+MMY2bxHkVjadNpDt0OleAkzel2IEjDHDxK2nRpNJF86OF0kD6pBjDeds3kGw1lQXtJupkDewbeOrbDlYWVoGkzbjiMYiNXj/+Y6wp0RHT3CI/vYvYgiTt6oK40qcM6c67BDTukXtKZnbEx4+KA2KTKgLbzmmCZAOtkGNmubvpVrWVgTpsIN6JGI13RgBOMeILX3Om66N1qaIOkXXSWmMCYx2LJTs7MHbs4gEOxeCNFxPkn1IMtMVbwvGndnGAZiNSjWdH6B+8Uf6l9+z0KYcLtYkiNHdBiQ2MQNZhR/OmfkH7xR/qQclK6x0OfVZU47L/AMy5MSutdDlryp3Vl9VZUdpREUBERAREQEREBERAUFz2PjItqwBl9nGM4fKKeIjap0oHnv6y2nvlm/iKaDhNB2g3uR6lLc1f060+Cs5QqH0DoN7kepS/NT9OtPgrOUKo6Ta6kOHSb4gSQ28frYaowIG36ywVLS0EDcDLsBNOAdE8G96/Eti0sql003MAgYOnXpTMDhbt2K2o2to3XU+o0pBE1N8YalFUbWhpc2kQ7DQuw4tLjwa9ZWA2oEkmzPJGvpYJkiY/PNOTc64vQ6nrlskmMNR0VUGsQIuA3nAhw+rOBEE8OHD4yRjfaNXyd0AHDc8RpYwI2hXVS1oYRQkXXEgMEsiMIjEyfRKr0/8A9WsRr1cKUxWkXrl0HGOqIunxaz6ECm9rnBu4kReLSacAGQdewkmViFoa4ibPUl0STR/8gMfHj4pV793BN3cyJMST1MmJga4gK9hqw6QyQWgYHEfWOv8AMFBgq1WtLvk+LdR3PBwbAGIHAMN4BZnXb4pikIBiSwBoBaTh5AFberx1NPix8ZmePBVqOrBxuhhbOE6wI4xOMb23jQa1K1UnCRRMHAEMacNvFxLNQtDCDFNzQ1hd1AGHBw7YVwNUNGiybzsNQuzonXrifH5VWo6qHOgMLdG7J1aOlt3/AM7UGCz1Kd6mG0iDgASyLrbuGPiiFH86p+QN8Jpepyk1KpVLheYwN2wZPUjh35UWzrn5Czwmn7L0HJ113ocf/wBTfv2bGdkVYw8q5Cuv9Djqyp3dl9mqqOzoiKAiIgIiICIiAiIgKBZ8Osto77ZuXYp6oDnx6y1++2bl2IOC0Tot7kepTLNR9NtPg1PlCoVSOi3uR6lNM0v0u1eD0/bcqOkWgsFQF1RzS1oN29DSJOPDjPkWF9mpvvkVXDqi+HARN7F3FJgneG8s9rfSaQal0FwIBO0A4+LH0rJ73bDgGgB4N6MJ8ag1azabiHbsGkBokVAJa0uPjBPqV1Kk0Mf00FjpklwcGkgbZ8fjWU2On2DcRBw1jHD0nylXCztAIuiCQSN8iIPoHkQaTbOwAEV3NGkJv3ASCZ3p2/nFX2UNbqrl18QA58mdLEYyDrniW06g0gAtBAMgRgDv+kq1tlYCCGiRqOOCDT3BovN98OkAXumRjduycdeqeHhIKyPpte+W1TN12DXHVogkQeLx8WGepZWOMuaDiDt1jUq0rO1sFoght2eCZ9aDSqUTGFo3pl+BGs7eA+nUMBkfShrG7sWwHEGcXtjfnUJHoWQZPpf5bfTvR6ldVsjHBoc0ENEAGcBh+EeRBhpMEOG7SXFovTBlpgjXrMEYR5cVjNPRB98EyYDrxbOljGOMAO/IWx7yZ2O2dZ17+tXmztgCMGmRideO3xlBr06Ja5kVZAiWkkTDYG08cKL52j8ip+FU/YqKW0rGxpBa2CDOs64In0lQ/O2fkVHwunydRByqV2DocOpyn3yzezVXHZXYuhw6nKffLN7NVB2dERAREQEREBERAREQFAc+XWWv32zcsxT5QHPl1lr99s3LMQef6R0W9yPUvre5b3ROyfWq1G0W1d1ptZBq7ldhxM9SZ1r4tI6Le5HqVZVRN7ZnLrPi7ZAyJmLQ18zHZUjvKlHOVWaINnJxJk2gEkkz2HoUIlJRU8Gc6ptsx8838Kr8Z7+1n+dp/hUClUlBPjnPd2tU85S5k+M93a1X7dLmUAlWuf6pn0YDaUHQvjPPa1X7dLmQZz/9NW+3SXO7/D4rh51aH+nUdWrXgoOjjOeO1632qSr8aDe1q/26S5zKoUHR/jRb2tX+1S5k+NFva9o+1SXN5VEHS6edGnImz2iMZHSzO9BkQvi+7X3Z08oUKdKnRrMLK7ahc+5EBj2xok46QUORUVldi6G/qcp98s3s1Vxtdl6G8aGU++2f2aig7OiIgIiICIiAiIgIiIC5/nz6y1+/WflmroCgOfJpORbQQOpq2cngG7ME+kIPPFM6LeIepVlY6Z0RxBXSqLpSVZKSgyNeAQXCWg4jVI3lbWiSWbQTAmAdgx8StlEGzazSLWmkHAiAZM3uyK0qv8h7SvWOoPHwTHpQZCVafq/t+sK2cOp/3nmVXOmMAIEQDM4ySTvoNyxMpObU3UkOEXYiI2krDYgwu6ZN2DgD1R2CVrlCgyVmgOIacOOY4JVioqSgrKKiIKrtPQ4DpWUT/wC6j7D+dcVldt6HFnye3nYbRTE8Ip4+sKDsKIiAiIgIiICIiCiSqogtk7y1soWVtelUpVqYfTqscx7Dqc0iCFtog4rlHMYL5Nmt1SmwkxTqUBWLeC+HNnyL59TMfaR1NupnjoOb6nld6RB57q5lrcOptFnP7LwtSrmfykOpfZj+08f0r0eiDzQ/NRlQfVoHiqO/AsL82GVB/c0zxVP+l6dRB5cdm3yoP8MDxPCxOzeZU7UP2gvVCIPKh9wOVO03faHOrT7gsp9pO8o516tRB5R/sFlPtJ32m86uGb/KZ/wZ+23nXqxEHlhubnKZ/wAKBx1BzrI3NllQ/wCHp+cC9RwiDzEzNXlM/wB1RHHWHMs7M0OUz2qOOq7+TF6WRB5zs2ZjKDnAVK1kY0nFwdUeQOBtwSfGF2z3Ge5yjkuyMs9C8YJe+q4Q6rVdF55A1YAADYAFIEQWh6reVUQEREBERB//2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8" name="Picture 24" descr="https://encrypted-tbn1.gstatic.com/images?q=tbn:ANd9GcSlEsiVZ0Bp-wzEjaxaFmPpewYfadkZX8ezgFuxdKdElZSQdzzn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8808" y="5402811"/>
            <a:ext cx="1541992" cy="1155006"/>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484795">
            <a:off x="3902974" y="5490138"/>
            <a:ext cx="872739" cy="1261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2" name="Picture 28" descr="https://encrypted-tbn0.gstatic.com/images?q=tbn:ANd9GcR0BIXACfSq9EZSXRnMmKRIRhnqtBQOHTWBTyCRi4SS-2dH1h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3551" y="5401610"/>
            <a:ext cx="1464049" cy="132757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https://encrypted-tbn3.gstatic.com/images?q=tbn:ANd9GcS3B3QvylKzzMyTaRbotnhTaNBard21d0Qzh4WNfZDOk9Jysg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7115" y="4628255"/>
            <a:ext cx="1315344" cy="1315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additive="base">
                                        <p:cTn id="2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 calcmode="lin" valueType="num">
                                      <p:cBhvr additive="base">
                                        <p:cTn id="3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2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5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4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4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8200"/>
            <a:ext cx="9144000" cy="707886"/>
          </a:xfrm>
          <a:prstGeom prst="rect">
            <a:avLst/>
          </a:prstGeom>
          <a:noFill/>
        </p:spPr>
        <p:txBody>
          <a:bodyPr wrap="square" rtlCol="0">
            <a:spAutoFit/>
          </a:bodyPr>
          <a:lstStyle/>
          <a:p>
            <a:pPr algn="ctr"/>
            <a:r>
              <a:rPr lang="en-US" sz="2000" b="1" dirty="0">
                <a:latin typeface="+mj-lt"/>
              </a:rPr>
              <a:t>Question 13</a:t>
            </a:r>
            <a:r>
              <a:rPr lang="en-US" sz="2000" b="1" dirty="0" smtClean="0">
                <a:latin typeface="+mj-lt"/>
              </a:rPr>
              <a:t>: Which </a:t>
            </a:r>
            <a:r>
              <a:rPr lang="en-US" sz="2000" b="1" dirty="0">
                <a:latin typeface="+mj-lt"/>
              </a:rPr>
              <a:t>of the following e-book collections </a:t>
            </a:r>
            <a:endParaRPr lang="en-US" sz="2000" b="1" dirty="0" smtClean="0">
              <a:latin typeface="+mj-lt"/>
            </a:endParaRPr>
          </a:p>
          <a:p>
            <a:pPr algn="ctr"/>
            <a:r>
              <a:rPr lang="en-US" sz="2000" b="1" dirty="0" smtClean="0">
                <a:latin typeface="+mj-lt"/>
              </a:rPr>
              <a:t>have </a:t>
            </a:r>
            <a:r>
              <a:rPr lang="en-US" sz="2000" b="1" dirty="0">
                <a:latin typeface="+mj-lt"/>
              </a:rPr>
              <a:t>you used in the past year</a:t>
            </a:r>
            <a:r>
              <a:rPr lang="en-US" sz="2000" b="1" dirty="0" smtClean="0">
                <a:latin typeface="+mj-lt"/>
              </a:rPr>
              <a:t>?</a:t>
            </a:r>
            <a:endParaRPr lang="en-US" sz="2000" b="1" dirty="0">
              <a:latin typeface="+mj-lt"/>
            </a:endParaRPr>
          </a:p>
        </p:txBody>
      </p:sp>
      <p:graphicFrame>
        <p:nvGraphicFramePr>
          <p:cNvPr id="18" name="Chart 17"/>
          <p:cNvGraphicFramePr>
            <a:graphicFrameLocks/>
          </p:cNvGraphicFramePr>
          <p:nvPr>
            <p:extLst>
              <p:ext uri="{D42A27DB-BD31-4B8C-83A1-F6EECF244321}">
                <p14:modId xmlns:p14="http://schemas.microsoft.com/office/powerpoint/2010/main" val="3399039729"/>
              </p:ext>
            </p:extLst>
          </p:nvPr>
        </p:nvGraphicFramePr>
        <p:xfrm>
          <a:off x="0" y="1735930"/>
          <a:ext cx="9144000" cy="512207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29491" y="6343244"/>
            <a:ext cx="8534400" cy="677108"/>
          </a:xfrm>
          <a:prstGeom prst="rect">
            <a:avLst/>
          </a:prstGeom>
          <a:noFill/>
        </p:spPr>
        <p:txBody>
          <a:bodyPr wrap="square" rtlCol="0">
            <a:spAutoFit/>
          </a:bodyPr>
          <a:lstStyle/>
          <a:p>
            <a:r>
              <a:rPr lang="en-US" sz="1000" dirty="0" smtClean="0"/>
              <a:t>Hackman, T. &amp; </a:t>
            </a:r>
            <a:r>
              <a:rPr lang="en-US" sz="1000" dirty="0" smtClean="0">
                <a:cs typeface="Calibri" pitchFamily="34" charset="0"/>
              </a:rPr>
              <a:t>Corlett-Rivera, K. (2012). </a:t>
            </a:r>
            <a:r>
              <a:rPr lang="en-US" sz="1000" i="1" dirty="0"/>
              <a:t>Faculty &amp; Student Use and Opinions of E-Books at </a:t>
            </a:r>
            <a:r>
              <a:rPr lang="en-US" sz="1000" i="1" dirty="0" smtClean="0"/>
              <a:t>UMD</a:t>
            </a:r>
            <a:r>
              <a:rPr lang="en-US" sz="1000" dirty="0" smtClean="0"/>
              <a:t>. Brown bag presentation for the Library Faculty Research Fund Committee, UMD Libraries, College </a:t>
            </a:r>
            <a:r>
              <a:rPr lang="en-US" sz="1000" dirty="0"/>
              <a:t>P</a:t>
            </a:r>
            <a:r>
              <a:rPr lang="en-US" sz="1000" dirty="0" smtClean="0"/>
              <a:t>ark. Available at </a:t>
            </a:r>
            <a:r>
              <a:rPr lang="en-US" sz="1000" b="1" dirty="0">
                <a:hlinkClick r:id="rId4"/>
              </a:rPr>
              <a:t> http://hdl.handle.net/1903/12875</a:t>
            </a:r>
            <a:endParaRPr lang="en-US" sz="1000" dirty="0">
              <a:cs typeface="Calibri" pitchFamily="34" charset="0"/>
            </a:endParaRPr>
          </a:p>
          <a:p>
            <a:endParaRPr lang="en-US" dirty="0"/>
          </a:p>
        </p:txBody>
      </p:sp>
    </p:spTree>
    <p:extLst>
      <p:ext uri="{BB962C8B-B14F-4D97-AF65-F5344CB8AC3E}">
        <p14:creationId xmlns:p14="http://schemas.microsoft.com/office/powerpoint/2010/main" val="2017776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Usability Project - </a:t>
            </a:r>
            <a:r>
              <a:rPr lang="en-US" b="1" dirty="0" smtClean="0"/>
              <a:t>Process</a:t>
            </a:r>
            <a:endParaRPr lang="en-US" b="1" dirty="0"/>
          </a:p>
        </p:txBody>
      </p:sp>
      <p:sp>
        <p:nvSpPr>
          <p:cNvPr id="3" name="Content Placeholder 2"/>
          <p:cNvSpPr>
            <a:spLocks noGrp="1"/>
          </p:cNvSpPr>
          <p:nvPr>
            <p:ph idx="1"/>
          </p:nvPr>
        </p:nvSpPr>
        <p:spPr>
          <a:xfrm>
            <a:off x="498474" y="1066801"/>
            <a:ext cx="7556313" cy="533400"/>
          </a:xfrm>
        </p:spPr>
        <p:txBody>
          <a:bodyPr>
            <a:normAutofit/>
          </a:bodyPr>
          <a:lstStyle/>
          <a:p>
            <a:pPr marL="0" indent="0">
              <a:buNone/>
            </a:pPr>
            <a:r>
              <a:rPr lang="en-US" sz="2400" b="1" dirty="0" smtClean="0">
                <a:solidFill>
                  <a:srgbClr val="C00000"/>
                </a:solidFill>
              </a:rPr>
              <a:t>Title List </a:t>
            </a:r>
            <a:endParaRPr lang="en-US" sz="2400" b="1" dirty="0">
              <a:solidFill>
                <a:srgbClr val="C00000"/>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828800"/>
            <a:ext cx="6267450" cy="4610100"/>
          </a:xfrm>
          <a:prstGeom prst="rect">
            <a:avLst/>
          </a:prstGeom>
          <a:noFill/>
          <a:ln>
            <a:noFill/>
          </a:ln>
          <a:effectLst>
            <a:glow rad="228600">
              <a:schemeClr val="accent3">
                <a:satMod val="175000"/>
                <a:alpha val="40000"/>
              </a:schemeClr>
            </a:glow>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Usability Project - </a:t>
            </a:r>
            <a:r>
              <a:rPr lang="en-US" b="1" dirty="0" smtClean="0"/>
              <a:t>Process</a:t>
            </a:r>
            <a:endParaRPr lang="en-US" b="1" dirty="0"/>
          </a:p>
        </p:txBody>
      </p:sp>
      <p:sp>
        <p:nvSpPr>
          <p:cNvPr id="3" name="Content Placeholder 2"/>
          <p:cNvSpPr>
            <a:spLocks noGrp="1"/>
          </p:cNvSpPr>
          <p:nvPr>
            <p:ph idx="1"/>
          </p:nvPr>
        </p:nvSpPr>
        <p:spPr>
          <a:xfrm>
            <a:off x="498474" y="1066800"/>
            <a:ext cx="7556313" cy="533400"/>
          </a:xfrm>
        </p:spPr>
        <p:txBody>
          <a:bodyPr>
            <a:normAutofit/>
          </a:bodyPr>
          <a:lstStyle/>
          <a:p>
            <a:pPr marL="0" indent="0">
              <a:buNone/>
            </a:pPr>
            <a:r>
              <a:rPr lang="en-US" sz="2400" b="1" dirty="0" smtClean="0">
                <a:solidFill>
                  <a:srgbClr val="C00000"/>
                </a:solidFill>
              </a:rPr>
              <a:t>Questions to answer</a:t>
            </a:r>
            <a:endParaRPr lang="en-US" sz="2400" b="1" dirty="0">
              <a:solidFill>
                <a:srgbClr val="C00000"/>
              </a:solidFill>
            </a:endParaRPr>
          </a:p>
        </p:txBody>
      </p:sp>
      <p:sp>
        <p:nvSpPr>
          <p:cNvPr id="5" name="Rectangle 4"/>
          <p:cNvSpPr/>
          <p:nvPr/>
        </p:nvSpPr>
        <p:spPr>
          <a:xfrm>
            <a:off x="762000" y="1600200"/>
            <a:ext cx="7162800" cy="4832092"/>
          </a:xfrm>
          <a:prstGeom prst="rect">
            <a:avLst/>
          </a:prstGeom>
        </p:spPr>
        <p:txBody>
          <a:bodyPr wrap="square">
            <a:spAutoFit/>
          </a:bodyPr>
          <a:lstStyle/>
          <a:p>
            <a:pPr marL="228600" lvl="0" indent="-228600">
              <a:buFont typeface="+mj-lt"/>
              <a:buAutoNum type="arabicPeriod"/>
            </a:pPr>
            <a:r>
              <a:rPr lang="en-US" sz="1400" dirty="0"/>
              <a:t>What is the time limit?</a:t>
            </a:r>
          </a:p>
          <a:p>
            <a:pPr marL="228600" lvl="0" indent="-228600">
              <a:buFont typeface="+mj-lt"/>
              <a:buAutoNum type="arabicPeriod"/>
            </a:pPr>
            <a:r>
              <a:rPr lang="en-US" sz="1400" dirty="0"/>
              <a:t>What happens when you reach the time limit?</a:t>
            </a:r>
          </a:p>
          <a:p>
            <a:pPr marL="228600" lvl="0" indent="-228600">
              <a:buFont typeface="+mj-lt"/>
              <a:buAutoNum type="arabicPeriod"/>
            </a:pPr>
            <a:r>
              <a:rPr lang="en-US" sz="1400" dirty="0"/>
              <a:t>Can you download the entire book at once?</a:t>
            </a:r>
          </a:p>
          <a:p>
            <a:pPr marL="228600" lvl="0" indent="-228600">
              <a:buFont typeface="+mj-lt"/>
              <a:buAutoNum type="arabicPeriod"/>
            </a:pPr>
            <a:r>
              <a:rPr lang="en-US" sz="1400" dirty="0"/>
              <a:t>Can you download the entire chapter at once?</a:t>
            </a:r>
          </a:p>
          <a:p>
            <a:pPr marL="228600" lvl="0" indent="-228600">
              <a:buFont typeface="+mj-lt"/>
              <a:buAutoNum type="arabicPeriod"/>
            </a:pPr>
            <a:r>
              <a:rPr lang="en-US" sz="1400" dirty="0"/>
              <a:t>Is  there a download amount limit?</a:t>
            </a:r>
          </a:p>
          <a:p>
            <a:pPr marL="228600" lvl="0" indent="-228600">
              <a:buFont typeface="+mj-lt"/>
              <a:buAutoNum type="arabicPeriod"/>
            </a:pPr>
            <a:r>
              <a:rPr lang="en-US" sz="1400" dirty="0"/>
              <a:t>Do you need 3rd party software to access the item?</a:t>
            </a:r>
          </a:p>
          <a:p>
            <a:pPr marL="228600" lvl="0" indent="-228600">
              <a:buFont typeface="+mj-lt"/>
              <a:buAutoNum type="arabicPeriod"/>
            </a:pPr>
            <a:r>
              <a:rPr lang="en-US" sz="1400" dirty="0"/>
              <a:t>Do you need separate hardware to access the item?</a:t>
            </a:r>
          </a:p>
          <a:p>
            <a:pPr marL="228600" lvl="0" indent="-228600">
              <a:buFont typeface="+mj-lt"/>
              <a:buAutoNum type="arabicPeriod"/>
            </a:pPr>
            <a:r>
              <a:rPr lang="en-US" sz="1400" dirty="0"/>
              <a:t>How many simultaneous users are allowed?</a:t>
            </a:r>
          </a:p>
          <a:p>
            <a:pPr marL="228600" lvl="0" indent="-228600">
              <a:buFont typeface="+mj-lt"/>
              <a:buAutoNum type="arabicPeriod"/>
            </a:pPr>
            <a:r>
              <a:rPr lang="en-US" sz="1400" dirty="0"/>
              <a:t>How do images show up?</a:t>
            </a:r>
            <a:endParaRPr lang="en-US" sz="1400" dirty="0" smtClean="0"/>
          </a:p>
          <a:p>
            <a:pPr marL="228600" lvl="0" indent="-228600">
              <a:buFont typeface="+mj-lt"/>
              <a:buAutoNum type="arabicPeriod"/>
            </a:pPr>
            <a:r>
              <a:rPr lang="en-US" sz="1400" dirty="0" smtClean="0"/>
              <a:t> Are </a:t>
            </a:r>
            <a:r>
              <a:rPr lang="en-US" sz="1400" dirty="0"/>
              <a:t>there any formatting issues?</a:t>
            </a:r>
            <a:endParaRPr lang="en-US" sz="1400" dirty="0" smtClean="0"/>
          </a:p>
          <a:p>
            <a:pPr marL="228600" lvl="0" indent="-228600">
              <a:buFont typeface="+mj-lt"/>
              <a:buAutoNum type="arabicPeriod"/>
            </a:pPr>
            <a:r>
              <a:rPr lang="en-US" sz="1400" dirty="0" smtClean="0"/>
              <a:t> Can </a:t>
            </a:r>
            <a:r>
              <a:rPr lang="en-US" sz="1400" dirty="0"/>
              <a:t>the reader take notes or highlight?</a:t>
            </a:r>
            <a:endParaRPr lang="en-US" sz="1400" dirty="0" smtClean="0"/>
          </a:p>
          <a:p>
            <a:pPr marL="228600" lvl="0" indent="-228600">
              <a:buFont typeface="+mj-lt"/>
              <a:buAutoNum type="arabicPeriod"/>
            </a:pPr>
            <a:r>
              <a:rPr lang="en-US" sz="1400" dirty="0" smtClean="0"/>
              <a:t> How </a:t>
            </a:r>
            <a:r>
              <a:rPr lang="en-US" sz="1400" dirty="0"/>
              <a:t>are footnotes displayed?</a:t>
            </a:r>
            <a:endParaRPr lang="en-US" sz="1400" dirty="0" smtClean="0"/>
          </a:p>
          <a:p>
            <a:pPr marL="228600" lvl="0" indent="-228600">
              <a:buFont typeface="+mj-lt"/>
              <a:buAutoNum type="arabicPeriod"/>
            </a:pPr>
            <a:r>
              <a:rPr lang="en-US" sz="1400" dirty="0" smtClean="0"/>
              <a:t> Is </a:t>
            </a:r>
            <a:r>
              <a:rPr lang="en-US" sz="1400" dirty="0"/>
              <a:t>keyword searching possible?</a:t>
            </a:r>
            <a:endParaRPr lang="en-US" sz="1400" dirty="0" smtClean="0"/>
          </a:p>
          <a:p>
            <a:pPr marL="228600" lvl="0" indent="-228600">
              <a:buFont typeface="+mj-lt"/>
              <a:buAutoNum type="arabicPeriod"/>
            </a:pPr>
            <a:r>
              <a:rPr lang="en-US" sz="1400" dirty="0" smtClean="0"/>
              <a:t> Can </a:t>
            </a:r>
            <a:r>
              <a:rPr lang="en-US" sz="1400" dirty="0"/>
              <a:t>the notes and highlighting be saved?</a:t>
            </a:r>
            <a:endParaRPr lang="en-US" sz="1400" dirty="0" smtClean="0"/>
          </a:p>
          <a:p>
            <a:pPr marL="228600" lvl="0" indent="-228600">
              <a:buFont typeface="+mj-lt"/>
              <a:buAutoNum type="arabicPeriod"/>
            </a:pPr>
            <a:r>
              <a:rPr lang="en-US" sz="1400" dirty="0" smtClean="0"/>
              <a:t> Can </a:t>
            </a:r>
            <a:r>
              <a:rPr lang="en-US" sz="1400" dirty="0"/>
              <a:t>content be accessed from off campus?</a:t>
            </a:r>
            <a:endParaRPr lang="en-US" sz="1400" dirty="0" smtClean="0"/>
          </a:p>
          <a:p>
            <a:pPr marL="228600" lvl="0" indent="-228600">
              <a:buFont typeface="+mj-lt"/>
              <a:buAutoNum type="arabicPeriod"/>
            </a:pPr>
            <a:r>
              <a:rPr lang="en-US" sz="1400" dirty="0" smtClean="0"/>
              <a:t> Do </a:t>
            </a:r>
            <a:r>
              <a:rPr lang="en-US" sz="1400" dirty="0"/>
              <a:t>out-of-copyright books have different limits?</a:t>
            </a:r>
            <a:endParaRPr lang="en-US" sz="1400" dirty="0" smtClean="0"/>
          </a:p>
          <a:p>
            <a:pPr marL="228600" lvl="0" indent="-228600">
              <a:buFont typeface="+mj-lt"/>
              <a:buAutoNum type="arabicPeriod"/>
            </a:pPr>
            <a:r>
              <a:rPr lang="en-US" sz="1400" dirty="0" smtClean="0"/>
              <a:t> Is </a:t>
            </a:r>
            <a:r>
              <a:rPr lang="en-US" sz="1400" dirty="0"/>
              <a:t>the help page helpful?</a:t>
            </a:r>
            <a:endParaRPr lang="en-US" sz="1400" dirty="0" smtClean="0"/>
          </a:p>
          <a:p>
            <a:pPr marL="228600" lvl="0" indent="-228600">
              <a:buFont typeface="+mj-lt"/>
              <a:buAutoNum type="arabicPeriod"/>
            </a:pPr>
            <a:r>
              <a:rPr lang="en-US" sz="1400" dirty="0" smtClean="0"/>
              <a:t> What </a:t>
            </a:r>
            <a:r>
              <a:rPr lang="en-US" sz="1400" dirty="0"/>
              <a:t>is the file format of the </a:t>
            </a:r>
            <a:r>
              <a:rPr lang="en-US" sz="1400" dirty="0" smtClean="0"/>
              <a:t>e-book</a:t>
            </a:r>
            <a:r>
              <a:rPr lang="en-US" sz="1400" dirty="0"/>
              <a:t>?</a:t>
            </a:r>
            <a:endParaRPr lang="en-US" sz="1400" dirty="0" smtClean="0"/>
          </a:p>
          <a:p>
            <a:pPr marL="228600" lvl="0" indent="-228600">
              <a:buFont typeface="+mj-lt"/>
              <a:buAutoNum type="arabicPeriod"/>
            </a:pPr>
            <a:r>
              <a:rPr lang="en-US" sz="1400" dirty="0" smtClean="0"/>
              <a:t> Can </a:t>
            </a:r>
            <a:r>
              <a:rPr lang="en-US" sz="1400" dirty="0"/>
              <a:t>you zoom?</a:t>
            </a:r>
            <a:endParaRPr lang="en-US" sz="1400" dirty="0" smtClean="0"/>
          </a:p>
          <a:p>
            <a:pPr marL="228600" lvl="0" indent="-228600">
              <a:buFont typeface="+mj-lt"/>
              <a:buAutoNum type="arabicPeriod"/>
            </a:pPr>
            <a:r>
              <a:rPr lang="en-US" sz="1400" dirty="0" smtClean="0"/>
              <a:t> Does </a:t>
            </a:r>
            <a:r>
              <a:rPr lang="en-US" sz="1400" dirty="0"/>
              <a:t>the vendor allow printing and if so, can you print from the device itself?</a:t>
            </a:r>
            <a:endParaRPr lang="en-US" sz="1400" dirty="0" smtClean="0"/>
          </a:p>
          <a:p>
            <a:pPr marL="228600" lvl="0" indent="-228600">
              <a:buFont typeface="+mj-lt"/>
              <a:buAutoNum type="arabicPeriod"/>
            </a:pPr>
            <a:r>
              <a:rPr lang="en-US" sz="1400" dirty="0" smtClean="0"/>
              <a:t> Referred </a:t>
            </a:r>
            <a:r>
              <a:rPr lang="en-US" sz="1400" dirty="0"/>
              <a:t>question to DSS</a:t>
            </a:r>
            <a:endParaRPr lang="en-US" sz="1400" dirty="0" smtClean="0"/>
          </a:p>
          <a:p>
            <a:pPr marL="228600" lvl="0" indent="-228600">
              <a:buFont typeface="+mj-lt"/>
              <a:buAutoNum type="arabicPeriod"/>
            </a:pPr>
            <a:r>
              <a:rPr lang="en-US" sz="1400" dirty="0" smtClean="0"/>
              <a:t> Other </a:t>
            </a:r>
            <a:r>
              <a:rPr lang="en-US" sz="1400" dirty="0"/>
              <a:t>notes</a:t>
            </a:r>
          </a:p>
        </p:txBody>
      </p:sp>
      <p:pic>
        <p:nvPicPr>
          <p:cNvPr id="6" name="Picture 5"/>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6162630" y="3124200"/>
            <a:ext cx="1762170" cy="178752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Usability Project - </a:t>
            </a:r>
            <a:r>
              <a:rPr lang="en-US" b="1" dirty="0" smtClean="0"/>
              <a:t>Results</a:t>
            </a:r>
            <a:endParaRPr lang="en-US" b="1"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600" y="1597572"/>
            <a:ext cx="5808345" cy="477414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152400" y="1981200"/>
            <a:ext cx="6248399" cy="4144963"/>
          </a:xfrm>
        </p:spPr>
        <p:txBody>
          <a:bodyPr/>
          <a:lstStyle/>
          <a:p>
            <a:r>
              <a:rPr lang="en-US" dirty="0" smtClean="0"/>
              <a:t>Create a </a:t>
            </a:r>
            <a:r>
              <a:rPr lang="en-US" b="1" dirty="0" smtClean="0"/>
              <a:t>troubleshooting guide</a:t>
            </a:r>
          </a:p>
          <a:p>
            <a:r>
              <a:rPr lang="en-US" dirty="0" smtClean="0"/>
              <a:t>Host an </a:t>
            </a:r>
            <a:r>
              <a:rPr lang="en-US" b="1" dirty="0" smtClean="0"/>
              <a:t>e-book open house </a:t>
            </a:r>
            <a:r>
              <a:rPr lang="en-US" dirty="0" smtClean="0"/>
              <a:t>in Spring 2014 based on a “petting zoo” approach:</a:t>
            </a:r>
          </a:p>
          <a:p>
            <a:pPr lvl="1"/>
            <a:r>
              <a:rPr lang="en-US" dirty="0" smtClean="0"/>
              <a:t>Users bring their own devices to get them set up</a:t>
            </a:r>
          </a:p>
          <a:p>
            <a:pPr lvl="1"/>
            <a:r>
              <a:rPr lang="en-US" dirty="0" smtClean="0"/>
              <a:t>We can troubleshoot on the spot</a:t>
            </a:r>
          </a:p>
          <a:p>
            <a:pPr lvl="1"/>
            <a:r>
              <a:rPr lang="en-US" dirty="0" smtClean="0"/>
              <a:t>Help them pre-load specific titles</a:t>
            </a:r>
          </a:p>
          <a:p>
            <a:pPr lvl="1"/>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304800"/>
            <a:ext cx="1498279" cy="608824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4" name="Content Placeholder 2"/>
          <p:cNvSpPr>
            <a:spLocks noGrp="1"/>
          </p:cNvSpPr>
          <p:nvPr>
            <p:ph idx="1"/>
          </p:nvPr>
        </p:nvSpPr>
        <p:spPr/>
        <p:txBody>
          <a:bodyPr/>
          <a:lstStyle/>
          <a:p>
            <a:r>
              <a:rPr lang="en-US" sz="2200" dirty="0"/>
              <a:t>G</a:t>
            </a:r>
            <a:r>
              <a:rPr lang="en-US" sz="2200" dirty="0" smtClean="0"/>
              <a:t>eneral facts and figures about our </a:t>
            </a:r>
            <a:r>
              <a:rPr lang="en-US" sz="2200" dirty="0"/>
              <a:t>e</a:t>
            </a:r>
            <a:r>
              <a:rPr lang="en-US" sz="2200" dirty="0" smtClean="0"/>
              <a:t>-book collections</a:t>
            </a:r>
          </a:p>
          <a:p>
            <a:r>
              <a:rPr lang="en-US" sz="2200" dirty="0" smtClean="0"/>
              <a:t>Accessibility and downloading issues</a:t>
            </a:r>
          </a:p>
          <a:p>
            <a:r>
              <a:rPr lang="en-US" sz="2200" dirty="0" smtClean="0"/>
              <a:t>Project details</a:t>
            </a:r>
          </a:p>
          <a:p>
            <a:r>
              <a:rPr lang="en-US" sz="2200" dirty="0" smtClean="0"/>
              <a:t>Results</a:t>
            </a:r>
          </a:p>
          <a:p>
            <a:r>
              <a:rPr lang="en-US" sz="2200" dirty="0" smtClean="0"/>
              <a:t>Next steps</a:t>
            </a:r>
          </a:p>
          <a:p>
            <a:r>
              <a:rPr lang="en-US" sz="2200" dirty="0" smtClean="0"/>
              <a:t>Questions</a:t>
            </a:r>
            <a:endParaRPr lang="en-US" sz="2200" dirty="0"/>
          </a:p>
        </p:txBody>
      </p:sp>
      <p:pic>
        <p:nvPicPr>
          <p:cNvPr id="5" name="Picture 4"/>
          <p:cNvPicPr>
            <a:picLocks noChangeAspect="1"/>
          </p:cNvPicPr>
          <p:nvPr/>
        </p:nvPicPr>
        <p:blipFill>
          <a:blip r:embed="rId3"/>
          <a:stretch>
            <a:fillRect/>
          </a:stretch>
        </p:blipFill>
        <p:spPr>
          <a:xfrm>
            <a:off x="4038600" y="3183895"/>
            <a:ext cx="3654425" cy="308342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a:t>
            </a:r>
            <a:endParaRPr lang="en-US" dirty="0"/>
          </a:p>
        </p:txBody>
      </p:sp>
      <p:sp>
        <p:nvSpPr>
          <p:cNvPr id="3" name="Content Placeholder 2"/>
          <p:cNvSpPr>
            <a:spLocks noGrp="1"/>
          </p:cNvSpPr>
          <p:nvPr>
            <p:ph idx="1"/>
          </p:nvPr>
        </p:nvSpPr>
        <p:spPr>
          <a:xfrm>
            <a:off x="5176345" y="1904999"/>
            <a:ext cx="3387726" cy="4761131"/>
          </a:xfrm>
        </p:spPr>
        <p:txBody>
          <a:bodyPr>
            <a:normAutofit/>
          </a:bodyPr>
          <a:lstStyle/>
          <a:p>
            <a:pPr>
              <a:lnSpc>
                <a:spcPct val="120000"/>
              </a:lnSpc>
              <a:spcBef>
                <a:spcPts val="0"/>
              </a:spcBef>
            </a:pPr>
            <a:r>
              <a:rPr lang="en-US" sz="1900" dirty="0" smtClean="0"/>
              <a:t>Uche Enwesi </a:t>
            </a:r>
            <a:endParaRPr lang="en-US" sz="1900" dirty="0"/>
          </a:p>
          <a:p>
            <a:pPr>
              <a:lnSpc>
                <a:spcPct val="120000"/>
              </a:lnSpc>
              <a:spcBef>
                <a:spcPts val="0"/>
              </a:spcBef>
            </a:pPr>
            <a:r>
              <a:rPr lang="en-US" sz="1900" dirty="0"/>
              <a:t>Paula Greenwell</a:t>
            </a:r>
          </a:p>
          <a:p>
            <a:pPr>
              <a:lnSpc>
                <a:spcPct val="120000"/>
              </a:lnSpc>
              <a:spcBef>
                <a:spcPts val="0"/>
              </a:spcBef>
            </a:pPr>
            <a:r>
              <a:rPr lang="en-US" sz="1900" dirty="0" smtClean="0"/>
              <a:t>Stacey </a:t>
            </a:r>
            <a:r>
              <a:rPr lang="en-US" sz="1900" dirty="0" err="1"/>
              <a:t>Grijalva</a:t>
            </a:r>
            <a:endParaRPr lang="en-US" sz="1900" dirty="0"/>
          </a:p>
          <a:p>
            <a:pPr>
              <a:lnSpc>
                <a:spcPct val="120000"/>
              </a:lnSpc>
              <a:spcBef>
                <a:spcPts val="0"/>
              </a:spcBef>
            </a:pPr>
            <a:r>
              <a:rPr lang="en-US" sz="1900" dirty="0"/>
              <a:t>Kevin Hammett</a:t>
            </a:r>
          </a:p>
          <a:p>
            <a:pPr>
              <a:lnSpc>
                <a:spcPct val="120000"/>
              </a:lnSpc>
              <a:spcBef>
                <a:spcPts val="0"/>
              </a:spcBef>
            </a:pPr>
            <a:r>
              <a:rPr lang="en-US" sz="1900" dirty="0"/>
              <a:t>Eileen Harrington</a:t>
            </a:r>
          </a:p>
          <a:p>
            <a:pPr>
              <a:lnSpc>
                <a:spcPct val="120000"/>
              </a:lnSpc>
              <a:spcBef>
                <a:spcPts val="0"/>
              </a:spcBef>
            </a:pPr>
            <a:r>
              <a:rPr lang="en-US" sz="1900" dirty="0"/>
              <a:t>Cynthia Larimer</a:t>
            </a:r>
          </a:p>
          <a:p>
            <a:pPr>
              <a:lnSpc>
                <a:spcPct val="120000"/>
              </a:lnSpc>
              <a:spcBef>
                <a:spcPts val="0"/>
              </a:spcBef>
            </a:pPr>
            <a:r>
              <a:rPr lang="en-US" sz="1900" dirty="0" smtClean="0"/>
              <a:t>Johnnie </a:t>
            </a:r>
            <a:r>
              <a:rPr lang="en-US" sz="1900" dirty="0"/>
              <a:t>Love</a:t>
            </a:r>
          </a:p>
          <a:p>
            <a:pPr>
              <a:lnSpc>
                <a:spcPct val="120000"/>
              </a:lnSpc>
              <a:spcBef>
                <a:spcPts val="0"/>
              </a:spcBef>
            </a:pPr>
            <a:r>
              <a:rPr lang="en-US" sz="1900" dirty="0" smtClean="0"/>
              <a:t>Christine </a:t>
            </a:r>
            <a:r>
              <a:rPr lang="en-US" sz="1900" dirty="0"/>
              <a:t>Morris-Sumlin</a:t>
            </a:r>
          </a:p>
          <a:p>
            <a:pPr>
              <a:lnSpc>
                <a:spcPct val="120000"/>
              </a:lnSpc>
              <a:spcBef>
                <a:spcPts val="0"/>
              </a:spcBef>
            </a:pPr>
            <a:r>
              <a:rPr lang="en-US" sz="1900" dirty="0" smtClean="0"/>
              <a:t>Toni Negro</a:t>
            </a:r>
            <a:endParaRPr lang="en-US" sz="1900" dirty="0"/>
          </a:p>
          <a:p>
            <a:pPr>
              <a:lnSpc>
                <a:spcPct val="120000"/>
              </a:lnSpc>
              <a:spcBef>
                <a:spcPts val="0"/>
              </a:spcBef>
            </a:pPr>
            <a:r>
              <a:rPr lang="en-US" sz="1900" dirty="0" smtClean="0"/>
              <a:t>Joshua </a:t>
            </a:r>
            <a:r>
              <a:rPr lang="en-US" sz="1900" dirty="0" err="1" smtClean="0"/>
              <a:t>Westgard</a:t>
            </a:r>
            <a:endParaRPr lang="en-US" sz="1900" dirty="0" smtClean="0"/>
          </a:p>
          <a:p>
            <a:pPr marL="0" indent="0">
              <a:lnSpc>
                <a:spcPct val="120000"/>
              </a:lnSpc>
              <a:spcBef>
                <a:spcPts val="0"/>
              </a:spcBef>
              <a:buNone/>
            </a:pPr>
            <a:endParaRPr lang="en-US" sz="1900" dirty="0" smtClean="0"/>
          </a:p>
          <a:p>
            <a:pPr>
              <a:lnSpc>
                <a:spcPct val="120000"/>
              </a:lnSpc>
              <a:spcBef>
                <a:spcPts val="0"/>
              </a:spcBef>
            </a:pPr>
            <a:r>
              <a:rPr lang="en-US" sz="1900" dirty="0" smtClean="0"/>
              <a:t>Robin </a:t>
            </a:r>
            <a:r>
              <a:rPr lang="en-US" sz="1900" dirty="0" err="1" smtClean="0"/>
              <a:t>Dasler</a:t>
            </a:r>
            <a:endParaRPr lang="en-US" sz="1900" dirty="0"/>
          </a:p>
        </p:txBody>
      </p:sp>
      <p:sp>
        <p:nvSpPr>
          <p:cNvPr id="4" name="TextBox 3"/>
          <p:cNvSpPr txBox="1"/>
          <p:nvPr/>
        </p:nvSpPr>
        <p:spPr>
          <a:xfrm>
            <a:off x="493219" y="1295400"/>
            <a:ext cx="4683126" cy="1200329"/>
          </a:xfrm>
          <a:prstGeom prst="rect">
            <a:avLst/>
          </a:prstGeom>
          <a:noFill/>
        </p:spPr>
        <p:txBody>
          <a:bodyPr wrap="square" rtlCol="0">
            <a:spAutoFit/>
          </a:bodyPr>
          <a:lstStyle/>
          <a:p>
            <a:r>
              <a:rPr lang="en-US" dirty="0" smtClean="0">
                <a:solidFill>
                  <a:schemeClr val="tx1">
                    <a:lumMod val="65000"/>
                    <a:lumOff val="35000"/>
                  </a:schemeClr>
                </a:solidFill>
              </a:rPr>
              <a:t>Thank you to these individuals who are testing the devices and writing the instructions for troubleshooting e-books readers…. </a:t>
            </a:r>
            <a:endParaRPr lang="en-US" dirty="0">
              <a:solidFill>
                <a:schemeClr val="tx1">
                  <a:lumMod val="65000"/>
                  <a:lumOff val="35000"/>
                </a:schemeClr>
              </a:solidFill>
            </a:endParaRPr>
          </a:p>
        </p:txBody>
      </p:sp>
      <p:pic>
        <p:nvPicPr>
          <p:cNvPr id="6" name="Picture 5" descr="Screen shot 2013-10-10 at 2.13.14 PM.png"/>
          <p:cNvPicPr>
            <a:picLocks noChangeAspect="1"/>
          </p:cNvPicPr>
          <p:nvPr/>
        </p:nvPicPr>
        <p:blipFill>
          <a:blip r:embed="rId3"/>
          <a:stretch>
            <a:fillRect/>
          </a:stretch>
        </p:blipFill>
        <p:spPr>
          <a:xfrm>
            <a:off x="1143000" y="2971800"/>
            <a:ext cx="2413000" cy="2159000"/>
          </a:xfrm>
          <a:prstGeom prst="rect">
            <a:avLst/>
          </a:prstGeom>
        </p:spPr>
      </p:pic>
      <p:sp>
        <p:nvSpPr>
          <p:cNvPr id="5" name="TextBox 4"/>
          <p:cNvSpPr txBox="1"/>
          <p:nvPr/>
        </p:nvSpPr>
        <p:spPr>
          <a:xfrm>
            <a:off x="493219" y="5696634"/>
            <a:ext cx="4987926" cy="646331"/>
          </a:xfrm>
          <a:prstGeom prst="rect">
            <a:avLst/>
          </a:prstGeom>
          <a:noFill/>
        </p:spPr>
        <p:txBody>
          <a:bodyPr wrap="square" rtlCol="0">
            <a:spAutoFit/>
          </a:bodyPr>
          <a:lstStyle/>
          <a:p>
            <a:r>
              <a:rPr lang="en-US" dirty="0" smtClean="0"/>
              <a:t>… and for the </a:t>
            </a:r>
            <a:r>
              <a:rPr lang="en-US" dirty="0"/>
              <a:t>idea of a “petting zoo” </a:t>
            </a:r>
            <a:r>
              <a:rPr lang="en-US" dirty="0" smtClean="0"/>
              <a:t>approach… </a:t>
            </a:r>
            <a:endParaRPr lang="en-US" dirty="0"/>
          </a:p>
        </p:txBody>
      </p:sp>
    </p:spTree>
    <p:extLst>
      <p:ext uri="{BB962C8B-B14F-4D97-AF65-F5344CB8AC3E}">
        <p14:creationId xmlns:p14="http://schemas.microsoft.com/office/powerpoint/2010/main" val="37548088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normAutofit/>
          </a:bodyPr>
          <a:lstStyle/>
          <a:p>
            <a:r>
              <a:rPr lang="en-US" dirty="0" smtClean="0"/>
              <a:t>Questions now?</a:t>
            </a:r>
          </a:p>
          <a:p>
            <a:r>
              <a:rPr lang="en-US" dirty="0" smtClean="0"/>
              <a:t>Or later… Contact us:</a:t>
            </a:r>
          </a:p>
          <a:p>
            <a:pPr marL="0" indent="0">
              <a:buNone/>
            </a:pPr>
            <a:endParaRPr lang="en-US" dirty="0" smtClean="0"/>
          </a:p>
          <a:p>
            <a:pPr marL="0" indent="0">
              <a:spcBef>
                <a:spcPts val="0"/>
              </a:spcBef>
              <a:buNone/>
            </a:pPr>
            <a:r>
              <a:rPr lang="en-US" sz="1800" b="1" dirty="0" err="1">
                <a:solidFill>
                  <a:schemeClr val="tx1"/>
                </a:solidFill>
              </a:rPr>
              <a:t>Cinthya</a:t>
            </a:r>
            <a:r>
              <a:rPr lang="en-US" sz="1800" b="1" dirty="0">
                <a:solidFill>
                  <a:schemeClr val="tx1"/>
                </a:solidFill>
              </a:rPr>
              <a:t> </a:t>
            </a:r>
            <a:r>
              <a:rPr lang="en-US" sz="1800" b="1" dirty="0" err="1" smtClean="0">
                <a:solidFill>
                  <a:schemeClr val="tx1"/>
                </a:solidFill>
              </a:rPr>
              <a:t>Ippoliti</a:t>
            </a:r>
            <a:r>
              <a:rPr lang="en-US" sz="1800" b="1" dirty="0" smtClean="0">
                <a:solidFill>
                  <a:schemeClr val="tx1"/>
                </a:solidFill>
              </a:rPr>
              <a:t>, </a:t>
            </a:r>
            <a:r>
              <a:rPr lang="en-US" sz="1800" dirty="0" smtClean="0">
                <a:hlinkClick r:id="rId3"/>
              </a:rPr>
              <a:t>cippol1@umd.edu</a:t>
            </a:r>
            <a:r>
              <a:rPr lang="en-US" sz="1800" dirty="0" smtClean="0"/>
              <a:t> </a:t>
            </a:r>
            <a:r>
              <a:rPr lang="en-US" dirty="0">
                <a:solidFill>
                  <a:schemeClr val="tx1"/>
                </a:solidFill>
              </a:rPr>
              <a:t> </a:t>
            </a:r>
          </a:p>
          <a:p>
            <a:pPr marL="0" indent="0">
              <a:spcBef>
                <a:spcPts val="0"/>
              </a:spcBef>
              <a:buNone/>
            </a:pPr>
            <a:r>
              <a:rPr lang="en-US" sz="1600" dirty="0" smtClean="0">
                <a:solidFill>
                  <a:schemeClr val="tx1"/>
                </a:solidFill>
              </a:rPr>
              <a:t>	Head</a:t>
            </a:r>
            <a:r>
              <a:rPr lang="en-US" sz="1600" dirty="0">
                <a:solidFill>
                  <a:schemeClr val="tx1"/>
                </a:solidFill>
              </a:rPr>
              <a:t>, Teaching and Learning Services   </a:t>
            </a:r>
          </a:p>
          <a:p>
            <a:pPr marL="0" indent="0">
              <a:spcBef>
                <a:spcPts val="0"/>
              </a:spcBef>
              <a:buNone/>
            </a:pPr>
            <a:r>
              <a:rPr lang="en-US" sz="1600" dirty="0" smtClean="0">
                <a:solidFill>
                  <a:schemeClr val="tx1"/>
                </a:solidFill>
              </a:rPr>
              <a:t>	</a:t>
            </a:r>
            <a:r>
              <a:rPr lang="en-US" sz="1600" dirty="0" err="1" smtClean="0">
                <a:solidFill>
                  <a:schemeClr val="tx1"/>
                </a:solidFill>
              </a:rPr>
              <a:t>McKeldin</a:t>
            </a:r>
            <a:r>
              <a:rPr lang="en-US" sz="1600" dirty="0" smtClean="0">
                <a:solidFill>
                  <a:schemeClr val="tx1"/>
                </a:solidFill>
              </a:rPr>
              <a:t> Library</a:t>
            </a:r>
            <a:r>
              <a:rPr lang="en-US" dirty="0">
                <a:solidFill>
                  <a:schemeClr val="tx1"/>
                </a:solidFill>
              </a:rPr>
              <a:t>  </a:t>
            </a:r>
          </a:p>
          <a:p>
            <a:pPr marL="0" indent="0">
              <a:spcBef>
                <a:spcPts val="0"/>
              </a:spcBef>
              <a:buNone/>
            </a:pPr>
            <a:r>
              <a:rPr lang="en-US" dirty="0">
                <a:solidFill>
                  <a:schemeClr val="tx1"/>
                </a:solidFill>
              </a:rPr>
              <a:t> </a:t>
            </a:r>
          </a:p>
          <a:p>
            <a:pPr marL="0" indent="0">
              <a:spcBef>
                <a:spcPts val="0"/>
              </a:spcBef>
              <a:buNone/>
            </a:pPr>
            <a:r>
              <a:rPr lang="en-US" sz="1800" b="1" dirty="0">
                <a:solidFill>
                  <a:schemeClr val="tx1"/>
                </a:solidFill>
              </a:rPr>
              <a:t>Nedelina </a:t>
            </a:r>
            <a:r>
              <a:rPr lang="en-US" sz="1800" b="1" dirty="0" err="1" smtClean="0">
                <a:solidFill>
                  <a:schemeClr val="tx1"/>
                </a:solidFill>
              </a:rPr>
              <a:t>Tchangalova</a:t>
            </a:r>
            <a:r>
              <a:rPr lang="en-US" sz="1800" b="1" dirty="0" smtClean="0">
                <a:solidFill>
                  <a:schemeClr val="tx1"/>
                </a:solidFill>
              </a:rPr>
              <a:t>, </a:t>
            </a:r>
            <a:r>
              <a:rPr lang="en-US" sz="1800" dirty="0" smtClean="0">
                <a:solidFill>
                  <a:schemeClr val="tx1"/>
                </a:solidFill>
                <a:hlinkClick r:id="rId4"/>
              </a:rPr>
              <a:t>nedelina@umd.edu</a:t>
            </a:r>
            <a:r>
              <a:rPr lang="en-US" sz="1800" dirty="0" smtClean="0">
                <a:solidFill>
                  <a:schemeClr val="tx1"/>
                </a:solidFill>
              </a:rPr>
              <a:t> </a:t>
            </a:r>
          </a:p>
          <a:p>
            <a:pPr marL="0" indent="0">
              <a:spcBef>
                <a:spcPts val="0"/>
              </a:spcBef>
              <a:buNone/>
            </a:pPr>
            <a:r>
              <a:rPr lang="en-US" sz="1600" dirty="0" smtClean="0">
                <a:solidFill>
                  <a:schemeClr val="tx1"/>
                </a:solidFill>
              </a:rPr>
              <a:t>	Physical </a:t>
            </a:r>
            <a:r>
              <a:rPr lang="en-US" sz="1600" dirty="0">
                <a:solidFill>
                  <a:schemeClr val="tx1"/>
                </a:solidFill>
              </a:rPr>
              <a:t>Sciences and Public Health Librarian</a:t>
            </a:r>
          </a:p>
          <a:p>
            <a:pPr marL="0" indent="0">
              <a:spcBef>
                <a:spcPts val="0"/>
              </a:spcBef>
              <a:buNone/>
            </a:pPr>
            <a:r>
              <a:rPr lang="en-US" sz="1600" dirty="0" smtClean="0">
                <a:solidFill>
                  <a:schemeClr val="tx1"/>
                </a:solidFill>
              </a:rPr>
              <a:t>	Engineering &amp; </a:t>
            </a:r>
            <a:r>
              <a:rPr lang="en-US" sz="1600" dirty="0">
                <a:solidFill>
                  <a:schemeClr val="tx1"/>
                </a:solidFill>
              </a:rPr>
              <a:t>Physical Sciences </a:t>
            </a:r>
            <a:r>
              <a:rPr lang="en-US" sz="1600" dirty="0" smtClean="0">
                <a:solidFill>
                  <a:schemeClr val="tx1"/>
                </a:solidFill>
              </a:rPr>
              <a:t>Library </a:t>
            </a:r>
          </a:p>
          <a:p>
            <a:pPr marL="0" indent="0">
              <a:spcBef>
                <a:spcPts val="0"/>
              </a:spcBef>
              <a:buNone/>
            </a:pPr>
            <a:r>
              <a:rPr lang="en-US" sz="1600" dirty="0">
                <a:solidFill>
                  <a:schemeClr val="tx1"/>
                </a:solidFill>
              </a:rPr>
              <a:t>	</a:t>
            </a:r>
            <a:endParaRPr lang="en-US" sz="1600"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2200" y="2971800"/>
            <a:ext cx="2615056" cy="2378526"/>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9800" y="5410200"/>
            <a:ext cx="2910840" cy="103936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971801"/>
            <a:ext cx="3962400" cy="1981200"/>
          </a:xfrm>
        </p:spPr>
        <p:txBody>
          <a:bodyPr/>
          <a:lstStyle/>
          <a:p>
            <a:r>
              <a:rPr lang="en-US" sz="2800" dirty="0" err="1"/>
              <a:t>Testudo</a:t>
            </a:r>
            <a:r>
              <a:rPr lang="en-US" sz="2800" dirty="0"/>
              <a:t> looking at books on the shelf at </a:t>
            </a:r>
            <a:r>
              <a:rPr lang="en-US" sz="2800" dirty="0" err="1"/>
              <a:t>McKeldin</a:t>
            </a:r>
            <a:r>
              <a:rPr lang="en-US" sz="2800" dirty="0"/>
              <a:t> Library, University of </a:t>
            </a:r>
            <a:r>
              <a:rPr lang="en-US" sz="2800" dirty="0" smtClean="0"/>
              <a:t>Maryland</a:t>
            </a:r>
            <a:r>
              <a:rPr lang="en-US" sz="2800" dirty="0"/>
              <a:t/>
            </a:r>
            <a:br>
              <a:rPr lang="en-US" sz="2800" dirty="0"/>
            </a:br>
            <a:r>
              <a:rPr lang="en-US" sz="2800" dirty="0" smtClean="0"/>
              <a:t/>
            </a:r>
            <a:br>
              <a:rPr lang="en-US" sz="2800" dirty="0" smtClean="0"/>
            </a:br>
            <a:endParaRPr lang="en-US" sz="28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4800"/>
            <a:ext cx="46228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28600" y="6248400"/>
            <a:ext cx="3768980" cy="400110"/>
          </a:xfrm>
          <a:prstGeom prst="rect">
            <a:avLst/>
          </a:prstGeom>
        </p:spPr>
        <p:txBody>
          <a:bodyPr wrap="none">
            <a:spAutoFit/>
          </a:bodyPr>
          <a:lstStyle/>
          <a:p>
            <a:r>
              <a:rPr lang="en-US" sz="1000" dirty="0" smtClean="0"/>
              <a:t>Used with permission from UMD Libraries Digital Collections</a:t>
            </a:r>
          </a:p>
          <a:p>
            <a:r>
              <a:rPr lang="en-US" sz="1000" dirty="0" smtClean="0"/>
              <a:t>Available at </a:t>
            </a:r>
            <a:r>
              <a:rPr lang="en-US" sz="1000" dirty="0" smtClean="0">
                <a:hlinkClick r:id="rId4"/>
              </a:rPr>
              <a:t>http</a:t>
            </a:r>
            <a:r>
              <a:rPr lang="en-US" sz="1000" dirty="0">
                <a:hlinkClick r:id="rId4"/>
              </a:rPr>
              <a:t>://</a:t>
            </a:r>
            <a:r>
              <a:rPr lang="en-US" sz="1000" dirty="0" smtClean="0">
                <a:hlinkClick r:id="rId4"/>
              </a:rPr>
              <a:t>hdl.handle.net/1903.1/7242</a:t>
            </a:r>
            <a:endParaRPr lang="en-US" sz="1000" dirty="0"/>
          </a:p>
        </p:txBody>
      </p:sp>
    </p:spTree>
    <p:extLst>
      <p:ext uri="{BB962C8B-B14F-4D97-AF65-F5344CB8AC3E}">
        <p14:creationId xmlns:p14="http://schemas.microsoft.com/office/powerpoint/2010/main" val="3929033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demand for e-content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600200"/>
            <a:ext cx="6324600" cy="4718745"/>
          </a:xfrm>
        </p:spPr>
      </p:pic>
    </p:spTree>
    <p:extLst>
      <p:ext uri="{BB962C8B-B14F-4D97-AF65-F5344CB8AC3E}">
        <p14:creationId xmlns:p14="http://schemas.microsoft.com/office/powerpoint/2010/main" val="1657550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98474" y="1257300"/>
            <a:ext cx="5370739" cy="685800"/>
          </a:xfrm>
        </p:spPr>
        <p:txBody>
          <a:bodyPr>
            <a:normAutofit/>
          </a:bodyPr>
          <a:lstStyle/>
          <a:p>
            <a:pPr marL="0" indent="0">
              <a:buNone/>
            </a:pPr>
            <a:r>
              <a:rPr lang="en-US" sz="2400" b="1" dirty="0" smtClean="0">
                <a:solidFill>
                  <a:srgbClr val="C00000"/>
                </a:solidFill>
              </a:rPr>
              <a:t>Number of e-books by fiscal </a:t>
            </a:r>
            <a:r>
              <a:rPr lang="en-US" sz="2400" b="1" dirty="0">
                <a:solidFill>
                  <a:srgbClr val="C00000"/>
                </a:solidFill>
              </a:rPr>
              <a:t>y</a:t>
            </a:r>
            <a:r>
              <a:rPr lang="en-US" sz="2400" b="1" dirty="0" smtClean="0">
                <a:solidFill>
                  <a:srgbClr val="C00000"/>
                </a:solidFill>
              </a:rPr>
              <a:t>ear</a:t>
            </a:r>
          </a:p>
          <a:p>
            <a:pPr lvl="1"/>
            <a:endParaRPr lang="en-US" sz="2400" dirty="0" smtClean="0"/>
          </a:p>
          <a:p>
            <a:pPr marL="0" indent="0">
              <a:buNone/>
            </a:pPr>
            <a:endParaRPr lang="en-US" sz="2400" dirty="0" smtClean="0"/>
          </a:p>
        </p:txBody>
      </p:sp>
      <p:pic>
        <p:nvPicPr>
          <p:cNvPr id="4" name="Picture 3"/>
          <p:cNvPicPr>
            <a:picLocks noChangeAspect="1"/>
          </p:cNvPicPr>
          <p:nvPr/>
        </p:nvPicPr>
        <p:blipFill>
          <a:blip r:embed="rId3"/>
          <a:stretch>
            <a:fillRect/>
          </a:stretch>
        </p:blipFill>
        <p:spPr>
          <a:xfrm>
            <a:off x="6696075" y="3429000"/>
            <a:ext cx="2066417" cy="3123048"/>
          </a:xfrm>
          <a:prstGeom prst="rect">
            <a:avLst/>
          </a:prstGeom>
        </p:spPr>
      </p:pic>
      <p:graphicFrame>
        <p:nvGraphicFramePr>
          <p:cNvPr id="8" name="Diagram 7"/>
          <p:cNvGraphicFramePr/>
          <p:nvPr>
            <p:extLst>
              <p:ext uri="{D42A27DB-BD31-4B8C-83A1-F6EECF244321}">
                <p14:modId xmlns:p14="http://schemas.microsoft.com/office/powerpoint/2010/main" val="279607653"/>
              </p:ext>
            </p:extLst>
          </p:nvPr>
        </p:nvGraphicFramePr>
        <p:xfrm>
          <a:off x="498474" y="19431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p:cNvSpPr txBox="1"/>
          <p:nvPr/>
        </p:nvSpPr>
        <p:spPr>
          <a:xfrm>
            <a:off x="754117" y="3114193"/>
            <a:ext cx="1308491" cy="584775"/>
          </a:xfrm>
          <a:prstGeom prst="rect">
            <a:avLst/>
          </a:prstGeom>
          <a:noFill/>
        </p:spPr>
        <p:txBody>
          <a:bodyPr wrap="square" rtlCol="0">
            <a:spAutoFit/>
          </a:bodyPr>
          <a:lstStyle/>
          <a:p>
            <a:r>
              <a:rPr lang="en-US" sz="3200" b="1" dirty="0" smtClean="0">
                <a:solidFill>
                  <a:srgbClr val="C00000"/>
                </a:solidFill>
              </a:rPr>
              <a:t>FY 11</a:t>
            </a:r>
            <a:endParaRPr lang="en-US" sz="3200" b="1" dirty="0">
              <a:solidFill>
                <a:srgbClr val="C00000"/>
              </a:solidFill>
            </a:endParaRPr>
          </a:p>
        </p:txBody>
      </p:sp>
      <p:sp>
        <p:nvSpPr>
          <p:cNvPr id="10" name="TextBox 9"/>
          <p:cNvSpPr txBox="1"/>
          <p:nvPr/>
        </p:nvSpPr>
        <p:spPr>
          <a:xfrm>
            <a:off x="2895600" y="2590800"/>
            <a:ext cx="1308491" cy="584775"/>
          </a:xfrm>
          <a:prstGeom prst="rect">
            <a:avLst/>
          </a:prstGeom>
          <a:noFill/>
        </p:spPr>
        <p:txBody>
          <a:bodyPr wrap="square" rtlCol="0">
            <a:spAutoFit/>
          </a:bodyPr>
          <a:lstStyle/>
          <a:p>
            <a:r>
              <a:rPr lang="en-US" sz="3200" b="1" dirty="0" smtClean="0">
                <a:solidFill>
                  <a:srgbClr val="FFC000"/>
                </a:solidFill>
              </a:rPr>
              <a:t>FY 12</a:t>
            </a:r>
            <a:endParaRPr lang="en-US" sz="3200" b="1" dirty="0">
              <a:solidFill>
                <a:srgbClr val="FFC000"/>
              </a:solidFill>
            </a:endParaRPr>
          </a:p>
        </p:txBody>
      </p:sp>
      <p:sp>
        <p:nvSpPr>
          <p:cNvPr id="11" name="TextBox 10"/>
          <p:cNvSpPr txBox="1"/>
          <p:nvPr/>
        </p:nvSpPr>
        <p:spPr>
          <a:xfrm>
            <a:off x="4960930" y="2082225"/>
            <a:ext cx="1308491" cy="584775"/>
          </a:xfrm>
          <a:prstGeom prst="rect">
            <a:avLst/>
          </a:prstGeom>
          <a:noFill/>
        </p:spPr>
        <p:txBody>
          <a:bodyPr wrap="square" rtlCol="0">
            <a:spAutoFit/>
          </a:bodyPr>
          <a:lstStyle/>
          <a:p>
            <a:r>
              <a:rPr lang="en-US" sz="3200" b="1" dirty="0" smtClean="0">
                <a:solidFill>
                  <a:srgbClr val="00B050"/>
                </a:solidFill>
              </a:rPr>
              <a:t>FY 13</a:t>
            </a:r>
            <a:endParaRPr lang="en-US" sz="3200" b="1" dirty="0">
              <a:solidFill>
                <a:srgbClr val="00B050"/>
              </a:solidFill>
            </a:endParaRPr>
          </a:p>
        </p:txBody>
      </p:sp>
    </p:spTree>
    <p:extLst>
      <p:ext uri="{BB962C8B-B14F-4D97-AF65-F5344CB8AC3E}">
        <p14:creationId xmlns:p14="http://schemas.microsoft.com/office/powerpoint/2010/main" val="1834542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en-US" sz="1800" dirty="0" smtClean="0"/>
              <a:t>cont.</a:t>
            </a:r>
            <a:endParaRPr lang="en-US" sz="1800" dirty="0"/>
          </a:p>
        </p:txBody>
      </p:sp>
      <p:sp>
        <p:nvSpPr>
          <p:cNvPr id="3" name="Content Placeholder 2"/>
          <p:cNvSpPr>
            <a:spLocks noGrp="1"/>
          </p:cNvSpPr>
          <p:nvPr>
            <p:ph idx="1"/>
          </p:nvPr>
        </p:nvSpPr>
        <p:spPr>
          <a:xfrm>
            <a:off x="513746" y="1193889"/>
            <a:ext cx="7556313" cy="4144963"/>
          </a:xfrm>
        </p:spPr>
        <p:txBody>
          <a:bodyPr>
            <a:normAutofit/>
          </a:bodyPr>
          <a:lstStyle/>
          <a:p>
            <a:pPr marL="0" indent="0">
              <a:buNone/>
            </a:pPr>
            <a:r>
              <a:rPr lang="en-US" sz="2400" b="1" dirty="0" smtClean="0">
                <a:solidFill>
                  <a:srgbClr val="C00000"/>
                </a:solidFill>
              </a:rPr>
              <a:t>Vendors</a:t>
            </a:r>
            <a:r>
              <a:rPr lang="en-US" sz="2400" dirty="0" smtClean="0"/>
              <a:t> </a:t>
            </a:r>
          </a:p>
        </p:txBody>
      </p:sp>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9466" y="4565497"/>
            <a:ext cx="2567142" cy="772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983112"/>
            <a:ext cx="1469154" cy="1453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1800" y="5957254"/>
            <a:ext cx="3776118" cy="40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69846" y="2552700"/>
            <a:ext cx="3400213"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474" y="2466975"/>
            <a:ext cx="3108579"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17918" y="3716024"/>
            <a:ext cx="2531459" cy="772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17918" y="4890184"/>
            <a:ext cx="3359382" cy="819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25704" y="3581400"/>
            <a:ext cx="1947333"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8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8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7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issues</a:t>
            </a:r>
            <a:endParaRPr lang="en-US" dirty="0"/>
          </a:p>
        </p:txBody>
      </p:sp>
      <p:sp>
        <p:nvSpPr>
          <p:cNvPr id="4" name="Content Placeholder 2"/>
          <p:cNvSpPr>
            <a:spLocks noGrp="1"/>
          </p:cNvSpPr>
          <p:nvPr>
            <p:ph idx="1"/>
          </p:nvPr>
        </p:nvSpPr>
        <p:spPr>
          <a:xfrm>
            <a:off x="498474" y="1219200"/>
            <a:ext cx="8340726" cy="5334000"/>
          </a:xfrm>
        </p:spPr>
        <p:txBody>
          <a:bodyPr>
            <a:normAutofit/>
          </a:bodyPr>
          <a:lstStyle/>
          <a:p>
            <a:pPr marL="0" indent="0">
              <a:buNone/>
            </a:pPr>
            <a:r>
              <a:rPr lang="en-US" sz="2400" b="1" dirty="0" smtClean="0">
                <a:solidFill>
                  <a:srgbClr val="C00000"/>
                </a:solidFill>
              </a:rPr>
              <a:t>Data from </a:t>
            </a:r>
            <a:r>
              <a:rPr lang="en-US" sz="2400" b="1" dirty="0" err="1" smtClean="0">
                <a:solidFill>
                  <a:srgbClr val="C00000"/>
                </a:solidFill>
              </a:rPr>
              <a:t>LibAnswers</a:t>
            </a:r>
            <a:endParaRPr lang="en-US" sz="2400" b="1" dirty="0" smtClean="0">
              <a:solidFill>
                <a:srgbClr val="C00000"/>
              </a:solidFill>
            </a:endParaRPr>
          </a:p>
          <a:p>
            <a:pPr lvl="1"/>
            <a:endParaRPr lang="en-US" sz="2000" dirty="0" smtClean="0"/>
          </a:p>
          <a:p>
            <a:pPr lvl="1"/>
            <a:r>
              <a:rPr lang="en-US" sz="2200" dirty="0" smtClean="0"/>
              <a:t>~ 208 total hits to our e-book and </a:t>
            </a:r>
            <a:r>
              <a:rPr lang="en-US" sz="2200" dirty="0" err="1" smtClean="0"/>
              <a:t>WorldCat</a:t>
            </a:r>
            <a:r>
              <a:rPr lang="en-US" sz="2200" dirty="0" smtClean="0"/>
              <a:t> </a:t>
            </a:r>
            <a:r>
              <a:rPr lang="en-US" sz="2200" dirty="0" err="1" smtClean="0"/>
              <a:t>Knolwedge</a:t>
            </a:r>
            <a:r>
              <a:rPr lang="en-US" sz="2200" dirty="0" smtClean="0"/>
              <a:t> Base</a:t>
            </a:r>
          </a:p>
          <a:p>
            <a:pPr lvl="1"/>
            <a:r>
              <a:rPr lang="en-US" sz="2200" dirty="0" smtClean="0"/>
              <a:t>~ 33 e-book related questions</a:t>
            </a:r>
          </a:p>
          <a:p>
            <a:pPr lvl="1"/>
            <a:r>
              <a:rPr lang="en-US" sz="2200" dirty="0" smtClean="0"/>
              <a:t>~ 132 </a:t>
            </a:r>
            <a:r>
              <a:rPr lang="en-US" sz="2200" dirty="0" err="1" smtClean="0"/>
              <a:t>WorldCat</a:t>
            </a:r>
            <a:r>
              <a:rPr lang="en-US" sz="2200" dirty="0" smtClean="0"/>
              <a:t> </a:t>
            </a:r>
            <a:r>
              <a:rPr lang="en-US" sz="2200" smtClean="0"/>
              <a:t>related questions</a:t>
            </a:r>
          </a:p>
          <a:p>
            <a:pPr marL="228600" lvl="1" indent="0">
              <a:buNone/>
            </a:pPr>
            <a:endParaRPr lang="en-US" sz="2000" dirty="0" smtClean="0"/>
          </a:p>
          <a:p>
            <a:pPr lvl="1"/>
            <a:r>
              <a:rPr lang="en-US" sz="2200" dirty="0" smtClean="0"/>
              <a:t>Most of them are in regards to </a:t>
            </a:r>
            <a:r>
              <a:rPr lang="en-US" sz="2200" b="1" dirty="0" smtClean="0"/>
              <a:t>accessing specific titles</a:t>
            </a:r>
          </a:p>
          <a:p>
            <a:pPr lvl="2"/>
            <a:r>
              <a:rPr lang="en-US" sz="2200" dirty="0" smtClean="0"/>
              <a:t>They either cannot tell if we own a specific item</a:t>
            </a:r>
          </a:p>
          <a:p>
            <a:pPr lvl="2"/>
            <a:r>
              <a:rPr lang="en-US" sz="2200" dirty="0" smtClean="0"/>
              <a:t>The link is not working when we should have access</a:t>
            </a:r>
          </a:p>
          <a:p>
            <a:pPr lvl="1"/>
            <a:r>
              <a:rPr lang="en-US" sz="2200" dirty="0" smtClean="0"/>
              <a:t>A few are about </a:t>
            </a:r>
            <a:r>
              <a:rPr lang="en-US" sz="2200" b="1" dirty="0" smtClean="0"/>
              <a:t>downloading</a:t>
            </a:r>
            <a:r>
              <a:rPr lang="en-US" sz="2200" dirty="0" smtClean="0"/>
              <a:t> e-books</a:t>
            </a:r>
          </a:p>
        </p:txBody>
      </p:sp>
      <p:pic>
        <p:nvPicPr>
          <p:cNvPr id="5" name="Picture 4"/>
          <p:cNvPicPr>
            <a:picLocks noChangeAspect="1"/>
          </p:cNvPicPr>
          <p:nvPr/>
        </p:nvPicPr>
        <p:blipFill>
          <a:blip r:embed="rId3"/>
          <a:stretch>
            <a:fillRect/>
          </a:stretch>
        </p:blipFill>
        <p:spPr>
          <a:xfrm rot="9682817">
            <a:off x="5095366" y="505738"/>
            <a:ext cx="1934152" cy="12088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 calcmode="lin" valueType="num">
                                      <p:cBhvr additive="base">
                                        <p:cTn id="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anim calcmode="lin" valueType="num">
                                      <p:cBhvr additive="base">
                                        <p:cTn id="1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anim calcmode="lin" valueType="num">
                                      <p:cBhvr additive="base">
                                        <p:cTn id="1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9" end="9"/>
                                            </p:txEl>
                                          </p:spTgt>
                                        </p:tgtEl>
                                        <p:attrNameLst>
                                          <p:attrName>style.visibility</p:attrName>
                                        </p:attrNameLst>
                                      </p:cBhvr>
                                      <p:to>
                                        <p:strVal val="visible"/>
                                      </p:to>
                                    </p:set>
                                    <p:anim calcmode="lin" valueType="num">
                                      <p:cBhvr additive="base">
                                        <p:cTn id="1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
            </a:r>
            <a:r>
              <a:rPr lang="en-US" dirty="0"/>
              <a:t>issues </a:t>
            </a:r>
            <a:r>
              <a:rPr lang="en-US" sz="1800" dirty="0"/>
              <a:t>cont.</a:t>
            </a:r>
          </a:p>
        </p:txBody>
      </p:sp>
      <p:sp>
        <p:nvSpPr>
          <p:cNvPr id="4" name="Content Placeholder 2"/>
          <p:cNvSpPr>
            <a:spLocks noGrp="1"/>
          </p:cNvSpPr>
          <p:nvPr>
            <p:ph idx="1"/>
          </p:nvPr>
        </p:nvSpPr>
        <p:spPr>
          <a:xfrm>
            <a:off x="498474" y="1219200"/>
            <a:ext cx="8340726" cy="1524000"/>
          </a:xfrm>
        </p:spPr>
        <p:txBody>
          <a:bodyPr>
            <a:normAutofit/>
          </a:bodyPr>
          <a:lstStyle/>
          <a:p>
            <a:pPr marL="0" indent="0">
              <a:buNone/>
            </a:pPr>
            <a:r>
              <a:rPr lang="en-US" sz="2400" b="1" dirty="0">
                <a:solidFill>
                  <a:srgbClr val="C00000"/>
                </a:solidFill>
              </a:rPr>
              <a:t>Data from </a:t>
            </a:r>
            <a:r>
              <a:rPr lang="en-US" sz="2400" b="1" dirty="0" err="1" smtClean="0">
                <a:solidFill>
                  <a:srgbClr val="C00000"/>
                </a:solidFill>
              </a:rPr>
              <a:t>LibAnswers</a:t>
            </a:r>
            <a:endParaRPr lang="en-US" sz="2200" dirty="0" smtClean="0"/>
          </a:p>
          <a:p>
            <a:r>
              <a:rPr lang="en-US" sz="2200" dirty="0" smtClean="0"/>
              <a:t>Anecdotal evidence via liaisons that faculty are asking questions about accessing specific titles</a:t>
            </a:r>
          </a:p>
        </p:txBody>
      </p:sp>
      <p:pic>
        <p:nvPicPr>
          <p:cNvPr id="1026" name="Picture 2" descr="http://farm1.staticflickr.com/139/327122302_bbc4a3935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725647"/>
            <a:ext cx="3167477" cy="237560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304800" y="3048000"/>
            <a:ext cx="5181600" cy="3581400"/>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smtClean="0"/>
              <a:t>Liaisons themselves are not sure who to go to for questions:</a:t>
            </a:r>
          </a:p>
          <a:p>
            <a:pPr lvl="1"/>
            <a:r>
              <a:rPr lang="en-US" dirty="0" smtClean="0"/>
              <a:t>We do not have a system in place for general e-book troubleshooting</a:t>
            </a:r>
          </a:p>
          <a:p>
            <a:pPr lvl="1"/>
            <a:r>
              <a:rPr lang="en-US" dirty="0" smtClean="0"/>
              <a:t>We do have an Acquisitions Helpdesk link for accessibility related issues</a:t>
            </a:r>
          </a:p>
          <a:p>
            <a:endParaRPr lang="en-US" dirty="0"/>
          </a:p>
        </p:txBody>
      </p:sp>
      <p:sp>
        <p:nvSpPr>
          <p:cNvPr id="3" name="TextBox 2"/>
          <p:cNvSpPr txBox="1"/>
          <p:nvPr/>
        </p:nvSpPr>
        <p:spPr>
          <a:xfrm>
            <a:off x="5152539" y="6101255"/>
            <a:ext cx="3991461" cy="400110"/>
          </a:xfrm>
          <a:prstGeom prst="rect">
            <a:avLst/>
          </a:prstGeom>
          <a:noFill/>
        </p:spPr>
        <p:txBody>
          <a:bodyPr wrap="square" rtlCol="0">
            <a:spAutoFit/>
          </a:bodyPr>
          <a:lstStyle/>
          <a:p>
            <a:r>
              <a:rPr lang="en-US" sz="1000" dirty="0" smtClean="0"/>
              <a:t>“Question </a:t>
            </a:r>
            <a:r>
              <a:rPr lang="en-US" sz="1000" dirty="0"/>
              <a:t>mark in </a:t>
            </a:r>
            <a:r>
              <a:rPr lang="en-US" sz="1000" dirty="0" smtClean="0"/>
              <a:t>Esbjerg” by </a:t>
            </a:r>
            <a:r>
              <a:rPr lang="en-US" sz="1000" dirty="0"/>
              <a:t> Alexander Henning Drachmann</a:t>
            </a:r>
          </a:p>
          <a:p>
            <a:r>
              <a:rPr lang="en-US" sz="1000" dirty="0" smtClean="0">
                <a:hlinkClick r:id="rId4"/>
              </a:rPr>
              <a:t>http</a:t>
            </a:r>
            <a:r>
              <a:rPr lang="en-US" sz="1000" dirty="0">
                <a:hlinkClick r:id="rId4"/>
              </a:rPr>
              <a:t>://www.flickr.com/photos/drachmann/327122302/lightbox</a:t>
            </a:r>
            <a:r>
              <a:rPr lang="en-US" sz="800" dirty="0">
                <a:hlinkClick r:id="rId4"/>
              </a:rPr>
              <a:t>/</a:t>
            </a:r>
            <a:endParaRPr lang="en-US" sz="800" dirty="0"/>
          </a:p>
        </p:txBody>
      </p:sp>
    </p:spTree>
    <p:extLst>
      <p:ext uri="{BB962C8B-B14F-4D97-AF65-F5344CB8AC3E}">
        <p14:creationId xmlns:p14="http://schemas.microsoft.com/office/powerpoint/2010/main" val="2786152442"/>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mp:transition xmlns:mp="http://schemas.microsoft.com/office/mac/powerpoint/2008/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
            </a:r>
            <a:r>
              <a:rPr lang="en-US" dirty="0"/>
              <a:t>issues </a:t>
            </a:r>
            <a:r>
              <a:rPr lang="en-US" sz="1800" dirty="0"/>
              <a:t>cont.</a:t>
            </a:r>
          </a:p>
        </p:txBody>
      </p:sp>
      <p:sp>
        <p:nvSpPr>
          <p:cNvPr id="4" name="Content Placeholder 2"/>
          <p:cNvSpPr>
            <a:spLocks noGrp="1"/>
          </p:cNvSpPr>
          <p:nvPr>
            <p:ph idx="1"/>
          </p:nvPr>
        </p:nvSpPr>
        <p:spPr>
          <a:xfrm>
            <a:off x="498474" y="1219200"/>
            <a:ext cx="8340726" cy="5334000"/>
          </a:xfrm>
        </p:spPr>
        <p:txBody>
          <a:bodyPr>
            <a:normAutofit/>
          </a:bodyPr>
          <a:lstStyle/>
          <a:p>
            <a:pPr marL="0" indent="0">
              <a:buNone/>
            </a:pPr>
            <a:r>
              <a:rPr lang="en-US" sz="2400" b="1" dirty="0">
                <a:solidFill>
                  <a:srgbClr val="C00000"/>
                </a:solidFill>
              </a:rPr>
              <a:t>Data from </a:t>
            </a:r>
            <a:r>
              <a:rPr lang="en-US" sz="2400" b="1" dirty="0" smtClean="0">
                <a:solidFill>
                  <a:srgbClr val="C00000"/>
                </a:solidFill>
              </a:rPr>
              <a:t>e-book research at UMD in 2012</a:t>
            </a:r>
            <a:endParaRPr lang="en-US" sz="2200" dirty="0" smtClean="0"/>
          </a:p>
          <a:p>
            <a:r>
              <a:rPr lang="en-US" b="1" dirty="0"/>
              <a:t>Survey was distributed to three </a:t>
            </a:r>
            <a:r>
              <a:rPr lang="en-US" b="1" dirty="0" smtClean="0"/>
              <a:t>colleges</a:t>
            </a:r>
            <a:r>
              <a:rPr lang="en-US" dirty="0" smtClean="0"/>
              <a:t>: </a:t>
            </a:r>
          </a:p>
          <a:p>
            <a:pPr lvl="1">
              <a:spcBef>
                <a:spcPts val="0"/>
              </a:spcBef>
            </a:pPr>
            <a:r>
              <a:rPr lang="en-US" dirty="0" smtClean="0"/>
              <a:t>Arts </a:t>
            </a:r>
            <a:r>
              <a:rPr lang="en-US" dirty="0"/>
              <a:t>and </a:t>
            </a:r>
            <a:r>
              <a:rPr lang="en-US" dirty="0" smtClean="0"/>
              <a:t>Humanities</a:t>
            </a:r>
          </a:p>
          <a:p>
            <a:pPr lvl="1">
              <a:spcBef>
                <a:spcPts val="0"/>
              </a:spcBef>
            </a:pPr>
            <a:r>
              <a:rPr lang="en-US" dirty="0" smtClean="0"/>
              <a:t>Behavioral </a:t>
            </a:r>
            <a:r>
              <a:rPr lang="en-US" dirty="0"/>
              <a:t>and Social </a:t>
            </a:r>
            <a:r>
              <a:rPr lang="en-US" dirty="0" smtClean="0"/>
              <a:t>Sciences</a:t>
            </a:r>
          </a:p>
          <a:p>
            <a:pPr lvl="1">
              <a:spcBef>
                <a:spcPts val="0"/>
              </a:spcBef>
            </a:pPr>
            <a:r>
              <a:rPr lang="en-US" dirty="0" smtClean="0"/>
              <a:t>Education</a:t>
            </a:r>
          </a:p>
          <a:p>
            <a:r>
              <a:rPr lang="en-US" b="1" dirty="0" smtClean="0"/>
              <a:t>Goals for the survey:</a:t>
            </a:r>
          </a:p>
          <a:p>
            <a:pPr lvl="1">
              <a:spcBef>
                <a:spcPts val="0"/>
              </a:spcBef>
            </a:pPr>
            <a:r>
              <a:rPr lang="en-US" dirty="0" smtClean="0"/>
              <a:t>Preferred book format for using different types of materials (e.g</a:t>
            </a:r>
            <a:r>
              <a:rPr lang="en-US" dirty="0"/>
              <a:t>., scholarly monographs, edited collections, reference works, etc.), </a:t>
            </a:r>
            <a:endParaRPr lang="en-US" dirty="0" smtClean="0"/>
          </a:p>
          <a:p>
            <a:pPr lvl="1">
              <a:spcBef>
                <a:spcPts val="0"/>
              </a:spcBef>
            </a:pPr>
            <a:r>
              <a:rPr lang="en-US" dirty="0" smtClean="0"/>
              <a:t>Issues in identifying</a:t>
            </a:r>
            <a:r>
              <a:rPr lang="en-US" dirty="0"/>
              <a:t>, accessing, </a:t>
            </a:r>
            <a:r>
              <a:rPr lang="en-US" dirty="0" smtClean="0"/>
              <a:t>and using e-books</a:t>
            </a:r>
          </a:p>
          <a:p>
            <a:pPr lvl="1">
              <a:spcBef>
                <a:spcPts val="0"/>
              </a:spcBef>
            </a:pPr>
            <a:r>
              <a:rPr lang="en-US" dirty="0"/>
              <a:t>S</a:t>
            </a:r>
            <a:r>
              <a:rPr lang="en-US" dirty="0" smtClean="0"/>
              <a:t>uitability </a:t>
            </a:r>
            <a:r>
              <a:rPr lang="en-US" dirty="0"/>
              <a:t>of e-books to research methods in </a:t>
            </a:r>
            <a:r>
              <a:rPr lang="en-US" dirty="0" smtClean="0"/>
              <a:t>these  disciplines </a:t>
            </a:r>
          </a:p>
          <a:p>
            <a:r>
              <a:rPr lang="en-US" b="1" dirty="0" smtClean="0"/>
              <a:t>Preliminary results </a:t>
            </a:r>
            <a:r>
              <a:rPr lang="en-US" sz="1800" dirty="0" smtClean="0"/>
              <a:t>available at </a:t>
            </a:r>
            <a:r>
              <a:rPr lang="en-US" sz="1800" dirty="0">
                <a:hlinkClick r:id="rId3"/>
              </a:rPr>
              <a:t>http://hdl.handle.net/1903/12875</a:t>
            </a:r>
            <a:endParaRPr lang="en-US" sz="1800" dirty="0" smtClean="0"/>
          </a:p>
          <a:p>
            <a:pPr marL="0" indent="0">
              <a:buNone/>
            </a:pPr>
            <a:r>
              <a:rPr lang="en-US" sz="2400" dirty="0" smtClean="0"/>
              <a:t>                 </a:t>
            </a:r>
          </a:p>
          <a:p>
            <a:pPr marL="0" indent="0">
              <a:buNone/>
            </a:pPr>
            <a:r>
              <a:rPr lang="en-US" sz="2400" dirty="0"/>
              <a:t> </a:t>
            </a:r>
            <a:r>
              <a:rPr lang="en-US" sz="2400" dirty="0" smtClean="0"/>
              <a:t>                </a:t>
            </a:r>
            <a:r>
              <a:rPr lang="en-US" b="1" dirty="0" smtClean="0"/>
              <a:t>Article publication </a:t>
            </a:r>
            <a:r>
              <a:rPr lang="en-US" dirty="0" smtClean="0"/>
              <a:t>is                  in Project MUSE</a:t>
            </a:r>
            <a:endParaRPr lang="en-US" dirty="0"/>
          </a:p>
          <a:p>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862841">
            <a:off x="4437684" y="5773325"/>
            <a:ext cx="952325" cy="80861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0" y="5334000"/>
            <a:ext cx="990600" cy="1481668"/>
          </a:xfrm>
          <a:prstGeom prst="rect">
            <a:avLst/>
          </a:prstGeom>
        </p:spPr>
      </p:pic>
    </p:spTree>
    <p:extLst>
      <p:ext uri="{BB962C8B-B14F-4D97-AF65-F5344CB8AC3E}">
        <p14:creationId xmlns:p14="http://schemas.microsoft.com/office/powerpoint/2010/main" val="54801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Advantage.thmx</Template>
  <TotalTime>1521</TotalTime>
  <Words>2355</Words>
  <Application>Microsoft Office PowerPoint</Application>
  <PresentationFormat>On-screen Show (4:3)</PresentationFormat>
  <Paragraphs>246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Advantage</vt:lpstr>
      <vt:lpstr>Navigating User Limits and E-book Device Compatibility Testing</vt:lpstr>
      <vt:lpstr>Outline</vt:lpstr>
      <vt:lpstr>Testudo looking at books on the shelf at McKeldin Library, University of Maryland  </vt:lpstr>
      <vt:lpstr>Increasing demand for e-content</vt:lpstr>
      <vt:lpstr>Background</vt:lpstr>
      <vt:lpstr>Background cont.</vt:lpstr>
      <vt:lpstr>General issues</vt:lpstr>
      <vt:lpstr>General issues cont.</vt:lpstr>
      <vt:lpstr>General issues cont.</vt:lpstr>
      <vt:lpstr>PowerPoint Presentation</vt:lpstr>
      <vt:lpstr>PowerPoint Presentation</vt:lpstr>
      <vt:lpstr>Internal Usability Project -Background</vt:lpstr>
      <vt:lpstr>PowerPoint Presentation</vt:lpstr>
      <vt:lpstr>Internal Usability Project - Process</vt:lpstr>
      <vt:lpstr>PowerPoint Presentation</vt:lpstr>
      <vt:lpstr>Internal Usability Project - Process</vt:lpstr>
      <vt:lpstr>Internal Usability Project - Process</vt:lpstr>
      <vt:lpstr>Internal Usability Project - Results</vt:lpstr>
      <vt:lpstr>Next steps</vt:lpstr>
      <vt:lpstr>Acknowledgments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User Limits and E-book Device Compatibility Testing</dc:title>
  <dc:creator>Christopher Ippoliti</dc:creator>
  <cp:lastModifiedBy>nedelina</cp:lastModifiedBy>
  <cp:revision>134</cp:revision>
  <dcterms:created xsi:type="dcterms:W3CDTF">2013-10-21T16:11:00Z</dcterms:created>
  <dcterms:modified xsi:type="dcterms:W3CDTF">2013-10-30T16:26:29Z</dcterms:modified>
</cp:coreProperties>
</file>