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8" r:id="rId2"/>
    <p:sldId id="269" r:id="rId3"/>
    <p:sldId id="283" r:id="rId4"/>
    <p:sldId id="289" r:id="rId5"/>
    <p:sldId id="287" r:id="rId6"/>
    <p:sldId id="285" r:id="rId7"/>
    <p:sldId id="290" r:id="rId8"/>
    <p:sldId id="291" r:id="rId9"/>
    <p:sldId id="277" r:id="rId10"/>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73829" autoAdjust="0"/>
  </p:normalViewPr>
  <p:slideViewPr>
    <p:cSldViewPr>
      <p:cViewPr>
        <p:scale>
          <a:sx n="91" d="100"/>
          <a:sy n="91" d="100"/>
        </p:scale>
        <p:origin x="-2214" y="-72"/>
      </p:cViewPr>
      <p:guideLst>
        <p:guide orient="horz" pos="2160"/>
        <p:guide pos="2880"/>
      </p:guideLst>
    </p:cSldViewPr>
  </p:slideViewPr>
  <p:outlineViewPr>
    <p:cViewPr>
      <p:scale>
        <a:sx n="33" d="100"/>
        <a:sy n="33" d="100"/>
      </p:scale>
      <p:origin x="0" y="36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798" y="-96"/>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B14EBFF3-B341-4081-9F4F-9E9125387A7F}" type="datetimeFigureOut">
              <a:rPr lang="en-US" smtClean="0"/>
              <a:t>9/25/2015</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376A55ED-CECB-4066-BD8D-380AA7FCE311}" type="slidenum">
              <a:rPr lang="en-US" smtClean="0"/>
              <a:t>‹#›</a:t>
            </a:fld>
            <a:endParaRPr lang="en-US"/>
          </a:p>
        </p:txBody>
      </p:sp>
    </p:spTree>
    <p:extLst>
      <p:ext uri="{BB962C8B-B14F-4D97-AF65-F5344CB8AC3E}">
        <p14:creationId xmlns:p14="http://schemas.microsoft.com/office/powerpoint/2010/main" val="3488055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TODAY I</a:t>
            </a:r>
            <a:r>
              <a:rPr lang="en-US" sz="1800" baseline="0" dirty="0" smtClean="0"/>
              <a:t> WILL BE DESCRIBING THE COLLABORATION OF THE UNIVERSITY OF MARYLAND ARCHIVES WITH OUR HISTORY DEPARTMENT AND 1 OF THE VISIBLE PRODUCTS OF THIS COLLABORATION, A STUDENT POSTER SESSION AT OUR UNIVERSITY-WIDE OPEN HOUSE.</a:t>
            </a:r>
          </a:p>
          <a:p>
            <a:endParaRPr lang="en-US" sz="1800" baseline="0" dirty="0" smtClean="0"/>
          </a:p>
          <a:p>
            <a:r>
              <a:rPr lang="en-US" sz="1800" baseline="0" dirty="0" smtClean="0"/>
              <a:t>JASON SPECK, OUR MODERATOR FOR TODAY, AND I SERVED AS CO-INSTRUCTORS FOR THIS CLASS, WHICH WE TAUGHT FOR THE FIRST TIME IN SPRING 2014.</a:t>
            </a:r>
            <a:endParaRPr lang="en-US" sz="1800" dirty="0"/>
          </a:p>
        </p:txBody>
      </p:sp>
      <p:sp>
        <p:nvSpPr>
          <p:cNvPr id="4" name="Slide Number Placeholder 3"/>
          <p:cNvSpPr>
            <a:spLocks noGrp="1"/>
          </p:cNvSpPr>
          <p:nvPr>
            <p:ph type="sldNum" sz="quarter" idx="10"/>
          </p:nvPr>
        </p:nvSpPr>
        <p:spPr/>
        <p:txBody>
          <a:bodyPr/>
          <a:lstStyle/>
          <a:p>
            <a:fld id="{557631C0-52C8-452C-8595-54E2F8185C48}" type="slidenum">
              <a:rPr lang="en-US" smtClean="0"/>
              <a:t>1</a:t>
            </a:fld>
            <a:endParaRPr lang="en-US"/>
          </a:p>
        </p:txBody>
      </p:sp>
    </p:spTree>
    <p:extLst>
      <p:ext uri="{BB962C8B-B14F-4D97-AF65-F5344CB8AC3E}">
        <p14:creationId xmlns:p14="http://schemas.microsoft.com/office/powerpoint/2010/main" val="1720311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a:t>
            </a:r>
            <a:r>
              <a:rPr lang="en-US" baseline="0" dirty="0" smtClean="0"/>
              <a:t> HAD ALWAYS BEEN A DREAM OF THE UNIVERSITY ARCHIVES. JUST TOOK A LITTLE PERSUADING FROM ONE OF THE SENIOR MEDIA SPECIALISTS IN UNIVERSITY COMMUNICATIONS FOR US TO GET OFF THE DIME. WHEN WE APPROACHED THE HISTORY DEPARTMENT CHAIR, HE ACTUALLY NEEDED LITTLE CONVINCING TO LET US START THE CLASS.  WE HAD BEEN READY FOR A FIGHT WITH ALL SORTS OF GOOD ARGUMENTS, WHICH IN THE END WE DIDN’T NEED. </a:t>
            </a:r>
          </a:p>
          <a:p>
            <a:endParaRPr lang="en-US" baseline="0" dirty="0" smtClean="0"/>
          </a:p>
          <a:p>
            <a:r>
              <a:rPr lang="en-US" baseline="0" dirty="0" smtClean="0"/>
              <a:t>CLASS WAS OFFERED AT 400-LEVEL, SO BOTH GRADUATE AND UNDERGRADUATE STUDENTS COULD TAKE IT. MANY STUDENTS AND STAFF MEMBERS TO WHOM WE TALKED ABOUT THE CLASS WERE VERY EXCITED ABOUT IT. DECENT-SIZED ENROLLMENT FOR NEW CLASS.</a:t>
            </a:r>
          </a:p>
          <a:p>
            <a:endParaRPr lang="en-US" baseline="0" dirty="0" smtClean="0"/>
          </a:p>
          <a:p>
            <a:r>
              <a:rPr lang="en-US" baseline="0" dirty="0" smtClean="0"/>
              <a:t>GOOD CHANCE TO GIVE MD IMAGES STUDENTS SOLID INFORMATION ABOUT UMD HISTORY, SO THEY WOULDN’T KEEP REPEATING MIS-INFORMATION PASSED DOWN TO THEM OVER THE YEARS.</a:t>
            </a:r>
          </a:p>
          <a:p>
            <a:endParaRPr lang="en-US" baseline="0" dirty="0" smtClean="0"/>
          </a:p>
          <a:p>
            <a:r>
              <a:rPr lang="en-US" baseline="0" dirty="0" smtClean="0"/>
              <a:t>READY AGREEMENT FROM ALL OUR INVITED GUEST SPEAKERS—USM CHANCELLOR, 2 VICE PRESIDENTS AND 1 FORMER VICE PRESIDENT, MAYOR OF THE CITY OF COLLEGE PARK, WHERE THE UNIVERSITY IS LOCATED, DIRECTOR OF ATHLETICS</a:t>
            </a:r>
          </a:p>
          <a:p>
            <a:endParaRPr lang="en-US" baseline="0" dirty="0" smtClean="0"/>
          </a:p>
          <a:p>
            <a:r>
              <a:rPr lang="en-US" baseline="0" dirty="0" smtClean="0"/>
              <a:t>THERE WERE A LOT OF POSITIVES THAT WE TOOK AWAY FROM THE FIRST ITERATION OF THE CLASS.</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2</a:t>
            </a:fld>
            <a:endParaRPr lang="en-US"/>
          </a:p>
        </p:txBody>
      </p:sp>
    </p:spTree>
    <p:extLst>
      <p:ext uri="{BB962C8B-B14F-4D97-AF65-F5344CB8AC3E}">
        <p14:creationId xmlns:p14="http://schemas.microsoft.com/office/powerpoint/2010/main" val="2072278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HAD LITTLE SUPPORT FROM THE HISTORY DEPARTMENT FOR COURSE PREPARATION—NO REAL GUIDANCE ON CRAFTING A SYLLABUS, FOR EXAMPLE, AND THE CONTACTS WE HAD WITH A FULL-TIME HISTORY DEPARTMENT FACULTY MEMBER WHO WAS SUPPOSED TO BE ASSISTING US WITH PREP WERE SPORADIC, WITH LONG SILENCES IN BETWEEN</a:t>
            </a:r>
          </a:p>
          <a:p>
            <a:endParaRPr lang="en-US" baseline="0" dirty="0" smtClean="0"/>
          </a:p>
          <a:p>
            <a:r>
              <a:rPr lang="en-US" baseline="0" dirty="0" smtClean="0"/>
              <a:t>WE ENDED UP WITH A LOT OF STUDENTS LOOKING FOR AN EASY “A,” WHICH WAS FRUSTRATING, AND WE WERE ABLE TO DETERMINE THROUGH OUR COURSE MANAGEMENT SYSTEM THAT MOST OF THE STUDENTS WERE NOT DOING THE ASSIGNED READINGS</a:t>
            </a:r>
          </a:p>
          <a:p>
            <a:endParaRPr lang="en-US" baseline="0" dirty="0" smtClean="0"/>
          </a:p>
          <a:p>
            <a:r>
              <a:rPr lang="en-US" baseline="0" dirty="0" smtClean="0"/>
              <a:t>ORIGINAL RESEARCH PAPER ASSIGNMENT WAS MOSTLY A FAILED EXPERIMENT—EVEN THOUGH WE MADE STUDENTS PICK THEIR TOPICS EARLY IN THE SEMESTER, AND WE KEPT TELLING THEM THAT THE RESEARCH WOULD TAKE A LOT LONGER THAN THEY COULD IMAGINE. WE ENDED UP RE-DESIGNING THE FINAL PAPER ASSIGNMENT AT MID-SEMESTER.</a:t>
            </a:r>
          </a:p>
          <a:p>
            <a:endParaRPr lang="en-US" baseline="0" dirty="0" smtClean="0"/>
          </a:p>
          <a:p>
            <a:r>
              <a:rPr lang="en-US" baseline="0" dirty="0" smtClean="0"/>
              <a:t>WE WERE DETERMINED TO MAKE THE CLASS WORK AND MADE MANY ADJUSTMENTS TO OUR DOCUMENTATION, OUR ASSIGNMENT LIST, AND OUR TEACHING PHILOSOPHY AS THE SEMESTER PROGRESSED.</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3</a:t>
            </a:fld>
            <a:endParaRPr lang="en-US"/>
          </a:p>
        </p:txBody>
      </p:sp>
    </p:spTree>
    <p:extLst>
      <p:ext uri="{BB962C8B-B14F-4D97-AF65-F5344CB8AC3E}">
        <p14:creationId xmlns:p14="http://schemas.microsoft.com/office/powerpoint/2010/main" val="2222727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GOALS FOR THE CLASS ABOUT</a:t>
            </a:r>
            <a:r>
              <a:rPr lang="en-US" baseline="0" dirty="0" smtClean="0"/>
              <a:t> WHICH</a:t>
            </a:r>
            <a:r>
              <a:rPr lang="en-US" dirty="0" smtClean="0"/>
              <a:t> THE HISTORY DEPARTMENT WAS QUITE FIRM WAS THAT THE DEPARTMENT WANTED TO HAVE</a:t>
            </a:r>
            <a:r>
              <a:rPr lang="en-US" baseline="0" dirty="0" smtClean="0"/>
              <a:t> A VISIBLE OUTCOME OF THE CLASS TO SHARE WITH THE 75,000-90,000 VISITORS TO CAMPUS ON MARYLAND DAY, OUR CAMPUS –WIDE OPEN HOUSE HELD THE LAST SATURDAY IN APRIL EACH YEAR. WE CHOSE TO HAVE OUR STUDENTS DIVIDE INTO SMALL GROUPS AND CREATE A POSTER ABOUT A UMD HISTORICAL TOPIC OF THEIR CHOICE.</a:t>
            </a:r>
          </a:p>
          <a:p>
            <a:endParaRPr lang="en-US" baseline="0" dirty="0" smtClean="0"/>
          </a:p>
          <a:p>
            <a:r>
              <a:rPr lang="en-US" baseline="0" dirty="0" smtClean="0"/>
              <a:t>AND THIS IS WHERE THINGS WENT FROM BAD TO UGLY.</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4</a:t>
            </a:fld>
            <a:endParaRPr lang="en-US"/>
          </a:p>
        </p:txBody>
      </p:sp>
    </p:spTree>
    <p:extLst>
      <p:ext uri="{BB962C8B-B14F-4D97-AF65-F5344CB8AC3E}">
        <p14:creationId xmlns:p14="http://schemas.microsoft.com/office/powerpoint/2010/main" val="230982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KNEW WE</a:t>
            </a:r>
            <a:r>
              <a:rPr lang="en-US" baseline="0" dirty="0" smtClean="0"/>
              <a:t> WERE IN TROUBLE WHEN WE INTRODUCED THIS ASSIGNMENT IN CLASS, AND 1 STUDENT ASKED IF THEY COULD GLUE STUFF TO POSTERBOARD.</a:t>
            </a:r>
          </a:p>
          <a:p>
            <a:endParaRPr lang="en-US" baseline="0" dirty="0" smtClean="0"/>
          </a:p>
          <a:p>
            <a:r>
              <a:rPr lang="en-US" baseline="0" dirty="0" smtClean="0"/>
              <a:t>SOME STUDENTS STRUGGLED A BIT WITH THE DESIGN PHASE, BUT EVERYONE ENDED UP WITH A DECENT-LOOKING POSTER, ALTHOUGH THE QUALITY WAS A BIT UNEVEN.</a:t>
            </a:r>
          </a:p>
          <a:p>
            <a:endParaRPr lang="en-US" baseline="0" dirty="0" smtClean="0"/>
          </a:p>
          <a:p>
            <a:r>
              <a:rPr lang="en-US" baseline="0" dirty="0" smtClean="0"/>
              <a:t>THERE WAS A BIT OF CONCERN ABOUT THE COST OF PRINTING AND MOUNTING THE POSTER. WE REMINDED THE CLASS THAT THEY HAD NOT HAD TO BUY A TEXTBOOK FOR THIS COURSE, AND THAT THERE WERE 3 MEMBERS IN  EACH GROUP TO SHARE THE COSTS INVOLVED.</a:t>
            </a:r>
          </a:p>
          <a:p>
            <a:endParaRPr lang="en-US" baseline="0" dirty="0" smtClean="0"/>
          </a:p>
          <a:p>
            <a:r>
              <a:rPr lang="en-US" baseline="0" dirty="0" smtClean="0"/>
              <a:t>IN THE RUSH TO FINISH UP FOR THE IN-CLASS PRESENTATION, SOME STUDENTS DIDN’T END UP PRINTING THE VERSION OF THEIR POSTER THAT CONTAINED THE FINAL CORRECTIONS THAT JASON AND I MADE.</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5</a:t>
            </a:fld>
            <a:endParaRPr lang="en-US"/>
          </a:p>
        </p:txBody>
      </p:sp>
    </p:spTree>
    <p:extLst>
      <p:ext uri="{BB962C8B-B14F-4D97-AF65-F5344CB8AC3E}">
        <p14:creationId xmlns:p14="http://schemas.microsoft.com/office/powerpoint/2010/main" val="3270288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WE HAD THE POSTERS IN HAND, THEN THINGS GOT EVEN</a:t>
            </a:r>
            <a:r>
              <a:rPr lang="en-US" baseline="0" dirty="0" smtClean="0"/>
              <a:t> MORE UGLY. THE HISTORY DEPARTMENT’S ATTEMPTS TO PUBLICIZE OUR POSTER SESSION REALLY FELL FLAT. THE LOCATION PUBLICIZED IN THE PRINT PROGRAM AND ON THE MARYLAND DAY WEBSITE WAS INDOORS, ON WHAT TURNED OUT TO BE A GORGEOUS SPRING DAY, AND WE WERE THE ONLY EVENT SCHEDULED IN THAT BUILDING, ON THE SECOND FLOOR, NO LESS. </a:t>
            </a:r>
          </a:p>
          <a:p>
            <a:endParaRPr lang="en-US" baseline="0" dirty="0" smtClean="0"/>
          </a:p>
          <a:p>
            <a:r>
              <a:rPr lang="en-US" baseline="0" dirty="0" smtClean="0"/>
              <a:t>THERE WAS A GREAT DEAL OF CONFUSION OVER WHICH ROOM WE WERE SUPPOSED TO USE, AND THE ROOM NUMBER MOST WIDELY PUBLICIZED TURNED OUT TO BELONG TO A JANITOR’S CLOSET. THERE WAS A SIGNIFICANT SCRAMBLE ON MARYLAND DAY TO REDIRECT VISITORS SEEKING THE POSTER DISPLAY TO THE LOBBY OF OUR SPECIAL COLLECTIONS LIBRARY.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6</a:t>
            </a:fld>
            <a:endParaRPr lang="en-US"/>
          </a:p>
        </p:txBody>
      </p:sp>
    </p:spTree>
    <p:extLst>
      <p:ext uri="{BB962C8B-B14F-4D97-AF65-F5344CB8AC3E}">
        <p14:creationId xmlns:p14="http://schemas.microsoft.com/office/powerpoint/2010/main" val="1330753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a:t>
            </a:r>
            <a:r>
              <a:rPr lang="en-US" baseline="0" dirty="0" smtClean="0"/>
              <a:t> ALL THOSE CHALLENGES ON MARYLAND DAY, THE POSTER SESSION WAS VERY SUCCESSFUL. THE PROJECT GOT OUR STUDENTS THINKING ABOUT UMD HISTORY IN A MORE CREATIVE WAY.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7</a:t>
            </a:fld>
            <a:endParaRPr lang="en-US"/>
          </a:p>
        </p:txBody>
      </p:sp>
    </p:spTree>
    <p:extLst>
      <p:ext uri="{BB962C8B-B14F-4D97-AF65-F5344CB8AC3E}">
        <p14:creationId xmlns:p14="http://schemas.microsoft.com/office/powerpoint/2010/main" val="2108132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POSTER DISPLAY WAS VERY POPULAR ON MARYLAND DAY. MANY PEOPLE STOPPED BY, NOT JUST OUR STUDENTS AND THEIR FAMILIES.</a:t>
            </a:r>
          </a:p>
          <a:p>
            <a:endParaRPr lang="en-US" baseline="0" dirty="0" smtClean="0"/>
          </a:p>
          <a:p>
            <a:r>
              <a:rPr lang="en-US" baseline="0" dirty="0" smtClean="0"/>
              <a:t>STUDENT UNION STAFF REQUESTED POSTERS FOR DISPLAY IN THE UNION DURING HOMECOMING WEEK. HOPING THIS BECOMES AN ANNUAL EVENT.</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8</a:t>
            </a:fld>
            <a:endParaRPr lang="en-US"/>
          </a:p>
        </p:txBody>
      </p:sp>
    </p:spTree>
    <p:extLst>
      <p:ext uri="{BB962C8B-B14F-4D97-AF65-F5344CB8AC3E}">
        <p14:creationId xmlns:p14="http://schemas.microsoft.com/office/powerpoint/2010/main" val="3127594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 WAS SUCCESSFUL—62.5% OF STUDENTS (15 OF 24 STUDENTS)</a:t>
            </a:r>
            <a:r>
              <a:rPr lang="en-US" baseline="0" dirty="0" smtClean="0"/>
              <a:t> SUBMITTED AN ONLINE EVALUATION—MANY CITED THAT THEY HAD LEARNED A LOT FROM THE CLASS AND SOME SAID IT WAS THE BEST CLASS THEY HAD EVER TAKEN AT MARYLAND</a:t>
            </a:r>
          </a:p>
          <a:p>
            <a:endParaRPr lang="en-US" baseline="0" dirty="0" smtClean="0"/>
          </a:p>
          <a:p>
            <a:r>
              <a:rPr lang="en-US" baseline="0" dirty="0" smtClean="0"/>
              <a:t>WE WERE ASKED TO TEACH AGAIN AND WERE ABLE TO RE-DESIGN THE COURSE TO BUILD IN MORE GUIDED,  HANDS-ON  TIME IN THE ARCHIVES, SO THERE’S LESS FLOUNDERING AND MORE CHANCE OF SUCCESS.</a:t>
            </a:r>
          </a:p>
          <a:p>
            <a:endParaRPr lang="en-US" baseline="0" dirty="0" smtClean="0"/>
          </a:p>
          <a:p>
            <a:r>
              <a:rPr lang="en-US" baseline="0" dirty="0" smtClean="0"/>
              <a:t>WILL BE WORKING WITH THE HISTORY DEPARTMENT TO HARD-NUMBER THE COURSE.</a:t>
            </a:r>
          </a:p>
          <a:p>
            <a:endParaRPr lang="en-US" baseline="0" dirty="0" smtClean="0"/>
          </a:p>
          <a:p>
            <a:r>
              <a:rPr lang="en-US" baseline="0" dirty="0" smtClean="0"/>
              <a:t>CLASS IS FULLY SUBSCRIBED THIS SEMESTER—30 STUDENTS</a:t>
            </a:r>
          </a:p>
          <a:p>
            <a:endParaRPr lang="en-US" baseline="0" dirty="0" smtClean="0"/>
          </a:p>
          <a:p>
            <a:r>
              <a:rPr lang="en-US" baseline="0" dirty="0" smtClean="0"/>
              <a:t>POSTER SESSION IS SCHEDULED IN OUR LIBRARY THIS YEAR, SO WE WILL AVOID THE JANITOR’S CLOSET!</a:t>
            </a:r>
            <a:endParaRPr lang="en-US" dirty="0"/>
          </a:p>
        </p:txBody>
      </p:sp>
      <p:sp>
        <p:nvSpPr>
          <p:cNvPr id="4" name="Slide Number Placeholder 3"/>
          <p:cNvSpPr>
            <a:spLocks noGrp="1"/>
          </p:cNvSpPr>
          <p:nvPr>
            <p:ph type="sldNum" sz="quarter" idx="10"/>
          </p:nvPr>
        </p:nvSpPr>
        <p:spPr/>
        <p:txBody>
          <a:bodyPr/>
          <a:lstStyle/>
          <a:p>
            <a:fld id="{376A55ED-CECB-4066-BD8D-380AA7FCE311}" type="slidenum">
              <a:rPr lang="en-US" smtClean="0"/>
              <a:t>9</a:t>
            </a:fld>
            <a:endParaRPr lang="en-US"/>
          </a:p>
        </p:txBody>
      </p:sp>
    </p:spTree>
    <p:extLst>
      <p:ext uri="{BB962C8B-B14F-4D97-AF65-F5344CB8AC3E}">
        <p14:creationId xmlns:p14="http://schemas.microsoft.com/office/powerpoint/2010/main" val="3781606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3581400"/>
            <a:ext cx="8839200" cy="914400"/>
          </a:xfrm>
        </p:spPr>
        <p:txBody>
          <a:bodyPr/>
          <a:lstStyle>
            <a:lvl1pPr>
              <a:defRPr sz="4800"/>
            </a:lvl1pPr>
          </a:lstStyle>
          <a:p>
            <a:r>
              <a:rPr lang="en-US" smtClean="0"/>
              <a:t>Click to edit Master title style</a:t>
            </a:r>
            <a:endParaRPr lang="en-US"/>
          </a:p>
        </p:txBody>
      </p:sp>
      <p:sp>
        <p:nvSpPr>
          <p:cNvPr id="11267" name="Rectangle 3"/>
          <p:cNvSpPr>
            <a:spLocks noGrp="1" noChangeArrowheads="1"/>
          </p:cNvSpPr>
          <p:nvPr>
            <p:ph type="subTitle" idx="1"/>
          </p:nvPr>
        </p:nvSpPr>
        <p:spPr>
          <a:xfrm>
            <a:off x="0" y="4495800"/>
            <a:ext cx="8839200" cy="685800"/>
          </a:xfrm>
        </p:spPr>
        <p:txBody>
          <a:bodyPr/>
          <a:lstStyle>
            <a:lvl1pPr marL="0" indent="0" algn="r">
              <a:buFontTx/>
              <a:buNone/>
              <a:defRPr sz="2800"/>
            </a:lvl1pPr>
          </a:lstStyle>
          <a:p>
            <a:r>
              <a:rPr lang="en-US" smtClean="0"/>
              <a:t>Click to edit Master subtitle style</a:t>
            </a:r>
            <a:endParaRPr lang="en-US"/>
          </a:p>
        </p:txBody>
      </p:sp>
      <p:sp>
        <p:nvSpPr>
          <p:cNvPr id="11268" name="Rectangle 4"/>
          <p:cNvSpPr>
            <a:spLocks noGrp="1" noChangeArrowheads="1"/>
          </p:cNvSpPr>
          <p:nvPr>
            <p:ph type="dt" sz="half" idx="2"/>
          </p:nvPr>
        </p:nvSpPr>
        <p:spPr>
          <a:xfrm>
            <a:off x="0" y="6689725"/>
            <a:ext cx="2133600" cy="168275"/>
          </a:xfrm>
        </p:spPr>
        <p:txBody>
          <a:bodyPr/>
          <a:lstStyle>
            <a:lvl1pPr>
              <a:defRPr b="0">
                <a:latin typeface="Arial Black" pitchFamily="34" charset="0"/>
              </a:defRPr>
            </a:lvl1pPr>
          </a:lstStyle>
          <a:p>
            <a:fld id="{16264C15-9795-4DC9-AEF4-D5ACDE8D28DF}" type="datetimeFigureOut">
              <a:rPr lang="en-US" smtClean="0"/>
              <a:t>9/25/2015</a:t>
            </a:fld>
            <a:endParaRPr lang="en-US"/>
          </a:p>
        </p:txBody>
      </p:sp>
      <p:sp>
        <p:nvSpPr>
          <p:cNvPr id="11269" name="Rectangle 5"/>
          <p:cNvSpPr>
            <a:spLocks noGrp="1" noChangeArrowheads="1"/>
          </p:cNvSpPr>
          <p:nvPr>
            <p:ph type="ftr" sz="quarter" idx="3"/>
          </p:nvPr>
        </p:nvSpPr>
        <p:spPr/>
        <p:txBody>
          <a:bodyPr/>
          <a:lstStyle>
            <a:lvl1pPr>
              <a:defRPr b="0">
                <a:latin typeface="Arial Black" pitchFamily="34" charset="0"/>
              </a:defRPr>
            </a:lvl1pPr>
          </a:lstStyle>
          <a:p>
            <a:endParaRPr lang="en-US"/>
          </a:p>
        </p:txBody>
      </p:sp>
      <p:sp>
        <p:nvSpPr>
          <p:cNvPr id="11270" name="Rectangle 6"/>
          <p:cNvSpPr>
            <a:spLocks noGrp="1" noChangeArrowheads="1"/>
          </p:cNvSpPr>
          <p:nvPr>
            <p:ph type="sldNum" sz="quarter" idx="4"/>
          </p:nvPr>
        </p:nvSpPr>
        <p:spPr>
          <a:xfrm>
            <a:off x="7010400" y="6689725"/>
            <a:ext cx="2133600" cy="168275"/>
          </a:xfrm>
        </p:spPr>
        <p:txBody>
          <a:bodyPr/>
          <a:lstStyle>
            <a:lvl1pPr>
              <a:defRPr b="0">
                <a:latin typeface="Arial Black" pitchFamily="34" charset="0"/>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95400"/>
            <a:ext cx="4381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295400"/>
            <a:ext cx="4381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6264C15-9795-4DC9-AEF4-D5ACDE8D28DF}" type="datetimeFigureOut">
              <a:rPr lang="en-US" smtClean="0"/>
              <a:t>9/25/2015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78D6E2-3D27-44B3-8931-722E034D2612}" type="slidenum">
              <a:rPr lang="en-US" smtClean="0"/>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8600" y="1295400"/>
            <a:ext cx="89154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61150"/>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b="1"/>
            </a:lvl1pPr>
          </a:lstStyle>
          <a:p>
            <a:fld id="{16264C15-9795-4DC9-AEF4-D5ACDE8D28DF}" type="datetimeFigureOut">
              <a:rPr lang="en-US" smtClean="0"/>
              <a:t>9/25/2015</a:t>
            </a:fld>
            <a:endParaRPr lang="en-US"/>
          </a:p>
        </p:txBody>
      </p:sp>
      <p:sp>
        <p:nvSpPr>
          <p:cNvPr id="1029" name="Rectangle 5"/>
          <p:cNvSpPr>
            <a:spLocks noGrp="1" noChangeArrowheads="1"/>
          </p:cNvSpPr>
          <p:nvPr>
            <p:ph type="ftr" sz="quarter" idx="3"/>
          </p:nvPr>
        </p:nvSpPr>
        <p:spPr bwMode="auto">
          <a:xfrm>
            <a:off x="3124200" y="6689725"/>
            <a:ext cx="2895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lvl1pPr>
          </a:lstStyle>
          <a:p>
            <a:endParaRPr lang="en-US"/>
          </a:p>
        </p:txBody>
      </p:sp>
      <p:sp>
        <p:nvSpPr>
          <p:cNvPr id="1030" name="Rectangle 6"/>
          <p:cNvSpPr>
            <a:spLocks noGrp="1" noChangeArrowheads="1"/>
          </p:cNvSpPr>
          <p:nvPr>
            <p:ph type="sldNum" sz="quarter" idx="4"/>
          </p:nvPr>
        </p:nvSpPr>
        <p:spPr bwMode="auto">
          <a:xfrm>
            <a:off x="7010400" y="6689725"/>
            <a:ext cx="2133600" cy="136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1"/>
            </a:lvl1pPr>
          </a:lstStyle>
          <a:p>
            <a:fld id="{9D78D6E2-3D27-44B3-8931-722E034D2612}" type="slidenum">
              <a:rPr lang="en-US" smtClean="0"/>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thruBlk="1"/>
  </p:transition>
  <p:txStyles>
    <p:titleStyle>
      <a:lvl1pPr algn="r" rtl="0" eaLnBrk="1" fontAlgn="base" hangingPunct="1">
        <a:spcBef>
          <a:spcPct val="0"/>
        </a:spcBef>
        <a:spcAft>
          <a:spcPct val="0"/>
        </a:spcAft>
        <a:defRPr sz="4000">
          <a:solidFill>
            <a:schemeClr val="tx2"/>
          </a:solidFill>
          <a:latin typeface="+mj-lt"/>
          <a:ea typeface="+mj-ea"/>
          <a:cs typeface="+mj-cs"/>
        </a:defRPr>
      </a:lvl1pPr>
      <a:lvl2pPr algn="r" rtl="0" eaLnBrk="1" fontAlgn="base" hangingPunct="1">
        <a:spcBef>
          <a:spcPct val="0"/>
        </a:spcBef>
        <a:spcAft>
          <a:spcPct val="0"/>
        </a:spcAft>
        <a:defRPr sz="4000">
          <a:solidFill>
            <a:schemeClr val="tx2"/>
          </a:solidFill>
          <a:latin typeface="Impact" pitchFamily="34" charset="0"/>
        </a:defRPr>
      </a:lvl2pPr>
      <a:lvl3pPr algn="r" rtl="0" eaLnBrk="1" fontAlgn="base" hangingPunct="1">
        <a:spcBef>
          <a:spcPct val="0"/>
        </a:spcBef>
        <a:spcAft>
          <a:spcPct val="0"/>
        </a:spcAft>
        <a:defRPr sz="4000">
          <a:solidFill>
            <a:schemeClr val="tx2"/>
          </a:solidFill>
          <a:latin typeface="Impact" pitchFamily="34" charset="0"/>
        </a:defRPr>
      </a:lvl3pPr>
      <a:lvl4pPr algn="r" rtl="0" eaLnBrk="1" fontAlgn="base" hangingPunct="1">
        <a:spcBef>
          <a:spcPct val="0"/>
        </a:spcBef>
        <a:spcAft>
          <a:spcPct val="0"/>
        </a:spcAft>
        <a:defRPr sz="4000">
          <a:solidFill>
            <a:schemeClr val="tx2"/>
          </a:solidFill>
          <a:latin typeface="Impact" pitchFamily="34" charset="0"/>
        </a:defRPr>
      </a:lvl4pPr>
      <a:lvl5pPr algn="r" rtl="0" eaLnBrk="1" fontAlgn="base" hangingPunct="1">
        <a:spcBef>
          <a:spcPct val="0"/>
        </a:spcBef>
        <a:spcAft>
          <a:spcPct val="0"/>
        </a:spcAft>
        <a:defRPr sz="4000">
          <a:solidFill>
            <a:schemeClr val="tx2"/>
          </a:solidFill>
          <a:latin typeface="Impact" pitchFamily="34" charset="0"/>
        </a:defRPr>
      </a:lvl5pPr>
      <a:lvl6pPr marL="457200" algn="r" rtl="0" eaLnBrk="1" fontAlgn="base" hangingPunct="1">
        <a:spcBef>
          <a:spcPct val="0"/>
        </a:spcBef>
        <a:spcAft>
          <a:spcPct val="0"/>
        </a:spcAft>
        <a:defRPr sz="4000">
          <a:solidFill>
            <a:schemeClr val="tx2"/>
          </a:solidFill>
          <a:latin typeface="Impact" pitchFamily="34" charset="0"/>
        </a:defRPr>
      </a:lvl6pPr>
      <a:lvl7pPr marL="914400" algn="r" rtl="0" eaLnBrk="1" fontAlgn="base" hangingPunct="1">
        <a:spcBef>
          <a:spcPct val="0"/>
        </a:spcBef>
        <a:spcAft>
          <a:spcPct val="0"/>
        </a:spcAft>
        <a:defRPr sz="4000">
          <a:solidFill>
            <a:schemeClr val="tx2"/>
          </a:solidFill>
          <a:latin typeface="Impact" pitchFamily="34" charset="0"/>
        </a:defRPr>
      </a:lvl7pPr>
      <a:lvl8pPr marL="1371600" algn="r" rtl="0" eaLnBrk="1" fontAlgn="base" hangingPunct="1">
        <a:spcBef>
          <a:spcPct val="0"/>
        </a:spcBef>
        <a:spcAft>
          <a:spcPct val="0"/>
        </a:spcAft>
        <a:defRPr sz="4000">
          <a:solidFill>
            <a:schemeClr val="tx2"/>
          </a:solidFill>
          <a:latin typeface="Impact" pitchFamily="34" charset="0"/>
        </a:defRPr>
      </a:lvl8pPr>
      <a:lvl9pPr marL="1828800" algn="r" rtl="0" eaLnBrk="1" fontAlgn="base" hangingPunct="1">
        <a:spcBef>
          <a:spcPct val="0"/>
        </a:spcBef>
        <a:spcAft>
          <a:spcPct val="0"/>
        </a:spcAft>
        <a:defRPr sz="4000">
          <a:solidFill>
            <a:schemeClr val="tx2"/>
          </a:solidFill>
          <a:latin typeface="Impact"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0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idx="4294967295"/>
          </p:nvPr>
        </p:nvSpPr>
        <p:spPr>
          <a:xfrm>
            <a:off x="0" y="2590800"/>
            <a:ext cx="8534400" cy="914400"/>
          </a:xfrm>
        </p:spPr>
        <p:txBody>
          <a:bodyPr/>
          <a:lstStyle/>
          <a:p>
            <a:pPr algn="ctr"/>
            <a:r>
              <a:rPr lang="en-US" sz="3600" dirty="0" smtClean="0"/>
              <a:t>HIST 429F: History of the University of Maryland</a:t>
            </a:r>
            <a:endParaRPr lang="en-US" sz="3600" dirty="0"/>
          </a:p>
        </p:txBody>
      </p:sp>
      <p:sp>
        <p:nvSpPr>
          <p:cNvPr id="96259" name="Rectangle 3"/>
          <p:cNvSpPr>
            <a:spLocks noGrp="1" noChangeArrowheads="1"/>
          </p:cNvSpPr>
          <p:nvPr>
            <p:ph type="subTitle" idx="4294967295"/>
          </p:nvPr>
        </p:nvSpPr>
        <p:spPr>
          <a:xfrm>
            <a:off x="0" y="5715000"/>
            <a:ext cx="9144000" cy="533400"/>
          </a:xfrm>
        </p:spPr>
        <p:txBody>
          <a:bodyPr/>
          <a:lstStyle/>
          <a:p>
            <a:pPr marL="0" indent="0" algn="ctr">
              <a:buNone/>
            </a:pPr>
            <a:r>
              <a:rPr lang="en-US" dirty="0" smtClean="0">
                <a:solidFill>
                  <a:schemeClr val="tx2"/>
                </a:solidFill>
              </a:rPr>
              <a:t>The Good, the Bad, and the Ugly</a:t>
            </a:r>
            <a:endParaRPr lang="en-US" dirty="0">
              <a:solidFill>
                <a:schemeClr val="tx2"/>
              </a:solidFill>
            </a:endParaRPr>
          </a:p>
        </p:txBody>
      </p:sp>
      <p:pic>
        <p:nvPicPr>
          <p:cNvPr id="96261" name="Picture 5" descr="corpsofcadets"/>
          <p:cNvPicPr>
            <a:picLocks noChangeAspect="1" noChangeArrowheads="1"/>
          </p:cNvPicPr>
          <p:nvPr/>
        </p:nvPicPr>
        <p:blipFill>
          <a:blip r:embed="rId3"/>
          <a:srcRect/>
          <a:stretch>
            <a:fillRect/>
          </a:stretch>
        </p:blipFill>
        <p:spPr bwMode="auto">
          <a:xfrm>
            <a:off x="3657600" y="363537"/>
            <a:ext cx="1965325" cy="2074863"/>
          </a:xfrm>
          <a:prstGeom prst="rect">
            <a:avLst/>
          </a:prstGeom>
          <a:noFill/>
        </p:spPr>
      </p:pic>
      <p:pic>
        <p:nvPicPr>
          <p:cNvPr id="96263" name="Picture 7" descr="cofcmaryland"/>
          <p:cNvPicPr>
            <a:picLocks noChangeAspect="1" noChangeArrowheads="1"/>
          </p:cNvPicPr>
          <p:nvPr/>
        </p:nvPicPr>
        <p:blipFill>
          <a:blip r:embed="rId4"/>
          <a:srcRect/>
          <a:stretch>
            <a:fillRect/>
          </a:stretch>
        </p:blipFill>
        <p:spPr bwMode="auto">
          <a:xfrm>
            <a:off x="2133600" y="3657600"/>
            <a:ext cx="4953000" cy="1752600"/>
          </a:xfrm>
          <a:prstGeom prst="rect">
            <a:avLst/>
          </a:prstGeom>
          <a:noFill/>
        </p:spPr>
      </p:pic>
    </p:spTree>
    <p:extLst>
      <p:ext uri="{BB962C8B-B14F-4D97-AF65-F5344CB8AC3E}">
        <p14:creationId xmlns:p14="http://schemas.microsoft.com/office/powerpoint/2010/main" val="2210921275"/>
      </p:ext>
    </p:extLst>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62000"/>
          </a:xfrm>
        </p:spPr>
        <p:txBody>
          <a:bodyPr/>
          <a:lstStyle/>
          <a:p>
            <a:pPr algn="ctr"/>
            <a:r>
              <a:rPr lang="en-US" dirty="0" smtClean="0"/>
              <a:t>The Good</a:t>
            </a:r>
            <a:endParaRPr lang="en-US" dirty="0"/>
          </a:p>
        </p:txBody>
      </p:sp>
      <p:sp>
        <p:nvSpPr>
          <p:cNvPr id="4" name="Content Placeholder 3"/>
          <p:cNvSpPr>
            <a:spLocks noGrp="1"/>
          </p:cNvSpPr>
          <p:nvPr>
            <p:ph idx="1"/>
          </p:nvPr>
        </p:nvSpPr>
        <p:spPr>
          <a:xfrm>
            <a:off x="381000" y="1066800"/>
            <a:ext cx="8763000" cy="5486400"/>
          </a:xfrm>
        </p:spPr>
        <p:txBody>
          <a:bodyPr/>
          <a:lstStyle/>
          <a:p>
            <a:r>
              <a:rPr lang="en-US" dirty="0" smtClean="0"/>
              <a:t>History Dept. took little persuading to let us teach course</a:t>
            </a:r>
          </a:p>
          <a:p>
            <a:r>
              <a:rPr lang="en-US" dirty="0" smtClean="0"/>
              <a:t>Class offered at 400-level</a:t>
            </a:r>
          </a:p>
          <a:p>
            <a:r>
              <a:rPr lang="en-US" dirty="0" smtClean="0"/>
              <a:t>Class generated a lot of excitement among students and campus staff</a:t>
            </a:r>
          </a:p>
          <a:p>
            <a:r>
              <a:rPr lang="en-US" dirty="0"/>
              <a:t>Decent-sized enrollment for a new class</a:t>
            </a:r>
          </a:p>
          <a:p>
            <a:r>
              <a:rPr lang="en-US" dirty="0"/>
              <a:t>Number of students from Maryland </a:t>
            </a:r>
            <a:r>
              <a:rPr lang="en-US" dirty="0" smtClean="0"/>
              <a:t>Images, our campus tour guides</a:t>
            </a:r>
            <a:endParaRPr lang="en-US" dirty="0"/>
          </a:p>
          <a:p>
            <a:r>
              <a:rPr lang="en-US" dirty="0"/>
              <a:t>High-ranking UM administrators as guest speakers</a:t>
            </a:r>
          </a:p>
          <a:p>
            <a:endParaRPr lang="en-US" dirty="0"/>
          </a:p>
        </p:txBody>
      </p:sp>
    </p:spTree>
    <p:extLst>
      <p:ext uri="{BB962C8B-B14F-4D97-AF65-F5344CB8AC3E}">
        <p14:creationId xmlns:p14="http://schemas.microsoft.com/office/powerpoint/2010/main" val="479903315"/>
      </p:ext>
    </p:extLst>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Bad</a:t>
            </a:r>
            <a:endParaRPr lang="en-US" dirty="0"/>
          </a:p>
        </p:txBody>
      </p:sp>
      <p:sp>
        <p:nvSpPr>
          <p:cNvPr id="3" name="Content Placeholder 2"/>
          <p:cNvSpPr>
            <a:spLocks noGrp="1"/>
          </p:cNvSpPr>
          <p:nvPr>
            <p:ph sz="half" idx="1"/>
          </p:nvPr>
        </p:nvSpPr>
        <p:spPr>
          <a:xfrm>
            <a:off x="228600" y="838200"/>
            <a:ext cx="4381500" cy="5715000"/>
          </a:xfrm>
        </p:spPr>
        <p:txBody>
          <a:bodyPr/>
          <a:lstStyle/>
          <a:p>
            <a:r>
              <a:rPr lang="en-US" dirty="0" smtClean="0"/>
              <a:t>Little support </a:t>
            </a:r>
          </a:p>
          <a:p>
            <a:pPr marL="0" indent="0">
              <a:buNone/>
            </a:pPr>
            <a:r>
              <a:rPr lang="en-US" dirty="0"/>
              <a:t> </a:t>
            </a:r>
            <a:r>
              <a:rPr lang="en-US" dirty="0" smtClean="0"/>
              <a:t>  from History  </a:t>
            </a:r>
          </a:p>
          <a:p>
            <a:pPr marL="0" indent="0">
              <a:buNone/>
            </a:pPr>
            <a:r>
              <a:rPr lang="en-US" dirty="0" smtClean="0"/>
              <a:t>   Dept. for course  </a:t>
            </a:r>
          </a:p>
          <a:p>
            <a:pPr marL="0" indent="0">
              <a:buNone/>
            </a:pPr>
            <a:r>
              <a:rPr lang="en-US" dirty="0"/>
              <a:t> </a:t>
            </a:r>
            <a:r>
              <a:rPr lang="en-US" dirty="0" smtClean="0"/>
              <a:t>  preparation                </a:t>
            </a:r>
          </a:p>
          <a:p>
            <a:r>
              <a:rPr lang="en-US" dirty="0" smtClean="0"/>
              <a:t>Students looking</a:t>
            </a:r>
          </a:p>
          <a:p>
            <a:pPr marL="0" indent="0">
              <a:buNone/>
            </a:pPr>
            <a:r>
              <a:rPr lang="en-US" dirty="0"/>
              <a:t> </a:t>
            </a:r>
            <a:r>
              <a:rPr lang="en-US" dirty="0" smtClean="0"/>
              <a:t>  for an easy “A”</a:t>
            </a:r>
          </a:p>
          <a:p>
            <a:r>
              <a:rPr lang="en-US" dirty="0" smtClean="0"/>
              <a:t>Students didn’t </a:t>
            </a:r>
          </a:p>
          <a:p>
            <a:pPr marL="0" indent="0">
              <a:buNone/>
            </a:pPr>
            <a:r>
              <a:rPr lang="en-US" dirty="0"/>
              <a:t> </a:t>
            </a:r>
            <a:r>
              <a:rPr lang="en-US" dirty="0" smtClean="0"/>
              <a:t>  do readings</a:t>
            </a:r>
          </a:p>
          <a:p>
            <a:r>
              <a:rPr lang="en-US" dirty="0" smtClean="0"/>
              <a:t>Original research paper a mostly </a:t>
            </a:r>
          </a:p>
          <a:p>
            <a:pPr marL="0" indent="0">
              <a:buNone/>
            </a:pPr>
            <a:r>
              <a:rPr lang="en-US" dirty="0"/>
              <a:t> </a:t>
            </a:r>
            <a:r>
              <a:rPr lang="en-US" dirty="0" smtClean="0"/>
              <a:t>  failed experiment</a:t>
            </a:r>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810000" y="1371600"/>
            <a:ext cx="5105399" cy="3938363"/>
          </a:xfrm>
        </p:spPr>
      </p:pic>
    </p:spTree>
    <p:extLst>
      <p:ext uri="{BB962C8B-B14F-4D97-AF65-F5344CB8AC3E}">
        <p14:creationId xmlns:p14="http://schemas.microsoft.com/office/powerpoint/2010/main" val="2953354598"/>
      </p:ext>
    </p:extLst>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Poster</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49898"/>
            <a:ext cx="6705600" cy="5450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5379952"/>
      </p:ext>
    </p:extLst>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62000"/>
          </a:xfrm>
        </p:spPr>
        <p:txBody>
          <a:bodyPr/>
          <a:lstStyle/>
          <a:p>
            <a:pPr algn="ctr"/>
            <a:r>
              <a:rPr lang="en-US" dirty="0" smtClean="0"/>
              <a:t>The Ugly</a:t>
            </a:r>
            <a:endParaRPr lang="en-US" dirty="0"/>
          </a:p>
        </p:txBody>
      </p:sp>
      <p:sp>
        <p:nvSpPr>
          <p:cNvPr id="4" name="Content Placeholder 3"/>
          <p:cNvSpPr>
            <a:spLocks noGrp="1"/>
          </p:cNvSpPr>
          <p:nvPr>
            <p:ph idx="1"/>
          </p:nvPr>
        </p:nvSpPr>
        <p:spPr/>
        <p:txBody>
          <a:bodyPr/>
          <a:lstStyle/>
          <a:p>
            <a:r>
              <a:rPr lang="en-US" dirty="0" smtClean="0"/>
              <a:t>Glue stuff to </a:t>
            </a:r>
            <a:r>
              <a:rPr lang="en-US" dirty="0" err="1" smtClean="0"/>
              <a:t>posterboard</a:t>
            </a:r>
            <a:r>
              <a:rPr lang="en-US" dirty="0" smtClean="0"/>
              <a:t>???</a:t>
            </a:r>
          </a:p>
          <a:p>
            <a:r>
              <a:rPr lang="en-US" dirty="0" smtClean="0"/>
              <a:t>Struggles with design phase</a:t>
            </a:r>
          </a:p>
          <a:p>
            <a:r>
              <a:rPr lang="en-US" dirty="0" smtClean="0"/>
              <a:t>Pushback about cost of producing poster</a:t>
            </a:r>
          </a:p>
          <a:p>
            <a:r>
              <a:rPr lang="en-US" dirty="0"/>
              <a:t>Poster quality a bit uneven</a:t>
            </a:r>
          </a:p>
          <a:p>
            <a:r>
              <a:rPr lang="en-US" dirty="0"/>
              <a:t>Some students didn’t pay attention to which version of poster they printed</a:t>
            </a:r>
          </a:p>
          <a:p>
            <a:endParaRPr lang="en-US" dirty="0" smtClean="0"/>
          </a:p>
          <a:p>
            <a:endParaRPr lang="en-US" dirty="0"/>
          </a:p>
        </p:txBody>
      </p:sp>
    </p:spTree>
    <p:extLst>
      <p:ext uri="{BB962C8B-B14F-4D97-AF65-F5344CB8AC3E}">
        <p14:creationId xmlns:p14="http://schemas.microsoft.com/office/powerpoint/2010/main" val="1213743469"/>
      </p:ext>
    </p:extLst>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12" y="228600"/>
            <a:ext cx="9144000" cy="762000"/>
          </a:xfrm>
        </p:spPr>
        <p:txBody>
          <a:bodyPr/>
          <a:lstStyle/>
          <a:p>
            <a:pPr algn="ctr"/>
            <a:r>
              <a:rPr lang="en-US" dirty="0" smtClean="0"/>
              <a:t>The Ugly</a:t>
            </a:r>
            <a:endParaRPr lang="en-US" dirty="0"/>
          </a:p>
        </p:txBody>
      </p:sp>
      <p:sp>
        <p:nvSpPr>
          <p:cNvPr id="3" name="Content Placeholder 2"/>
          <p:cNvSpPr>
            <a:spLocks noGrp="1"/>
          </p:cNvSpPr>
          <p:nvPr>
            <p:ph sz="half" idx="1"/>
          </p:nvPr>
        </p:nvSpPr>
        <p:spPr/>
        <p:txBody>
          <a:bodyPr/>
          <a:lstStyle/>
          <a:p>
            <a:r>
              <a:rPr lang="en-US" dirty="0" smtClean="0"/>
              <a:t>Publicized poster location was indoors in Key Hall on a beautiful day</a:t>
            </a:r>
          </a:p>
          <a:p>
            <a:r>
              <a:rPr lang="en-US" dirty="0" smtClean="0"/>
              <a:t>Room number listed in program turned out to be a janitor’s closet</a:t>
            </a:r>
          </a:p>
          <a:p>
            <a:r>
              <a:rPr lang="en-US" dirty="0" smtClean="0"/>
              <a:t>Scrambled to get room change publicized on Maryland Day</a:t>
            </a:r>
          </a:p>
          <a:p>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200650" y="1295400"/>
            <a:ext cx="3505200" cy="5257800"/>
          </a:xfrm>
        </p:spPr>
      </p:pic>
    </p:spTree>
    <p:extLst>
      <p:ext uri="{BB962C8B-B14F-4D97-AF65-F5344CB8AC3E}">
        <p14:creationId xmlns:p14="http://schemas.microsoft.com/office/powerpoint/2010/main" val="2778591204"/>
      </p:ext>
    </p:extLst>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Good Wins Out</a:t>
            </a:r>
            <a:endParaRPr lang="en-US" dirty="0"/>
          </a:p>
        </p:txBody>
      </p:sp>
      <p:sp>
        <p:nvSpPr>
          <p:cNvPr id="4" name="Content Placeholder 3"/>
          <p:cNvSpPr>
            <a:spLocks noGrp="1"/>
          </p:cNvSpPr>
          <p:nvPr>
            <p:ph sz="half" idx="2"/>
          </p:nvPr>
        </p:nvSpPr>
        <p:spPr/>
        <p:txBody>
          <a:bodyPr/>
          <a:lstStyle/>
          <a:p>
            <a:r>
              <a:rPr lang="en-US" dirty="0"/>
              <a:t>Poster project got students thinking about UMD history in a more creative way than just writing a paper</a:t>
            </a:r>
          </a:p>
        </p:txBody>
      </p:sp>
      <p:pic>
        <p:nvPicPr>
          <p:cNvPr id="1026" name="Picture 2" descr="C:\Users\jgspeck\Desktop\HauntedUMDPoster.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666750" y="1295400"/>
            <a:ext cx="3505200" cy="52578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jgspeck\Desktop\HauntedUMDPoster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914400"/>
            <a:ext cx="381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658534"/>
      </p:ext>
    </p:extLst>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Posters a Hit</a:t>
            </a:r>
            <a:endParaRPr lang="en-US" dirty="0"/>
          </a:p>
        </p:txBody>
      </p:sp>
      <p:sp>
        <p:nvSpPr>
          <p:cNvPr id="3" name="Content Placeholder 2"/>
          <p:cNvSpPr>
            <a:spLocks noGrp="1"/>
          </p:cNvSpPr>
          <p:nvPr>
            <p:ph sz="half" idx="1"/>
          </p:nvPr>
        </p:nvSpPr>
        <p:spPr/>
        <p:txBody>
          <a:bodyPr/>
          <a:lstStyle/>
          <a:p>
            <a:r>
              <a:rPr lang="en-US" dirty="0"/>
              <a:t>Posters the students created were very popular on Maryland </a:t>
            </a:r>
            <a:r>
              <a:rPr lang="en-US" dirty="0" smtClean="0"/>
              <a:t>Day</a:t>
            </a:r>
          </a:p>
          <a:p>
            <a:r>
              <a:rPr lang="en-US" dirty="0"/>
              <a:t>Student Union staff wanted posters for display during Homecoming Week</a:t>
            </a:r>
          </a:p>
          <a:p>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800600" y="1143000"/>
            <a:ext cx="4158661" cy="4876800"/>
          </a:xfrm>
        </p:spPr>
      </p:pic>
    </p:spTree>
    <p:extLst>
      <p:ext uri="{BB962C8B-B14F-4D97-AF65-F5344CB8AC3E}">
        <p14:creationId xmlns:p14="http://schemas.microsoft.com/office/powerpoint/2010/main" val="3656817547"/>
      </p:ext>
    </p:extLst>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Good Wins Out</a:t>
            </a:r>
            <a:endParaRPr lang="en-US" dirty="0"/>
          </a:p>
        </p:txBody>
      </p:sp>
      <p:sp>
        <p:nvSpPr>
          <p:cNvPr id="7" name="Content Placeholder 6"/>
          <p:cNvSpPr>
            <a:spLocks noGrp="1"/>
          </p:cNvSpPr>
          <p:nvPr>
            <p:ph idx="1"/>
          </p:nvPr>
        </p:nvSpPr>
        <p:spPr>
          <a:xfrm>
            <a:off x="304800" y="838200"/>
            <a:ext cx="8839200" cy="5715000"/>
          </a:xfrm>
        </p:spPr>
        <p:txBody>
          <a:bodyPr/>
          <a:lstStyle/>
          <a:p>
            <a:r>
              <a:rPr lang="en-US" dirty="0"/>
              <a:t>Class was </a:t>
            </a:r>
            <a:r>
              <a:rPr lang="en-US" dirty="0" smtClean="0"/>
              <a:t>successful—many positive evaluations</a:t>
            </a:r>
            <a:endParaRPr lang="en-US" dirty="0"/>
          </a:p>
          <a:p>
            <a:r>
              <a:rPr lang="en-US" dirty="0"/>
              <a:t>History Dept. asked us to teach </a:t>
            </a:r>
            <a:r>
              <a:rPr lang="en-US" dirty="0" smtClean="0"/>
              <a:t>again, and we were able to redesign the course</a:t>
            </a:r>
          </a:p>
          <a:p>
            <a:r>
              <a:rPr lang="en-US" dirty="0" smtClean="0"/>
              <a:t>History Dept. </a:t>
            </a:r>
            <a:r>
              <a:rPr lang="en-US" dirty="0"/>
              <a:t>wants to hard-number course into </a:t>
            </a:r>
            <a:r>
              <a:rPr lang="en-US" dirty="0" smtClean="0"/>
              <a:t>catalog so it becomes a permanent part of the curriculum</a:t>
            </a:r>
            <a:endParaRPr lang="en-US" dirty="0"/>
          </a:p>
          <a:p>
            <a:r>
              <a:rPr lang="en-US" dirty="0"/>
              <a:t>Have more students this semester, including 1 grad </a:t>
            </a:r>
            <a:r>
              <a:rPr lang="en-US" dirty="0" smtClean="0"/>
              <a:t>student</a:t>
            </a:r>
          </a:p>
          <a:p>
            <a:r>
              <a:rPr lang="en-US" dirty="0" smtClean="0"/>
              <a:t>No snafu with location of poster session in 2015!</a:t>
            </a:r>
            <a:endParaRPr lang="en-US" dirty="0"/>
          </a:p>
        </p:txBody>
      </p:sp>
    </p:spTree>
    <p:extLst>
      <p:ext uri="{BB962C8B-B14F-4D97-AF65-F5344CB8AC3E}">
        <p14:creationId xmlns:p14="http://schemas.microsoft.com/office/powerpoint/2010/main" val="571195543"/>
      </p:ext>
    </p:extLst>
  </p:cSld>
  <p:clrMapOvr>
    <a:masterClrMapping/>
  </p:clrMapOvr>
  <p:transition spd="med">
    <p:fade thruBlk="1"/>
  </p:transition>
</p:sld>
</file>

<file path=ppt/theme/theme1.xml><?xml version="1.0" encoding="utf-8"?>
<a:theme xmlns:a="http://schemas.openxmlformats.org/drawingml/2006/main" name="Lecture Slide Theme">
  <a:themeElements>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Crimson landscape design template">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rimson landscap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rimson landscap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rimson landscap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rimson landscap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rimson landscap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rimson landscap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rimson landscap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rimson landscap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rimson landscap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rimson landscap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rimson landscap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Lecture Slide Theme</Template>
  <TotalTime>1015</TotalTime>
  <Words>1262</Words>
  <Application>Microsoft Office PowerPoint</Application>
  <PresentationFormat>On-screen Show (4:3)</PresentationFormat>
  <Paragraphs>96</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Lecture Slide Theme</vt:lpstr>
      <vt:lpstr>HIST 429F: History of the University of Maryland</vt:lpstr>
      <vt:lpstr>The Good</vt:lpstr>
      <vt:lpstr>The Bad</vt:lpstr>
      <vt:lpstr>The Poster</vt:lpstr>
      <vt:lpstr>The Ugly</vt:lpstr>
      <vt:lpstr>The Ugly</vt:lpstr>
      <vt:lpstr>Good Wins Out</vt:lpstr>
      <vt:lpstr>Posters a Hit</vt:lpstr>
      <vt:lpstr>Good Wins Out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Kendall Aughenbaugh</dc:creator>
  <cp:lastModifiedBy>jarcher</cp:lastModifiedBy>
  <cp:revision>76</cp:revision>
  <cp:lastPrinted>2015-01-28T17:09:56Z</cp:lastPrinted>
  <dcterms:created xsi:type="dcterms:W3CDTF">2015-01-06T15:40:45Z</dcterms:created>
  <dcterms:modified xsi:type="dcterms:W3CDTF">2015-09-25T18:10:43Z</dcterms:modified>
</cp:coreProperties>
</file>