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5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9" r:id="rId54"/>
    <p:sldId id="308" r:id="rId55"/>
  </p:sldIdLst>
  <p:sldSz cx="9144000" cy="6858000" type="screen4x3"/>
  <p:notesSz cx="6858000" cy="9144000"/>
  <p:embeddedFontLst>
    <p:embeddedFont>
      <p:font typeface="Lato" panose="020F0502020204030203" pitchFamily="34" charset="0"/>
      <p:regular r:id="rId57"/>
      <p:bold r:id="rId58"/>
      <p:italic r:id="rId59"/>
      <p:boldItalic r:id="rId60"/>
    </p:embeddedFont>
    <p:embeddedFont>
      <p:font typeface="Raleway" panose="02010600030101010101" charset="0"/>
      <p:regular r:id="rId61"/>
      <p:bold r:id="rId62"/>
      <p:italic r:id="rId63"/>
      <p:boldItalic r:id="rId64"/>
    </p:embeddedFont>
    <p:embeddedFont>
      <p:font typeface="Roboto" panose="02010600030101010101" charset="0"/>
      <p:regular r:id="rId65"/>
      <p:bold r:id="rId66"/>
      <p:italic r:id="rId67"/>
      <p:boldItalic r:id="rId6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48DC1F3-C2BA-4110-AFDD-A93144C1517D}">
  <a:tblStyle styleId="{C48DC1F3-C2BA-4110-AFDD-A93144C1517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7.fntdata"/><Relationship Id="rId68" Type="http://schemas.openxmlformats.org/officeDocument/2006/relationships/font" Target="fonts/font12.fntdata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2.fntdata"/><Relationship Id="rId66" Type="http://schemas.openxmlformats.org/officeDocument/2006/relationships/font" Target="fonts/font10.fntdata"/><Relationship Id="rId5" Type="http://schemas.openxmlformats.org/officeDocument/2006/relationships/slide" Target="slides/slide4.xml"/><Relationship Id="rId61" Type="http://schemas.openxmlformats.org/officeDocument/2006/relationships/font" Target="fonts/font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64" Type="http://schemas.openxmlformats.org/officeDocument/2006/relationships/font" Target="fonts/font8.fntdata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3.fntdata"/><Relationship Id="rId67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6.fntdata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4.fntdata"/><Relationship Id="rId65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56165f48d6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56165f48d6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6165f48d6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56165f48d6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56165f48d6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56165f48d6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56165f48d6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56165f48d6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56165f48d6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56165f48d6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56165f48d6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56165f48d6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56165f48d6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56165f48d6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56165f48d6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56165f48d6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56165f48d6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56165f48d6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56165f48d6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56165f48d6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59ea97fa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59ea97fa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56165f48d6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56165f48d6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56165f48d6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56165f48d6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56165f48d6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56165f48d6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56165f48d6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56165f48d6_0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56165f48d6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56165f48d6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56165f48d6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56165f48d6_0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56165f48d6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56165f48d6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56165f48d6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56165f48d6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56165f48d6_0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56165f48d6_0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6165f48d6_0_7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56165f48d6_0_7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6165f48d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6165f48d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56165f48d6_0_9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56165f48d6_0_9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56165f48d6_0_10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56165f48d6_0_10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56165f48d6_0_1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56165f48d6_0_1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56165f48d6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56165f48d6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56165f48d6_0_13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56165f48d6_0_13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56165f48d6_0_14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56165f48d6_0_14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56165f48d6_0_1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56165f48d6_0_1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56165f48d6_0_14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56165f48d6_0_14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56165f48d6_0_14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56165f48d6_0_14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56165f48d6_0_14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56165f48d6_0_14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5620150748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5620150748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56165f48d6_0_14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56165f48d6_0_14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56165f48d6_0_1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56165f48d6_0_1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562015074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562015074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562015074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5620150748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5620150748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5620150748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5620150748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5620150748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5620150748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5620150748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5620150748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5620150748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5620150748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5620150748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5620150748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5620150748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6165f48d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6165f48d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5620150748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5620150748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5620150748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5620150748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5620150748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5620150748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6165f48d6_0_13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56165f48d6_0_13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6165f48d6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6165f48d6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6165f48d6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6165f48d6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6165f48d6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56165f48d6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21425" y="3785246"/>
            <a:ext cx="5216700" cy="1546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938246" y="3377550"/>
            <a:ext cx="7218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6659861" y="3377550"/>
            <a:ext cx="7218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-1" y="3377550"/>
            <a:ext cx="7218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721425" y="3377550"/>
            <a:ext cx="5216700" cy="1029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 background">
  <p:cSld name="BLANK_1">
    <p:bg>
      <p:bgPr>
        <a:solidFill>
          <a:srgbClr val="2185C5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/>
          <p:nvPr/>
        </p:nvSpPr>
        <p:spPr>
          <a:xfrm>
            <a:off x="7356366" y="6755100"/>
            <a:ext cx="8937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1"/>
          <p:cNvSpPr/>
          <p:nvPr/>
        </p:nvSpPr>
        <p:spPr>
          <a:xfrm>
            <a:off x="8250312" y="6755100"/>
            <a:ext cx="8937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1"/>
          <p:cNvSpPr/>
          <p:nvPr/>
        </p:nvSpPr>
        <p:spPr>
          <a:xfrm>
            <a:off x="0" y="6755100"/>
            <a:ext cx="893700" cy="102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1"/>
          <p:cNvSpPr/>
          <p:nvPr/>
        </p:nvSpPr>
        <p:spPr>
          <a:xfrm>
            <a:off x="893710" y="6755100"/>
            <a:ext cx="64626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AUTOLAYOUT_2">
    <p:bg>
      <p:bgPr>
        <a:solidFill>
          <a:srgbClr val="FFFFFF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title"/>
          </p:nvPr>
        </p:nvSpPr>
        <p:spPr>
          <a:xfrm>
            <a:off x="311700" y="3387267"/>
            <a:ext cx="3119700" cy="2715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body" idx="1"/>
          </p:nvPr>
        </p:nvSpPr>
        <p:spPr>
          <a:xfrm>
            <a:off x="3529200" y="3387267"/>
            <a:ext cx="5295300" cy="2715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3020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▷"/>
              <a:defRPr sz="1600">
                <a:solidFill>
                  <a:schemeClr val="dk2"/>
                </a:solidFill>
              </a:defRPr>
            </a:lvl1pPr>
            <a:lvl2pPr marL="914400" lvl="1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2">
  <p:cSld name="AUTOLAYOUT_3">
    <p:bg>
      <p:bgPr>
        <a:solidFill>
          <a:srgbClr val="FFFFFF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title"/>
          </p:nvPr>
        </p:nvSpPr>
        <p:spPr>
          <a:xfrm>
            <a:off x="311700" y="3387267"/>
            <a:ext cx="3119700" cy="2715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rgbClr val="2185C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rgbClr val="2185C5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rgbClr val="2185C5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rgbClr val="2185C5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rgbClr val="2185C5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rgbClr val="2185C5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rgbClr val="2185C5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rgbClr val="2185C5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rgbClr val="2185C5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body" idx="1"/>
          </p:nvPr>
        </p:nvSpPr>
        <p:spPr>
          <a:xfrm>
            <a:off x="3529200" y="3387267"/>
            <a:ext cx="5295300" cy="2715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3020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▷"/>
              <a:defRPr sz="1600">
                <a:solidFill>
                  <a:schemeClr val="dk2"/>
                </a:solidFill>
              </a:defRPr>
            </a:lvl1pPr>
            <a:lvl2pPr marL="914400" lvl="1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0"/>
            <a:ext cx="9144000" cy="53238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685800" y="3786738"/>
            <a:ext cx="77724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 b="1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 b="1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 b="1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 b="1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 b="1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 b="1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3047704" y="5323800"/>
            <a:ext cx="30477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6096271" y="5323800"/>
            <a:ext cx="30477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1" y="5323800"/>
            <a:ext cx="30477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-125" y="6440375"/>
            <a:ext cx="91440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1710425" y="2882400"/>
            <a:ext cx="5723700" cy="1093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SzPts val="3000"/>
              <a:buChar char="▷"/>
              <a:defRPr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i="1"/>
            </a:lvl4pPr>
            <a:lvl5pPr marL="2286000" lvl="4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i="1"/>
            </a:lvl5pPr>
            <a:lvl6pPr marL="2743200" lvl="5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i="1"/>
            </a:lvl6pPr>
            <a:lvl7pPr marL="3200400" lvl="6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i="1"/>
            </a:lvl7pPr>
            <a:lvl8pPr marL="3657600" lvl="7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i="1"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 i="1"/>
            </a:lvl9pPr>
          </a:lstStyle>
          <a:p>
            <a:endParaRPr/>
          </a:p>
        </p:txBody>
      </p:sp>
      <p:sp>
        <p:nvSpPr>
          <p:cNvPr id="25" name="Google Shape;25;p4"/>
          <p:cNvSpPr txBox="1"/>
          <p:nvPr/>
        </p:nvSpPr>
        <p:spPr>
          <a:xfrm>
            <a:off x="3593400" y="1575225"/>
            <a:ext cx="1957200" cy="8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rgbClr val="97ABBC"/>
                </a:solidFill>
              </a:rPr>
              <a:t>“</a:t>
            </a:r>
            <a:endParaRPr sz="9600" b="1">
              <a:solidFill>
                <a:srgbClr val="97ABBC"/>
              </a:solidFill>
            </a:endParaRPr>
          </a:p>
        </p:txBody>
      </p:sp>
      <p:sp>
        <p:nvSpPr>
          <p:cNvPr id="26" name="Google Shape;26;p4"/>
          <p:cNvSpPr/>
          <p:nvPr/>
        </p:nvSpPr>
        <p:spPr>
          <a:xfrm>
            <a:off x="5723283" y="2132900"/>
            <a:ext cx="17103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/>
          <p:nvPr/>
        </p:nvSpPr>
        <p:spPr>
          <a:xfrm>
            <a:off x="7434177" y="2132900"/>
            <a:ext cx="17103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4"/>
          <p:cNvSpPr/>
          <p:nvPr/>
        </p:nvSpPr>
        <p:spPr>
          <a:xfrm>
            <a:off x="0" y="2132900"/>
            <a:ext cx="17103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1710425" y="2132900"/>
            <a:ext cx="1710300" cy="1029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-125" y="6440375"/>
            <a:ext cx="91440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893700" y="274650"/>
            <a:ext cx="6462600" cy="1143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893700" y="1831450"/>
            <a:ext cx="6462600" cy="473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SzPts val="3000"/>
              <a:buChar char="▷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/>
          <p:nvPr/>
        </p:nvSpPr>
        <p:spPr>
          <a:xfrm>
            <a:off x="7356366" y="6755100"/>
            <a:ext cx="8937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5"/>
          <p:cNvSpPr/>
          <p:nvPr/>
        </p:nvSpPr>
        <p:spPr>
          <a:xfrm>
            <a:off x="8250312" y="6755100"/>
            <a:ext cx="8937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5"/>
          <p:cNvSpPr/>
          <p:nvPr/>
        </p:nvSpPr>
        <p:spPr>
          <a:xfrm>
            <a:off x="0" y="6755100"/>
            <a:ext cx="8937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5"/>
          <p:cNvSpPr/>
          <p:nvPr/>
        </p:nvSpPr>
        <p:spPr>
          <a:xfrm>
            <a:off x="893710" y="6755100"/>
            <a:ext cx="6462600" cy="1029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893700" y="274650"/>
            <a:ext cx="6462600" cy="1143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893625" y="1600200"/>
            <a:ext cx="31368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▷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219456" y="1600200"/>
            <a:ext cx="31368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▷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/>
          <p:nvPr/>
        </p:nvSpPr>
        <p:spPr>
          <a:xfrm>
            <a:off x="7356366" y="6755100"/>
            <a:ext cx="8937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6"/>
          <p:cNvSpPr/>
          <p:nvPr/>
        </p:nvSpPr>
        <p:spPr>
          <a:xfrm>
            <a:off x="8250312" y="6755100"/>
            <a:ext cx="8937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6"/>
          <p:cNvSpPr/>
          <p:nvPr/>
        </p:nvSpPr>
        <p:spPr>
          <a:xfrm>
            <a:off x="0" y="6755100"/>
            <a:ext cx="8937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6"/>
          <p:cNvSpPr/>
          <p:nvPr/>
        </p:nvSpPr>
        <p:spPr>
          <a:xfrm>
            <a:off x="893710" y="6755100"/>
            <a:ext cx="6462600" cy="1029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893700" y="274650"/>
            <a:ext cx="6462600" cy="1143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>
            <a:off x="893700" y="1600200"/>
            <a:ext cx="23712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2"/>
          </p:nvPr>
        </p:nvSpPr>
        <p:spPr>
          <a:xfrm>
            <a:off x="3386404" y="1600200"/>
            <a:ext cx="23712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3"/>
          </p:nvPr>
        </p:nvSpPr>
        <p:spPr>
          <a:xfrm>
            <a:off x="5879107" y="1600200"/>
            <a:ext cx="23712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53" name="Google Shape;53;p7"/>
          <p:cNvSpPr/>
          <p:nvPr/>
        </p:nvSpPr>
        <p:spPr>
          <a:xfrm>
            <a:off x="7356366" y="6755100"/>
            <a:ext cx="8937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7"/>
          <p:cNvSpPr/>
          <p:nvPr/>
        </p:nvSpPr>
        <p:spPr>
          <a:xfrm>
            <a:off x="8250312" y="6755100"/>
            <a:ext cx="8937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7"/>
          <p:cNvSpPr/>
          <p:nvPr/>
        </p:nvSpPr>
        <p:spPr>
          <a:xfrm>
            <a:off x="0" y="6755100"/>
            <a:ext cx="8937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7"/>
          <p:cNvSpPr/>
          <p:nvPr/>
        </p:nvSpPr>
        <p:spPr>
          <a:xfrm>
            <a:off x="893710" y="6755100"/>
            <a:ext cx="6462600" cy="1029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893700" y="274650"/>
            <a:ext cx="6462600" cy="1143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/>
          <p:nvPr/>
        </p:nvSpPr>
        <p:spPr>
          <a:xfrm>
            <a:off x="7356366" y="6755100"/>
            <a:ext cx="8937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8250312" y="6755100"/>
            <a:ext cx="8937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8"/>
          <p:cNvSpPr/>
          <p:nvPr/>
        </p:nvSpPr>
        <p:spPr>
          <a:xfrm>
            <a:off x="0" y="6755100"/>
            <a:ext cx="8937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8"/>
          <p:cNvSpPr/>
          <p:nvPr/>
        </p:nvSpPr>
        <p:spPr>
          <a:xfrm>
            <a:off x="893710" y="6755100"/>
            <a:ext cx="6462600" cy="1029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>
            <a:spLocks noGrp="1"/>
          </p:cNvSpPr>
          <p:nvPr>
            <p:ph type="body" idx="1"/>
          </p:nvPr>
        </p:nvSpPr>
        <p:spPr>
          <a:xfrm>
            <a:off x="893700" y="6199950"/>
            <a:ext cx="6462600" cy="46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Clr>
                <a:srgbClr val="2185C5"/>
              </a:buClr>
              <a:buSzPts val="1400"/>
              <a:buNone/>
              <a:defRPr sz="1400">
                <a:solidFill>
                  <a:srgbClr val="2185C5"/>
                </a:solidFill>
              </a:defRPr>
            </a:lvl1pPr>
          </a:lstStyle>
          <a:p>
            <a:endParaRPr/>
          </a:p>
        </p:txBody>
      </p:sp>
      <p:sp>
        <p:nvSpPr>
          <p:cNvPr id="67" name="Google Shape;67;p9"/>
          <p:cNvSpPr/>
          <p:nvPr/>
        </p:nvSpPr>
        <p:spPr>
          <a:xfrm>
            <a:off x="7356366" y="6755100"/>
            <a:ext cx="8937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9"/>
          <p:cNvSpPr/>
          <p:nvPr/>
        </p:nvSpPr>
        <p:spPr>
          <a:xfrm>
            <a:off x="8250312" y="6755100"/>
            <a:ext cx="8937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9"/>
          <p:cNvSpPr/>
          <p:nvPr/>
        </p:nvSpPr>
        <p:spPr>
          <a:xfrm>
            <a:off x="0" y="6755100"/>
            <a:ext cx="8937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9"/>
          <p:cNvSpPr/>
          <p:nvPr/>
        </p:nvSpPr>
        <p:spPr>
          <a:xfrm>
            <a:off x="893710" y="6755100"/>
            <a:ext cx="6462600" cy="1029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2185C5"/>
                </a:solidFill>
              </a:defRPr>
            </a:lvl1pPr>
            <a:lvl2pPr lvl="1">
              <a:buNone/>
              <a:defRPr>
                <a:solidFill>
                  <a:srgbClr val="2185C5"/>
                </a:solidFill>
              </a:defRPr>
            </a:lvl2pPr>
            <a:lvl3pPr lvl="2">
              <a:buNone/>
              <a:defRPr>
                <a:solidFill>
                  <a:srgbClr val="2185C5"/>
                </a:solidFill>
              </a:defRPr>
            </a:lvl3pPr>
            <a:lvl4pPr lvl="3">
              <a:buNone/>
              <a:defRPr>
                <a:solidFill>
                  <a:srgbClr val="2185C5"/>
                </a:solidFill>
              </a:defRPr>
            </a:lvl4pPr>
            <a:lvl5pPr lvl="4">
              <a:buNone/>
              <a:defRPr>
                <a:solidFill>
                  <a:srgbClr val="2185C5"/>
                </a:solidFill>
              </a:defRPr>
            </a:lvl5pPr>
            <a:lvl6pPr lvl="5">
              <a:buNone/>
              <a:defRPr>
                <a:solidFill>
                  <a:srgbClr val="2185C5"/>
                </a:solidFill>
              </a:defRPr>
            </a:lvl6pPr>
            <a:lvl7pPr lvl="6">
              <a:buNone/>
              <a:defRPr>
                <a:solidFill>
                  <a:srgbClr val="2185C5"/>
                </a:solidFill>
              </a:defRPr>
            </a:lvl7pPr>
            <a:lvl8pPr lvl="7">
              <a:buNone/>
              <a:defRPr>
                <a:solidFill>
                  <a:srgbClr val="2185C5"/>
                </a:solidFill>
              </a:defRPr>
            </a:lvl8pPr>
            <a:lvl9pPr lvl="8">
              <a:buNone/>
              <a:defRPr>
                <a:solidFill>
                  <a:srgbClr val="2185C5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/>
          <p:nvPr/>
        </p:nvSpPr>
        <p:spPr>
          <a:xfrm>
            <a:off x="7356366" y="6755100"/>
            <a:ext cx="8937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0"/>
          <p:cNvSpPr/>
          <p:nvPr/>
        </p:nvSpPr>
        <p:spPr>
          <a:xfrm>
            <a:off x="8250312" y="6755100"/>
            <a:ext cx="8937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0"/>
          <p:cNvSpPr/>
          <p:nvPr/>
        </p:nvSpPr>
        <p:spPr>
          <a:xfrm>
            <a:off x="0" y="6755100"/>
            <a:ext cx="8937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0"/>
          <p:cNvSpPr/>
          <p:nvPr/>
        </p:nvSpPr>
        <p:spPr>
          <a:xfrm>
            <a:off x="893710" y="6755100"/>
            <a:ext cx="6462600" cy="1029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93700" y="274650"/>
            <a:ext cx="6462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93700" y="1831450"/>
            <a:ext cx="6462600" cy="47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rgbClr val="677480"/>
              </a:buClr>
              <a:buSzPts val="3000"/>
              <a:buFont typeface="Lato"/>
              <a:buChar char="▷"/>
              <a:defRPr sz="30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2400"/>
              <a:buFont typeface="Lato"/>
              <a:buChar char="○"/>
              <a:defRPr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2400"/>
              <a:buFont typeface="Lato"/>
              <a:buChar char="■"/>
              <a:defRPr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●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○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■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●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○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■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rgbClr val="97ABBC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300">
                <a:solidFill>
                  <a:srgbClr val="97ABBC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300">
                <a:solidFill>
                  <a:srgbClr val="97ABBC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300">
                <a:solidFill>
                  <a:srgbClr val="97ABBC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300">
                <a:solidFill>
                  <a:srgbClr val="97ABBC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300">
                <a:solidFill>
                  <a:srgbClr val="97ABBC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300">
                <a:solidFill>
                  <a:srgbClr val="97ABBC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300">
                <a:solidFill>
                  <a:srgbClr val="97ABBC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300">
                <a:solidFill>
                  <a:srgbClr val="97ABBC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>
            <a:spLocks noGrp="1"/>
          </p:cNvSpPr>
          <p:nvPr>
            <p:ph type="ctrTitle"/>
          </p:nvPr>
        </p:nvSpPr>
        <p:spPr>
          <a:xfrm>
            <a:off x="860850" y="139500"/>
            <a:ext cx="7422300" cy="160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Performance of Link Slab Using ECC and UHPC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1969650" y="2152425"/>
            <a:ext cx="5204700" cy="121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University of Maryland, College Park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Spring 2019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Naiyi Li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0" name="Google Shape;100;p14"/>
          <p:cNvSpPr txBox="1"/>
          <p:nvPr/>
        </p:nvSpPr>
        <p:spPr>
          <a:xfrm>
            <a:off x="2704500" y="4122950"/>
            <a:ext cx="4469850" cy="16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Advisory Committee: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	Dr. Chung C. Fu, Chair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	Dr. Allison Reilly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	Dr. Brian M. Phillips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3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ECC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181" name="Google Shape;181;p23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82" name="Google Shape;182;p23"/>
          <p:cNvSpPr txBox="1"/>
          <p:nvPr/>
        </p:nvSpPr>
        <p:spPr>
          <a:xfrm>
            <a:off x="475950" y="1011750"/>
            <a:ext cx="8451600" cy="51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Fine crack development.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Alleviate damages by water penetration.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Protects girders and other substructures.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3" name="Google Shape;18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3725" y="2680100"/>
            <a:ext cx="5416545" cy="368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4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UHPC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189" name="Google Shape;189;p24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90" name="Google Shape;190;p24"/>
          <p:cNvSpPr txBox="1"/>
          <p:nvPr/>
        </p:nvSpPr>
        <p:spPr>
          <a:xfrm>
            <a:off x="475950" y="1011750"/>
            <a:ext cx="8451600" cy="51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Ultra-High-Performance Concrete.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Similar to ECC, but much stronger.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High tensile strength and ductility.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Compressive strength up to 29000psi.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Allows elimination or reduction of passive reinforcements.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Making the structure lighter and easier to be built.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5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UHPC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196" name="Google Shape;196;p25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197" name="Google Shape;197;p25"/>
          <p:cNvSpPr txBox="1"/>
          <p:nvPr/>
        </p:nvSpPr>
        <p:spPr>
          <a:xfrm>
            <a:off x="475950" y="1011750"/>
            <a:ext cx="8451600" cy="51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First UHPC bridge in the world.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Built in 1997 in Sherbrooke, Canada.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8" name="Google Shape;198;p25"/>
          <p:cNvSpPr txBox="1"/>
          <p:nvPr/>
        </p:nvSpPr>
        <p:spPr>
          <a:xfrm>
            <a:off x="2894400" y="5810850"/>
            <a:ext cx="3614700" cy="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Sherbrooke footbridge, Canada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9" name="Google Shape;19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2425" y="2328497"/>
            <a:ext cx="5319149" cy="356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6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UHPC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205" name="Google Shape;205;p26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206" name="Google Shape;206;p26"/>
          <p:cNvSpPr txBox="1"/>
          <p:nvPr/>
        </p:nvSpPr>
        <p:spPr>
          <a:xfrm>
            <a:off x="475950" y="1011750"/>
            <a:ext cx="8451600" cy="51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Has been used in mass production.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Promote innovated and optimized shapes.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7" name="Google Shape;20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950" y="2517700"/>
            <a:ext cx="4560300" cy="256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7175" y="2517704"/>
            <a:ext cx="3276058" cy="2566675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6"/>
          <p:cNvSpPr txBox="1"/>
          <p:nvPr/>
        </p:nvSpPr>
        <p:spPr>
          <a:xfrm>
            <a:off x="2632500" y="5242125"/>
            <a:ext cx="4138500" cy="30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MuCEM museum in Marseille, France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7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Link Slab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215" name="Google Shape;215;p27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216" name="Google Shape;216;p27"/>
          <p:cNvSpPr txBox="1"/>
          <p:nvPr/>
        </p:nvSpPr>
        <p:spPr>
          <a:xfrm>
            <a:off x="475950" y="1011750"/>
            <a:ext cx="8451600" cy="51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Foundation work by Dr. Caner and Dr. Zia in 1998.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Critical problem in bridge: 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22860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Chloride-contaminated water penetration.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22860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Debris accumulation. 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Solution: replace expansion joints with link slab.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The bridge spans will remain simply-supported.</a:t>
            </a: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5% of debonded zone requried to reduce stiffness.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8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Link Slab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222" name="Google Shape;222;p28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223" name="Google Shape;223;p28"/>
          <p:cNvSpPr txBox="1"/>
          <p:nvPr/>
        </p:nvSpPr>
        <p:spPr>
          <a:xfrm>
            <a:off x="475950" y="1011750"/>
            <a:ext cx="8451600" cy="51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Typical jointless bridge configuration.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24" name="Google Shape;22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1750" y="1658050"/>
            <a:ext cx="4343400" cy="479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9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Link Slab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230" name="Google Shape;230;p29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231" name="Google Shape;231;p29"/>
          <p:cNvSpPr txBox="1"/>
          <p:nvPr/>
        </p:nvSpPr>
        <p:spPr>
          <a:xfrm>
            <a:off x="475950" y="1011750"/>
            <a:ext cx="8451600" cy="51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Crack control specifications according to AASHTO.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Acceptable to have cracks during mix.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2" name="Google Shape;23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0206" y="2389125"/>
            <a:ext cx="1547975" cy="59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3654" y="3274625"/>
            <a:ext cx="6576198" cy="289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0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Link Slab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239" name="Google Shape;239;p30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240" name="Google Shape;240;p30"/>
          <p:cNvSpPr txBox="1"/>
          <p:nvPr/>
        </p:nvSpPr>
        <p:spPr>
          <a:xfrm>
            <a:off x="364375" y="850050"/>
            <a:ext cx="8451600" cy="51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Subjected to girder end rotations.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Link slab is subjected to negative moments.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Deck spans become continuous.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41" name="Google Shape;24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5725" y="2781225"/>
            <a:ext cx="4692550" cy="347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1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Link Slab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247" name="Google Shape;247;p31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248" name="Google Shape;248;p31"/>
          <p:cNvSpPr txBox="1"/>
          <p:nvPr/>
        </p:nvSpPr>
        <p:spPr>
          <a:xfrm>
            <a:off x="475950" y="1011750"/>
            <a:ext cx="8451600" cy="51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Determine Young’s modulus based on girder end rotations.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Account for compatibility between link slab and girder.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49" name="Google Shape;24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6400" y="2201925"/>
            <a:ext cx="1553550" cy="73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1575" y="3075378"/>
            <a:ext cx="6623201" cy="233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15950" y="5473250"/>
            <a:ext cx="1553550" cy="752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2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Link Slab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257" name="Google Shape;257;p32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pic>
        <p:nvPicPr>
          <p:cNvPr id="258" name="Google Shape;25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0804" y="1011750"/>
            <a:ext cx="1712650" cy="155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8890" y="2631025"/>
            <a:ext cx="5666225" cy="350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type="ctrTitle"/>
          </p:nvPr>
        </p:nvSpPr>
        <p:spPr>
          <a:xfrm>
            <a:off x="1874100" y="215400"/>
            <a:ext cx="539580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Introduction</a:t>
            </a:r>
            <a:endParaRPr sz="7200"/>
          </a:p>
        </p:txBody>
      </p:sp>
      <p:sp>
        <p:nvSpPr>
          <p:cNvPr id="106" name="Google Shape;106;p15"/>
          <p:cNvSpPr txBox="1">
            <a:spLocks noGrp="1"/>
          </p:cNvSpPr>
          <p:nvPr>
            <p:ph type="subTitle" idx="1"/>
          </p:nvPr>
        </p:nvSpPr>
        <p:spPr>
          <a:xfrm>
            <a:off x="2145600" y="2220600"/>
            <a:ext cx="4852800" cy="24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Motivation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Objective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Methodology</a:t>
            </a:r>
            <a:endParaRPr sz="480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3"/>
          <p:cNvSpPr txBox="1">
            <a:spLocks noGrp="1"/>
          </p:cNvSpPr>
          <p:nvPr>
            <p:ph type="ctrTitle"/>
          </p:nvPr>
        </p:nvSpPr>
        <p:spPr>
          <a:xfrm>
            <a:off x="785250" y="316350"/>
            <a:ext cx="757350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FEM Analysis</a:t>
            </a:r>
            <a:endParaRPr sz="7200"/>
          </a:p>
        </p:txBody>
      </p:sp>
      <p:sp>
        <p:nvSpPr>
          <p:cNvPr id="265" name="Google Shape;265;p33"/>
          <p:cNvSpPr txBox="1">
            <a:spLocks noGrp="1"/>
          </p:cNvSpPr>
          <p:nvPr>
            <p:ph type="subTitle" idx="1"/>
          </p:nvPr>
        </p:nvSpPr>
        <p:spPr>
          <a:xfrm>
            <a:off x="1934700" y="1993975"/>
            <a:ext cx="5948100" cy="24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Objective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Bridge Description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FEM Models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Results</a:t>
            </a:r>
            <a:endParaRPr sz="480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Objective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271" name="Google Shape;271;p34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272" name="Google Shape;272;p34"/>
          <p:cNvSpPr txBox="1"/>
          <p:nvPr/>
        </p:nvSpPr>
        <p:spPr>
          <a:xfrm>
            <a:off x="591200" y="1074025"/>
            <a:ext cx="84381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To obtain a preliminary assessment of bridge performance 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Create a platform for future implementation of link slab.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Only the super-structure will by included.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Bearing conditions modeled as boundary condition.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FEM programs: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22860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Ansys</a:t>
            </a:r>
            <a:r>
              <a:rPr lang="en" sz="2400" baseline="30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®</a:t>
            </a:r>
            <a:r>
              <a:rPr lang="en" sz="2400" dirty="0">
                <a:latin typeface="Lato"/>
                <a:ea typeface="Lato"/>
                <a:cs typeface="Lato"/>
                <a:sym typeface="Lato"/>
              </a:rPr>
              <a:t> Workbench, Release 19.1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22860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CSiNBridge</a:t>
            </a:r>
            <a:r>
              <a:rPr lang="en" sz="2400" baseline="30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®</a:t>
            </a:r>
            <a:r>
              <a:rPr lang="en" sz="2400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, Release 19.0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5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45099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Bridge Description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279" name="Google Shape;279;p35"/>
          <p:cNvSpPr txBox="1"/>
          <p:nvPr/>
        </p:nvSpPr>
        <p:spPr>
          <a:xfrm>
            <a:off x="328025" y="1177475"/>
            <a:ext cx="88983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An overpass bridge on Winch Road, crossing i-95.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215.5 feet long and 31.17 feet wide.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Four simply-supported spans with skell angle of 6.4 degrees.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Expansion joints considered as non-structural components.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Bearings are pins and rollers, no rotational restriction.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80" name="Google Shape;28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300" y="4970725"/>
            <a:ext cx="8491400" cy="33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6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45099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Bridge Description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286" name="Google Shape;286;p36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sp>
        <p:nvSpPr>
          <p:cNvPr id="287" name="Google Shape;287;p36"/>
          <p:cNvSpPr txBox="1"/>
          <p:nvPr/>
        </p:nvSpPr>
        <p:spPr>
          <a:xfrm>
            <a:off x="591175" y="980400"/>
            <a:ext cx="84381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88" name="Google Shape;28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0136" y="1011750"/>
            <a:ext cx="4583726" cy="333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7175" y="4583801"/>
            <a:ext cx="7049647" cy="178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37"/>
          <p:cNvPicPr preferRelativeResize="0"/>
          <p:nvPr/>
        </p:nvPicPr>
        <p:blipFill rotWithShape="1">
          <a:blip r:embed="rId3">
            <a:alphaModFix/>
          </a:blip>
          <a:srcRect t="2189" b="2180"/>
          <a:stretch/>
        </p:blipFill>
        <p:spPr>
          <a:xfrm>
            <a:off x="0" y="0"/>
            <a:ext cx="9144003" cy="2945929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37"/>
          <p:cNvSpPr txBox="1">
            <a:spLocks noGrp="1"/>
          </p:cNvSpPr>
          <p:nvPr>
            <p:ph type="title"/>
          </p:nvPr>
        </p:nvSpPr>
        <p:spPr>
          <a:xfrm>
            <a:off x="311700" y="3387267"/>
            <a:ext cx="3119700" cy="27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FEM Models Using Ansys</a:t>
            </a:r>
            <a:r>
              <a:rPr lang="en" b="1" baseline="30000"/>
              <a:t>®</a:t>
            </a:r>
            <a:r>
              <a:rPr lang="en" b="1"/>
              <a:t> Workbench</a:t>
            </a:r>
            <a:endParaRPr b="1"/>
          </a:p>
        </p:txBody>
      </p:sp>
      <p:sp>
        <p:nvSpPr>
          <p:cNvPr id="296" name="Google Shape;296;p37"/>
          <p:cNvSpPr txBox="1">
            <a:spLocks noGrp="1"/>
          </p:cNvSpPr>
          <p:nvPr>
            <p:ph type="body" idx="1"/>
          </p:nvPr>
        </p:nvSpPr>
        <p:spPr>
          <a:xfrm>
            <a:off x="2908450" y="3387275"/>
            <a:ext cx="6176400" cy="27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Char char="❏"/>
            </a:pPr>
            <a:r>
              <a:rPr lang="en" sz="2400">
                <a:solidFill>
                  <a:srgbClr val="000000"/>
                </a:solidFill>
              </a:rPr>
              <a:t>Modeled using solid elements.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❏"/>
            </a:pPr>
            <a:r>
              <a:rPr lang="en" sz="2400">
                <a:solidFill>
                  <a:srgbClr val="000000"/>
                </a:solidFill>
              </a:rPr>
              <a:t>Numerical simulations focus on:</a:t>
            </a:r>
            <a:endParaRPr sz="2400">
              <a:solidFill>
                <a:srgbClr val="000000"/>
              </a:solidFill>
            </a:endParaRPr>
          </a:p>
          <a:p>
            <a:pPr marL="22860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AutoNum type="arabicPeriod"/>
            </a:pPr>
            <a:r>
              <a:rPr lang="en" sz="2400">
                <a:solidFill>
                  <a:srgbClr val="000000"/>
                </a:solidFill>
              </a:rPr>
              <a:t>First six modal frequencies.</a:t>
            </a:r>
            <a:endParaRPr sz="2400">
              <a:solidFill>
                <a:srgbClr val="000000"/>
              </a:solidFill>
            </a:endParaRPr>
          </a:p>
          <a:p>
            <a:pPr marL="22860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AutoNum type="arabicPeriod"/>
            </a:pPr>
            <a:r>
              <a:rPr lang="en" sz="2400">
                <a:solidFill>
                  <a:srgbClr val="000000"/>
                </a:solidFill>
              </a:rPr>
              <a:t>First three mode shapes.</a:t>
            </a:r>
            <a:endParaRPr sz="2400">
              <a:solidFill>
                <a:srgbClr val="000000"/>
              </a:solidFill>
            </a:endParaRPr>
          </a:p>
          <a:p>
            <a:pPr marL="2743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297" name="Google Shape;297;p3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8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9091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FEM Models Using </a:t>
            </a:r>
            <a:r>
              <a:rPr lang="en" b="1" u="sng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Ansys</a:t>
            </a:r>
            <a:r>
              <a:rPr lang="en" b="1" u="sng" baseline="30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®</a:t>
            </a:r>
            <a:r>
              <a:rPr lang="en" b="1" u="sng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Workbench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303" name="Google Shape;303;p38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304" name="Google Shape;304;p38"/>
          <p:cNvSpPr txBox="1"/>
          <p:nvPr/>
        </p:nvSpPr>
        <p:spPr>
          <a:xfrm>
            <a:off x="591175" y="980400"/>
            <a:ext cx="84381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First six model frequency results.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2743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05" name="Google Shape;305;p38"/>
          <p:cNvGraphicFramePr/>
          <p:nvPr/>
        </p:nvGraphicFramePr>
        <p:xfrm>
          <a:off x="1078138" y="1824600"/>
          <a:ext cx="6987725" cy="3840270"/>
        </p:xfrm>
        <a:graphic>
          <a:graphicData uri="http://schemas.openxmlformats.org/drawingml/2006/table">
            <a:tbl>
              <a:tblPr>
                <a:noFill/>
                <a:tableStyleId>{C48DC1F3-C2BA-4110-AFDD-A93144C1517D}</a:tableStyleId>
              </a:tblPr>
              <a:tblGrid>
                <a:gridCol w="260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Modes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Frequency (Hz)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1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2.5307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2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2.7159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3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3.0581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4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3.3124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5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5.8249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6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6.1092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9"/>
          <p:cNvSpPr txBox="1">
            <a:spLocks noGrp="1"/>
          </p:cNvSpPr>
          <p:nvPr>
            <p:ph type="title"/>
          </p:nvPr>
        </p:nvSpPr>
        <p:spPr>
          <a:xfrm>
            <a:off x="328025" y="180600"/>
            <a:ext cx="9091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FEM Model Using </a:t>
            </a:r>
            <a:r>
              <a:rPr lang="en" b="1" u="sng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Ansys</a:t>
            </a:r>
            <a:r>
              <a:rPr lang="en" b="1" u="sng" baseline="30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®</a:t>
            </a:r>
            <a:r>
              <a:rPr lang="en" b="1" u="sng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Workbench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311" name="Google Shape;311;p39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312" name="Google Shape;312;p39"/>
          <p:cNvSpPr txBox="1"/>
          <p:nvPr/>
        </p:nvSpPr>
        <p:spPr>
          <a:xfrm>
            <a:off x="591175" y="852300"/>
            <a:ext cx="84381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First three mode shapes.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2743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13" name="Google Shape;31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9050" y="1423800"/>
            <a:ext cx="4641026" cy="166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79050" y="3215900"/>
            <a:ext cx="4641024" cy="165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79050" y="5000375"/>
            <a:ext cx="4641024" cy="1691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Google Shape;320;p40"/>
          <p:cNvPicPr preferRelativeResize="0"/>
          <p:nvPr/>
        </p:nvPicPr>
        <p:blipFill rotWithShape="1">
          <a:blip r:embed="rId3">
            <a:alphaModFix/>
          </a:blip>
          <a:srcRect t="7388" b="7396"/>
          <a:stretch/>
        </p:blipFill>
        <p:spPr>
          <a:xfrm>
            <a:off x="357925" y="157650"/>
            <a:ext cx="8428152" cy="2715300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40"/>
          <p:cNvSpPr txBox="1">
            <a:spLocks noGrp="1"/>
          </p:cNvSpPr>
          <p:nvPr>
            <p:ph type="title"/>
          </p:nvPr>
        </p:nvSpPr>
        <p:spPr>
          <a:xfrm>
            <a:off x="213150" y="3387267"/>
            <a:ext cx="3119700" cy="27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FEM Model Using CSiBridge</a:t>
            </a:r>
            <a:r>
              <a:rPr lang="en" b="1" baseline="30000">
                <a:solidFill>
                  <a:srgbClr val="000000"/>
                </a:solidFill>
              </a:rPr>
              <a:t>®</a:t>
            </a:r>
            <a:r>
              <a:rPr lang="en" b="1">
                <a:solidFill>
                  <a:srgbClr val="000000"/>
                </a:solidFill>
              </a:rPr>
              <a:t> 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322" name="Google Shape;322;p40"/>
          <p:cNvSpPr txBox="1">
            <a:spLocks noGrp="1"/>
          </p:cNvSpPr>
          <p:nvPr>
            <p:ph type="body" idx="1"/>
          </p:nvPr>
        </p:nvSpPr>
        <p:spPr>
          <a:xfrm>
            <a:off x="3520075" y="3387275"/>
            <a:ext cx="5688300" cy="27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Char char="❏"/>
            </a:pPr>
            <a:r>
              <a:rPr lang="en" sz="2400">
                <a:solidFill>
                  <a:srgbClr val="000000"/>
                </a:solidFill>
              </a:rPr>
              <a:t>Modeled as shell elements.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❏"/>
            </a:pPr>
            <a:r>
              <a:rPr lang="en" sz="2400">
                <a:solidFill>
                  <a:srgbClr val="000000"/>
                </a:solidFill>
              </a:rPr>
              <a:t>Production-oriented software.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❏"/>
            </a:pPr>
            <a:r>
              <a:rPr lang="en" sz="2400">
                <a:solidFill>
                  <a:srgbClr val="000000"/>
                </a:solidFill>
              </a:rPr>
              <a:t>Faster computation time.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❏"/>
            </a:pPr>
            <a:r>
              <a:rPr lang="en" sz="2400">
                <a:solidFill>
                  <a:srgbClr val="000000"/>
                </a:solidFill>
              </a:rPr>
              <a:t>Shell elements are less prone to negative Jacobian error.</a:t>
            </a:r>
            <a:endParaRPr sz="2400">
              <a:solidFill>
                <a:srgbClr val="000000"/>
              </a:solidFill>
            </a:endParaRPr>
          </a:p>
          <a:p>
            <a:pPr marL="2743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23" name="Google Shape;323;p4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1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9091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FEM Model Using </a:t>
            </a:r>
            <a:r>
              <a:rPr lang="en" b="1" u="sng" dirty="0">
                <a:solidFill>
                  <a:schemeClr val="dk1"/>
                </a:solidFill>
              </a:rPr>
              <a:t>CSiBridge</a:t>
            </a:r>
            <a:r>
              <a:rPr lang="en" b="1" u="sng" baseline="30000" dirty="0">
                <a:solidFill>
                  <a:schemeClr val="dk1"/>
                </a:solidFill>
              </a:rPr>
              <a:t>®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329" name="Google Shape;329;p41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330" name="Google Shape;330;p41"/>
          <p:cNvSpPr txBox="1"/>
          <p:nvPr/>
        </p:nvSpPr>
        <p:spPr>
          <a:xfrm>
            <a:off x="591175" y="980400"/>
            <a:ext cx="84381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First six model frequency results.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2743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31" name="Google Shape;331;p41"/>
          <p:cNvGraphicFramePr/>
          <p:nvPr/>
        </p:nvGraphicFramePr>
        <p:xfrm>
          <a:off x="1078138" y="1824600"/>
          <a:ext cx="6987725" cy="3840270"/>
        </p:xfrm>
        <a:graphic>
          <a:graphicData uri="http://schemas.openxmlformats.org/drawingml/2006/table">
            <a:tbl>
              <a:tblPr>
                <a:noFill/>
                <a:tableStyleId>{C48DC1F3-C2BA-4110-AFDD-A93144C1517D}</a:tableStyleId>
              </a:tblPr>
              <a:tblGrid>
                <a:gridCol w="260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Modes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Frequency (Hz)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1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2.4636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2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2.6572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3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3.6629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4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3.8235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5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7.5090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6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Lato"/>
                          <a:ea typeface="Lato"/>
                          <a:cs typeface="Lato"/>
                          <a:sym typeface="Lato"/>
                        </a:rPr>
                        <a:t>7.8355</a:t>
                      </a:r>
                      <a:endParaRPr sz="24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2"/>
          <p:cNvSpPr txBox="1">
            <a:spLocks noGrp="1"/>
          </p:cNvSpPr>
          <p:nvPr>
            <p:ph type="title"/>
          </p:nvPr>
        </p:nvSpPr>
        <p:spPr>
          <a:xfrm>
            <a:off x="328025" y="180600"/>
            <a:ext cx="9091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FEM Model Using </a:t>
            </a:r>
            <a:r>
              <a:rPr lang="en" b="1" u="sng" dirty="0">
                <a:solidFill>
                  <a:schemeClr val="dk1"/>
                </a:solidFill>
              </a:rPr>
              <a:t>CSiBridge</a:t>
            </a:r>
            <a:r>
              <a:rPr lang="en" b="1" u="sng" baseline="30000" dirty="0">
                <a:solidFill>
                  <a:schemeClr val="dk1"/>
                </a:solidFill>
              </a:rPr>
              <a:t>®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337" name="Google Shape;337;p42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sp>
        <p:nvSpPr>
          <p:cNvPr id="338" name="Google Shape;338;p42"/>
          <p:cNvSpPr txBox="1"/>
          <p:nvPr/>
        </p:nvSpPr>
        <p:spPr>
          <a:xfrm>
            <a:off x="591175" y="852300"/>
            <a:ext cx="84381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First mode shapes.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2743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39" name="Google Shape;33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82600"/>
            <a:ext cx="9144000" cy="3343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title"/>
          </p:nvPr>
        </p:nvSpPr>
        <p:spPr>
          <a:xfrm>
            <a:off x="472975" y="490125"/>
            <a:ext cx="2599800" cy="60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Motivation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112" name="Google Shape;112;p16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113" name="Google Shape;113;p16"/>
          <p:cNvSpPr txBox="1"/>
          <p:nvPr/>
        </p:nvSpPr>
        <p:spPr>
          <a:xfrm>
            <a:off x="472975" y="1395488"/>
            <a:ext cx="8556300" cy="44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Overall condition of bridges in the United States is C+.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Approximately 40% of the bridges are at least 50 years old.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Bridge rehabilitation cost estimated to be $123 billion.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New solutions needed to improve bridge sustainability.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3"/>
          <p:cNvSpPr txBox="1">
            <a:spLocks noGrp="1"/>
          </p:cNvSpPr>
          <p:nvPr>
            <p:ph type="title"/>
          </p:nvPr>
        </p:nvSpPr>
        <p:spPr>
          <a:xfrm>
            <a:off x="328025" y="180600"/>
            <a:ext cx="9091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FEM Model Using </a:t>
            </a:r>
            <a:r>
              <a:rPr lang="en" b="1" u="sng" dirty="0">
                <a:solidFill>
                  <a:schemeClr val="dk1"/>
                </a:solidFill>
              </a:rPr>
              <a:t>CSiBridge</a:t>
            </a:r>
            <a:r>
              <a:rPr lang="en" b="1" u="sng" baseline="30000" dirty="0">
                <a:solidFill>
                  <a:schemeClr val="dk1"/>
                </a:solidFill>
              </a:rPr>
              <a:t>®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345" name="Google Shape;345;p43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sp>
        <p:nvSpPr>
          <p:cNvPr id="346" name="Google Shape;346;p43"/>
          <p:cNvSpPr txBox="1"/>
          <p:nvPr/>
        </p:nvSpPr>
        <p:spPr>
          <a:xfrm>
            <a:off x="591175" y="852300"/>
            <a:ext cx="84381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Second mode shapes.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2743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47" name="Google Shape;34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82600"/>
            <a:ext cx="9144000" cy="463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4"/>
          <p:cNvSpPr txBox="1">
            <a:spLocks noGrp="1"/>
          </p:cNvSpPr>
          <p:nvPr>
            <p:ph type="title"/>
          </p:nvPr>
        </p:nvSpPr>
        <p:spPr>
          <a:xfrm>
            <a:off x="328025" y="180600"/>
            <a:ext cx="9091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FEM Model Using </a:t>
            </a:r>
            <a:r>
              <a:rPr lang="en" b="1" u="sng" dirty="0">
                <a:solidFill>
                  <a:schemeClr val="dk1"/>
                </a:solidFill>
              </a:rPr>
              <a:t>CSiBridge</a:t>
            </a:r>
            <a:r>
              <a:rPr lang="en" b="1" u="sng" baseline="30000" dirty="0">
                <a:solidFill>
                  <a:schemeClr val="dk1"/>
                </a:solidFill>
              </a:rPr>
              <a:t>®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353" name="Google Shape;353;p44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sp>
        <p:nvSpPr>
          <p:cNvPr id="354" name="Google Shape;354;p44"/>
          <p:cNvSpPr txBox="1"/>
          <p:nvPr/>
        </p:nvSpPr>
        <p:spPr>
          <a:xfrm>
            <a:off x="591175" y="852300"/>
            <a:ext cx="84381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Third mode shapes.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2743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55" name="Google Shape;355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7847"/>
            <a:ext cx="9143999" cy="4613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5"/>
          <p:cNvSpPr txBox="1">
            <a:spLocks noGrp="1"/>
          </p:cNvSpPr>
          <p:nvPr>
            <p:ph type="title"/>
          </p:nvPr>
        </p:nvSpPr>
        <p:spPr>
          <a:xfrm>
            <a:off x="328025" y="180600"/>
            <a:ext cx="9091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FEM Model Using </a:t>
            </a:r>
            <a:r>
              <a:rPr lang="en" b="1" u="sng" dirty="0">
                <a:solidFill>
                  <a:schemeClr val="dk1"/>
                </a:solidFill>
              </a:rPr>
              <a:t>CSiBridge</a:t>
            </a:r>
            <a:r>
              <a:rPr lang="en" b="1" u="sng" baseline="30000" dirty="0">
                <a:solidFill>
                  <a:schemeClr val="dk1"/>
                </a:solidFill>
              </a:rPr>
              <a:t>®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361" name="Google Shape;361;p45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  <p:sp>
        <p:nvSpPr>
          <p:cNvPr id="362" name="Google Shape;362;p45"/>
          <p:cNvSpPr txBox="1"/>
          <p:nvPr/>
        </p:nvSpPr>
        <p:spPr>
          <a:xfrm>
            <a:off x="591175" y="852300"/>
            <a:ext cx="84381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Maximum moment envelope under truck load.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Maximum positive moment is 1036.41 kip-ft.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Maximum negative moment is 46.92 kip-ft.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2743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63" name="Google Shape;36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2688551"/>
            <a:ext cx="9144001" cy="3060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6"/>
          <p:cNvSpPr txBox="1">
            <a:spLocks noGrp="1"/>
          </p:cNvSpPr>
          <p:nvPr>
            <p:ph type="ctrTitle"/>
          </p:nvPr>
        </p:nvSpPr>
        <p:spPr>
          <a:xfrm>
            <a:off x="785250" y="316350"/>
            <a:ext cx="757350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Experiments</a:t>
            </a:r>
            <a:endParaRPr sz="7200"/>
          </a:p>
        </p:txBody>
      </p:sp>
      <p:sp>
        <p:nvSpPr>
          <p:cNvPr id="369" name="Google Shape;369;p46"/>
          <p:cNvSpPr txBox="1">
            <a:spLocks noGrp="1"/>
          </p:cNvSpPr>
          <p:nvPr>
            <p:ph type="subTitle" idx="1"/>
          </p:nvPr>
        </p:nvSpPr>
        <p:spPr>
          <a:xfrm>
            <a:off x="1888850" y="2220600"/>
            <a:ext cx="5274600" cy="24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Objective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Sensor system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Procedure</a:t>
            </a:r>
            <a:endParaRPr sz="480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7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45099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Objective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375" name="Google Shape;375;p47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  <p:sp>
        <p:nvSpPr>
          <p:cNvPr id="376" name="Google Shape;376;p47"/>
          <p:cNvSpPr txBox="1"/>
          <p:nvPr/>
        </p:nvSpPr>
        <p:spPr>
          <a:xfrm>
            <a:off x="259050" y="1239363"/>
            <a:ext cx="90132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To obtain a hands-on experience on ECC and UHPC mix design.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Test material properties.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Investigate sensor reliability.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Come up with recommendations on future field test and long-term monitoring.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48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45099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Sensor System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382" name="Google Shape;382;p48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  <p:sp>
        <p:nvSpPr>
          <p:cNvPr id="383" name="Google Shape;383;p48"/>
          <p:cNvSpPr txBox="1"/>
          <p:nvPr/>
        </p:nvSpPr>
        <p:spPr>
          <a:xfrm>
            <a:off x="239325" y="1180250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SenSpot</a:t>
            </a:r>
            <a:r>
              <a:rPr lang="en" sz="2400" baseline="30000">
                <a:latin typeface="Lato"/>
                <a:ea typeface="Lato"/>
                <a:cs typeface="Lato"/>
                <a:sym typeface="Lato"/>
              </a:rPr>
              <a:t>TM</a:t>
            </a:r>
            <a:r>
              <a:rPr lang="en" sz="2400"/>
              <a:t> strain gauge provided by Resensys LLC.</a:t>
            </a:r>
            <a:endParaRPr sz="2400" baseline="300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To simulate working condition of the sensors.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Two types of sensor configuration: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22860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Strain gauge directly installed on concrete.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22860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Strain gauge mounted on steel plate.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84" name="Google Shape;384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5850" y="3934775"/>
            <a:ext cx="2578750" cy="257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5400" y="3934775"/>
            <a:ext cx="2864813" cy="257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49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45099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Procedure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391" name="Google Shape;391;p49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36</a:t>
            </a:fld>
            <a:endParaRPr/>
          </a:p>
        </p:txBody>
      </p:sp>
      <p:sp>
        <p:nvSpPr>
          <p:cNvPr id="392" name="Google Shape;392;p49"/>
          <p:cNvSpPr txBox="1"/>
          <p:nvPr/>
        </p:nvSpPr>
        <p:spPr>
          <a:xfrm>
            <a:off x="219625" y="980400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Fourteen link slab specimens casted.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Specimens were subjected to three-point bending test following ASTM C78/C78M-18.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35 sensors were installed on 14 specimens.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93" name="Google Shape;393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8676" y="3423100"/>
            <a:ext cx="6205187" cy="294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50"/>
          <p:cNvSpPr txBox="1">
            <a:spLocks noGrp="1"/>
          </p:cNvSpPr>
          <p:nvPr>
            <p:ph type="ctrTitle"/>
          </p:nvPr>
        </p:nvSpPr>
        <p:spPr>
          <a:xfrm>
            <a:off x="2248550" y="316350"/>
            <a:ext cx="455520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Field Test</a:t>
            </a:r>
            <a:endParaRPr sz="7200"/>
          </a:p>
        </p:txBody>
      </p:sp>
      <p:sp>
        <p:nvSpPr>
          <p:cNvPr id="399" name="Google Shape;399;p50"/>
          <p:cNvSpPr txBox="1">
            <a:spLocks noGrp="1"/>
          </p:cNvSpPr>
          <p:nvPr>
            <p:ph type="subTitle" idx="1"/>
          </p:nvPr>
        </p:nvSpPr>
        <p:spPr>
          <a:xfrm>
            <a:off x="1888850" y="2220600"/>
            <a:ext cx="5944800" cy="24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Sensor Layout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Data Acquisition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Construction</a:t>
            </a:r>
            <a:endParaRPr sz="480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1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45099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Sensor Layout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405" name="Google Shape;405;p51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38</a:t>
            </a:fld>
            <a:endParaRPr/>
          </a:p>
        </p:txBody>
      </p:sp>
      <p:sp>
        <p:nvSpPr>
          <p:cNvPr id="406" name="Google Shape;406;p51"/>
          <p:cNvSpPr txBox="1"/>
          <p:nvPr/>
        </p:nvSpPr>
        <p:spPr>
          <a:xfrm>
            <a:off x="219625" y="980400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Sensors will be placed on top and bottom of the link slab.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Two pairs of sensors on each link slab.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Only one sensor system is activated, the other one is for redundancy.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07" name="Google Shape;407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138" y="3140575"/>
            <a:ext cx="7339975" cy="301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2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45099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Data Acquisition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413" name="Google Shape;413;p52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39</a:t>
            </a:fld>
            <a:endParaRPr/>
          </a:p>
        </p:txBody>
      </p:sp>
      <p:sp>
        <p:nvSpPr>
          <p:cNvPr id="414" name="Google Shape;414;p52"/>
          <p:cNvSpPr txBox="1"/>
          <p:nvPr/>
        </p:nvSpPr>
        <p:spPr>
          <a:xfrm>
            <a:off x="219625" y="980400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Strain data transported to a transmitter via wire.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Transmitter communicate with a data acquisition system (DAQ) wirelessly.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DAQ deliver the data to a remote server using commercial cellular service.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15" name="Google Shape;415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1044" y="3890950"/>
            <a:ext cx="4353901" cy="247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2275" y="3890950"/>
            <a:ext cx="2045167" cy="247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>
            <a:spLocks noGrp="1"/>
          </p:cNvSpPr>
          <p:nvPr>
            <p:ph type="ctrTitle" idx="4294967295"/>
          </p:nvPr>
        </p:nvSpPr>
        <p:spPr>
          <a:xfrm>
            <a:off x="940500" y="711600"/>
            <a:ext cx="7517700" cy="11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rgbClr val="FF9715"/>
                </a:solidFill>
                <a:latin typeface="Lato"/>
                <a:ea typeface="Lato"/>
                <a:cs typeface="Lato"/>
                <a:sym typeface="Lato"/>
              </a:rPr>
              <a:t>43</a:t>
            </a:r>
            <a:endParaRPr sz="7200" b="1">
              <a:solidFill>
                <a:srgbClr val="FF9715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9" name="Google Shape;119;p17"/>
          <p:cNvSpPr txBox="1">
            <a:spLocks noGrp="1"/>
          </p:cNvSpPr>
          <p:nvPr>
            <p:ph type="subTitle" idx="4294967295"/>
          </p:nvPr>
        </p:nvSpPr>
        <p:spPr>
          <a:xfrm>
            <a:off x="940500" y="1729346"/>
            <a:ext cx="7517700" cy="6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Average age of bridges in the U.S.</a:t>
            </a:r>
            <a:endParaRPr sz="2400"/>
          </a:p>
        </p:txBody>
      </p:sp>
      <p:sp>
        <p:nvSpPr>
          <p:cNvPr id="120" name="Google Shape;120;p17"/>
          <p:cNvSpPr txBox="1">
            <a:spLocks noGrp="1"/>
          </p:cNvSpPr>
          <p:nvPr>
            <p:ph type="ctrTitle" idx="4294967295"/>
          </p:nvPr>
        </p:nvSpPr>
        <p:spPr>
          <a:xfrm>
            <a:off x="940500" y="4521603"/>
            <a:ext cx="7517700" cy="11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rgbClr val="7ECEFD"/>
                </a:solidFill>
                <a:latin typeface="Lato"/>
                <a:ea typeface="Lato"/>
                <a:cs typeface="Lato"/>
                <a:sym typeface="Lato"/>
              </a:rPr>
              <a:t>188 million</a:t>
            </a:r>
            <a:endParaRPr sz="7200" b="1">
              <a:solidFill>
                <a:srgbClr val="7ECEFD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1" name="Google Shape;121;p17"/>
          <p:cNvSpPr txBox="1">
            <a:spLocks noGrp="1"/>
          </p:cNvSpPr>
          <p:nvPr>
            <p:ph type="subTitle" idx="4294967295"/>
          </p:nvPr>
        </p:nvSpPr>
        <p:spPr>
          <a:xfrm>
            <a:off x="940500" y="5539350"/>
            <a:ext cx="7517700" cy="6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Trips on structurally deficient bridges every day.</a:t>
            </a:r>
            <a:endParaRPr sz="2400"/>
          </a:p>
        </p:txBody>
      </p:sp>
      <p:sp>
        <p:nvSpPr>
          <p:cNvPr id="122" name="Google Shape;122;p17"/>
          <p:cNvSpPr txBox="1">
            <a:spLocks noGrp="1"/>
          </p:cNvSpPr>
          <p:nvPr>
            <p:ph type="ctrTitle" idx="4294967295"/>
          </p:nvPr>
        </p:nvSpPr>
        <p:spPr>
          <a:xfrm>
            <a:off x="940500" y="2616602"/>
            <a:ext cx="7517700" cy="11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rgbClr val="F20253"/>
                </a:solidFill>
                <a:latin typeface="Lato"/>
                <a:ea typeface="Lato"/>
                <a:cs typeface="Lato"/>
                <a:sym typeface="Lato"/>
              </a:rPr>
              <a:t>9.1%</a:t>
            </a:r>
            <a:endParaRPr sz="4800" b="1">
              <a:solidFill>
                <a:srgbClr val="F2025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3" name="Google Shape;123;p17"/>
          <p:cNvSpPr txBox="1">
            <a:spLocks noGrp="1"/>
          </p:cNvSpPr>
          <p:nvPr>
            <p:ph type="subTitle" idx="4294967295"/>
          </p:nvPr>
        </p:nvSpPr>
        <p:spPr>
          <a:xfrm>
            <a:off x="940500" y="3634348"/>
            <a:ext cx="7517700" cy="6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Of the bridges are structurally deficient. </a:t>
            </a:r>
            <a:endParaRPr sz="2400"/>
          </a:p>
        </p:txBody>
      </p:sp>
      <p:sp>
        <p:nvSpPr>
          <p:cNvPr id="124" name="Google Shape;124;p17"/>
          <p:cNvSpPr/>
          <p:nvPr/>
        </p:nvSpPr>
        <p:spPr>
          <a:xfrm>
            <a:off x="0" y="862500"/>
            <a:ext cx="940500" cy="891600"/>
          </a:xfrm>
          <a:prstGeom prst="rightArrow">
            <a:avLst>
              <a:gd name="adj1" fmla="val 61815"/>
              <a:gd name="adj2" fmla="val 50000"/>
            </a:avLst>
          </a:prstGeom>
          <a:solidFill>
            <a:srgbClr val="FF971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0" y="2767500"/>
            <a:ext cx="940500" cy="891600"/>
          </a:xfrm>
          <a:prstGeom prst="rightArrow">
            <a:avLst>
              <a:gd name="adj1" fmla="val 61815"/>
              <a:gd name="adj2" fmla="val 50000"/>
            </a:avLst>
          </a:prstGeom>
          <a:solidFill>
            <a:srgbClr val="F202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7"/>
          <p:cNvSpPr/>
          <p:nvPr/>
        </p:nvSpPr>
        <p:spPr>
          <a:xfrm>
            <a:off x="0" y="4672500"/>
            <a:ext cx="940500" cy="891600"/>
          </a:xfrm>
          <a:prstGeom prst="rightArrow">
            <a:avLst>
              <a:gd name="adj1" fmla="val 61815"/>
              <a:gd name="adj2" fmla="val 50000"/>
            </a:avLst>
          </a:prstGeom>
          <a:solidFill>
            <a:srgbClr val="7ECE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7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53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61653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Construction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422" name="Google Shape;422;p53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40</a:t>
            </a:fld>
            <a:endParaRPr/>
          </a:p>
        </p:txBody>
      </p:sp>
      <p:sp>
        <p:nvSpPr>
          <p:cNvPr id="423" name="Google Shape;423;p53"/>
          <p:cNvSpPr txBox="1"/>
          <p:nvPr/>
        </p:nvSpPr>
        <p:spPr>
          <a:xfrm>
            <a:off x="199925" y="1285875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Existing expansion joints are to be removed.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Deck concrete partially removed.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New link slabs will be casted on site.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24" name="Google Shape;424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050" y="3147874"/>
            <a:ext cx="4339551" cy="3035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1963" y="3147875"/>
            <a:ext cx="4105035" cy="3035200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53"/>
          <p:cNvSpPr txBox="1"/>
          <p:nvPr/>
        </p:nvSpPr>
        <p:spPr>
          <a:xfrm>
            <a:off x="1670100" y="6109125"/>
            <a:ext cx="1655400" cy="3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Lato"/>
                <a:ea typeface="Lato"/>
                <a:cs typeface="Lato"/>
                <a:sym typeface="Lato"/>
              </a:rPr>
              <a:t>UHPC Link Slab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7" name="Google Shape;427;p53"/>
          <p:cNvSpPr txBox="1"/>
          <p:nvPr/>
        </p:nvSpPr>
        <p:spPr>
          <a:xfrm>
            <a:off x="6202672" y="6183075"/>
            <a:ext cx="1323600" cy="3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Lato"/>
                <a:ea typeface="Lato"/>
                <a:cs typeface="Lato"/>
                <a:sym typeface="Lato"/>
              </a:rPr>
              <a:t>ECC Link Slab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54"/>
          <p:cNvSpPr txBox="1">
            <a:spLocks noGrp="1"/>
          </p:cNvSpPr>
          <p:nvPr>
            <p:ph type="ctrTitle"/>
          </p:nvPr>
        </p:nvSpPr>
        <p:spPr>
          <a:xfrm>
            <a:off x="0" y="316350"/>
            <a:ext cx="928980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Experimental Results</a:t>
            </a:r>
            <a:endParaRPr sz="7200"/>
          </a:p>
        </p:txBody>
      </p:sp>
      <p:sp>
        <p:nvSpPr>
          <p:cNvPr id="433" name="Google Shape;433;p54"/>
          <p:cNvSpPr txBox="1">
            <a:spLocks noGrp="1"/>
          </p:cNvSpPr>
          <p:nvPr>
            <p:ph type="subTitle" idx="1"/>
          </p:nvPr>
        </p:nvSpPr>
        <p:spPr>
          <a:xfrm>
            <a:off x="1524275" y="2220600"/>
            <a:ext cx="6604800" cy="24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Strength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Stress-Strain Curve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Sensor Performance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Fine Cracks</a:t>
            </a:r>
            <a:endParaRPr sz="480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55"/>
          <p:cNvSpPr txBox="1">
            <a:spLocks noGrp="1"/>
          </p:cNvSpPr>
          <p:nvPr>
            <p:ph type="title"/>
          </p:nvPr>
        </p:nvSpPr>
        <p:spPr>
          <a:xfrm>
            <a:off x="220325" y="156375"/>
            <a:ext cx="61653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Strength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439" name="Google Shape;439;p55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42</a:t>
            </a:fld>
            <a:endParaRPr/>
          </a:p>
        </p:txBody>
      </p:sp>
      <p:sp>
        <p:nvSpPr>
          <p:cNvPr id="440" name="Google Shape;440;p55"/>
          <p:cNvSpPr txBox="1"/>
          <p:nvPr/>
        </p:nvSpPr>
        <p:spPr>
          <a:xfrm>
            <a:off x="220325" y="746425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Maximum compressive strength.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Average strength of ECC is 11135.97 psi.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Expected strength of UHPC is 14000 psi.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41" name="Google Shape;441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4275" y="2431700"/>
            <a:ext cx="7295425" cy="393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56"/>
          <p:cNvSpPr txBox="1">
            <a:spLocks noGrp="1"/>
          </p:cNvSpPr>
          <p:nvPr>
            <p:ph type="title"/>
          </p:nvPr>
        </p:nvSpPr>
        <p:spPr>
          <a:xfrm>
            <a:off x="220325" y="156375"/>
            <a:ext cx="61653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Stress-Strain Curve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447" name="Google Shape;447;p56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43</a:t>
            </a:fld>
            <a:endParaRPr/>
          </a:p>
        </p:txBody>
      </p:sp>
      <p:sp>
        <p:nvSpPr>
          <p:cNvPr id="448" name="Google Shape;448;p56"/>
          <p:cNvSpPr txBox="1"/>
          <p:nvPr/>
        </p:nvSpPr>
        <p:spPr>
          <a:xfrm>
            <a:off x="220325" y="746425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Cyclic loading pattern.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Response is independent to the number of cycles.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Essential to link slab application on bridges.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49" name="Google Shape;449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527" y="2496977"/>
            <a:ext cx="4525800" cy="339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6175" y="2496975"/>
            <a:ext cx="4533089" cy="339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57"/>
          <p:cNvSpPr txBox="1">
            <a:spLocks noGrp="1"/>
          </p:cNvSpPr>
          <p:nvPr>
            <p:ph type="title"/>
          </p:nvPr>
        </p:nvSpPr>
        <p:spPr>
          <a:xfrm>
            <a:off x="220325" y="156375"/>
            <a:ext cx="61653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Stress-Strain Curve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456" name="Google Shape;456;p57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44</a:t>
            </a:fld>
            <a:endParaRPr/>
          </a:p>
        </p:txBody>
      </p:sp>
      <p:sp>
        <p:nvSpPr>
          <p:cNvPr id="457" name="Google Shape;457;p57"/>
          <p:cNvSpPr txBox="1"/>
          <p:nvPr/>
        </p:nvSpPr>
        <p:spPr>
          <a:xfrm>
            <a:off x="220325" y="746425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Created by Curve Fitting Toolbox</a:t>
            </a:r>
            <a:r>
              <a:rPr lang="en" sz="2400" baseline="30000">
                <a:latin typeface="Lato"/>
                <a:ea typeface="Lato"/>
                <a:cs typeface="Lato"/>
                <a:sym typeface="Lato"/>
              </a:rPr>
              <a:t>TM</a:t>
            </a:r>
            <a:r>
              <a:rPr lang="en" sz="2400"/>
              <a:t> in Matlab</a:t>
            </a:r>
            <a:r>
              <a:rPr lang="en" sz="2400" b="1" baseline="30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lang="en" sz="2400"/>
              <a:t>.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❏"/>
            </a:pPr>
            <a:r>
              <a:rPr lang="en" sz="2400"/>
              <a:t>Reflects ductile behavior.</a:t>
            </a:r>
            <a:endParaRPr sz="2400"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58" name="Google Shape;458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538" y="1915900"/>
            <a:ext cx="8088921" cy="383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5850" y="5916500"/>
            <a:ext cx="3971925" cy="44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58"/>
          <p:cNvSpPr txBox="1">
            <a:spLocks noGrp="1"/>
          </p:cNvSpPr>
          <p:nvPr>
            <p:ph type="title"/>
          </p:nvPr>
        </p:nvSpPr>
        <p:spPr>
          <a:xfrm>
            <a:off x="220325" y="156375"/>
            <a:ext cx="61653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Sensor Performance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465" name="Google Shape;465;p58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45</a:t>
            </a:fld>
            <a:endParaRPr/>
          </a:p>
        </p:txBody>
      </p:sp>
      <p:sp>
        <p:nvSpPr>
          <p:cNvPr id="466" name="Google Shape;466;p58"/>
          <p:cNvSpPr txBox="1"/>
          <p:nvPr/>
        </p:nvSpPr>
        <p:spPr>
          <a:xfrm>
            <a:off x="220325" y="746425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Evaluated based on reliability and consistency.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❏"/>
            </a:pPr>
            <a:r>
              <a:rPr lang="en" sz="2400"/>
              <a:t>Overall sensor survival rate is satisfactory.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❏"/>
            </a:pPr>
            <a:r>
              <a:rPr lang="en" sz="2400"/>
              <a:t>A total of 10 failures out of 43 sensors.</a:t>
            </a:r>
            <a:endParaRPr sz="2400"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67" name="Google Shape;467;p58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326" y="3023875"/>
            <a:ext cx="4134873" cy="261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Li-PC\AppData\Local\Microsoft\Windows\INetCache\Content.MSO\B1DC4C43.tmp">
            <a:extLst>
              <a:ext uri="{FF2B5EF4-FFF2-40B4-BE49-F238E27FC236}">
                <a16:creationId xmlns:a16="http://schemas.microsoft.com/office/drawing/2014/main" id="{0140306D-3A21-4E24-B9C9-644753C5AF0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990" y="3258105"/>
            <a:ext cx="4652010" cy="2385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59"/>
          <p:cNvSpPr txBox="1">
            <a:spLocks noGrp="1"/>
          </p:cNvSpPr>
          <p:nvPr>
            <p:ph type="title"/>
          </p:nvPr>
        </p:nvSpPr>
        <p:spPr>
          <a:xfrm>
            <a:off x="220325" y="156375"/>
            <a:ext cx="61653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000000"/>
                </a:solidFill>
              </a:rPr>
              <a:t>Sensor Performance</a:t>
            </a:r>
            <a:endParaRPr b="1" u="sng">
              <a:solidFill>
                <a:srgbClr val="000000"/>
              </a:solidFill>
            </a:endParaRPr>
          </a:p>
        </p:txBody>
      </p:sp>
      <p:sp>
        <p:nvSpPr>
          <p:cNvPr id="474" name="Google Shape;474;p59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46</a:t>
            </a:fld>
            <a:endParaRPr/>
          </a:p>
        </p:txBody>
      </p:sp>
      <p:sp>
        <p:nvSpPr>
          <p:cNvPr id="475" name="Google Shape;475;p59"/>
          <p:cNvSpPr txBox="1"/>
          <p:nvPr/>
        </p:nvSpPr>
        <p:spPr>
          <a:xfrm>
            <a:off x="220325" y="746425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Sensor failure due to lost condition.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❏"/>
            </a:pPr>
            <a:r>
              <a:rPr lang="en" sz="2400"/>
              <a:t>Temporary lost signal, could be recovered. </a:t>
            </a:r>
            <a:endParaRPr sz="2400"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99BCC8-192E-4A47-955A-BFC122C39A0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2292349"/>
            <a:ext cx="9144000" cy="3687145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60"/>
          <p:cNvSpPr txBox="1">
            <a:spLocks noGrp="1"/>
          </p:cNvSpPr>
          <p:nvPr>
            <p:ph type="title"/>
          </p:nvPr>
        </p:nvSpPr>
        <p:spPr>
          <a:xfrm>
            <a:off x="220325" y="156375"/>
            <a:ext cx="61653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000000"/>
                </a:solidFill>
              </a:rPr>
              <a:t>Sensor Performance</a:t>
            </a:r>
            <a:endParaRPr b="1" u="sng">
              <a:solidFill>
                <a:srgbClr val="000000"/>
              </a:solidFill>
            </a:endParaRPr>
          </a:p>
        </p:txBody>
      </p:sp>
      <p:sp>
        <p:nvSpPr>
          <p:cNvPr id="482" name="Google Shape;482;p60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47</a:t>
            </a:fld>
            <a:endParaRPr/>
          </a:p>
        </p:txBody>
      </p:sp>
      <p:sp>
        <p:nvSpPr>
          <p:cNvPr id="483" name="Google Shape;483;p60"/>
          <p:cNvSpPr txBox="1"/>
          <p:nvPr/>
        </p:nvSpPr>
        <p:spPr>
          <a:xfrm>
            <a:off x="220325" y="746425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Complete sensor failure.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❏"/>
            </a:pPr>
            <a:r>
              <a:rPr lang="en" sz="2400"/>
              <a:t>Cannot be recovered.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❏"/>
            </a:pPr>
            <a:r>
              <a:rPr lang="en" sz="2400"/>
              <a:t>Can be attributed to faulty sensors.</a:t>
            </a:r>
            <a:endParaRPr sz="2400"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A8852D-05FD-4036-BD85-ACAEFA35608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2917"/>
            <a:ext cx="9144000" cy="32286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61"/>
          <p:cNvSpPr txBox="1">
            <a:spLocks noGrp="1"/>
          </p:cNvSpPr>
          <p:nvPr>
            <p:ph type="title"/>
          </p:nvPr>
        </p:nvSpPr>
        <p:spPr>
          <a:xfrm>
            <a:off x="220325" y="156375"/>
            <a:ext cx="61653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000000"/>
                </a:solidFill>
              </a:rPr>
              <a:t>Sensor Performance</a:t>
            </a:r>
            <a:endParaRPr b="1" u="sng">
              <a:solidFill>
                <a:srgbClr val="000000"/>
              </a:solidFill>
            </a:endParaRPr>
          </a:p>
        </p:txBody>
      </p:sp>
      <p:sp>
        <p:nvSpPr>
          <p:cNvPr id="490" name="Google Shape;490;p61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48</a:t>
            </a:fld>
            <a:endParaRPr/>
          </a:p>
        </p:txBody>
      </p:sp>
      <p:sp>
        <p:nvSpPr>
          <p:cNvPr id="491" name="Google Shape;491;p61"/>
          <p:cNvSpPr txBox="1"/>
          <p:nvPr/>
        </p:nvSpPr>
        <p:spPr>
          <a:xfrm>
            <a:off x="220325" y="980400"/>
            <a:ext cx="95157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Feasible range for measurement.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❏"/>
            </a:pPr>
            <a:r>
              <a:rPr lang="en" sz="2400"/>
              <a:t>To satisfy compatibility of both types of sensor configurations. 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❏"/>
            </a:pPr>
            <a:r>
              <a:rPr lang="en" sz="2400"/>
              <a:t>Outside this range, sensors lost compatibility.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❏"/>
            </a:pPr>
            <a:r>
              <a:rPr lang="en" sz="2400"/>
              <a:t>Can be accommodated by calibration.</a:t>
            </a:r>
            <a:endParaRPr sz="2400"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492" name="Google Shape;492;p61"/>
          <p:cNvGraphicFramePr/>
          <p:nvPr>
            <p:extLst>
              <p:ext uri="{D42A27DB-BD31-4B8C-83A1-F6EECF244321}">
                <p14:modId xmlns:p14="http://schemas.microsoft.com/office/powerpoint/2010/main" val="411360952"/>
              </p:ext>
            </p:extLst>
          </p:nvPr>
        </p:nvGraphicFramePr>
        <p:xfrm>
          <a:off x="308425" y="3530700"/>
          <a:ext cx="8527150" cy="1645830"/>
        </p:xfrm>
        <a:graphic>
          <a:graphicData uri="http://schemas.openxmlformats.org/drawingml/2006/table">
            <a:tbl>
              <a:tblPr>
                <a:noFill/>
                <a:tableStyleId>{C48DC1F3-C2BA-4110-AFDD-A93144C1517D}</a:tableStyleId>
              </a:tblPr>
              <a:tblGrid>
                <a:gridCol w="1450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89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dirty="0"/>
                        <a:t>Material</a:t>
                      </a:r>
                      <a:endParaRPr sz="24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dirty="0"/>
                        <a:t>Max Strain in Compression</a:t>
                      </a:r>
                      <a:endParaRPr sz="24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Max Strain in Tension</a:t>
                      </a:r>
                      <a:endParaRPr sz="24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ECC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dirty="0"/>
                        <a:t>340*10</a:t>
                      </a:r>
                      <a:r>
                        <a:rPr lang="en" sz="2400" baseline="30000" dirty="0"/>
                        <a:t>-6</a:t>
                      </a:r>
                      <a:endParaRPr sz="2400" baseline="30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</a:rPr>
                        <a:t>200*10</a:t>
                      </a:r>
                      <a:r>
                        <a:rPr lang="en" sz="2400" baseline="30000">
                          <a:solidFill>
                            <a:schemeClr val="dk1"/>
                          </a:solidFill>
                        </a:rPr>
                        <a:t>-6</a:t>
                      </a:r>
                      <a:endParaRPr sz="24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UHPC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dirty="0">
                          <a:solidFill>
                            <a:schemeClr val="dk1"/>
                          </a:solidFill>
                        </a:rPr>
                        <a:t>890*10</a:t>
                      </a:r>
                      <a:r>
                        <a:rPr lang="en" sz="2400" baseline="30000" dirty="0">
                          <a:solidFill>
                            <a:schemeClr val="dk1"/>
                          </a:solidFill>
                        </a:rPr>
                        <a:t>-6</a:t>
                      </a:r>
                      <a:endParaRPr sz="24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dirty="0">
                          <a:solidFill>
                            <a:schemeClr val="dk1"/>
                          </a:solidFill>
                        </a:rPr>
                        <a:t>304*10</a:t>
                      </a:r>
                      <a:r>
                        <a:rPr lang="en" sz="2400" baseline="30000" dirty="0">
                          <a:solidFill>
                            <a:schemeClr val="dk1"/>
                          </a:solidFill>
                        </a:rPr>
                        <a:t>-6</a:t>
                      </a:r>
                      <a:endParaRPr sz="24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62"/>
          <p:cNvSpPr txBox="1">
            <a:spLocks noGrp="1"/>
          </p:cNvSpPr>
          <p:nvPr>
            <p:ph type="title"/>
          </p:nvPr>
        </p:nvSpPr>
        <p:spPr>
          <a:xfrm>
            <a:off x="220325" y="156375"/>
            <a:ext cx="61653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000000"/>
                </a:solidFill>
              </a:rPr>
              <a:t>Fine Cracks</a:t>
            </a:r>
            <a:endParaRPr b="1" u="sng">
              <a:solidFill>
                <a:srgbClr val="000000"/>
              </a:solidFill>
            </a:endParaRPr>
          </a:p>
        </p:txBody>
      </p:sp>
      <p:sp>
        <p:nvSpPr>
          <p:cNvPr id="498" name="Google Shape;498;p62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49</a:t>
            </a:fld>
            <a:endParaRPr/>
          </a:p>
        </p:txBody>
      </p:sp>
      <p:sp>
        <p:nvSpPr>
          <p:cNvPr id="499" name="Google Shape;499;p62"/>
          <p:cNvSpPr txBox="1"/>
          <p:nvPr/>
        </p:nvSpPr>
        <p:spPr>
          <a:xfrm>
            <a:off x="220325" y="746425"/>
            <a:ext cx="83430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Fine cracks developed along the width of the specimen.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Hairline in width, effectively limit water penetration.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 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00" name="Google Shape;500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5100" y="1974100"/>
            <a:ext cx="5853450" cy="439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 txBox="1">
            <a:spLocks noGrp="1"/>
          </p:cNvSpPr>
          <p:nvPr>
            <p:ph type="title"/>
          </p:nvPr>
        </p:nvSpPr>
        <p:spPr>
          <a:xfrm>
            <a:off x="472975" y="510525"/>
            <a:ext cx="2599800" cy="60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Objective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133" name="Google Shape;133;p18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34" name="Google Shape;134;p18"/>
          <p:cNvSpPr txBox="1"/>
          <p:nvPr/>
        </p:nvSpPr>
        <p:spPr>
          <a:xfrm>
            <a:off x="472975" y="1395488"/>
            <a:ext cx="8556300" cy="44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Study link slab performance.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Investigate material properties of ECC and UHPC.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Verify ECC and UHPC are suitable for link slab application.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Test sensor systems.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Serve as a pilot project for future field test.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Come up with a plan for future field test.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63"/>
          <p:cNvSpPr txBox="1">
            <a:spLocks noGrp="1"/>
          </p:cNvSpPr>
          <p:nvPr>
            <p:ph type="ctrTitle"/>
          </p:nvPr>
        </p:nvSpPr>
        <p:spPr>
          <a:xfrm>
            <a:off x="2030850" y="275525"/>
            <a:ext cx="508230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Conclusion</a:t>
            </a:r>
            <a:endParaRPr sz="7200"/>
          </a:p>
        </p:txBody>
      </p:sp>
      <p:sp>
        <p:nvSpPr>
          <p:cNvPr id="506" name="Google Shape;506;p63"/>
          <p:cNvSpPr txBox="1">
            <a:spLocks noGrp="1"/>
          </p:cNvSpPr>
          <p:nvPr>
            <p:ph type="subTitle" idx="1"/>
          </p:nvPr>
        </p:nvSpPr>
        <p:spPr>
          <a:xfrm>
            <a:off x="2313300" y="2241000"/>
            <a:ext cx="4517400" cy="170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Findings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/>
              <a:t>Future Work</a:t>
            </a:r>
            <a:endParaRPr sz="480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64"/>
          <p:cNvSpPr txBox="1">
            <a:spLocks noGrp="1"/>
          </p:cNvSpPr>
          <p:nvPr>
            <p:ph type="title"/>
          </p:nvPr>
        </p:nvSpPr>
        <p:spPr>
          <a:xfrm>
            <a:off x="220325" y="156375"/>
            <a:ext cx="61653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000000"/>
                </a:solidFill>
              </a:rPr>
              <a:t>Findings</a:t>
            </a:r>
            <a:endParaRPr b="1" u="sng">
              <a:solidFill>
                <a:srgbClr val="000000"/>
              </a:solidFill>
            </a:endParaRPr>
          </a:p>
        </p:txBody>
      </p:sp>
      <p:sp>
        <p:nvSpPr>
          <p:cNvPr id="512" name="Google Shape;512;p64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51</a:t>
            </a:fld>
            <a:endParaRPr/>
          </a:p>
        </p:txBody>
      </p:sp>
      <p:sp>
        <p:nvSpPr>
          <p:cNvPr id="513" name="Google Shape;513;p64"/>
          <p:cNvSpPr txBox="1"/>
          <p:nvPr/>
        </p:nvSpPr>
        <p:spPr>
          <a:xfrm>
            <a:off x="220325" y="980400"/>
            <a:ext cx="8923800" cy="4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Performance of link slab is independent to number of loadings.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ECC and UHPC displayed high strength.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ECC and UHPC had a “metal-like” behavior.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Feasible range for measurement was concluded.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Fine cracks on ECC and UHPC are small enough to prevent leakage.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ECC and UHPC are desired materials for link slab.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 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65"/>
          <p:cNvSpPr txBox="1">
            <a:spLocks noGrp="1"/>
          </p:cNvSpPr>
          <p:nvPr>
            <p:ph type="title"/>
          </p:nvPr>
        </p:nvSpPr>
        <p:spPr>
          <a:xfrm>
            <a:off x="220325" y="156375"/>
            <a:ext cx="61653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 dirty="0">
                <a:solidFill>
                  <a:srgbClr val="000000"/>
                </a:solidFill>
              </a:rPr>
              <a:t>Bibliography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519" name="Google Shape;519;p65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52</a:t>
            </a:fld>
            <a:endParaRPr/>
          </a:p>
        </p:txBody>
      </p:sp>
      <p:sp>
        <p:nvSpPr>
          <p:cNvPr id="520" name="Google Shape;520;p65"/>
          <p:cNvSpPr txBox="1"/>
          <p:nvPr/>
        </p:nvSpPr>
        <p:spPr>
          <a:xfrm>
            <a:off x="0" y="980400"/>
            <a:ext cx="9144000" cy="58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err="1"/>
              <a:t>Kewalramani</a:t>
            </a:r>
            <a:r>
              <a:rPr lang="en-US" dirty="0"/>
              <a:t>, M. A., Mohamed, O. A., &amp; Syed, Z. I. (2017). Engineered Cementitious Composites for Modern 	Civil Engineering Structures in Hot Arid Coastal Climatic Conditions. </a:t>
            </a:r>
            <a:r>
              <a:rPr lang="en-US" i="1" dirty="0"/>
              <a:t>Procedia Engineering,180</a:t>
            </a:r>
            <a:r>
              <a:rPr lang="en-US" dirty="0"/>
              <a:t>, 767-	774. doi:10.1016/j.proeng.2017.04.237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Caner, A., &amp; Zia, P. (1998). Behavior and Design of Link Slabs for Jointless Bridge Decks. </a:t>
            </a:r>
            <a:r>
              <a:rPr lang="en-US" i="1" dirty="0"/>
              <a:t>PCI Journal,43</a:t>
            </a:r>
            <a:r>
              <a:rPr lang="en-US" dirty="0"/>
              <a:t>(3), 	68-80. doi:10.15554/pcij.05011998.68.80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Au, A., Lam, C., Au, J., &amp; </a:t>
            </a:r>
            <a:r>
              <a:rPr lang="en-US" dirty="0" err="1"/>
              <a:t>Tharmabala</a:t>
            </a:r>
            <a:r>
              <a:rPr lang="en-US" dirty="0"/>
              <a:t>, B. (2013). Eliminating Deck Joints Using </a:t>
            </a:r>
            <a:r>
              <a:rPr lang="en-US" dirty="0" err="1"/>
              <a:t>Debonded</a:t>
            </a:r>
            <a:r>
              <a:rPr lang="en-US" dirty="0"/>
              <a:t> Link Slabs: 	Research and Field Tests in Ontario. </a:t>
            </a:r>
            <a:r>
              <a:rPr lang="en-US" i="1" dirty="0"/>
              <a:t>Journal of Bridge Engineering,18</a:t>
            </a:r>
            <a:r>
              <a:rPr lang="en-US" dirty="0"/>
              <a:t>(8), 768-778. 	doi:10.1061/(</a:t>
            </a:r>
            <a:r>
              <a:rPr lang="en-US" dirty="0" err="1"/>
              <a:t>asce</a:t>
            </a:r>
            <a:r>
              <a:rPr lang="en-US" dirty="0"/>
              <a:t>)be.1943-5592.0000417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Li, V. (2008). Engineered Cementitious Composite (ECC). </a:t>
            </a:r>
            <a:r>
              <a:rPr lang="en-US" i="1" dirty="0"/>
              <a:t>Concrete Construction Engineering Handbook</a:t>
            </a:r>
            <a:r>
              <a:rPr lang="en-US" dirty="0"/>
              <a:t>. 	doi:10.1201/9781420007657.ch24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err="1"/>
              <a:t>Ulku</a:t>
            </a:r>
            <a:r>
              <a:rPr lang="en-US" dirty="0"/>
              <a:t>, E., </a:t>
            </a:r>
            <a:r>
              <a:rPr lang="en-US" dirty="0" err="1"/>
              <a:t>Attanayake</a:t>
            </a:r>
            <a:r>
              <a:rPr lang="en-US" dirty="0"/>
              <a:t>, U., &amp; </a:t>
            </a:r>
            <a:r>
              <a:rPr lang="en-US" dirty="0" err="1"/>
              <a:t>Aktan</a:t>
            </a:r>
            <a:r>
              <a:rPr lang="en-US" dirty="0"/>
              <a:t>, H. (2009). Jointless Bridge Deck with Link Slabs. </a:t>
            </a:r>
            <a:r>
              <a:rPr lang="en-US" i="1" dirty="0"/>
              <a:t>Transportation Research 	Record: Journal of the Transportation Research Board,2131</a:t>
            </a:r>
            <a:r>
              <a:rPr lang="en-US" dirty="0"/>
              <a:t>(1), 68-78. doi:10.3141/2131-07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Wing, K. M., &amp; </a:t>
            </a:r>
            <a:r>
              <a:rPr lang="en-US" dirty="0" err="1"/>
              <a:t>Kowalsky</a:t>
            </a:r>
            <a:r>
              <a:rPr lang="en-US" dirty="0"/>
              <a:t>, M. J. (2005). Behavior, Analysis, and Design of an Instrumented Link Slab 	Bridge. </a:t>
            </a:r>
            <a:r>
              <a:rPr lang="en-US" i="1" dirty="0"/>
              <a:t>Journal of Bridge Engineering,10</a:t>
            </a:r>
            <a:r>
              <a:rPr lang="en-US" dirty="0"/>
              <a:t>(3), 331-344. doi:10.1061/(</a:t>
            </a:r>
            <a:r>
              <a:rPr lang="en-US" dirty="0" err="1"/>
              <a:t>asce</a:t>
            </a:r>
            <a:r>
              <a:rPr lang="en-US" dirty="0"/>
              <a:t>)1084-0702(2005)10:3(331)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err="1"/>
              <a:t>Gunes</a:t>
            </a:r>
            <a:r>
              <a:rPr lang="en-US" dirty="0"/>
              <a:t>, O., </a:t>
            </a:r>
            <a:r>
              <a:rPr lang="en-US" dirty="0" err="1"/>
              <a:t>Yesilmen</a:t>
            </a:r>
            <a:r>
              <a:rPr lang="en-US" dirty="0"/>
              <a:t>, S., </a:t>
            </a:r>
            <a:r>
              <a:rPr lang="en-US" dirty="0" err="1"/>
              <a:t>Gunes</a:t>
            </a:r>
            <a:r>
              <a:rPr lang="en-US" dirty="0"/>
              <a:t>, B., &amp; Ulm, F. (2012). Use of UHPC in Bridge Structures: Material Modeling 	and Design. </a:t>
            </a:r>
            <a:r>
              <a:rPr lang="en-US" i="1" dirty="0"/>
              <a:t>Advances in Materials Science and Engineering,2012</a:t>
            </a:r>
            <a:r>
              <a:rPr lang="en-US" dirty="0"/>
              <a:t>, 1-12. doi:10.1155/2012/319285</a:t>
            </a:r>
          </a:p>
          <a:p>
            <a:r>
              <a:rPr lang="en-US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err="1"/>
              <a:t>Su</a:t>
            </a:r>
            <a:r>
              <a:rPr lang="en-US" dirty="0"/>
              <a:t>, Y., Li, J., Wu, C., Wu, P., &amp; Li, Z. (2016). Effects of steel </a:t>
            </a:r>
            <a:r>
              <a:rPr lang="en-US" dirty="0" err="1"/>
              <a:t>fibres</a:t>
            </a:r>
            <a:r>
              <a:rPr lang="en-US" dirty="0"/>
              <a:t> on dynamic strength of 	UHPC. </a:t>
            </a:r>
            <a:r>
              <a:rPr lang="en-US" i="1" dirty="0"/>
              <a:t>Construction and Building Materials,114</a:t>
            </a:r>
            <a:r>
              <a:rPr lang="en-US" dirty="0"/>
              <a:t>, 708-718. 	doi:10.1016/j.conbuildmat.2016.04.007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1C2759-C8BB-417F-9438-0D48FD2FC3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53</a:t>
            </a:fld>
            <a:endParaRPr lang="e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D95DD2-A0EC-43CD-AF0D-FBE4C8133638}"/>
              </a:ext>
            </a:extLst>
          </p:cNvPr>
          <p:cNvSpPr/>
          <p:nvPr/>
        </p:nvSpPr>
        <p:spPr>
          <a:xfrm>
            <a:off x="173843" y="135672"/>
            <a:ext cx="3005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/>
              <a:t>Bibliography</a:t>
            </a:r>
            <a:endParaRPr lang="en-US" sz="3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A96209-F008-44A6-88C9-22586F83B7E1}"/>
              </a:ext>
            </a:extLst>
          </p:cNvPr>
          <p:cNvSpPr/>
          <p:nvPr/>
        </p:nvSpPr>
        <p:spPr>
          <a:xfrm>
            <a:off x="1" y="905232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Abbas, S., </a:t>
            </a:r>
            <a:r>
              <a:rPr lang="en-US" dirty="0" err="1"/>
              <a:t>Nehdi</a:t>
            </a:r>
            <a:r>
              <a:rPr lang="en-US" dirty="0"/>
              <a:t>, M. L., &amp; Saleem, M. A. (2016). Ultra-High Performance Concrete: Mechanical Performance, 	Durability, Sustainability and Implementation Challenges. </a:t>
            </a:r>
            <a:r>
              <a:rPr lang="en-US" i="1" dirty="0"/>
              <a:t>International Journal of Concrete Structures 	and Materials,10</a:t>
            </a:r>
            <a:r>
              <a:rPr lang="en-US" dirty="0"/>
              <a:t>(3), 271-295. doi:10.1007/s40069-016-0157-4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ASTM, </a:t>
            </a:r>
            <a:r>
              <a:rPr lang="en-US" i="1" dirty="0"/>
              <a:t>standard test method for flexural strength of concrete (using simple beam with third-point loading)</a:t>
            </a:r>
            <a:r>
              <a:rPr lang="en-US" dirty="0"/>
              <a:t>. 	Designation: C78/C78M—18. ASTM International, 2018.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ASTM, </a:t>
            </a:r>
            <a:r>
              <a:rPr lang="en-US" i="1" dirty="0"/>
              <a:t>Standard Test Method for Flexural Properties of Unreinforced and Reinforced Plastics and Electrical 	Insulating Materials by Four-Point Bending</a:t>
            </a:r>
            <a:r>
              <a:rPr lang="en-US" dirty="0"/>
              <a:t>. Designation: D6272—17. ASTM International, 2018.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Kato, H., Tottori, Y., &amp; Sasaki, K. (2013). Four-Point Bending Test of Determining Stress-Strain Curves 	Asymmetric between Tension and Compression. </a:t>
            </a:r>
            <a:r>
              <a:rPr lang="en-US" i="1" dirty="0"/>
              <a:t>Experimental Mechanics,54</a:t>
            </a:r>
            <a:r>
              <a:rPr lang="en-US" dirty="0"/>
              <a:t>(3), 489-492. 	doi:10.1007/s11340-013-9791-9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Chen, L., &amp; </a:t>
            </a:r>
            <a:r>
              <a:rPr lang="en-US" dirty="0" err="1"/>
              <a:t>Graybeal</a:t>
            </a:r>
            <a:r>
              <a:rPr lang="en-US" dirty="0"/>
              <a:t>, B. A. (2012). Modeling Structural Performance of Ultrahigh Performance Concrete I-	Girders. </a:t>
            </a:r>
            <a:r>
              <a:rPr lang="en-US" i="1" dirty="0"/>
              <a:t>Journal of Bridge Engineering,17</a:t>
            </a:r>
            <a:r>
              <a:rPr lang="en-US" dirty="0"/>
              <a:t>(5), 754-764. doi:10.1061/(</a:t>
            </a:r>
            <a:r>
              <a:rPr lang="en-US" dirty="0" err="1"/>
              <a:t>asce</a:t>
            </a:r>
            <a:r>
              <a:rPr lang="en-US" dirty="0"/>
              <a:t>)be.1943-5592.0000305</a:t>
            </a:r>
          </a:p>
          <a:p>
            <a:r>
              <a:rPr lang="en-US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err="1"/>
              <a:t>Keoleian</a:t>
            </a:r>
            <a:r>
              <a:rPr lang="en-US" dirty="0"/>
              <a:t>, G. A., Kendall, A., </a:t>
            </a:r>
            <a:r>
              <a:rPr lang="en-US" dirty="0" err="1"/>
              <a:t>Dettling</a:t>
            </a:r>
            <a:r>
              <a:rPr lang="en-US" dirty="0"/>
              <a:t>, J. E., Smith, V. M., Chandler, R. F., </a:t>
            </a:r>
            <a:r>
              <a:rPr lang="en-US" dirty="0" err="1"/>
              <a:t>Lepech</a:t>
            </a:r>
            <a:r>
              <a:rPr lang="en-US" dirty="0"/>
              <a:t>, M. D., &amp; Li, V. C. (2005). 	Life Cycle Modeling of Concrete Bridge Design: Comparison of Engineered Cementitious Composite 	Link Slabs and Conventional Steel Expansion Joints. </a:t>
            </a:r>
            <a:r>
              <a:rPr lang="en-US" i="1" dirty="0"/>
              <a:t>Journal of Infrastructure Systems,11</a:t>
            </a:r>
            <a:r>
              <a:rPr lang="en-US" dirty="0"/>
              <a:t>(1), 	51-60. doi:10.1061/(</a:t>
            </a:r>
            <a:r>
              <a:rPr lang="en-US" dirty="0" err="1"/>
              <a:t>asce</a:t>
            </a:r>
            <a:r>
              <a:rPr lang="en-US" dirty="0"/>
              <a:t>)1076-0342(2005)11:1(51)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err="1"/>
              <a:t>Şahmaran</a:t>
            </a:r>
            <a:r>
              <a:rPr lang="en-US" dirty="0"/>
              <a:t>, M., &amp; Li, V. C. (2010). Engineered Cementitious Composites. </a:t>
            </a:r>
            <a:r>
              <a:rPr lang="en-US" i="1" dirty="0"/>
              <a:t>Transportation Research Record: 	Journal of the Transportation Research Board,2164</a:t>
            </a:r>
            <a:r>
              <a:rPr lang="en-US" dirty="0"/>
              <a:t>(1), 1-8. doi:10.3141/2164-01</a:t>
            </a:r>
          </a:p>
        </p:txBody>
      </p:sp>
    </p:spTree>
    <p:extLst>
      <p:ext uri="{BB962C8B-B14F-4D97-AF65-F5344CB8AC3E}">
        <p14:creationId xmlns:p14="http://schemas.microsoft.com/office/powerpoint/2010/main" val="30959439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66"/>
          <p:cNvSpPr txBox="1">
            <a:spLocks noGrp="1"/>
          </p:cNvSpPr>
          <p:nvPr>
            <p:ph type="ctrTitle" idx="4294967295"/>
          </p:nvPr>
        </p:nvSpPr>
        <p:spPr>
          <a:xfrm>
            <a:off x="916025" y="968125"/>
            <a:ext cx="556110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7ECEFD"/>
                </a:solidFill>
              </a:rPr>
              <a:t>Thanks!</a:t>
            </a:r>
            <a:endParaRPr sz="6000">
              <a:solidFill>
                <a:srgbClr val="7ECEFD"/>
              </a:solidFill>
            </a:endParaRPr>
          </a:p>
        </p:txBody>
      </p:sp>
      <p:sp>
        <p:nvSpPr>
          <p:cNvPr id="526" name="Google Shape;526;p66"/>
          <p:cNvSpPr txBox="1">
            <a:spLocks noGrp="1"/>
          </p:cNvSpPr>
          <p:nvPr>
            <p:ph type="subTitle" idx="4294967295"/>
          </p:nvPr>
        </p:nvSpPr>
        <p:spPr>
          <a:xfrm>
            <a:off x="916025" y="2338950"/>
            <a:ext cx="55611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Any questions?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528" name="Google Shape;528;p66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54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19"/>
          <p:cNvGrpSpPr/>
          <p:nvPr/>
        </p:nvGrpSpPr>
        <p:grpSpPr>
          <a:xfrm>
            <a:off x="4131864" y="1933743"/>
            <a:ext cx="3979712" cy="4421434"/>
            <a:chOff x="4184863" y="1520198"/>
            <a:chExt cx="2958454" cy="3298347"/>
          </a:xfrm>
        </p:grpSpPr>
        <p:sp>
          <p:nvSpPr>
            <p:cNvPr id="140" name="Google Shape;140;p19"/>
            <p:cNvSpPr/>
            <p:nvPr/>
          </p:nvSpPr>
          <p:spPr>
            <a:xfrm rot="-3280088">
              <a:off x="4136321" y="2563569"/>
              <a:ext cx="3184127" cy="1211606"/>
            </a:xfrm>
            <a:custGeom>
              <a:avLst/>
              <a:gdLst/>
              <a:ahLst/>
              <a:cxnLst/>
              <a:rect l="l" t="t" r="r" b="b"/>
              <a:pathLst>
                <a:path w="492" h="187" extrusionOk="0">
                  <a:moveTo>
                    <a:pt x="457" y="0"/>
                  </a:moveTo>
                  <a:cubicBezTo>
                    <a:pt x="416" y="91"/>
                    <a:pt x="325" y="155"/>
                    <a:pt x="218" y="155"/>
                  </a:cubicBezTo>
                  <a:cubicBezTo>
                    <a:pt x="137" y="155"/>
                    <a:pt x="64" y="118"/>
                    <a:pt x="17" y="60"/>
                  </a:cubicBezTo>
                  <a:cubicBezTo>
                    <a:pt x="11" y="70"/>
                    <a:pt x="5" y="80"/>
                    <a:pt x="0" y="90"/>
                  </a:cubicBezTo>
                  <a:cubicBezTo>
                    <a:pt x="54" y="150"/>
                    <a:pt x="132" y="187"/>
                    <a:pt x="218" y="187"/>
                  </a:cubicBezTo>
                  <a:cubicBezTo>
                    <a:pt x="343" y="187"/>
                    <a:pt x="449" y="109"/>
                    <a:pt x="492" y="0"/>
                  </a:cubicBezTo>
                  <a:cubicBezTo>
                    <a:pt x="480" y="0"/>
                    <a:pt x="468" y="1"/>
                    <a:pt x="457" y="0"/>
                  </a:cubicBezTo>
                  <a:close/>
                </a:path>
              </a:pathLst>
            </a:custGeom>
            <a:solidFill>
              <a:srgbClr val="CFE2F3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41" name="Google Shape;141;p19"/>
            <p:cNvSpPr/>
            <p:nvPr/>
          </p:nvSpPr>
          <p:spPr>
            <a:xfrm rot="-3280088">
              <a:off x="4100923" y="2460157"/>
              <a:ext cx="2729637" cy="1205146"/>
            </a:xfrm>
            <a:custGeom>
              <a:avLst/>
              <a:gdLst/>
              <a:ahLst/>
              <a:cxnLst/>
              <a:rect l="l" t="t" r="r" b="b"/>
              <a:pathLst>
                <a:path w="440" h="194" extrusionOk="0">
                  <a:moveTo>
                    <a:pt x="262" y="39"/>
                  </a:moveTo>
                  <a:cubicBezTo>
                    <a:pt x="206" y="71"/>
                    <a:pt x="134" y="53"/>
                    <a:pt x="100" y="0"/>
                  </a:cubicBezTo>
                  <a:cubicBezTo>
                    <a:pt x="57" y="25"/>
                    <a:pt x="24" y="60"/>
                    <a:pt x="0" y="99"/>
                  </a:cubicBezTo>
                  <a:cubicBezTo>
                    <a:pt x="47" y="157"/>
                    <a:pt x="120" y="194"/>
                    <a:pt x="201" y="194"/>
                  </a:cubicBezTo>
                  <a:cubicBezTo>
                    <a:pt x="308" y="194"/>
                    <a:pt x="399" y="130"/>
                    <a:pt x="440" y="39"/>
                  </a:cubicBezTo>
                  <a:cubicBezTo>
                    <a:pt x="393" y="37"/>
                    <a:pt x="346" y="24"/>
                    <a:pt x="303" y="0"/>
                  </a:cubicBezTo>
                  <a:cubicBezTo>
                    <a:pt x="292" y="15"/>
                    <a:pt x="279" y="29"/>
                    <a:pt x="262" y="39"/>
                  </a:cubicBezTo>
                  <a:close/>
                </a:path>
              </a:pathLst>
            </a:custGeom>
            <a:solidFill>
              <a:srgbClr val="7ECEFD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42" name="Google Shape;142;p19"/>
            <p:cNvSpPr txBox="1"/>
            <p:nvPr/>
          </p:nvSpPr>
          <p:spPr>
            <a:xfrm rot="-3779206">
              <a:off x="4733052" y="2863735"/>
              <a:ext cx="1577952" cy="5632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r>
                <a:rPr lang="en" sz="3000">
                  <a:solidFill>
                    <a:srgbClr val="1C3AA9"/>
                  </a:solidFill>
                  <a:latin typeface="Raleway"/>
                  <a:ea typeface="Raleway"/>
                  <a:cs typeface="Raleway"/>
                  <a:sym typeface="Raleway"/>
                </a:rPr>
                <a:t>FEM Analysis</a:t>
              </a:r>
              <a:endParaRPr sz="3000">
                <a:solidFill>
                  <a:srgbClr val="1C3AA9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  <p:grpSp>
        <p:nvGrpSpPr>
          <p:cNvPr id="143" name="Google Shape;143;p19"/>
          <p:cNvGrpSpPr/>
          <p:nvPr/>
        </p:nvGrpSpPr>
        <p:grpSpPr>
          <a:xfrm>
            <a:off x="2356745" y="-199703"/>
            <a:ext cx="4430519" cy="4320318"/>
            <a:chOff x="2857731" y="-71332"/>
            <a:chExt cx="3293577" cy="3222916"/>
          </a:xfrm>
        </p:grpSpPr>
        <p:sp>
          <p:nvSpPr>
            <p:cNvPr id="144" name="Google Shape;144;p19"/>
            <p:cNvSpPr/>
            <p:nvPr/>
          </p:nvSpPr>
          <p:spPr>
            <a:xfrm rot="-3280089">
              <a:off x="3410337" y="297186"/>
              <a:ext cx="2188366" cy="2485879"/>
            </a:xfrm>
            <a:custGeom>
              <a:avLst/>
              <a:gdLst/>
              <a:ahLst/>
              <a:cxnLst/>
              <a:rect l="l" t="t" r="r" b="b"/>
              <a:pathLst>
                <a:path w="338" h="384" extrusionOk="0">
                  <a:moveTo>
                    <a:pt x="45" y="32"/>
                  </a:moveTo>
                  <a:cubicBezTo>
                    <a:pt x="189" y="32"/>
                    <a:pt x="306" y="148"/>
                    <a:pt x="306" y="292"/>
                  </a:cubicBezTo>
                  <a:cubicBezTo>
                    <a:pt x="306" y="325"/>
                    <a:pt x="300" y="355"/>
                    <a:pt x="289" y="384"/>
                  </a:cubicBezTo>
                  <a:cubicBezTo>
                    <a:pt x="301" y="384"/>
                    <a:pt x="312" y="384"/>
                    <a:pt x="324" y="383"/>
                  </a:cubicBezTo>
                  <a:cubicBezTo>
                    <a:pt x="333" y="354"/>
                    <a:pt x="338" y="324"/>
                    <a:pt x="338" y="292"/>
                  </a:cubicBezTo>
                  <a:cubicBezTo>
                    <a:pt x="338" y="131"/>
                    <a:pt x="207" y="0"/>
                    <a:pt x="45" y="0"/>
                  </a:cubicBezTo>
                  <a:cubicBezTo>
                    <a:pt x="30" y="0"/>
                    <a:pt x="15" y="1"/>
                    <a:pt x="0" y="3"/>
                  </a:cubicBezTo>
                  <a:cubicBezTo>
                    <a:pt x="6" y="13"/>
                    <a:pt x="12" y="23"/>
                    <a:pt x="18" y="33"/>
                  </a:cubicBezTo>
                  <a:cubicBezTo>
                    <a:pt x="27" y="32"/>
                    <a:pt x="36" y="32"/>
                    <a:pt x="45" y="32"/>
                  </a:cubicBezTo>
                  <a:close/>
                </a:path>
              </a:pathLst>
            </a:custGeom>
            <a:solidFill>
              <a:srgbClr val="9FC5E8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45" name="Google Shape;145;p19"/>
            <p:cNvSpPr/>
            <p:nvPr/>
          </p:nvSpPr>
          <p:spPr>
            <a:xfrm rot="-3280088">
              <a:off x="3667674" y="581521"/>
              <a:ext cx="1790169" cy="2186080"/>
            </a:xfrm>
            <a:custGeom>
              <a:avLst/>
              <a:gdLst/>
              <a:ahLst/>
              <a:cxnLst/>
              <a:rect l="l" t="t" r="r" b="b"/>
              <a:pathLst>
                <a:path w="288" h="352" extrusionOk="0">
                  <a:moveTo>
                    <a:pt x="27" y="0"/>
                  </a:moveTo>
                  <a:cubicBezTo>
                    <a:pt x="18" y="0"/>
                    <a:pt x="9" y="0"/>
                    <a:pt x="0" y="1"/>
                  </a:cubicBezTo>
                  <a:cubicBezTo>
                    <a:pt x="21" y="43"/>
                    <a:pt x="34" y="90"/>
                    <a:pt x="35" y="140"/>
                  </a:cubicBezTo>
                  <a:cubicBezTo>
                    <a:pt x="74" y="142"/>
                    <a:pt x="111" y="163"/>
                    <a:pt x="132" y="200"/>
                  </a:cubicBezTo>
                  <a:cubicBezTo>
                    <a:pt x="153" y="236"/>
                    <a:pt x="153" y="279"/>
                    <a:pt x="136" y="315"/>
                  </a:cubicBezTo>
                  <a:cubicBezTo>
                    <a:pt x="179" y="339"/>
                    <a:pt x="225" y="351"/>
                    <a:pt x="271" y="352"/>
                  </a:cubicBezTo>
                  <a:cubicBezTo>
                    <a:pt x="282" y="323"/>
                    <a:pt x="288" y="293"/>
                    <a:pt x="288" y="260"/>
                  </a:cubicBezTo>
                  <a:cubicBezTo>
                    <a:pt x="288" y="116"/>
                    <a:pt x="171" y="0"/>
                    <a:pt x="27" y="0"/>
                  </a:cubicBezTo>
                  <a:close/>
                </a:path>
              </a:pathLst>
            </a:custGeom>
            <a:solidFill>
              <a:srgbClr val="2185C5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46" name="Google Shape;146;p19"/>
            <p:cNvSpPr txBox="1"/>
            <p:nvPr/>
          </p:nvSpPr>
          <p:spPr>
            <a:xfrm>
              <a:off x="3782825" y="1153125"/>
              <a:ext cx="15780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r>
                <a:rPr lang="en" sz="3000">
                  <a:solidFill>
                    <a:srgbClr val="FFFFFF"/>
                  </a:solidFill>
                  <a:latin typeface="Raleway"/>
                  <a:ea typeface="Raleway"/>
                  <a:cs typeface="Raleway"/>
                  <a:sym typeface="Raleway"/>
                </a:rPr>
                <a:t>Lab test</a:t>
              </a:r>
              <a:endParaRPr sz="30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  <p:grpSp>
        <p:nvGrpSpPr>
          <p:cNvPr id="147" name="Google Shape;147;p19"/>
          <p:cNvGrpSpPr/>
          <p:nvPr/>
        </p:nvGrpSpPr>
        <p:grpSpPr>
          <a:xfrm>
            <a:off x="1138827" y="2154218"/>
            <a:ext cx="4606547" cy="4185414"/>
            <a:chOff x="1959887" y="1684671"/>
            <a:chExt cx="3424433" cy="3122279"/>
          </a:xfrm>
        </p:grpSpPr>
        <p:sp>
          <p:nvSpPr>
            <p:cNvPr id="148" name="Google Shape;148;p19"/>
            <p:cNvSpPr/>
            <p:nvPr/>
          </p:nvSpPr>
          <p:spPr>
            <a:xfrm rot="-3280088">
              <a:off x="2859669" y="1740600"/>
              <a:ext cx="1624870" cy="3045726"/>
            </a:xfrm>
            <a:custGeom>
              <a:avLst/>
              <a:gdLst/>
              <a:ahLst/>
              <a:cxnLst/>
              <a:rect l="l" t="t" r="r" b="b"/>
              <a:pathLst>
                <a:path w="251" h="470" extrusionOk="0">
                  <a:moveTo>
                    <a:pt x="32" y="286"/>
                  </a:moveTo>
                  <a:cubicBezTo>
                    <a:pt x="32" y="157"/>
                    <a:pt x="127" y="49"/>
                    <a:pt x="251" y="29"/>
                  </a:cubicBezTo>
                  <a:cubicBezTo>
                    <a:pt x="245" y="19"/>
                    <a:pt x="239" y="9"/>
                    <a:pt x="233" y="0"/>
                  </a:cubicBezTo>
                  <a:cubicBezTo>
                    <a:pt x="100" y="28"/>
                    <a:pt x="0" y="145"/>
                    <a:pt x="0" y="286"/>
                  </a:cubicBezTo>
                  <a:cubicBezTo>
                    <a:pt x="0" y="356"/>
                    <a:pt x="25" y="420"/>
                    <a:pt x="65" y="470"/>
                  </a:cubicBezTo>
                  <a:cubicBezTo>
                    <a:pt x="70" y="460"/>
                    <a:pt x="76" y="450"/>
                    <a:pt x="82" y="440"/>
                  </a:cubicBezTo>
                  <a:cubicBezTo>
                    <a:pt x="51" y="397"/>
                    <a:pt x="32" y="344"/>
                    <a:pt x="32" y="286"/>
                  </a:cubicBezTo>
                  <a:close/>
                </a:path>
              </a:pathLst>
            </a:custGeom>
            <a:solidFill>
              <a:srgbClr val="FCE5CD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49" name="Google Shape;149;p19"/>
            <p:cNvSpPr/>
            <p:nvPr/>
          </p:nvSpPr>
          <p:spPr>
            <a:xfrm rot="-3280089">
              <a:off x="3037225" y="1789647"/>
              <a:ext cx="1575644" cy="2550423"/>
            </a:xfrm>
            <a:custGeom>
              <a:avLst/>
              <a:gdLst/>
              <a:ahLst/>
              <a:cxnLst/>
              <a:rect l="l" t="t" r="r" b="b"/>
              <a:pathLst>
                <a:path w="254" h="411" extrusionOk="0">
                  <a:moveTo>
                    <a:pt x="152" y="311"/>
                  </a:moveTo>
                  <a:cubicBezTo>
                    <a:pt x="124" y="254"/>
                    <a:pt x="145" y="185"/>
                    <a:pt x="200" y="153"/>
                  </a:cubicBezTo>
                  <a:cubicBezTo>
                    <a:pt x="217" y="143"/>
                    <a:pt x="236" y="137"/>
                    <a:pt x="254" y="136"/>
                  </a:cubicBezTo>
                  <a:cubicBezTo>
                    <a:pt x="253" y="87"/>
                    <a:pt x="241" y="41"/>
                    <a:pt x="219" y="0"/>
                  </a:cubicBezTo>
                  <a:cubicBezTo>
                    <a:pt x="95" y="20"/>
                    <a:pt x="0" y="128"/>
                    <a:pt x="0" y="257"/>
                  </a:cubicBezTo>
                  <a:cubicBezTo>
                    <a:pt x="0" y="315"/>
                    <a:pt x="19" y="368"/>
                    <a:pt x="50" y="411"/>
                  </a:cubicBezTo>
                  <a:cubicBezTo>
                    <a:pt x="75" y="371"/>
                    <a:pt x="110" y="337"/>
                    <a:pt x="152" y="311"/>
                  </a:cubicBezTo>
                  <a:close/>
                </a:path>
              </a:pathLst>
            </a:custGeom>
            <a:solidFill>
              <a:srgbClr val="FF9715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50" name="Google Shape;150;p19"/>
            <p:cNvSpPr txBox="1"/>
            <p:nvPr/>
          </p:nvSpPr>
          <p:spPr>
            <a:xfrm rot="3725110" flipH="1">
              <a:off x="2866277" y="2863871"/>
              <a:ext cx="1577671" cy="5631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r>
                <a:rPr lang="en" sz="3000">
                  <a:solidFill>
                    <a:srgbClr val="FFFFFF"/>
                  </a:solidFill>
                  <a:latin typeface="Raleway"/>
                  <a:ea typeface="Raleway"/>
                  <a:cs typeface="Raleway"/>
                  <a:sym typeface="Raleway"/>
                </a:rPr>
                <a:t>Field Test</a:t>
              </a:r>
              <a:endParaRPr sz="30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  <p:sp>
        <p:nvSpPr>
          <p:cNvPr id="151" name="Google Shape;151;p19"/>
          <p:cNvSpPr txBox="1">
            <a:spLocks noGrp="1"/>
          </p:cNvSpPr>
          <p:nvPr>
            <p:ph type="sldNum" idx="12"/>
          </p:nvPr>
        </p:nvSpPr>
        <p:spPr>
          <a:xfrm>
            <a:off x="8111575" y="603662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52" name="Google Shape;152;p19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31725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Methodology</a:t>
            </a:r>
            <a:endParaRPr b="1" u="sng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0"/>
          <p:cNvSpPr txBox="1">
            <a:spLocks noGrp="1"/>
          </p:cNvSpPr>
          <p:nvPr>
            <p:ph type="ctrTitle"/>
          </p:nvPr>
        </p:nvSpPr>
        <p:spPr>
          <a:xfrm>
            <a:off x="785250" y="389690"/>
            <a:ext cx="904963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/>
              <a:t>Literature Review</a:t>
            </a:r>
            <a:endParaRPr sz="7200" dirty="0"/>
          </a:p>
        </p:txBody>
      </p:sp>
      <p:sp>
        <p:nvSpPr>
          <p:cNvPr id="158" name="Google Shape;158;p20"/>
          <p:cNvSpPr txBox="1">
            <a:spLocks noGrp="1"/>
          </p:cNvSpPr>
          <p:nvPr>
            <p:ph type="subTitle" idx="1"/>
          </p:nvPr>
        </p:nvSpPr>
        <p:spPr>
          <a:xfrm>
            <a:off x="1941125" y="2200350"/>
            <a:ext cx="4852800" cy="24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 dirty="0"/>
              <a:t>Link Slab</a:t>
            </a:r>
            <a:endParaRPr sz="4800" dirty="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 dirty="0"/>
              <a:t>ECC</a:t>
            </a:r>
            <a:endParaRPr sz="4800" dirty="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❏"/>
            </a:pPr>
            <a:r>
              <a:rPr lang="en" sz="4800" dirty="0"/>
              <a:t>UHPC</a:t>
            </a:r>
            <a:endParaRPr sz="4800" dirty="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ECC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164" name="Google Shape;164;p21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65" name="Google Shape;165;p21"/>
          <p:cNvSpPr txBox="1"/>
          <p:nvPr/>
        </p:nvSpPr>
        <p:spPr>
          <a:xfrm>
            <a:off x="475950" y="1011750"/>
            <a:ext cx="8451600" cy="51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Engineered Cementitious Composites.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High tensile strength and ductility.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Compressive strength ranges from 4351psi to 13052psi.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Can be modified to meet specific requirements.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6" name="Google Shape;16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5300" y="3256050"/>
            <a:ext cx="4553403" cy="310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2"/>
          <p:cNvSpPr txBox="1">
            <a:spLocks noGrp="1"/>
          </p:cNvSpPr>
          <p:nvPr>
            <p:ph type="title"/>
          </p:nvPr>
        </p:nvSpPr>
        <p:spPr>
          <a:xfrm>
            <a:off x="328025" y="340050"/>
            <a:ext cx="2296800" cy="6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rgbClr val="000000"/>
                </a:solidFill>
              </a:rPr>
              <a:t>ECC</a:t>
            </a:r>
            <a:endParaRPr b="1" u="sng" dirty="0">
              <a:solidFill>
                <a:srgbClr val="000000"/>
              </a:solidFill>
            </a:endParaRPr>
          </a:p>
        </p:txBody>
      </p:sp>
      <p:sp>
        <p:nvSpPr>
          <p:cNvPr id="172" name="Google Shape;172;p22"/>
          <p:cNvSpPr txBox="1">
            <a:spLocks noGrp="1"/>
          </p:cNvSpPr>
          <p:nvPr>
            <p:ph type="sldNum" idx="12"/>
          </p:nvPr>
        </p:nvSpPr>
        <p:spPr>
          <a:xfrm>
            <a:off x="8480575" y="6364177"/>
            <a:ext cx="548700" cy="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73" name="Google Shape;173;p22"/>
          <p:cNvSpPr txBox="1"/>
          <p:nvPr/>
        </p:nvSpPr>
        <p:spPr>
          <a:xfrm>
            <a:off x="475950" y="1011750"/>
            <a:ext cx="8451600" cy="51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“Metal-like” behavior.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Deformation with large curvature.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First fine crack occur at “yield point”.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74" name="Google Shape;17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950" y="2784250"/>
            <a:ext cx="3898973" cy="323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6475" y="2784249"/>
            <a:ext cx="4148988" cy="323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ton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1296</Words>
  <Application>Microsoft Office PowerPoint</Application>
  <PresentationFormat>On-screen Show (4:3)</PresentationFormat>
  <Paragraphs>357</Paragraphs>
  <Slides>54</Slides>
  <Notes>53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Arial</vt:lpstr>
      <vt:lpstr>Lato</vt:lpstr>
      <vt:lpstr>Wingdings</vt:lpstr>
      <vt:lpstr>Roboto</vt:lpstr>
      <vt:lpstr>Raleway</vt:lpstr>
      <vt:lpstr>Antonio template</vt:lpstr>
      <vt:lpstr>Performance of Link Slab Using ECC and UHPC</vt:lpstr>
      <vt:lpstr>Introduction</vt:lpstr>
      <vt:lpstr>Motivation</vt:lpstr>
      <vt:lpstr>43</vt:lpstr>
      <vt:lpstr>Objective</vt:lpstr>
      <vt:lpstr>Methodology</vt:lpstr>
      <vt:lpstr>Literature Review</vt:lpstr>
      <vt:lpstr>ECC</vt:lpstr>
      <vt:lpstr>ECC</vt:lpstr>
      <vt:lpstr>ECC</vt:lpstr>
      <vt:lpstr>UHPC</vt:lpstr>
      <vt:lpstr>UHPC</vt:lpstr>
      <vt:lpstr>UHPC</vt:lpstr>
      <vt:lpstr>Link Slab</vt:lpstr>
      <vt:lpstr>Link Slab</vt:lpstr>
      <vt:lpstr>Link Slab</vt:lpstr>
      <vt:lpstr>Link Slab</vt:lpstr>
      <vt:lpstr>Link Slab</vt:lpstr>
      <vt:lpstr>Link Slab</vt:lpstr>
      <vt:lpstr>FEM Analysis</vt:lpstr>
      <vt:lpstr>Objective</vt:lpstr>
      <vt:lpstr>Bridge Description</vt:lpstr>
      <vt:lpstr>Bridge Description</vt:lpstr>
      <vt:lpstr>FEM Models Using Ansys® Workbench</vt:lpstr>
      <vt:lpstr>FEM Models Using Ansys® Workbench</vt:lpstr>
      <vt:lpstr>FEM Model Using Ansys® Workbench</vt:lpstr>
      <vt:lpstr>FEM Model Using CSiBridge® </vt:lpstr>
      <vt:lpstr>FEM Model Using CSiBridge®</vt:lpstr>
      <vt:lpstr>FEM Model Using CSiBridge®</vt:lpstr>
      <vt:lpstr>FEM Model Using CSiBridge®</vt:lpstr>
      <vt:lpstr>FEM Model Using CSiBridge®</vt:lpstr>
      <vt:lpstr>FEM Model Using CSiBridge®</vt:lpstr>
      <vt:lpstr>Experiments</vt:lpstr>
      <vt:lpstr>Objective</vt:lpstr>
      <vt:lpstr>Sensor System</vt:lpstr>
      <vt:lpstr>Procedure</vt:lpstr>
      <vt:lpstr>Field Test</vt:lpstr>
      <vt:lpstr>Sensor Layout</vt:lpstr>
      <vt:lpstr>Data Acquisition</vt:lpstr>
      <vt:lpstr>Construction</vt:lpstr>
      <vt:lpstr>Experimental Results</vt:lpstr>
      <vt:lpstr>Strength</vt:lpstr>
      <vt:lpstr>Stress-Strain Curve</vt:lpstr>
      <vt:lpstr>Stress-Strain Curve</vt:lpstr>
      <vt:lpstr>Sensor Performance</vt:lpstr>
      <vt:lpstr>Sensor Performance</vt:lpstr>
      <vt:lpstr>Sensor Performance</vt:lpstr>
      <vt:lpstr>Sensor Performance</vt:lpstr>
      <vt:lpstr>Fine Cracks</vt:lpstr>
      <vt:lpstr>Conclusion</vt:lpstr>
      <vt:lpstr>Findings</vt:lpstr>
      <vt:lpstr>Bibliography</vt:lpstr>
      <vt:lpstr>PowerPoint Presentation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of Link Slab Using ECC and UHPC</dc:title>
  <dc:creator>Li-PC</dc:creator>
  <cp:lastModifiedBy>Li</cp:lastModifiedBy>
  <cp:revision>9</cp:revision>
  <dcterms:modified xsi:type="dcterms:W3CDTF">2019-04-18T20:42:16Z</dcterms:modified>
</cp:coreProperties>
</file>