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60" r:id="rId2"/>
    <p:sldId id="270" r:id="rId3"/>
    <p:sldId id="269" r:id="rId4"/>
    <p:sldId id="268" r:id="rId5"/>
    <p:sldId id="263" r:id="rId6"/>
    <p:sldId id="262" r:id="rId7"/>
    <p:sldId id="264" r:id="rId8"/>
    <p:sldId id="265" r:id="rId9"/>
    <p:sldId id="271" r:id="rId10"/>
    <p:sldId id="272" r:id="rId11"/>
    <p:sldId id="273" r:id="rId12"/>
    <p:sldId id="275" r:id="rId13"/>
    <p:sldId id="276" r:id="rId14"/>
    <p:sldId id="27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70" autoAdjust="0"/>
    <p:restoredTop sz="70894" autoAdjust="0"/>
  </p:normalViewPr>
  <p:slideViewPr>
    <p:cSldViewPr snapToGrid="0" snapToObjects="1">
      <p:cViewPr varScale="1">
        <p:scale>
          <a:sx n="51" d="100"/>
          <a:sy n="51" d="100"/>
        </p:scale>
        <p:origin x="250" y="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5D3A83-F7A0-0744-B7E0-E9ACA4DAFF8A}" type="datetime1">
              <a:rPr lang="en-US" smtClean="0"/>
              <a:t>4/15/2016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71FE15C-3CC9-EA4F-8A5F-60C8C572C1EF}" type="slidenum">
              <a:rPr lang="en-US" smtClean="0"/>
              <a:t>‹#›</a:t>
            </a:fld>
            <a:endParaRPr lang="en-US"/>
          </a:p>
        </p:txBody>
      </p:sp>
    </p:spTree>
    <p:extLst>
      <p:ext uri="{BB962C8B-B14F-4D97-AF65-F5344CB8AC3E}">
        <p14:creationId xmlns:p14="http://schemas.microsoft.com/office/powerpoint/2010/main" val="12861794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DA9364-1E9E-E843-B039-8DFF416DF9FE}" type="datetime1">
              <a:rPr lang="en-US" smtClean="0"/>
              <a:t>4/15/2016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212443-E705-A744-B572-DBDBB4CC697D}" type="slidenum">
              <a:rPr lang="en-US" smtClean="0"/>
              <a:t>‹#›</a:t>
            </a:fld>
            <a:endParaRPr lang="en-US"/>
          </a:p>
        </p:txBody>
      </p:sp>
    </p:spTree>
    <p:extLst>
      <p:ext uri="{BB962C8B-B14F-4D97-AF65-F5344CB8AC3E}">
        <p14:creationId xmlns:p14="http://schemas.microsoft.com/office/powerpoint/2010/main" val="229351865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Ray and Cale: </a:t>
            </a:r>
          </a:p>
          <a:p>
            <a:r>
              <a:rPr lang="en-US" dirty="0" smtClean="0"/>
              <a:t>Greetings</a:t>
            </a:r>
            <a:r>
              <a:rPr lang="en-US" baseline="0" dirty="0" smtClean="0"/>
              <a:t> –</a:t>
            </a:r>
          </a:p>
          <a:p>
            <a:endParaRPr lang="en-US" baseline="0" dirty="0" smtClean="0"/>
          </a:p>
          <a:p>
            <a:r>
              <a:rPr lang="en-US" baseline="0" dirty="0" smtClean="0"/>
              <a:t>Name, title, length of employment</a:t>
            </a:r>
          </a:p>
          <a:p>
            <a:endParaRPr lang="en-US" baseline="0" dirty="0" smtClean="0"/>
          </a:p>
          <a:p>
            <a:r>
              <a:rPr lang="en-US" baseline="0" dirty="0" smtClean="0"/>
              <a:t>Ray background: public library, university library, contract Army work, project management (supervisory processing, management) – primarily physical</a:t>
            </a:r>
          </a:p>
          <a:p>
            <a:endParaRPr lang="en-US" baseline="0" dirty="0" smtClean="0"/>
          </a:p>
          <a:p>
            <a:r>
              <a:rPr lang="en-US" baseline="0" dirty="0" smtClean="0"/>
              <a:t>Cale background: small nonprofits, local history collections, university records (processing and accessioning) – primarily physical</a:t>
            </a:r>
          </a:p>
          <a:p>
            <a:endParaRPr lang="en-US" baseline="0" dirty="0" smtClean="0"/>
          </a:p>
          <a:p>
            <a:r>
              <a:rPr lang="en-US" baseline="0" dirty="0" smtClean="0"/>
              <a:t>Glenstone museum</a:t>
            </a:r>
            <a:endParaRPr lang="en-US" dirty="0"/>
          </a:p>
        </p:txBody>
      </p:sp>
      <p:sp>
        <p:nvSpPr>
          <p:cNvPr id="4" name="Slide Number Placeholder 3"/>
          <p:cNvSpPr>
            <a:spLocks noGrp="1"/>
          </p:cNvSpPr>
          <p:nvPr>
            <p:ph type="sldNum" sz="quarter" idx="10"/>
          </p:nvPr>
        </p:nvSpPr>
        <p:spPr/>
        <p:txBody>
          <a:bodyPr/>
          <a:lstStyle/>
          <a:p>
            <a:fld id="{D4212443-E705-A744-B572-DBDBB4CC697D}" type="slidenum">
              <a:rPr lang="en-US" smtClean="0"/>
              <a:t>1</a:t>
            </a:fld>
            <a:endParaRPr lang="en-US"/>
          </a:p>
        </p:txBody>
      </p:sp>
    </p:spTree>
    <p:extLst>
      <p:ext uri="{BB962C8B-B14F-4D97-AF65-F5344CB8AC3E}">
        <p14:creationId xmlns:p14="http://schemas.microsoft.com/office/powerpoint/2010/main" val="422271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CALE:</a:t>
            </a:r>
          </a:p>
          <a:p>
            <a:endParaRPr lang="en-US" dirty="0" smtClean="0"/>
          </a:p>
          <a:p>
            <a:r>
              <a:rPr lang="en-US" dirty="0" smtClean="0"/>
              <a:t>So</a:t>
            </a:r>
            <a:r>
              <a:rPr lang="en-US" baseline="0" dirty="0" smtClean="0"/>
              <a:t> we described how we were just completely mired in spreadsheets that we couldn’t really make sense of and that really went against our instincts to think about things in the broader, collectivized manner that archivists do, and we’ve also talked about how there was a heavy, heavy reliance on file shares for accessing digital content. I really, really can’t look at an overly complicated spreadsheet without feeling sick, and I absolutely hate talking about filenames. </a:t>
            </a:r>
            <a:r>
              <a:rPr lang="en-US" dirty="0" smtClean="0"/>
              <a:t>We needed</a:t>
            </a:r>
            <a:r>
              <a:rPr lang="en-US" baseline="0" dirty="0" smtClean="0"/>
              <a:t> to come up with ways to help us minimize the reliance on itemized spreadsheets and the annoying file/folder structure of a file share, and for that we adopted new technology.</a:t>
            </a:r>
          </a:p>
          <a:p>
            <a:endParaRPr lang="en-US" baseline="0" dirty="0" smtClean="0"/>
          </a:p>
          <a:p>
            <a:r>
              <a:rPr lang="en-US" baseline="0" dirty="0" smtClean="0"/>
              <a:t>Like I said earlier, archives don’t hold the power at museums – the people who work with the artwork do. As the expansion project went underway, the technological needs of the curatorial staff exploded, and we were able to position ourselves in those conversations. We ended up implementing an open source collection management system called </a:t>
            </a:r>
            <a:r>
              <a:rPr lang="en-US" baseline="0" dirty="0" err="1" smtClean="0"/>
              <a:t>CollectiveAccess</a:t>
            </a:r>
            <a:r>
              <a:rPr lang="en-US" baseline="0" dirty="0" smtClean="0"/>
              <a:t>. It’s basically the central nervous system of the artwork, library, and archives collections. We did a whole separate presentation on it, but it was basically an important step in getting a database by which to systematize access and description, and it’s also given us a platform by which to apply at least some archival principles when it comes to description and arrangement.</a:t>
            </a:r>
          </a:p>
          <a:p>
            <a:endParaRPr lang="en-US" baseline="0" dirty="0" smtClean="0"/>
          </a:p>
          <a:p>
            <a:r>
              <a:rPr lang="en-US" baseline="0" dirty="0" smtClean="0"/>
              <a:t>I could go through a list of things we’ve adopted, things that largely help us de-duplicated large amounts of information or generate reports from it, but I think the most important thing was adopting technology that was wholly unfamiliar to do things that I never expected but that nevertheless fell within the purview of how archives has been defined at Glenstone. I never expected I would need to edit a video and that I would become the point person for all in-house editing, for instance, or use a command line tool to write metadata to thousands of assets at the push of a button. As a note, I highly, highly recommend learning </a:t>
            </a:r>
            <a:r>
              <a:rPr lang="en-US" baseline="0" dirty="0" err="1" smtClean="0"/>
              <a:t>exiftool</a:t>
            </a:r>
            <a:r>
              <a:rPr lang="en-US" baseline="0" dirty="0" smtClean="0"/>
              <a:t> and learning about embedded metadata if you find yourself managing large amounts of digital content. And some of these things didn’t work, and some of these were just meant to be temporary, but at the end of the day we recognized we couldn’t have the same conversations about what folder to put things in or what to name certain files, and it felt fraudulent to pretend that me dumping something on a </a:t>
            </a:r>
            <a:r>
              <a:rPr lang="en-US" baseline="0" dirty="0" err="1" smtClean="0"/>
              <a:t>fileshare</a:t>
            </a:r>
            <a:r>
              <a:rPr lang="en-US" baseline="0" dirty="0" smtClean="0"/>
              <a:t> was any different from someone else dumping something on a </a:t>
            </a:r>
            <a:r>
              <a:rPr lang="en-US" baseline="0" dirty="0" err="1" smtClean="0"/>
              <a:t>fileshare</a:t>
            </a:r>
            <a:r>
              <a:rPr lang="en-US" baseline="0" dirty="0" smtClean="0"/>
              <a:t> just because I have a degree in library science.</a:t>
            </a:r>
          </a:p>
          <a:p>
            <a:endParaRPr lang="en-US" baseline="0" dirty="0" smtClean="0"/>
          </a:p>
          <a:p>
            <a:r>
              <a:rPr lang="en-US" baseline="0" dirty="0" smtClean="0"/>
              <a:t>We still haven’t entirely found a life beyond Excel and </a:t>
            </a:r>
            <a:r>
              <a:rPr lang="en-US" baseline="0" dirty="0" err="1" smtClean="0"/>
              <a:t>fileshares</a:t>
            </a:r>
            <a:r>
              <a:rPr lang="en-US" baseline="0" dirty="0" smtClean="0"/>
              <a:t>, but we’re working on it as we carve out our long-term home.</a:t>
            </a:r>
            <a:endParaRPr lang="en-US" baseline="0" dirty="0" smtClean="0"/>
          </a:p>
        </p:txBody>
      </p:sp>
      <p:sp>
        <p:nvSpPr>
          <p:cNvPr id="4" name="Slide Number Placeholder 3"/>
          <p:cNvSpPr>
            <a:spLocks noGrp="1"/>
          </p:cNvSpPr>
          <p:nvPr>
            <p:ph type="sldNum" sz="quarter" idx="10"/>
          </p:nvPr>
        </p:nvSpPr>
        <p:spPr/>
        <p:txBody>
          <a:bodyPr/>
          <a:lstStyle/>
          <a:p>
            <a:fld id="{D4212443-E705-A744-B572-DBDBB4CC697D}" type="slidenum">
              <a:rPr lang="en-US" smtClean="0"/>
              <a:t>10</a:t>
            </a:fld>
            <a:endParaRPr lang="en-US"/>
          </a:p>
        </p:txBody>
      </p:sp>
    </p:spTree>
    <p:extLst>
      <p:ext uri="{BB962C8B-B14F-4D97-AF65-F5344CB8AC3E}">
        <p14:creationId xmlns:p14="http://schemas.microsoft.com/office/powerpoint/2010/main" val="3193528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RAY: </a:t>
            </a:r>
          </a:p>
          <a:p>
            <a:r>
              <a:rPr lang="en-US" dirty="0" smtClean="0"/>
              <a:t>2015 milestone: 3 shelves acquired !!!!!</a:t>
            </a:r>
            <a:r>
              <a:rPr lang="en-US" baseline="0" dirty="0" smtClean="0"/>
              <a:t> --  took 9 years; purchase of tubes and racks as part of architectural records project</a:t>
            </a:r>
          </a:p>
          <a:p>
            <a:endParaRPr lang="en-US" baseline="0" dirty="0" smtClean="0"/>
          </a:p>
          <a:p>
            <a:r>
              <a:rPr lang="en-US" baseline="0" dirty="0" smtClean="0"/>
              <a:t>movable shelving, cold storage, processing area, climate controlled</a:t>
            </a:r>
          </a:p>
          <a:p>
            <a:endParaRPr lang="en-US" baseline="0" dirty="0" smtClean="0"/>
          </a:p>
          <a:p>
            <a:r>
              <a:rPr lang="en-US" baseline="0" dirty="0" smtClean="0"/>
              <a:t>Despite building not being designed with dedicated archive space and despite the temporary nature of anything we’d do, we recognized our current situation presented a good opportunity to get a storage system in place prior to move now that we have a collections database</a:t>
            </a:r>
          </a:p>
          <a:p>
            <a:endParaRPr lang="en-US" baseline="0" dirty="0" smtClean="0"/>
          </a:p>
          <a:p>
            <a:r>
              <a:rPr lang="en-US" baseline="0" dirty="0" smtClean="0"/>
              <a:t>Entered into conversations about archives space during building design phase; testament to founders’ vision that they wanted to include such a space and looked at peer institutions; </a:t>
            </a:r>
          </a:p>
          <a:p>
            <a:endParaRPr lang="en-US" dirty="0" smtClean="0"/>
          </a:p>
        </p:txBody>
      </p:sp>
      <p:sp>
        <p:nvSpPr>
          <p:cNvPr id="4" name="Slide Number Placeholder 3"/>
          <p:cNvSpPr>
            <a:spLocks noGrp="1"/>
          </p:cNvSpPr>
          <p:nvPr>
            <p:ph type="sldNum" sz="quarter" idx="10"/>
          </p:nvPr>
        </p:nvSpPr>
        <p:spPr/>
        <p:txBody>
          <a:bodyPr/>
          <a:lstStyle/>
          <a:p>
            <a:fld id="{D4212443-E705-A744-B572-DBDBB4CC697D}" type="slidenum">
              <a:rPr lang="en-US" smtClean="0"/>
              <a:t>11</a:t>
            </a:fld>
            <a:endParaRPr lang="en-US"/>
          </a:p>
        </p:txBody>
      </p:sp>
    </p:spTree>
    <p:extLst>
      <p:ext uri="{BB962C8B-B14F-4D97-AF65-F5344CB8AC3E}">
        <p14:creationId xmlns:p14="http://schemas.microsoft.com/office/powerpoint/2010/main" val="37974996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CALE:</a:t>
            </a:r>
          </a:p>
          <a:p>
            <a:endParaRPr lang="en-US" dirty="0" smtClean="0"/>
          </a:p>
          <a:p>
            <a:r>
              <a:rPr lang="en-US" dirty="0" smtClean="0"/>
              <a:t>One of the things</a:t>
            </a:r>
            <a:r>
              <a:rPr lang="en-US" baseline="0" dirty="0" smtClean="0"/>
              <a:t> we thought about as we negotiate space and technology is how we might occupy a more visible place in the institution. When I was at academic institutions I kept hearing the world silos, and it’s been interesting at Glenstone where even when you work only several feet from another person it can be difficult to know the work that they do.</a:t>
            </a:r>
            <a:endParaRPr lang="en-US" dirty="0" smtClean="0"/>
          </a:p>
          <a:p>
            <a:endParaRPr lang="en-US" dirty="0" smtClean="0"/>
          </a:p>
          <a:p>
            <a:r>
              <a:rPr lang="en-US" dirty="0" smtClean="0"/>
              <a:t>So we</a:t>
            </a:r>
            <a:r>
              <a:rPr lang="en-US" baseline="0" dirty="0" smtClean="0"/>
              <a:t> did a few things to cultivate relationships –</a:t>
            </a:r>
          </a:p>
          <a:p>
            <a:endParaRPr lang="en-US" baseline="0" dirty="0" smtClean="0"/>
          </a:p>
          <a:p>
            <a:pPr marL="228600" indent="-228600">
              <a:buAutoNum type="arabicPeriod"/>
            </a:pPr>
            <a:r>
              <a:rPr lang="en-US" baseline="0" dirty="0" smtClean="0"/>
              <a:t>We’re starting an internship program. We hired a student to work specifically on architectural records, and this wouldn’t have been possible if we hadn’t carved out some space for her to work, and it’s helped us get our name out there to the surrounding library science programs. Also, we pay our interns.</a:t>
            </a:r>
          </a:p>
          <a:p>
            <a:pPr marL="228600" indent="-228600">
              <a:buAutoNum type="arabicPeriod"/>
            </a:pPr>
            <a:r>
              <a:rPr lang="en-US" baseline="0" dirty="0" smtClean="0"/>
              <a:t>We’ve become a regular part of the new hire process. One of the first things that our new hires do is get a tour of the library and archives and get instruction on how to find things.</a:t>
            </a:r>
          </a:p>
          <a:p>
            <a:endParaRPr lang="en-US" baseline="0" dirty="0" smtClean="0"/>
          </a:p>
          <a:p>
            <a:r>
              <a:rPr lang="en-US" baseline="0" dirty="0" smtClean="0"/>
              <a:t>--	Reciprocal tours with nearby institutions, weaseled our way into presentations, video screenings, and so on. Targeted programs to different audiences, particularly those beyond the </a:t>
            </a:r>
            <a:r>
              <a:rPr lang="en-US" baseline="0" dirty="0" err="1" smtClean="0"/>
              <a:t>curators.s</a:t>
            </a:r>
            <a:endParaRPr lang="en-US" baseline="0" dirty="0" smtClean="0"/>
          </a:p>
          <a:p>
            <a:endParaRPr lang="en-US" baseline="0" dirty="0" smtClean="0"/>
          </a:p>
          <a:p>
            <a:r>
              <a:rPr lang="en-US" dirty="0" smtClean="0"/>
              <a:t>What</a:t>
            </a:r>
            <a:r>
              <a:rPr lang="en-US" baseline="0" dirty="0" smtClean="0"/>
              <a:t> I really want to say is that we didn’t limit ourselves to things that have only concrete outcomes. Sure, hiring an intern yields a concrete and measurable, but there is something to the abstract things that can’t necessarily be measured. What’s the outcome of presenting at a conference? I don’t know, but instinctively I feel like it’s just a good thing to do. It’s helped that between the two of us there has naturally become a division of labor. Ray’s good with people. I’m good with technology. That means Ray can make me do people-oriented things when he wants to me get away from the keyboard, and that also means I’m justified in avoiding Ray when I’m working technology-oriented things.</a:t>
            </a:r>
          </a:p>
          <a:p>
            <a:endParaRPr lang="en-US" baseline="0" dirty="0" smtClean="0"/>
          </a:p>
          <a:p>
            <a:r>
              <a:rPr lang="en-US" baseline="0" dirty="0" smtClean="0"/>
              <a:t>Part of that meant we’ve had to embrace non-archival roles. When you’re in a small team, it’s not helpful to cling to your job description or title or to try to enforce a definition of archives that doesn’t meet the needs of institution. I’ve already talked about this sort of expansion of responsibilities when it comes to the management of digital media, but it’s been a lot of other things as well. The other day Ray and I acted as guides, for instance. This is a lot of fun because it gets us talking with visitors and the other guides. </a:t>
            </a:r>
            <a:r>
              <a:rPr lang="en-US" baseline="0" smtClean="0"/>
              <a:t>If you call to make an appointment, it’s likely I will answer the phone.</a:t>
            </a:r>
            <a:endParaRPr lang="en-US" dirty="0"/>
          </a:p>
        </p:txBody>
      </p:sp>
      <p:sp>
        <p:nvSpPr>
          <p:cNvPr id="4" name="Slide Number Placeholder 3"/>
          <p:cNvSpPr>
            <a:spLocks noGrp="1"/>
          </p:cNvSpPr>
          <p:nvPr>
            <p:ph type="sldNum" sz="quarter" idx="10"/>
          </p:nvPr>
        </p:nvSpPr>
        <p:spPr/>
        <p:txBody>
          <a:bodyPr/>
          <a:lstStyle/>
          <a:p>
            <a:fld id="{D4212443-E705-A744-B572-DBDBB4CC697D}" type="slidenum">
              <a:rPr lang="en-US" smtClean="0"/>
              <a:t>12</a:t>
            </a:fld>
            <a:endParaRPr lang="en-US"/>
          </a:p>
        </p:txBody>
      </p:sp>
    </p:spTree>
    <p:extLst>
      <p:ext uri="{BB962C8B-B14F-4D97-AF65-F5344CB8AC3E}">
        <p14:creationId xmlns:p14="http://schemas.microsoft.com/office/powerpoint/2010/main" val="2210778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RAY: </a:t>
            </a:r>
            <a:endParaRPr lang="en-US" baseline="0" dirty="0" smtClean="0"/>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Quantifying and analysis thru metrics and staff surveys –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typically linear feet processed, amount accessioned, reference stats, what collections were taken in; CA </a:t>
            </a:r>
            <a:r>
              <a:rPr lang="en-US" baseline="0" dirty="0" smtClean="0">
                <a:sym typeface="Wingdings" panose="05000000000000000000" pitchFamily="2" charset="2"/>
              </a:rPr>
              <a:t> User Survey</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metrics &amp; reporting upward to senior staff, and internally: Way to record activities and determine values </a:t>
            </a:r>
          </a:p>
          <a:p>
            <a:endParaRPr lang="en-US" baseline="0" dirty="0" smtClean="0"/>
          </a:p>
          <a:p>
            <a:r>
              <a:rPr lang="en-US" baseline="0" dirty="0" smtClean="0"/>
              <a:t>Framing activities in relation to long-term strategic goals of institution—Strategic Plan: Tie it all back and add within framework</a:t>
            </a:r>
          </a:p>
          <a:p>
            <a:endParaRPr lang="en-US" baseline="0" dirty="0" smtClean="0"/>
          </a:p>
          <a:p>
            <a:r>
              <a:rPr lang="en-US" baseline="0" dirty="0" smtClean="0"/>
              <a:t>Adapting professional language/practices within </a:t>
            </a:r>
            <a:r>
              <a:rPr lang="en-US" baseline="0" dirty="0" err="1" smtClean="0"/>
              <a:t>Glenstone’s</a:t>
            </a:r>
            <a:r>
              <a:rPr lang="en-US" baseline="0" dirty="0" smtClean="0"/>
              <a:t> context: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Take professional rules, adapt per the context </a:t>
            </a:r>
            <a:r>
              <a:rPr lang="en-US" baseline="0" dirty="0" err="1" smtClean="0"/>
              <a:t>e.g</a:t>
            </a:r>
            <a:r>
              <a:rPr lang="en-US" baseline="0" dirty="0" smtClean="0"/>
              <a:t> “reference”—normal operational things; </a:t>
            </a:r>
            <a:r>
              <a:rPr lang="en-US" baseline="0" dirty="0" err="1" smtClean="0"/>
              <a:t>Glenstone</a:t>
            </a:r>
            <a:r>
              <a:rPr lang="en-US" baseline="0" dirty="0" smtClean="0"/>
              <a:t> requires some re-definition – so converting a TIFF to JPEG for “reference stat”; catalog records created per month; outreach numbers—</a:t>
            </a:r>
            <a:r>
              <a:rPr lang="en-US" b="1" baseline="0" dirty="0" smtClean="0"/>
              <a:t>Connecting Theory Into Practice </a:t>
            </a:r>
          </a:p>
          <a:p>
            <a:endParaRPr lang="en-US" baseline="0" dirty="0" smtClean="0"/>
          </a:p>
        </p:txBody>
      </p:sp>
      <p:sp>
        <p:nvSpPr>
          <p:cNvPr id="4" name="Slide Number Placeholder 3"/>
          <p:cNvSpPr>
            <a:spLocks noGrp="1"/>
          </p:cNvSpPr>
          <p:nvPr>
            <p:ph type="sldNum" sz="quarter" idx="10"/>
          </p:nvPr>
        </p:nvSpPr>
        <p:spPr/>
        <p:txBody>
          <a:bodyPr/>
          <a:lstStyle/>
          <a:p>
            <a:fld id="{D4212443-E705-A744-B572-DBDBB4CC697D}" type="slidenum">
              <a:rPr lang="en-US" smtClean="0"/>
              <a:t>13</a:t>
            </a:fld>
            <a:endParaRPr lang="en-US"/>
          </a:p>
        </p:txBody>
      </p:sp>
    </p:spTree>
    <p:extLst>
      <p:ext uri="{BB962C8B-B14F-4D97-AF65-F5344CB8AC3E}">
        <p14:creationId xmlns:p14="http://schemas.microsoft.com/office/powerpoint/2010/main" val="2848634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RAY:</a:t>
            </a:r>
          </a:p>
          <a:p>
            <a:r>
              <a:rPr lang="en-US" dirty="0" smtClean="0"/>
              <a:t>Private art museum 25 miles outside of DC</a:t>
            </a:r>
          </a:p>
          <a:p>
            <a:r>
              <a:rPr lang="en-US" dirty="0" smtClean="0"/>
              <a:t>Goal: provide contemplative</a:t>
            </a:r>
            <a:r>
              <a:rPr lang="en-US" baseline="0" dirty="0" smtClean="0"/>
              <a:t> environment that integrates art, architecture, and landscape -- &gt; next slide</a:t>
            </a:r>
          </a:p>
        </p:txBody>
      </p:sp>
      <p:sp>
        <p:nvSpPr>
          <p:cNvPr id="4" name="Slide Number Placeholder 3"/>
          <p:cNvSpPr>
            <a:spLocks noGrp="1"/>
          </p:cNvSpPr>
          <p:nvPr>
            <p:ph type="sldNum" sz="quarter" idx="10"/>
          </p:nvPr>
        </p:nvSpPr>
        <p:spPr/>
        <p:txBody>
          <a:bodyPr/>
          <a:lstStyle/>
          <a:p>
            <a:fld id="{D4212443-E705-A744-B572-DBDBB4CC697D}" type="slidenum">
              <a:rPr lang="en-US" smtClean="0"/>
              <a:t>2</a:t>
            </a:fld>
            <a:endParaRPr lang="en-US"/>
          </a:p>
        </p:txBody>
      </p:sp>
    </p:spTree>
    <p:extLst>
      <p:ext uri="{BB962C8B-B14F-4D97-AF65-F5344CB8AC3E}">
        <p14:creationId xmlns:p14="http://schemas.microsoft.com/office/powerpoint/2010/main" val="1189432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RAY: </a:t>
            </a:r>
          </a:p>
          <a:p>
            <a:r>
              <a:rPr lang="en-US" baseline="0" dirty="0" smtClean="0"/>
              <a:t>FREE!</a:t>
            </a:r>
          </a:p>
          <a:p>
            <a:r>
              <a:rPr lang="en-US" baseline="0" dirty="0" smtClean="0"/>
              <a:t>Founded: 2006 by founders Mitchell and Emily Rales</a:t>
            </a:r>
          </a:p>
          <a:p>
            <a:r>
              <a:rPr lang="en-US" baseline="0" dirty="0" smtClean="0"/>
              <a:t>10-year anniversary in September</a:t>
            </a:r>
          </a:p>
          <a:p>
            <a:r>
              <a:rPr lang="en-US" b="1" baseline="0" dirty="0" smtClean="0"/>
              <a:t>Originally FARM w/alpaca, horses, sheep</a:t>
            </a:r>
            <a:r>
              <a:rPr lang="en-US" b="0" baseline="0" dirty="0" smtClean="0"/>
              <a:t>…</a:t>
            </a:r>
            <a:endParaRPr lang="en-US" baseline="0" dirty="0" smtClean="0"/>
          </a:p>
          <a:p>
            <a:r>
              <a:rPr lang="en-US" baseline="0" dirty="0" smtClean="0"/>
              <a:t>Contemporary and modern art (mostly post-WWII)</a:t>
            </a:r>
          </a:p>
          <a:p>
            <a:r>
              <a:rPr lang="en-US" baseline="0" dirty="0" smtClean="0"/>
              <a:t>A “get-away” alternative to urban experience</a:t>
            </a:r>
          </a:p>
          <a:p>
            <a:r>
              <a:rPr lang="en-US" baseline="0" dirty="0" smtClean="0"/>
              <a:t>Open to public by appointment</a:t>
            </a:r>
          </a:p>
          <a:p>
            <a:r>
              <a:rPr lang="en-US" baseline="0" dirty="0" smtClean="0"/>
              <a:t>Employs ~60 people (includes part time and full time); hosts school groups and community groups; </a:t>
            </a:r>
          </a:p>
          <a:p>
            <a:r>
              <a:rPr lang="en-US" baseline="0" dirty="0" smtClean="0"/>
              <a:t>walkthrough of the gallery and guide-led tour of grounds – not didactic; </a:t>
            </a:r>
          </a:p>
          <a:p>
            <a:r>
              <a:rPr lang="en-US" baseline="0" dirty="0" smtClean="0"/>
              <a:t>5 exhibitions – Jackson Pollock, Jeff </a:t>
            </a:r>
            <a:r>
              <a:rPr lang="en-US" baseline="0" dirty="0" err="1" smtClean="0"/>
              <a:t>Koons</a:t>
            </a:r>
            <a:r>
              <a:rPr lang="en-US" baseline="0" dirty="0" smtClean="0"/>
              <a:t>, de </a:t>
            </a:r>
            <a:r>
              <a:rPr lang="en-US" baseline="0" dirty="0" err="1" smtClean="0"/>
              <a:t>Kooning</a:t>
            </a:r>
            <a:r>
              <a:rPr lang="en-US" baseline="0" dirty="0" smtClean="0"/>
              <a:t>, </a:t>
            </a:r>
            <a:r>
              <a:rPr lang="en-US" baseline="0" dirty="0" err="1" smtClean="0"/>
              <a:t>Twombly</a:t>
            </a:r>
            <a:endParaRPr lang="en-US" baseline="0" dirty="0" smtClean="0"/>
          </a:p>
          <a:p>
            <a:endParaRPr lang="en-US" baseline="0"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D4212443-E705-A744-B572-DBDBB4CC697D}" type="slidenum">
              <a:rPr lang="en-US" smtClean="0"/>
              <a:t>3</a:t>
            </a:fld>
            <a:endParaRPr lang="en-US"/>
          </a:p>
        </p:txBody>
      </p:sp>
    </p:spTree>
    <p:extLst>
      <p:ext uri="{BB962C8B-B14F-4D97-AF65-F5344CB8AC3E}">
        <p14:creationId xmlns:p14="http://schemas.microsoft.com/office/powerpoint/2010/main" val="3923053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CALE: </a:t>
            </a:r>
            <a:endParaRPr lang="en-US" dirty="0" smtClean="0"/>
          </a:p>
          <a:p>
            <a:endParaRPr lang="en-US" baseline="0" dirty="0" smtClean="0"/>
          </a:p>
          <a:p>
            <a:r>
              <a:rPr lang="en-US" baseline="0" dirty="0" smtClean="0"/>
              <a:t>So I think the takeaway is really how peculiar our context is. I’ve heard about some colorful places that archivists work (I’m sure some of you are from those places), and from my conversations with other folks museums in particular tend to do things very </a:t>
            </a:r>
            <a:r>
              <a:rPr lang="en-US" baseline="0" dirty="0" err="1" smtClean="0"/>
              <a:t>very</a:t>
            </a:r>
            <a:r>
              <a:rPr lang="en-US" baseline="0" dirty="0" smtClean="0"/>
              <a:t> differently. One of the common themes I’ve heard from people is the matter of inheritance, and it was really no different from our experience. So in light of that, we’ll talk about four things that we inherited – inventory, space, workflows, and culture. However, I think it’s more helpful to frame these in the sort of descriptive questions we had to ask ourselves in stepping into a position like this.</a:t>
            </a:r>
          </a:p>
          <a:p>
            <a:endParaRPr lang="en-US" baseline="0" dirty="0" smtClean="0"/>
          </a:p>
          <a:p>
            <a:r>
              <a:rPr lang="en-US" baseline="0" dirty="0" smtClean="0"/>
              <a:t>What are the archives?</a:t>
            </a:r>
          </a:p>
          <a:p>
            <a:endParaRPr lang="en-US" baseline="0" dirty="0" smtClean="0"/>
          </a:p>
          <a:p>
            <a:r>
              <a:rPr lang="en-US" baseline="0" dirty="0" smtClean="0"/>
              <a:t>Where are the archives?</a:t>
            </a:r>
          </a:p>
          <a:p>
            <a:endParaRPr lang="en-US" baseline="0" dirty="0" smtClean="0"/>
          </a:p>
          <a:p>
            <a:r>
              <a:rPr lang="en-US" baseline="0" dirty="0" smtClean="0"/>
              <a:t>How do the archives work?</a:t>
            </a:r>
          </a:p>
          <a:p>
            <a:endParaRPr lang="en-US" baseline="0" dirty="0" smtClean="0"/>
          </a:p>
          <a:p>
            <a:r>
              <a:rPr lang="en-US" baseline="0" dirty="0" smtClean="0"/>
              <a:t>Who are the archives?</a:t>
            </a:r>
            <a:endParaRPr lang="en-US" baseline="0" dirty="0" smtClean="0"/>
          </a:p>
        </p:txBody>
      </p:sp>
      <p:sp>
        <p:nvSpPr>
          <p:cNvPr id="4" name="Slide Number Placeholder 3"/>
          <p:cNvSpPr>
            <a:spLocks noGrp="1"/>
          </p:cNvSpPr>
          <p:nvPr>
            <p:ph type="sldNum" sz="quarter" idx="10"/>
          </p:nvPr>
        </p:nvSpPr>
        <p:spPr/>
        <p:txBody>
          <a:bodyPr/>
          <a:lstStyle/>
          <a:p>
            <a:fld id="{D4212443-E705-A744-B572-DBDBB4CC697D}" type="slidenum">
              <a:rPr lang="en-US" smtClean="0"/>
              <a:t>4</a:t>
            </a:fld>
            <a:endParaRPr lang="en-US"/>
          </a:p>
        </p:txBody>
      </p:sp>
    </p:spTree>
    <p:extLst>
      <p:ext uri="{BB962C8B-B14F-4D97-AF65-F5344CB8AC3E}">
        <p14:creationId xmlns:p14="http://schemas.microsoft.com/office/powerpoint/2010/main" val="1024896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RAY:</a:t>
            </a:r>
            <a:r>
              <a:rPr lang="en-US" baseline="0" dirty="0" smtClean="0"/>
              <a:t> </a:t>
            </a:r>
            <a:endParaRPr lang="en-US" dirty="0" smtClean="0"/>
          </a:p>
          <a:p>
            <a:r>
              <a:rPr lang="en-US" dirty="0" smtClean="0"/>
              <a:t>Analog and digital but largely digital:</a:t>
            </a:r>
          </a:p>
          <a:p>
            <a:endParaRPr lang="en-US" dirty="0" smtClean="0"/>
          </a:p>
          <a:p>
            <a:r>
              <a:rPr lang="en-US" b="1" dirty="0" smtClean="0"/>
              <a:t>Analog</a:t>
            </a:r>
          </a:p>
          <a:p>
            <a:r>
              <a:rPr lang="en-US" dirty="0" smtClean="0"/>
              <a:t>	</a:t>
            </a:r>
          </a:p>
          <a:p>
            <a:r>
              <a:rPr lang="en-US" dirty="0" smtClean="0"/>
              <a:t>	legacy video tapes</a:t>
            </a:r>
            <a:r>
              <a:rPr lang="en-US" baseline="0" dirty="0" smtClean="0"/>
              <a:t> of… </a:t>
            </a:r>
          </a:p>
          <a:p>
            <a:endParaRPr lang="en-US" baseline="0" dirty="0" smtClean="0"/>
          </a:p>
          <a:p>
            <a:r>
              <a:rPr lang="en-US" b="1" baseline="0" dirty="0" smtClean="0"/>
              <a:t>Digital</a:t>
            </a:r>
          </a:p>
          <a:p>
            <a:endParaRPr lang="en-US" baseline="0" dirty="0" smtClean="0"/>
          </a:p>
          <a:p>
            <a:r>
              <a:rPr lang="en-US" baseline="0" dirty="0" smtClean="0"/>
              <a:t>	current influx of digitally-born footage (25+ terabytes) – </a:t>
            </a:r>
            <a:r>
              <a:rPr lang="en-US" baseline="0" dirty="0" err="1" smtClean="0"/>
              <a:t>timelapse</a:t>
            </a:r>
            <a:r>
              <a:rPr lang="en-US" baseline="0" dirty="0" smtClean="0"/>
              <a:t>, architectural videos, artist interviews, </a:t>
            </a:r>
            <a:r>
              <a:rPr lang="en-US" baseline="0" dirty="0" err="1" smtClean="0"/>
              <a:t>iphone</a:t>
            </a:r>
            <a:r>
              <a:rPr lang="en-US" baseline="0" dirty="0" smtClean="0"/>
              <a:t> snapshots (both professional and impromptu) </a:t>
            </a:r>
          </a:p>
          <a:p>
            <a:endParaRPr lang="en-US" baseline="0" dirty="0" smtClean="0"/>
          </a:p>
          <a:p>
            <a:r>
              <a:rPr lang="en-US" b="1" baseline="0" dirty="0" smtClean="0"/>
              <a:t>The main point: </a:t>
            </a:r>
            <a:r>
              <a:rPr lang="en-US" baseline="0" dirty="0" smtClean="0"/>
              <a:t>perpetual </a:t>
            </a:r>
            <a:r>
              <a:rPr lang="en-US" i="1" baseline="0" dirty="0" smtClean="0"/>
              <a:t>primordial soup—</a:t>
            </a:r>
            <a:r>
              <a:rPr lang="en-US" i="0" baseline="0" dirty="0" smtClean="0"/>
              <a:t>growing, dynamic collections—”live”—</a:t>
            </a:r>
            <a:r>
              <a:rPr lang="en-US" baseline="0" dirty="0" smtClean="0"/>
              <a:t>without evolution, or path forward</a:t>
            </a:r>
            <a:endParaRPr lang="en-US" dirty="0"/>
          </a:p>
        </p:txBody>
      </p:sp>
      <p:sp>
        <p:nvSpPr>
          <p:cNvPr id="4" name="Slide Number Placeholder 3"/>
          <p:cNvSpPr>
            <a:spLocks noGrp="1"/>
          </p:cNvSpPr>
          <p:nvPr>
            <p:ph type="sldNum" sz="quarter" idx="10"/>
          </p:nvPr>
        </p:nvSpPr>
        <p:spPr/>
        <p:txBody>
          <a:bodyPr/>
          <a:lstStyle/>
          <a:p>
            <a:fld id="{D4212443-E705-A744-B572-DBDBB4CC697D}" type="slidenum">
              <a:rPr lang="en-US" smtClean="0"/>
              <a:t>5</a:t>
            </a:fld>
            <a:endParaRPr lang="en-US"/>
          </a:p>
        </p:txBody>
      </p:sp>
    </p:spTree>
    <p:extLst>
      <p:ext uri="{BB962C8B-B14F-4D97-AF65-F5344CB8AC3E}">
        <p14:creationId xmlns:p14="http://schemas.microsoft.com/office/powerpoint/2010/main" val="19454315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CALE:</a:t>
            </a:r>
          </a:p>
          <a:p>
            <a:endParaRPr lang="en-US" dirty="0" smtClean="0"/>
          </a:p>
          <a:p>
            <a:r>
              <a:rPr lang="en-US" dirty="0" smtClean="0"/>
              <a:t>Okay</a:t>
            </a:r>
            <a:r>
              <a:rPr lang="en-US" baseline="0" dirty="0" smtClean="0"/>
              <a:t> so where are the archives? The second question we had to ask ourselves</a:t>
            </a:r>
          </a:p>
          <a:p>
            <a:endParaRPr lang="en-US" baseline="0" dirty="0" smtClean="0"/>
          </a:p>
          <a:p>
            <a:r>
              <a:rPr lang="en-US" baseline="0" dirty="0" smtClean="0"/>
              <a:t>Space at Glenstone is what you could describe as quirky. For the archives and library there’s no reading room, no reference desk, no stacks. Most of the administrative staff share an open, temporary office. It’s basically a trailer. The museum wasn’t constructed to support the level of administration that we currently operate at. While there is one room dedicated to the storage of art, there was none dedicated to the storage of archives.</a:t>
            </a:r>
          </a:p>
          <a:p>
            <a:endParaRPr lang="en-US" baseline="0" dirty="0" smtClean="0"/>
          </a:p>
          <a:p>
            <a:r>
              <a:rPr lang="en-US" baseline="0" dirty="0" smtClean="0"/>
              <a:t>So when we got here things were sprawled all over the property – office desks, cabinets – and on the digital side things weren’t all that pretty. What we called archives was really just a shared network drive that we had some dominion over.</a:t>
            </a:r>
          </a:p>
          <a:p>
            <a:endParaRPr lang="en-US" baseline="0" dirty="0" smtClean="0"/>
          </a:p>
          <a:p>
            <a:r>
              <a:rPr lang="en-US" baseline="0" dirty="0" smtClean="0"/>
              <a:t>There are few things that are more unique about this context though. Some of these locations are shared with artwork storage which posed access problems since when artwork is stored there the room pretty much goes on lockdown. The expansion has also been interesting in that parts of the property are constantly changing and buildings are being demolished. So here’s just one house that contained architectural records which we managed to salvage before the place was bulldozed.</a:t>
            </a:r>
          </a:p>
          <a:p>
            <a:endParaRPr lang="en-US" baseline="0" dirty="0" smtClean="0"/>
          </a:p>
          <a:p>
            <a:r>
              <a:rPr lang="en-US" baseline="0" dirty="0" smtClean="0"/>
              <a:t>In talking about connecting theory and practice, we all know the ideal circumstances in which we’re supposed to keep things in terms of temperature, humidity, and all of that. I haven’t work at a place that had everything perfect, but if you’re out there I’d like to hear from you. Luckily we’re a museum which necessitates strict climate control to handle the artwork, but really I think climate control was the last thing we were thinking about when we stepped into our positions. We just wanted everything in as few places as possible, and hopefully in places that would still be standing within the next few months.</a:t>
            </a:r>
            <a:endParaRPr lang="en-US" dirty="0" smtClean="0"/>
          </a:p>
        </p:txBody>
      </p:sp>
      <p:sp>
        <p:nvSpPr>
          <p:cNvPr id="4" name="Slide Number Placeholder 3"/>
          <p:cNvSpPr>
            <a:spLocks noGrp="1"/>
          </p:cNvSpPr>
          <p:nvPr>
            <p:ph type="sldNum" sz="quarter" idx="10"/>
          </p:nvPr>
        </p:nvSpPr>
        <p:spPr/>
        <p:txBody>
          <a:bodyPr/>
          <a:lstStyle/>
          <a:p>
            <a:fld id="{D4212443-E705-A744-B572-DBDBB4CC697D}" type="slidenum">
              <a:rPr lang="en-US" smtClean="0"/>
              <a:t>6</a:t>
            </a:fld>
            <a:endParaRPr lang="en-US"/>
          </a:p>
        </p:txBody>
      </p:sp>
    </p:spTree>
    <p:extLst>
      <p:ext uri="{BB962C8B-B14F-4D97-AF65-F5344CB8AC3E}">
        <p14:creationId xmlns:p14="http://schemas.microsoft.com/office/powerpoint/2010/main" val="3061730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RAY:</a:t>
            </a:r>
          </a:p>
          <a:p>
            <a:r>
              <a:rPr lang="en-US" b="1" dirty="0" smtClean="0"/>
              <a:t>Description and cataloging</a:t>
            </a:r>
            <a:r>
              <a:rPr lang="en-US" b="1" baseline="0" dirty="0" smtClean="0"/>
              <a:t> </a:t>
            </a:r>
            <a:r>
              <a:rPr lang="en-US" baseline="0" dirty="0" smtClean="0"/>
              <a:t>– </a:t>
            </a:r>
          </a:p>
          <a:p>
            <a:endParaRPr lang="en-US" baseline="0" dirty="0" smtClean="0"/>
          </a:p>
          <a:p>
            <a:r>
              <a:rPr lang="en-US" baseline="0" dirty="0" smtClean="0"/>
              <a:t>	</a:t>
            </a:r>
            <a:r>
              <a:rPr lang="en-US" b="1" baseline="0" dirty="0" smtClean="0"/>
              <a:t>Processing</a:t>
            </a:r>
            <a:r>
              <a:rPr lang="en-US" baseline="0" dirty="0" smtClean="0"/>
              <a:t> meant creating a spreadsheet in Excel or printing out and binding some static PDF that few people would ever see</a:t>
            </a:r>
          </a:p>
          <a:p>
            <a:r>
              <a:rPr lang="en-US" baseline="0" dirty="0" smtClean="0"/>
              <a:t>	</a:t>
            </a:r>
            <a:r>
              <a:rPr lang="en-US" i="1" baseline="0" dirty="0" smtClean="0"/>
              <a:t>Idiosyncratic</a:t>
            </a:r>
            <a:r>
              <a:rPr lang="en-US" baseline="0" dirty="0" smtClean="0"/>
              <a:t> inventories – itemized spreadsheets down to single pages of correspondence—</a:t>
            </a:r>
            <a:r>
              <a:rPr lang="en-US" b="1" i="0" baseline="0" dirty="0" smtClean="0"/>
              <a:t>itemized</a:t>
            </a:r>
            <a:r>
              <a:rPr lang="en-US" baseline="0" dirty="0" smtClean="0"/>
              <a:t> description and cataloging; </a:t>
            </a:r>
          </a:p>
          <a:p>
            <a:r>
              <a:rPr lang="en-US" baseline="0" dirty="0" smtClean="0"/>
              <a:t>	Approach was not sustainable and could not keep up with pace of </a:t>
            </a:r>
            <a:r>
              <a:rPr lang="en-US" baseline="0" dirty="0" err="1" smtClean="0"/>
              <a:t>institutiona</a:t>
            </a:r>
            <a:endParaRPr lang="en-US" baseline="0" dirty="0" smtClean="0"/>
          </a:p>
          <a:p>
            <a:endParaRPr lang="en-US" baseline="0" dirty="0" smtClean="0"/>
          </a:p>
          <a:p>
            <a:r>
              <a:rPr lang="en-US" b="1" baseline="0" dirty="0" smtClean="0"/>
              <a:t>Appraisal </a:t>
            </a:r>
            <a:r>
              <a:rPr lang="en-US" baseline="0" dirty="0" smtClean="0"/>
              <a:t>– No real hard decisions made—no analysis or appraisal decisions made—one big YES. …WHY?</a:t>
            </a:r>
          </a:p>
          <a:p>
            <a:endParaRPr lang="en-US" baseline="0" dirty="0" smtClean="0"/>
          </a:p>
          <a:p>
            <a:r>
              <a:rPr lang="en-US" baseline="0" dirty="0" smtClean="0"/>
              <a:t>	Adhering to the expectations of the founders and Senior Staff; a reactive state ONLY</a:t>
            </a:r>
          </a:p>
          <a:p>
            <a:endParaRPr lang="en-US" baseline="0" dirty="0" smtClean="0"/>
          </a:p>
          <a:p>
            <a:r>
              <a:rPr lang="en-US" b="1" baseline="0" dirty="0" smtClean="0"/>
              <a:t>Accession and ingestion </a:t>
            </a:r>
            <a:r>
              <a:rPr lang="en-US" baseline="0" dirty="0" smtClean="0"/>
              <a:t>– how we get stuff</a:t>
            </a:r>
          </a:p>
          <a:p>
            <a:endParaRPr lang="en-US" baseline="0" dirty="0" smtClean="0"/>
          </a:p>
          <a:p>
            <a:r>
              <a:rPr lang="en-US" baseline="0" dirty="0" smtClean="0"/>
              <a:t>	“Trickle-in economics” with occasional floods; individual items emailed and directed to archives (“FTA”); kind of a punchline; </a:t>
            </a:r>
          </a:p>
          <a:p>
            <a:r>
              <a:rPr lang="en-US" baseline="0" dirty="0" smtClean="0"/>
              <a:t>	dumped on a file share for long-term storage and access</a:t>
            </a:r>
          </a:p>
          <a:p>
            <a:r>
              <a:rPr lang="en-US" baseline="0" dirty="0" smtClean="0"/>
              <a:t>---Muddles the perception of the archives both internally and externally</a:t>
            </a:r>
          </a:p>
          <a:p>
            <a:endParaRPr lang="en-US" baseline="0" dirty="0" smtClean="0"/>
          </a:p>
          <a:p>
            <a:r>
              <a:rPr lang="en-US" baseline="0" dirty="0" smtClean="0"/>
              <a:t>	</a:t>
            </a:r>
          </a:p>
          <a:p>
            <a:endParaRPr lang="en-US" baseline="0" dirty="0" smtClean="0"/>
          </a:p>
        </p:txBody>
      </p:sp>
      <p:sp>
        <p:nvSpPr>
          <p:cNvPr id="4" name="Slide Number Placeholder 3"/>
          <p:cNvSpPr>
            <a:spLocks noGrp="1"/>
          </p:cNvSpPr>
          <p:nvPr>
            <p:ph type="sldNum" sz="quarter" idx="10"/>
          </p:nvPr>
        </p:nvSpPr>
        <p:spPr/>
        <p:txBody>
          <a:bodyPr/>
          <a:lstStyle/>
          <a:p>
            <a:fld id="{D4212443-E705-A744-B572-DBDBB4CC697D}" type="slidenum">
              <a:rPr lang="en-US" smtClean="0"/>
              <a:t>7</a:t>
            </a:fld>
            <a:endParaRPr lang="en-US"/>
          </a:p>
        </p:txBody>
      </p:sp>
    </p:spTree>
    <p:extLst>
      <p:ext uri="{BB962C8B-B14F-4D97-AF65-F5344CB8AC3E}">
        <p14:creationId xmlns:p14="http://schemas.microsoft.com/office/powerpoint/2010/main" val="4117562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CALE:</a:t>
            </a:r>
          </a:p>
          <a:p>
            <a:endParaRPr lang="en-US" dirty="0" smtClean="0"/>
          </a:p>
          <a:p>
            <a:r>
              <a:rPr lang="en-US" dirty="0" smtClean="0"/>
              <a:t>This question of who the archive</a:t>
            </a:r>
            <a:r>
              <a:rPr lang="en-US" baseline="0" dirty="0" smtClean="0"/>
              <a:t> was a more nuanced question that we had to ask ourselves, since it occurred to us that you don’t inherit just “stuff” but you also inherit people and how the archives has fit within the larger culture of the institution as a whole</a:t>
            </a:r>
          </a:p>
          <a:p>
            <a:endParaRPr lang="en-US" baseline="0" dirty="0" smtClean="0"/>
          </a:p>
          <a:p>
            <a:r>
              <a:rPr lang="en-US" baseline="0" dirty="0" smtClean="0"/>
              <a:t>Historically speaking, the archives has always served a support role, with the main emphasis of supporting the curatorial staff. It’s never had a public face. It’s always served staff’s needs. Over the ten years or so, there’s probably some things that you might expect: lots of turnover, lots of loss of institutional history, and so on. Archival work was typically a secondary responsibility of staff members whose duties covered publications, rights and reproduction, and so on.</a:t>
            </a:r>
          </a:p>
          <a:p>
            <a:endParaRPr lang="en-US" baseline="0" dirty="0" smtClean="0"/>
          </a:p>
          <a:p>
            <a:r>
              <a:rPr lang="en-US" baseline="0" dirty="0" smtClean="0"/>
              <a:t>So on one side I tried to illustrate this diverse responsibilities that fell within what Glenstone called archives with a convoluted mashup of those responsibilities. Some of these are familiar but others balloon out to things as basic as clerical work and software training. And many of them are weighted differently. I think the bulk of the work has been really the management of digital media. That seems to be what I spend my time on.</a:t>
            </a:r>
          </a:p>
          <a:p>
            <a:endParaRPr lang="en-US" baseline="0" dirty="0" smtClean="0"/>
          </a:p>
          <a:p>
            <a:r>
              <a:rPr lang="en-US" baseline="0" dirty="0" smtClean="0"/>
              <a:t>On the other side with nice </a:t>
            </a:r>
            <a:r>
              <a:rPr lang="en-US" baseline="0" dirty="0" err="1" smtClean="0"/>
              <a:t>facebook</a:t>
            </a:r>
            <a:r>
              <a:rPr lang="en-US" baseline="0" dirty="0" smtClean="0"/>
              <a:t> silhouettes I’m showing some of the people who have a stake in the work that we do and who bring a different perception of what archives mean, especially within the context of a cultural institution. And not even all of these folks are weighted equally. Let’s face it: we’re a museum. Of all the people, those who work with the artwork have the greatest leverage in the institution and we’re there to support them. If you were to ask some of these folks what it is that we do, they might say archivists just rename files all day or put things in boxes or “document” history – whatever that means. While each of them has sort of a vague, mystical sense of what an archive is, the stuff that they give to us pretty much falls under a few categories, at least as they perceive it:</a:t>
            </a:r>
          </a:p>
          <a:p>
            <a:endParaRPr lang="en-US" baseline="0" dirty="0" smtClean="0"/>
          </a:p>
          <a:p>
            <a:pPr marL="228600" indent="-228600">
              <a:buAutoNum type="arabicPeriod"/>
            </a:pPr>
            <a:r>
              <a:rPr lang="en-US" baseline="0" dirty="0" smtClean="0"/>
              <a:t>This is really </a:t>
            </a:r>
            <a:r>
              <a:rPr lang="en-US" baseline="0" dirty="0" err="1" smtClean="0"/>
              <a:t>really</a:t>
            </a:r>
            <a:r>
              <a:rPr lang="en-US" baseline="0" dirty="0" smtClean="0"/>
              <a:t> important and needs to be in the archives.</a:t>
            </a:r>
          </a:p>
          <a:p>
            <a:pPr marL="228600" indent="-228600">
              <a:buAutoNum type="arabicPeriod"/>
            </a:pPr>
            <a:r>
              <a:rPr lang="en-US" baseline="0" dirty="0" smtClean="0"/>
              <a:t>This is really useless and we can just hand it over to the archives.</a:t>
            </a:r>
          </a:p>
          <a:p>
            <a:pPr marL="228600" indent="-228600">
              <a:buAutoNum type="arabicPeriod"/>
            </a:pPr>
            <a:r>
              <a:rPr lang="en-US" baseline="0" dirty="0" smtClean="0"/>
              <a:t>I don’t know what to do with this but it’s kind of weird so let’s give it to the archives.</a:t>
            </a:r>
          </a:p>
          <a:p>
            <a:endParaRPr lang="en-US" baseline="0" dirty="0" smtClean="0"/>
          </a:p>
          <a:p>
            <a:r>
              <a:rPr lang="en-US" baseline="0" dirty="0" smtClean="0"/>
              <a:t>In any case, it didn’t take me long to realize that folks were using the term “archives” in ways that really didn’t mesh with what I had learned in school and in what I had experienced at universities and small historical collections. This uncertainty is understandable because it’s probably the result of the archives having a hand in so many things, often in activities that don’t follow the traditional framework that you learn in school but that involve us in workflows that are active, especially when it comes to the use of media for certain projects or business practices.</a:t>
            </a:r>
          </a:p>
          <a:p>
            <a:endParaRPr lang="en-US" baseline="0" dirty="0" smtClean="0"/>
          </a:p>
          <a:p>
            <a:r>
              <a:rPr lang="en-US" dirty="0" smtClean="0"/>
              <a:t>So</a:t>
            </a:r>
            <a:r>
              <a:rPr lang="en-US" baseline="0" dirty="0" smtClean="0"/>
              <a:t> this inherited culture has upsides and downsides, but I think it’s mostly an upside. Because the museum is intertwined with the legacy of our founders, there’s always been a sense of the importance of what we’re doing, even if it’s been a bit vague, and I think we can see it as a positive that we are so involved with the active work of the people we serve.  At the end of the day I began to realize that the little distinctions I made between what is archives and what isn’t archives didn’t entirely matter because there were certain needs that we still needed to serve and because archives look a little bit different at every institution, and it’s made for a platform to pursue opportunities as we’ve faced challenges in the last two years or so.</a:t>
            </a:r>
            <a:endParaRPr lang="en-US" dirty="0"/>
          </a:p>
        </p:txBody>
      </p:sp>
      <p:sp>
        <p:nvSpPr>
          <p:cNvPr id="4" name="Slide Number Placeholder 3"/>
          <p:cNvSpPr>
            <a:spLocks noGrp="1"/>
          </p:cNvSpPr>
          <p:nvPr>
            <p:ph type="sldNum" sz="quarter" idx="10"/>
          </p:nvPr>
        </p:nvSpPr>
        <p:spPr/>
        <p:txBody>
          <a:bodyPr/>
          <a:lstStyle/>
          <a:p>
            <a:fld id="{D4212443-E705-A744-B572-DBDBB4CC697D}" type="slidenum">
              <a:rPr lang="en-US" smtClean="0"/>
              <a:t>8</a:t>
            </a:fld>
            <a:endParaRPr lang="en-US"/>
          </a:p>
        </p:txBody>
      </p:sp>
    </p:spTree>
    <p:extLst>
      <p:ext uri="{BB962C8B-B14F-4D97-AF65-F5344CB8AC3E}">
        <p14:creationId xmlns:p14="http://schemas.microsoft.com/office/powerpoint/2010/main" val="745481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RAY: </a:t>
            </a:r>
          </a:p>
          <a:p>
            <a:endParaRPr lang="en-US" dirty="0" smtClean="0"/>
          </a:p>
          <a:p>
            <a:r>
              <a:rPr lang="en-US" dirty="0" smtClean="0"/>
              <a:t>Transitional</a:t>
            </a:r>
            <a:r>
              <a:rPr lang="en-US" baseline="0" dirty="0" smtClean="0"/>
              <a:t> slide, with more information to follow in each respective slide. Enumerate these, please: </a:t>
            </a:r>
          </a:p>
          <a:p>
            <a:endParaRPr lang="en-US" baseline="0" dirty="0" smtClean="0"/>
          </a:p>
          <a:p>
            <a:r>
              <a:rPr lang="en-US" baseline="0" dirty="0" smtClean="0"/>
              <a:t>1. Search for usable, affordable?, manageable tools</a:t>
            </a:r>
          </a:p>
          <a:p>
            <a:endParaRPr lang="en-US" baseline="0" dirty="0" smtClean="0"/>
          </a:p>
          <a:p>
            <a:r>
              <a:rPr lang="en-US" baseline="0" dirty="0" smtClean="0"/>
              <a:t>2. Discovering, creating space</a:t>
            </a:r>
          </a:p>
          <a:p>
            <a:endParaRPr lang="en-US" baseline="0" dirty="0" smtClean="0"/>
          </a:p>
          <a:p>
            <a:r>
              <a:rPr lang="en-US" baseline="0" dirty="0" smtClean="0"/>
              <a:t>3. Visibility: How to show who we, what we do, how and why it’s important/imperative</a:t>
            </a:r>
          </a:p>
          <a:p>
            <a:endParaRPr lang="en-US" baseline="0" dirty="0" smtClean="0"/>
          </a:p>
          <a:p>
            <a:r>
              <a:rPr lang="en-US" baseline="0" dirty="0" smtClean="0"/>
              <a:t>4. “Collectivizing” –a gathering of buckets through thoughtful arrangement </a:t>
            </a:r>
          </a:p>
          <a:p>
            <a:endParaRPr lang="en-US" baseline="0" dirty="0" smtClean="0"/>
          </a:p>
          <a:p>
            <a:endParaRPr lang="en-US" dirty="0" smtClean="0"/>
          </a:p>
          <a:p>
            <a:pPr marL="0" indent="0">
              <a:buNone/>
            </a:pPr>
            <a:endParaRPr lang="en-US" baseline="0" dirty="0" smtClean="0"/>
          </a:p>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D4212443-E705-A744-B572-DBDBB4CC697D}" type="slidenum">
              <a:rPr lang="en-US" smtClean="0"/>
              <a:t>9</a:t>
            </a:fld>
            <a:endParaRPr lang="en-US"/>
          </a:p>
        </p:txBody>
      </p:sp>
    </p:spTree>
    <p:extLst>
      <p:ext uri="{BB962C8B-B14F-4D97-AF65-F5344CB8AC3E}">
        <p14:creationId xmlns:p14="http://schemas.microsoft.com/office/powerpoint/2010/main" val="353055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34F027-C23E-D340-9687-54F1E35C5F59}" type="datetimeFigureOut">
              <a:rPr lang="en-US" smtClean="0"/>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E6B5AE-A1ED-654D-A7E6-CC16761F8523}" type="slidenum">
              <a:rPr lang="en-US" smtClean="0"/>
              <a:t>‹#›</a:t>
            </a:fld>
            <a:endParaRPr lang="en-US"/>
          </a:p>
        </p:txBody>
      </p:sp>
    </p:spTree>
    <p:extLst>
      <p:ext uri="{BB962C8B-B14F-4D97-AF65-F5344CB8AC3E}">
        <p14:creationId xmlns:p14="http://schemas.microsoft.com/office/powerpoint/2010/main" val="1694742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34F027-C23E-D340-9687-54F1E35C5F59}" type="datetimeFigureOut">
              <a:rPr lang="en-US" smtClean="0"/>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E6B5AE-A1ED-654D-A7E6-CC16761F8523}" type="slidenum">
              <a:rPr lang="en-US" smtClean="0"/>
              <a:t>‹#›</a:t>
            </a:fld>
            <a:endParaRPr lang="en-US"/>
          </a:p>
        </p:txBody>
      </p:sp>
    </p:spTree>
    <p:extLst>
      <p:ext uri="{BB962C8B-B14F-4D97-AF65-F5344CB8AC3E}">
        <p14:creationId xmlns:p14="http://schemas.microsoft.com/office/powerpoint/2010/main" val="1534165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34F027-C23E-D340-9687-54F1E35C5F59}" type="datetimeFigureOut">
              <a:rPr lang="en-US" smtClean="0"/>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E6B5AE-A1ED-654D-A7E6-CC16761F8523}" type="slidenum">
              <a:rPr lang="en-US" smtClean="0"/>
              <a:t>‹#›</a:t>
            </a:fld>
            <a:endParaRPr lang="en-US"/>
          </a:p>
        </p:txBody>
      </p:sp>
    </p:spTree>
    <p:extLst>
      <p:ext uri="{BB962C8B-B14F-4D97-AF65-F5344CB8AC3E}">
        <p14:creationId xmlns:p14="http://schemas.microsoft.com/office/powerpoint/2010/main" val="2198726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34F027-C23E-D340-9687-54F1E35C5F59}" type="datetimeFigureOut">
              <a:rPr lang="en-US" smtClean="0"/>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E6B5AE-A1ED-654D-A7E6-CC16761F8523}" type="slidenum">
              <a:rPr lang="en-US" smtClean="0"/>
              <a:t>‹#›</a:t>
            </a:fld>
            <a:endParaRPr lang="en-US"/>
          </a:p>
        </p:txBody>
      </p:sp>
    </p:spTree>
    <p:extLst>
      <p:ext uri="{BB962C8B-B14F-4D97-AF65-F5344CB8AC3E}">
        <p14:creationId xmlns:p14="http://schemas.microsoft.com/office/powerpoint/2010/main" val="1919627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34F027-C23E-D340-9687-54F1E35C5F59}" type="datetimeFigureOut">
              <a:rPr lang="en-US" smtClean="0"/>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E6B5AE-A1ED-654D-A7E6-CC16761F8523}" type="slidenum">
              <a:rPr lang="en-US" smtClean="0"/>
              <a:t>‹#›</a:t>
            </a:fld>
            <a:endParaRPr lang="en-US"/>
          </a:p>
        </p:txBody>
      </p:sp>
    </p:spTree>
    <p:extLst>
      <p:ext uri="{BB962C8B-B14F-4D97-AF65-F5344CB8AC3E}">
        <p14:creationId xmlns:p14="http://schemas.microsoft.com/office/powerpoint/2010/main" val="3478482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34F027-C23E-D340-9687-54F1E35C5F59}" type="datetimeFigureOut">
              <a:rPr lang="en-US" smtClean="0"/>
              <a:t>4/15/2016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E6B5AE-A1ED-654D-A7E6-CC16761F8523}" type="slidenum">
              <a:rPr lang="en-US" smtClean="0"/>
              <a:t>‹#›</a:t>
            </a:fld>
            <a:endParaRPr lang="en-US"/>
          </a:p>
        </p:txBody>
      </p:sp>
    </p:spTree>
    <p:extLst>
      <p:ext uri="{BB962C8B-B14F-4D97-AF65-F5344CB8AC3E}">
        <p14:creationId xmlns:p14="http://schemas.microsoft.com/office/powerpoint/2010/main" val="1816514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34F027-C23E-D340-9687-54F1E35C5F59}" type="datetimeFigureOut">
              <a:rPr lang="en-US" smtClean="0"/>
              <a:t>4/15/2016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E6B5AE-A1ED-654D-A7E6-CC16761F8523}" type="slidenum">
              <a:rPr lang="en-US" smtClean="0"/>
              <a:t>‹#›</a:t>
            </a:fld>
            <a:endParaRPr lang="en-US"/>
          </a:p>
        </p:txBody>
      </p:sp>
    </p:spTree>
    <p:extLst>
      <p:ext uri="{BB962C8B-B14F-4D97-AF65-F5344CB8AC3E}">
        <p14:creationId xmlns:p14="http://schemas.microsoft.com/office/powerpoint/2010/main" val="2196089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34F027-C23E-D340-9687-54F1E35C5F59}" type="datetimeFigureOut">
              <a:rPr lang="en-US" smtClean="0"/>
              <a:t>4/15/2016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E6B5AE-A1ED-654D-A7E6-CC16761F8523}" type="slidenum">
              <a:rPr lang="en-US" smtClean="0"/>
              <a:t>‹#›</a:t>
            </a:fld>
            <a:endParaRPr lang="en-US"/>
          </a:p>
        </p:txBody>
      </p:sp>
    </p:spTree>
    <p:extLst>
      <p:ext uri="{BB962C8B-B14F-4D97-AF65-F5344CB8AC3E}">
        <p14:creationId xmlns:p14="http://schemas.microsoft.com/office/powerpoint/2010/main" val="356237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34F027-C23E-D340-9687-54F1E35C5F59}" type="datetimeFigureOut">
              <a:rPr lang="en-US" smtClean="0"/>
              <a:t>4/15/2016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E6B5AE-A1ED-654D-A7E6-CC16761F8523}" type="slidenum">
              <a:rPr lang="en-US" smtClean="0"/>
              <a:t>‹#›</a:t>
            </a:fld>
            <a:endParaRPr lang="en-US"/>
          </a:p>
        </p:txBody>
      </p:sp>
    </p:spTree>
    <p:extLst>
      <p:ext uri="{BB962C8B-B14F-4D97-AF65-F5344CB8AC3E}">
        <p14:creationId xmlns:p14="http://schemas.microsoft.com/office/powerpoint/2010/main" val="1908007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34F027-C23E-D340-9687-54F1E35C5F59}" type="datetimeFigureOut">
              <a:rPr lang="en-US" smtClean="0"/>
              <a:t>4/15/2016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E6B5AE-A1ED-654D-A7E6-CC16761F8523}" type="slidenum">
              <a:rPr lang="en-US" smtClean="0"/>
              <a:t>‹#›</a:t>
            </a:fld>
            <a:endParaRPr lang="en-US"/>
          </a:p>
        </p:txBody>
      </p:sp>
    </p:spTree>
    <p:extLst>
      <p:ext uri="{BB962C8B-B14F-4D97-AF65-F5344CB8AC3E}">
        <p14:creationId xmlns:p14="http://schemas.microsoft.com/office/powerpoint/2010/main" val="4269971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34F027-C23E-D340-9687-54F1E35C5F59}" type="datetimeFigureOut">
              <a:rPr lang="en-US" smtClean="0"/>
              <a:t>4/15/2016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E6B5AE-A1ED-654D-A7E6-CC16761F8523}" type="slidenum">
              <a:rPr lang="en-US" smtClean="0"/>
              <a:t>‹#›</a:t>
            </a:fld>
            <a:endParaRPr lang="en-US"/>
          </a:p>
        </p:txBody>
      </p:sp>
    </p:spTree>
    <p:extLst>
      <p:ext uri="{BB962C8B-B14F-4D97-AF65-F5344CB8AC3E}">
        <p14:creationId xmlns:p14="http://schemas.microsoft.com/office/powerpoint/2010/main" val="3315462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34F027-C23E-D340-9687-54F1E35C5F59}" type="datetimeFigureOut">
              <a:rPr lang="en-US" smtClean="0"/>
              <a:t>4/15/2016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E6B5AE-A1ED-654D-A7E6-CC16761F8523}" type="slidenum">
              <a:rPr lang="en-US" smtClean="0"/>
              <a:t>‹#›</a:t>
            </a:fld>
            <a:endParaRPr lang="en-US"/>
          </a:p>
        </p:txBody>
      </p:sp>
    </p:spTree>
    <p:extLst>
      <p:ext uri="{BB962C8B-B14F-4D97-AF65-F5344CB8AC3E}">
        <p14:creationId xmlns:p14="http://schemas.microsoft.com/office/powerpoint/2010/main" val="41163037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1.jp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gif"/><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12" name="Title 1"/>
          <p:cNvSpPr>
            <a:spLocks noGrp="1"/>
          </p:cNvSpPr>
          <p:nvPr>
            <p:ph type="ctrTitle"/>
          </p:nvPr>
        </p:nvSpPr>
        <p:spPr>
          <a:xfrm>
            <a:off x="457200" y="411479"/>
            <a:ext cx="6315389" cy="4793567"/>
          </a:xfrm>
        </p:spPr>
        <p:txBody>
          <a:bodyPr wrap="none" lIns="0" tIns="0" rIns="0" bIns="0" anchor="t" anchorCtr="0">
            <a:noAutofit/>
          </a:bodyPr>
          <a:lstStyle/>
          <a:p>
            <a:pPr algn="l">
              <a:lnSpc>
                <a:spcPct val="90000"/>
              </a:lnSpc>
            </a:pPr>
            <a:r>
              <a:rPr lang="en-US" sz="6000" dirty="0" smtClean="0">
                <a:latin typeface="Circular Std Medium"/>
                <a:cs typeface="Circular Std Medium"/>
              </a:rPr>
              <a:t>Introduction</a:t>
            </a:r>
            <a:br>
              <a:rPr lang="en-US" sz="6000" dirty="0" smtClean="0">
                <a:latin typeface="Circular Std Medium"/>
                <a:cs typeface="Circular Std Medium"/>
              </a:rPr>
            </a:br>
            <a:endParaRPr lang="en-US" sz="6000" dirty="0">
              <a:latin typeface="Circular Std Medium"/>
              <a:cs typeface="Circular Std Medium"/>
            </a:endParaRPr>
          </a:p>
        </p:txBody>
      </p:sp>
      <p:sp>
        <p:nvSpPr>
          <p:cNvPr id="4" name="Rectangle 3"/>
          <p:cNvSpPr/>
          <p:nvPr/>
        </p:nvSpPr>
        <p:spPr>
          <a:xfrm>
            <a:off x="457200" y="1313055"/>
            <a:ext cx="4265629" cy="4571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AutoShape 2" descr="Image result for dvcam"/>
          <p:cNvSpPr>
            <a:spLocks noChangeAspect="1" noChangeArrowheads="1"/>
          </p:cNvSpPr>
          <p:nvPr/>
        </p:nvSpPr>
        <p:spPr bwMode="auto">
          <a:xfrm>
            <a:off x="-62140" y="-296864"/>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457200" y="5309565"/>
            <a:ext cx="3356284" cy="646331"/>
          </a:xfrm>
          <a:prstGeom prst="rect">
            <a:avLst/>
          </a:prstGeom>
          <a:solidFill>
            <a:schemeClr val="bg1">
              <a:lumMod val="95000"/>
              <a:alpha val="75000"/>
            </a:schemeClr>
          </a:solidFill>
          <a:ln w="12700">
            <a:solidFill>
              <a:schemeClr val="tx1"/>
            </a:solidFill>
          </a:ln>
        </p:spPr>
        <p:txBody>
          <a:bodyPr wrap="square" rtlCol="0">
            <a:spAutoFit/>
          </a:bodyPr>
          <a:lstStyle/>
          <a:p>
            <a:r>
              <a:rPr lang="en-US" dirty="0" smtClean="0">
                <a:latin typeface="Circular Std Bold" panose="020B0804020101010102" pitchFamily="34" charset="0"/>
                <a:cs typeface="Circular Std Bold" panose="020B0804020101010102" pitchFamily="34" charset="0"/>
              </a:rPr>
              <a:t>Ray Barker</a:t>
            </a:r>
          </a:p>
          <a:p>
            <a:r>
              <a:rPr lang="en-US" dirty="0" smtClean="0">
                <a:latin typeface="Circular Std Bold" panose="020B0804020101010102" pitchFamily="34" charset="0"/>
                <a:cs typeface="Circular Std Bold" panose="020B0804020101010102" pitchFamily="34" charset="0"/>
              </a:rPr>
              <a:t>Chief Archivist/Librarian</a:t>
            </a:r>
            <a:endParaRPr lang="en-US" dirty="0">
              <a:latin typeface="Circular Std Bold" panose="020B0804020101010102" pitchFamily="34" charset="0"/>
              <a:cs typeface="Circular Std Bold" panose="020B0804020101010102" pitchFamily="34" charset="0"/>
            </a:endParaRPr>
          </a:p>
        </p:txBody>
      </p:sp>
      <p:sp>
        <p:nvSpPr>
          <p:cNvPr id="8" name="TextBox 7"/>
          <p:cNvSpPr txBox="1"/>
          <p:nvPr/>
        </p:nvSpPr>
        <p:spPr>
          <a:xfrm>
            <a:off x="4722829" y="5309564"/>
            <a:ext cx="3304904" cy="646331"/>
          </a:xfrm>
          <a:prstGeom prst="rect">
            <a:avLst/>
          </a:prstGeom>
          <a:solidFill>
            <a:schemeClr val="bg1">
              <a:lumMod val="95000"/>
              <a:alpha val="75000"/>
            </a:schemeClr>
          </a:solidFill>
          <a:ln w="12700">
            <a:solidFill>
              <a:schemeClr val="tx1"/>
            </a:solidFill>
          </a:ln>
        </p:spPr>
        <p:txBody>
          <a:bodyPr wrap="square" rtlCol="0">
            <a:spAutoFit/>
          </a:bodyPr>
          <a:lstStyle/>
          <a:p>
            <a:r>
              <a:rPr lang="en-US" dirty="0" smtClean="0">
                <a:latin typeface="Circular Std Bold" panose="020B0804020101010102" pitchFamily="34" charset="0"/>
                <a:cs typeface="Circular Std Bold" panose="020B0804020101010102" pitchFamily="34" charset="0"/>
              </a:rPr>
              <a:t>Cale McCammon</a:t>
            </a:r>
          </a:p>
          <a:p>
            <a:r>
              <a:rPr lang="en-US" dirty="0" smtClean="0">
                <a:latin typeface="Circular Std Bold" panose="020B0804020101010102" pitchFamily="34" charset="0"/>
                <a:cs typeface="Circular Std Bold" panose="020B0804020101010102" pitchFamily="34" charset="0"/>
              </a:rPr>
              <a:t>Assistant Archivist</a:t>
            </a:r>
            <a:endParaRPr lang="en-US" dirty="0">
              <a:latin typeface="Circular Std Bold" panose="020B0804020101010102" pitchFamily="34" charset="0"/>
              <a:cs typeface="Circular Std Bold" panose="020B0804020101010102" pitchFamily="34" charset="0"/>
            </a:endParaRPr>
          </a:p>
        </p:txBody>
      </p:sp>
    </p:spTree>
    <p:extLst>
      <p:ext uri="{BB962C8B-B14F-4D97-AF65-F5344CB8AC3E}">
        <p14:creationId xmlns:p14="http://schemas.microsoft.com/office/powerpoint/2010/main" val="22469502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4" name="TextBox 3"/>
          <p:cNvSpPr txBox="1"/>
          <p:nvPr/>
        </p:nvSpPr>
        <p:spPr>
          <a:xfrm>
            <a:off x="368707" y="676544"/>
            <a:ext cx="4349597" cy="400110"/>
          </a:xfrm>
          <a:prstGeom prst="rect">
            <a:avLst/>
          </a:prstGeom>
          <a:solidFill>
            <a:schemeClr val="bg1">
              <a:lumMod val="95000"/>
              <a:alpha val="75000"/>
            </a:schemeClr>
          </a:solidFill>
          <a:ln w="12700">
            <a:solidFill>
              <a:schemeClr val="tx1"/>
            </a:solidFill>
          </a:ln>
        </p:spPr>
        <p:txBody>
          <a:bodyPr wrap="square" rtlCol="0">
            <a:spAutoFit/>
          </a:bodyPr>
          <a:lstStyle/>
          <a:p>
            <a:r>
              <a:rPr lang="en-US" sz="2000" u="sng" dirty="0" smtClean="0">
                <a:latin typeface="Circular Std Bold" panose="020B0804020101010102" pitchFamily="34" charset="0"/>
                <a:cs typeface="Circular Std Bold" panose="020B0804020101010102" pitchFamily="34" charset="0"/>
              </a:rPr>
              <a:t>Adopting new technology…</a:t>
            </a:r>
          </a:p>
        </p:txBody>
      </p:sp>
      <p:sp>
        <p:nvSpPr>
          <p:cNvPr id="5" name="TextBox 4"/>
          <p:cNvSpPr txBox="1"/>
          <p:nvPr/>
        </p:nvSpPr>
        <p:spPr>
          <a:xfrm>
            <a:off x="923442" y="2150873"/>
            <a:ext cx="3240126" cy="2308324"/>
          </a:xfrm>
          <a:prstGeom prst="rect">
            <a:avLst/>
          </a:prstGeom>
          <a:solidFill>
            <a:schemeClr val="bg1">
              <a:lumMod val="95000"/>
              <a:alpha val="75000"/>
            </a:schemeClr>
          </a:solidFill>
          <a:ln w="12700">
            <a:solidFill>
              <a:schemeClr val="tx1"/>
            </a:solidFill>
          </a:ln>
        </p:spPr>
        <p:txBody>
          <a:bodyPr wrap="square" rtlCol="0">
            <a:spAutoFit/>
          </a:bodyPr>
          <a:lstStyle/>
          <a:p>
            <a:pPr marL="285750" indent="-285750">
              <a:buFont typeface="Arial" panose="020B0604020202020204" pitchFamily="34" charset="0"/>
              <a:buChar char="•"/>
            </a:pPr>
            <a:r>
              <a:rPr lang="en-US" dirty="0" smtClean="0">
                <a:latin typeface="Circular Std Bold" panose="020B0804020101010102" pitchFamily="34" charset="0"/>
                <a:cs typeface="Circular Std Bold" panose="020B0804020101010102" pitchFamily="34" charset="0"/>
              </a:rPr>
              <a:t>Gaining intellectual control</a:t>
            </a:r>
          </a:p>
          <a:p>
            <a:pPr marL="285750" indent="-285750">
              <a:buFont typeface="Arial" panose="020B0604020202020204" pitchFamily="34" charset="0"/>
              <a:buChar char="•"/>
            </a:pPr>
            <a:endParaRPr lang="en-US" dirty="0">
              <a:latin typeface="Circular Std Bold" panose="020B0804020101010102" pitchFamily="34" charset="0"/>
              <a:cs typeface="Circular Std Bold" panose="020B0804020101010102" pitchFamily="34" charset="0"/>
            </a:endParaRPr>
          </a:p>
          <a:p>
            <a:pPr marL="285750" indent="-285750">
              <a:buFont typeface="Arial" panose="020B0604020202020204" pitchFamily="34" charset="0"/>
              <a:buChar char="•"/>
            </a:pPr>
            <a:r>
              <a:rPr lang="en-US" dirty="0" smtClean="0">
                <a:latin typeface="Circular Std Bold" panose="020B0804020101010102" pitchFamily="34" charset="0"/>
                <a:cs typeface="Circular Std Bold" panose="020B0804020101010102" pitchFamily="34" charset="0"/>
              </a:rPr>
              <a:t>Systematizing access, intake, and storage</a:t>
            </a:r>
          </a:p>
          <a:p>
            <a:pPr marL="285750" indent="-285750">
              <a:buFont typeface="Arial" panose="020B0604020202020204" pitchFamily="34" charset="0"/>
              <a:buChar char="•"/>
            </a:pPr>
            <a:endParaRPr lang="en-US" dirty="0">
              <a:latin typeface="Circular Std Bold" panose="020B0804020101010102" pitchFamily="34" charset="0"/>
              <a:cs typeface="Circular Std Bold" panose="020B0804020101010102" pitchFamily="34" charset="0"/>
            </a:endParaRPr>
          </a:p>
          <a:p>
            <a:pPr marL="285750" indent="-285750">
              <a:buFont typeface="Arial" panose="020B0604020202020204" pitchFamily="34" charset="0"/>
              <a:buChar char="•"/>
            </a:pPr>
            <a:r>
              <a:rPr lang="en-US" dirty="0" smtClean="0">
                <a:latin typeface="Circular Std Bold" panose="020B0804020101010102" pitchFamily="34" charset="0"/>
                <a:cs typeface="Circular Std Bold" panose="020B0804020101010102" pitchFamily="34" charset="0"/>
              </a:rPr>
              <a:t>Finding life beyond Excel and network drives</a:t>
            </a:r>
          </a:p>
        </p:txBody>
      </p:sp>
      <p:pic>
        <p:nvPicPr>
          <p:cNvPr id="6" name="Picture 5"/>
          <p:cNvPicPr>
            <a:picLocks noChangeAspect="1"/>
          </p:cNvPicPr>
          <p:nvPr/>
        </p:nvPicPr>
        <p:blipFill>
          <a:blip r:embed="rId4"/>
          <a:stretch>
            <a:fillRect/>
          </a:stretch>
        </p:blipFill>
        <p:spPr>
          <a:xfrm>
            <a:off x="6190014" y="1139078"/>
            <a:ext cx="2626607" cy="897778"/>
          </a:xfrm>
          <a:prstGeom prst="rect">
            <a:avLst/>
          </a:prstGeom>
        </p:spPr>
      </p:pic>
      <p:pic>
        <p:nvPicPr>
          <p:cNvPr id="1026" name="Picture 2" descr="http://renderositymagazine.com/files/image/adobe.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4144" y="2092258"/>
            <a:ext cx="1691739" cy="13567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jam-software.com/img/icons/TreeSizeFree-Icon-256.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8553" y="2114046"/>
            <a:ext cx="1108781" cy="110878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upload.wikimedia.org/wikipedia/en/a/ad/Xmp_tagline_200px.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35883" y="3305035"/>
            <a:ext cx="1924050" cy="78105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8"/>
          <a:stretch>
            <a:fillRect/>
          </a:stretch>
        </p:blipFill>
        <p:spPr>
          <a:xfrm>
            <a:off x="5268825" y="3565469"/>
            <a:ext cx="1503278" cy="404107"/>
          </a:xfrm>
          <a:prstGeom prst="rect">
            <a:avLst/>
          </a:prstGeom>
        </p:spPr>
      </p:pic>
      <p:pic>
        <p:nvPicPr>
          <p:cNvPr id="8" name="Picture 7"/>
          <p:cNvPicPr>
            <a:picLocks noChangeAspect="1"/>
          </p:cNvPicPr>
          <p:nvPr/>
        </p:nvPicPr>
        <p:blipFill>
          <a:blip r:embed="rId9"/>
          <a:stretch>
            <a:fillRect/>
          </a:stretch>
        </p:blipFill>
        <p:spPr>
          <a:xfrm>
            <a:off x="5704239" y="4086086"/>
            <a:ext cx="971550" cy="933450"/>
          </a:xfrm>
          <a:prstGeom prst="rect">
            <a:avLst/>
          </a:prstGeom>
        </p:spPr>
      </p:pic>
      <p:pic>
        <p:nvPicPr>
          <p:cNvPr id="1032" name="Picture 8" descr="https://handbrake.fr/img/logo.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72103" y="4202596"/>
            <a:ext cx="1010865" cy="101086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images.techhive.com/images/article/2014/06/gimp-100313171-large.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782968" y="5116230"/>
            <a:ext cx="1040764" cy="7554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12"/>
          <a:stretch>
            <a:fillRect/>
          </a:stretch>
        </p:blipFill>
        <p:spPr>
          <a:xfrm>
            <a:off x="8450004" y="2550411"/>
            <a:ext cx="636742" cy="625950"/>
          </a:xfrm>
          <a:prstGeom prst="rect">
            <a:avLst/>
          </a:prstGeom>
        </p:spPr>
      </p:pic>
      <p:pic>
        <p:nvPicPr>
          <p:cNvPr id="10" name="Picture 9"/>
          <p:cNvPicPr>
            <a:picLocks noChangeAspect="1"/>
          </p:cNvPicPr>
          <p:nvPr/>
        </p:nvPicPr>
        <p:blipFill>
          <a:blip r:embed="rId13"/>
          <a:stretch>
            <a:fillRect/>
          </a:stretch>
        </p:blipFill>
        <p:spPr>
          <a:xfrm>
            <a:off x="8109425" y="4164040"/>
            <a:ext cx="789342" cy="903121"/>
          </a:xfrm>
          <a:prstGeom prst="rect">
            <a:avLst/>
          </a:prstGeom>
        </p:spPr>
      </p:pic>
      <p:sp>
        <p:nvSpPr>
          <p:cNvPr id="16" name="TextBox 15"/>
          <p:cNvSpPr txBox="1"/>
          <p:nvPr/>
        </p:nvSpPr>
        <p:spPr>
          <a:xfrm>
            <a:off x="368707" y="5871681"/>
            <a:ext cx="4349597" cy="400110"/>
          </a:xfrm>
          <a:prstGeom prst="rect">
            <a:avLst/>
          </a:prstGeom>
          <a:solidFill>
            <a:schemeClr val="bg1">
              <a:lumMod val="95000"/>
              <a:alpha val="75000"/>
            </a:schemeClr>
          </a:solidFill>
          <a:ln w="12700">
            <a:solidFill>
              <a:schemeClr val="tx1"/>
            </a:solidFill>
          </a:ln>
        </p:spPr>
        <p:txBody>
          <a:bodyPr wrap="square" rtlCol="0">
            <a:spAutoFit/>
          </a:bodyPr>
          <a:lstStyle/>
          <a:p>
            <a:pPr algn="r"/>
            <a:r>
              <a:rPr lang="en-US" sz="2000" u="sng" dirty="0" smtClean="0">
                <a:latin typeface="Circular Std Bold" panose="020B0804020101010102" pitchFamily="34" charset="0"/>
                <a:cs typeface="Circular Std Bold" panose="020B0804020101010102" pitchFamily="34" charset="0"/>
              </a:rPr>
              <a:t>…to tackle old problems</a:t>
            </a:r>
          </a:p>
        </p:txBody>
      </p:sp>
    </p:spTree>
    <p:extLst>
      <p:ext uri="{BB962C8B-B14F-4D97-AF65-F5344CB8AC3E}">
        <p14:creationId xmlns:p14="http://schemas.microsoft.com/office/powerpoint/2010/main" val="1811759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4" name="TextBox 3"/>
          <p:cNvSpPr txBox="1"/>
          <p:nvPr/>
        </p:nvSpPr>
        <p:spPr>
          <a:xfrm>
            <a:off x="4963285" y="491878"/>
            <a:ext cx="3372491" cy="400110"/>
          </a:xfrm>
          <a:prstGeom prst="rect">
            <a:avLst/>
          </a:prstGeom>
          <a:solidFill>
            <a:schemeClr val="bg1">
              <a:lumMod val="95000"/>
              <a:alpha val="75000"/>
            </a:schemeClr>
          </a:solidFill>
          <a:ln w="12700">
            <a:solidFill>
              <a:schemeClr val="tx1"/>
            </a:solidFill>
          </a:ln>
        </p:spPr>
        <p:txBody>
          <a:bodyPr wrap="square" rtlCol="0">
            <a:spAutoFit/>
          </a:bodyPr>
          <a:lstStyle/>
          <a:p>
            <a:pPr algn="r"/>
            <a:r>
              <a:rPr lang="en-US" sz="2000" u="sng" dirty="0" smtClean="0">
                <a:latin typeface="Circular Std Bold" panose="020B0804020101010102" pitchFamily="34" charset="0"/>
                <a:cs typeface="Circular Std Bold" panose="020B0804020101010102" pitchFamily="34" charset="0"/>
              </a:rPr>
              <a:t>Carving out a home</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0514" y="1128698"/>
            <a:ext cx="7485262" cy="5454982"/>
          </a:xfrm>
          <a:prstGeom prst="rect">
            <a:avLst/>
          </a:prstGeom>
          <a:ln w="25400">
            <a:solidFill>
              <a:schemeClr val="tx1"/>
            </a:solidFill>
          </a:ln>
        </p:spPr>
      </p:pic>
    </p:spTree>
    <p:extLst>
      <p:ext uri="{BB962C8B-B14F-4D97-AF65-F5344CB8AC3E}">
        <p14:creationId xmlns:p14="http://schemas.microsoft.com/office/powerpoint/2010/main" val="34826809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4" name="TextBox 3"/>
          <p:cNvSpPr txBox="1"/>
          <p:nvPr/>
        </p:nvSpPr>
        <p:spPr>
          <a:xfrm>
            <a:off x="598549" y="676544"/>
            <a:ext cx="3954937" cy="400110"/>
          </a:xfrm>
          <a:prstGeom prst="rect">
            <a:avLst/>
          </a:prstGeom>
          <a:solidFill>
            <a:schemeClr val="bg1">
              <a:lumMod val="95000"/>
              <a:alpha val="75000"/>
            </a:schemeClr>
          </a:solidFill>
          <a:ln w="12700">
            <a:solidFill>
              <a:schemeClr val="tx1"/>
            </a:solidFill>
          </a:ln>
        </p:spPr>
        <p:txBody>
          <a:bodyPr wrap="square" rtlCol="0">
            <a:spAutoFit/>
          </a:bodyPr>
          <a:lstStyle/>
          <a:p>
            <a:r>
              <a:rPr lang="en-US" sz="2000" u="sng" dirty="0" smtClean="0">
                <a:latin typeface="Circular Std Bold" panose="020B0804020101010102" pitchFamily="34" charset="0"/>
                <a:cs typeface="Circular Std Bold" panose="020B0804020101010102" pitchFamily="34" charset="0"/>
              </a:rPr>
              <a:t>Becoming visible</a:t>
            </a:r>
          </a:p>
        </p:txBody>
      </p:sp>
      <p:sp>
        <p:nvSpPr>
          <p:cNvPr id="5" name="TextBox 4"/>
          <p:cNvSpPr txBox="1"/>
          <p:nvPr/>
        </p:nvSpPr>
        <p:spPr>
          <a:xfrm>
            <a:off x="4553486" y="2395455"/>
            <a:ext cx="4188178" cy="2554545"/>
          </a:xfrm>
          <a:prstGeom prst="rect">
            <a:avLst/>
          </a:prstGeom>
          <a:solidFill>
            <a:schemeClr val="bg1">
              <a:lumMod val="95000"/>
              <a:alpha val="75000"/>
            </a:schemeClr>
          </a:solidFill>
          <a:ln w="12700">
            <a:solidFill>
              <a:schemeClr val="tx1"/>
            </a:solidFill>
          </a:ln>
        </p:spPr>
        <p:txBody>
          <a:bodyPr wrap="square" rtlCol="0">
            <a:spAutoFit/>
          </a:bodyPr>
          <a:lstStyle/>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Cultivating internal and external relationships</a:t>
            </a:r>
          </a:p>
          <a:p>
            <a:endParaRPr lang="en-US" sz="2000" dirty="0">
              <a:latin typeface="Circular Std Bold" panose="020B0804020101010102" pitchFamily="34" charset="0"/>
              <a:cs typeface="Circular Std Bold" panose="020B0804020101010102" pitchFamily="34" charset="0"/>
            </a:endParaRPr>
          </a:p>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Recognizing the value of concrete and abstract outcomes</a:t>
            </a:r>
          </a:p>
          <a:p>
            <a:pPr marL="285750" indent="-285750">
              <a:buFont typeface="Arial" panose="020B0604020202020204" pitchFamily="34" charset="0"/>
              <a:buChar char="•"/>
            </a:pPr>
            <a:endParaRPr lang="en-US" sz="2000" dirty="0">
              <a:latin typeface="Circular Std Bold" panose="020B0804020101010102" pitchFamily="34" charset="0"/>
              <a:cs typeface="Circular Std Bold" panose="020B0804020101010102" pitchFamily="34" charset="0"/>
            </a:endParaRPr>
          </a:p>
          <a:p>
            <a:pPr marL="285750" indent="-285750">
              <a:buFont typeface="Arial" panose="020B0604020202020204" pitchFamily="34" charset="0"/>
              <a:buChar char="•"/>
            </a:pPr>
            <a:r>
              <a:rPr lang="en-US" sz="2000" dirty="0">
                <a:latin typeface="Circular Std Bold" panose="020B0804020101010102" pitchFamily="34" charset="0"/>
                <a:cs typeface="Circular Std Bold" panose="020B0804020101010102" pitchFamily="34" charset="0"/>
              </a:rPr>
              <a:t>Embracing “non-archival” </a:t>
            </a:r>
            <a:r>
              <a:rPr lang="en-US" sz="2000" dirty="0" smtClean="0">
                <a:latin typeface="Circular Std Bold" panose="020B0804020101010102" pitchFamily="34" charset="0"/>
                <a:cs typeface="Circular Std Bold" panose="020B0804020101010102" pitchFamily="34" charset="0"/>
              </a:rPr>
              <a:t>roles</a:t>
            </a:r>
            <a:endParaRPr lang="en-US" sz="2000" dirty="0">
              <a:latin typeface="Circular Std Bold" panose="020B0804020101010102" pitchFamily="34" charset="0"/>
              <a:cs typeface="Circular Std Bold" panose="020B0804020101010102" pitchFamily="34" charset="0"/>
            </a:endParaRPr>
          </a:p>
        </p:txBody>
      </p:sp>
      <p:pic>
        <p:nvPicPr>
          <p:cNvPr id="1026" name="Picture 2" descr="http://gracehealings.files.wordpress.com/2011/06/open-doo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549" y="1767728"/>
            <a:ext cx="2857500" cy="3810000"/>
          </a:xfrm>
          <a:prstGeom prst="rect">
            <a:avLst/>
          </a:prstGeom>
          <a:solidFill>
            <a:schemeClr val="tx1"/>
          </a:solidFill>
          <a:ln w="25400">
            <a:solidFill>
              <a:schemeClr val="tx1"/>
            </a:solidFill>
          </a:ln>
        </p:spPr>
      </p:pic>
    </p:spTree>
    <p:extLst>
      <p:ext uri="{BB962C8B-B14F-4D97-AF65-F5344CB8AC3E}">
        <p14:creationId xmlns:p14="http://schemas.microsoft.com/office/powerpoint/2010/main" val="20291504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4" name="TextBox 3"/>
          <p:cNvSpPr txBox="1"/>
          <p:nvPr/>
        </p:nvSpPr>
        <p:spPr>
          <a:xfrm>
            <a:off x="3742281" y="860347"/>
            <a:ext cx="4982676" cy="400110"/>
          </a:xfrm>
          <a:prstGeom prst="rect">
            <a:avLst/>
          </a:prstGeom>
          <a:solidFill>
            <a:schemeClr val="bg1">
              <a:lumMod val="95000"/>
              <a:alpha val="75000"/>
            </a:schemeClr>
          </a:solidFill>
          <a:ln w="12700">
            <a:solidFill>
              <a:schemeClr val="tx1"/>
            </a:solidFill>
          </a:ln>
        </p:spPr>
        <p:txBody>
          <a:bodyPr wrap="square" rtlCol="0">
            <a:spAutoFit/>
          </a:bodyPr>
          <a:lstStyle/>
          <a:p>
            <a:pPr algn="r"/>
            <a:r>
              <a:rPr lang="en-US" sz="2000" u="sng" dirty="0" smtClean="0">
                <a:latin typeface="Circular Std Bold" panose="020B0804020101010102" pitchFamily="34" charset="0"/>
                <a:cs typeface="Circular Std Bold" panose="020B0804020101010102" pitchFamily="34" charset="0"/>
              </a:rPr>
              <a:t>Removing the question mark</a:t>
            </a:r>
          </a:p>
        </p:txBody>
      </p:sp>
      <p:sp>
        <p:nvSpPr>
          <p:cNvPr id="5" name="TextBox 4"/>
          <p:cNvSpPr txBox="1"/>
          <p:nvPr/>
        </p:nvSpPr>
        <p:spPr>
          <a:xfrm>
            <a:off x="216309" y="2127467"/>
            <a:ext cx="3148684" cy="3477875"/>
          </a:xfrm>
          <a:prstGeom prst="rect">
            <a:avLst/>
          </a:prstGeom>
          <a:solidFill>
            <a:schemeClr val="bg1">
              <a:lumMod val="95000"/>
              <a:alpha val="75000"/>
            </a:schemeClr>
          </a:solidFill>
          <a:ln w="12700">
            <a:solidFill>
              <a:schemeClr val="tx1"/>
            </a:solidFill>
          </a:ln>
        </p:spPr>
        <p:txBody>
          <a:bodyPr wrap="square" rtlCol="0">
            <a:spAutoFit/>
          </a:bodyPr>
          <a:lstStyle/>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Quantifying thru metrics and surveys</a:t>
            </a:r>
          </a:p>
          <a:p>
            <a:endParaRPr lang="en-US" sz="2000" dirty="0">
              <a:latin typeface="Circular Std Bold" panose="020B0804020101010102" pitchFamily="34" charset="0"/>
              <a:cs typeface="Circular Std Bold" panose="020B0804020101010102" pitchFamily="34" charset="0"/>
            </a:endParaRPr>
          </a:p>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Framing activities in relation to long-term strategic goals</a:t>
            </a:r>
          </a:p>
          <a:p>
            <a:pPr marL="285750" indent="-285750">
              <a:buFont typeface="Arial" panose="020B0604020202020204" pitchFamily="34" charset="0"/>
              <a:buChar char="•"/>
            </a:pPr>
            <a:endParaRPr lang="en-US" sz="2000" dirty="0">
              <a:latin typeface="Circular Std Bold" panose="020B0804020101010102" pitchFamily="34" charset="0"/>
              <a:cs typeface="Circular Std Bold" panose="020B0804020101010102" pitchFamily="34" charset="0"/>
            </a:endParaRPr>
          </a:p>
          <a:p>
            <a:pPr marL="285750" indent="-285750">
              <a:buFont typeface="Arial" panose="020B0604020202020204" pitchFamily="34" charset="0"/>
              <a:buChar char="•"/>
            </a:pPr>
            <a:r>
              <a:rPr lang="en-US" sz="2000" dirty="0">
                <a:latin typeface="Circular Std Bold" panose="020B0804020101010102" pitchFamily="34" charset="0"/>
                <a:cs typeface="Circular Std Bold" panose="020B0804020101010102" pitchFamily="34" charset="0"/>
              </a:rPr>
              <a:t>Adapting professional practices and language to particular </a:t>
            </a:r>
            <a:r>
              <a:rPr lang="en-US" sz="2000" dirty="0" smtClean="0">
                <a:latin typeface="Circular Std Bold" panose="020B0804020101010102" pitchFamily="34" charset="0"/>
                <a:cs typeface="Circular Std Bold" panose="020B0804020101010102" pitchFamily="34" charset="0"/>
              </a:rPr>
              <a:t>context</a:t>
            </a:r>
            <a:endParaRPr lang="en-US" sz="2000" dirty="0">
              <a:latin typeface="Circular Std Bold" panose="020B0804020101010102" pitchFamily="34" charset="0"/>
              <a:cs typeface="Circular Std Bold" panose="020B0804020101010102" pitchFamily="34" charset="0"/>
            </a:endParaRPr>
          </a:p>
        </p:txBody>
      </p:sp>
      <p:pic>
        <p:nvPicPr>
          <p:cNvPr id="6" name="Picture 5"/>
          <p:cNvPicPr>
            <a:picLocks noChangeAspect="1"/>
          </p:cNvPicPr>
          <p:nvPr/>
        </p:nvPicPr>
        <p:blipFill>
          <a:blip r:embed="rId4"/>
          <a:stretch>
            <a:fillRect/>
          </a:stretch>
        </p:blipFill>
        <p:spPr>
          <a:xfrm>
            <a:off x="3742281" y="2178234"/>
            <a:ext cx="4982676" cy="3734885"/>
          </a:xfrm>
          <a:prstGeom prst="rect">
            <a:avLst/>
          </a:prstGeom>
          <a:ln w="12700">
            <a:solidFill>
              <a:schemeClr val="tx1"/>
            </a:solidFill>
          </a:ln>
        </p:spPr>
      </p:pic>
    </p:spTree>
    <p:extLst>
      <p:ext uri="{BB962C8B-B14F-4D97-AF65-F5344CB8AC3E}">
        <p14:creationId xmlns:p14="http://schemas.microsoft.com/office/powerpoint/2010/main" val="1622788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457200" y="0"/>
            <a:ext cx="8164286" cy="6858000"/>
          </a:xfrm>
          <a:prstGeom prst="rect">
            <a:avLst/>
          </a:prstGeom>
        </p:spPr>
      </p:pic>
      <p:sp>
        <p:nvSpPr>
          <p:cNvPr id="5" name="Oval Callout 4"/>
          <p:cNvSpPr/>
          <p:nvPr/>
        </p:nvSpPr>
        <p:spPr>
          <a:xfrm>
            <a:off x="5384800" y="1600200"/>
            <a:ext cx="1554480" cy="1549400"/>
          </a:xfrm>
          <a:prstGeom prst="wedgeEllipseCallou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Thank you!</a:t>
            </a:r>
            <a:endParaRPr lang="en-US" dirty="0">
              <a:solidFill>
                <a:schemeClr val="tx1"/>
              </a:solidFill>
            </a:endParaRPr>
          </a:p>
        </p:txBody>
      </p:sp>
      <p:sp>
        <p:nvSpPr>
          <p:cNvPr id="6" name="Oval Callout 5"/>
          <p:cNvSpPr/>
          <p:nvPr/>
        </p:nvSpPr>
        <p:spPr>
          <a:xfrm flipH="1">
            <a:off x="269966" y="2313781"/>
            <a:ext cx="1645920" cy="1549400"/>
          </a:xfrm>
          <a:prstGeom prst="wedgeEllipseCallou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Thanks!</a:t>
            </a:r>
            <a:endParaRPr lang="en-US" dirty="0">
              <a:solidFill>
                <a:schemeClr val="tx1"/>
              </a:solidFill>
            </a:endParaRPr>
          </a:p>
        </p:txBody>
      </p:sp>
      <p:sp>
        <p:nvSpPr>
          <p:cNvPr id="10" name="Oval Callout 9"/>
          <p:cNvSpPr/>
          <p:nvPr/>
        </p:nvSpPr>
        <p:spPr>
          <a:xfrm>
            <a:off x="2446020" y="3760311"/>
            <a:ext cx="708660" cy="731520"/>
          </a:xfrm>
          <a:prstGeom prst="wedgeEllipseCallou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Bye!</a:t>
            </a:r>
            <a:endParaRPr lang="en-US" sz="1200" b="1" dirty="0">
              <a:solidFill>
                <a:schemeClr val="tx1"/>
              </a:solidFill>
            </a:endParaRPr>
          </a:p>
        </p:txBody>
      </p:sp>
    </p:spTree>
    <p:extLst>
      <p:ext uri="{BB962C8B-B14F-4D97-AF65-F5344CB8AC3E}">
        <p14:creationId xmlns:p14="http://schemas.microsoft.com/office/powerpoint/2010/main" val="3894025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742201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12" name="Title 1"/>
          <p:cNvSpPr>
            <a:spLocks noGrp="1"/>
          </p:cNvSpPr>
          <p:nvPr>
            <p:ph type="ctrTitle"/>
          </p:nvPr>
        </p:nvSpPr>
        <p:spPr>
          <a:xfrm>
            <a:off x="457200" y="411479"/>
            <a:ext cx="6315389" cy="4793567"/>
          </a:xfrm>
        </p:spPr>
        <p:txBody>
          <a:bodyPr wrap="none" lIns="0" tIns="0" rIns="0" bIns="0" anchor="t" anchorCtr="0">
            <a:noAutofit/>
          </a:bodyPr>
          <a:lstStyle/>
          <a:p>
            <a:pPr algn="l">
              <a:lnSpc>
                <a:spcPct val="90000"/>
              </a:lnSpc>
            </a:pPr>
            <a:r>
              <a:rPr lang="en-US" sz="6000" dirty="0" smtClean="0">
                <a:latin typeface="Circular Std Medium"/>
                <a:cs typeface="Circular Std Medium"/>
              </a:rPr>
              <a:t>Brief History</a:t>
            </a:r>
            <a:br>
              <a:rPr lang="en-US" sz="6000" dirty="0" smtClean="0">
                <a:latin typeface="Circular Std Medium"/>
                <a:cs typeface="Circular Std Medium"/>
              </a:rPr>
            </a:br>
            <a:endParaRPr lang="en-US" sz="6000" dirty="0">
              <a:latin typeface="Circular Std Medium"/>
              <a:cs typeface="Circular Std Medium"/>
            </a:endParaRPr>
          </a:p>
        </p:txBody>
      </p:sp>
      <p:sp>
        <p:nvSpPr>
          <p:cNvPr id="4" name="Rectangle 3"/>
          <p:cNvSpPr/>
          <p:nvPr/>
        </p:nvSpPr>
        <p:spPr>
          <a:xfrm>
            <a:off x="457200" y="1313055"/>
            <a:ext cx="4265629" cy="4571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AutoShape 2" descr="Image result for dvcam"/>
          <p:cNvSpPr>
            <a:spLocks noChangeAspect="1" noChangeArrowheads="1"/>
          </p:cNvSpPr>
          <p:nvPr/>
        </p:nvSpPr>
        <p:spPr bwMode="auto">
          <a:xfrm>
            <a:off x="-62140" y="-296864"/>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4376928" y="1718626"/>
            <a:ext cx="4608576" cy="369332"/>
          </a:xfrm>
          <a:prstGeom prst="rect">
            <a:avLst/>
          </a:prstGeom>
          <a:solidFill>
            <a:schemeClr val="bg1">
              <a:lumMod val="95000"/>
              <a:alpha val="75000"/>
            </a:schemeClr>
          </a:solidFill>
          <a:ln w="12700">
            <a:solidFill>
              <a:schemeClr val="tx1"/>
            </a:solidFill>
          </a:ln>
        </p:spPr>
        <p:txBody>
          <a:bodyPr wrap="square" rtlCol="0">
            <a:spAutoFit/>
          </a:bodyPr>
          <a:lstStyle/>
          <a:p>
            <a:pPr algn="r"/>
            <a:r>
              <a:rPr lang="en-US" dirty="0" smtClean="0">
                <a:latin typeface="Circular Std Bold" panose="020B0804020101010102" pitchFamily="34" charset="0"/>
                <a:cs typeface="Circular Std Bold" panose="020B0804020101010102" pitchFamily="34" charset="0"/>
              </a:rPr>
              <a:t>From private farm to world-class museum</a:t>
            </a:r>
            <a:endParaRPr lang="en-US" dirty="0">
              <a:latin typeface="Circular Std Bold" panose="020B0804020101010102" pitchFamily="34" charset="0"/>
              <a:cs typeface="Circular Std Bold" panose="020B0804020101010102" pitchFamily="34" charset="0"/>
            </a:endParaRPr>
          </a:p>
        </p:txBody>
      </p:sp>
      <p:sp>
        <p:nvSpPr>
          <p:cNvPr id="10" name="TextBox 9"/>
          <p:cNvSpPr txBox="1"/>
          <p:nvPr/>
        </p:nvSpPr>
        <p:spPr>
          <a:xfrm>
            <a:off x="5163145" y="2619760"/>
            <a:ext cx="3822359" cy="3139321"/>
          </a:xfrm>
          <a:prstGeom prst="rect">
            <a:avLst/>
          </a:prstGeom>
          <a:solidFill>
            <a:schemeClr val="bg1">
              <a:lumMod val="95000"/>
              <a:alpha val="75000"/>
            </a:schemeClr>
          </a:solidFill>
          <a:ln w="12700">
            <a:solidFill>
              <a:schemeClr val="tx1"/>
            </a:solidFill>
          </a:ln>
        </p:spPr>
        <p:txBody>
          <a:bodyPr wrap="square" rtlCol="0">
            <a:spAutoFit/>
          </a:bodyPr>
          <a:lstStyle/>
          <a:p>
            <a:pPr marL="285750" indent="-285750">
              <a:buFont typeface="Arial" panose="020B0604020202020204" pitchFamily="34" charset="0"/>
              <a:buChar char="•"/>
            </a:pPr>
            <a:r>
              <a:rPr lang="en-US" dirty="0" smtClean="0">
                <a:latin typeface="Circular Std Bold" panose="020B0804020101010102" pitchFamily="34" charset="0"/>
                <a:cs typeface="Circular Std Bold" panose="020B0804020101010102" pitchFamily="34" charset="0"/>
              </a:rPr>
              <a:t>Founded in 2006 by collectors Mitchell and Emily Rales (10 years, 5 exhibitions)</a:t>
            </a:r>
          </a:p>
          <a:p>
            <a:pPr marL="285750" indent="-285750">
              <a:buFont typeface="Arial" panose="020B0604020202020204" pitchFamily="34" charset="0"/>
              <a:buChar char="•"/>
            </a:pPr>
            <a:endParaRPr lang="en-US" dirty="0">
              <a:latin typeface="Circular Std Bold" panose="020B0804020101010102" pitchFamily="34" charset="0"/>
              <a:cs typeface="Circular Std Bold" panose="020B0804020101010102" pitchFamily="34" charset="0"/>
            </a:endParaRPr>
          </a:p>
          <a:p>
            <a:pPr marL="285750" indent="-285750">
              <a:buFont typeface="Arial" panose="020B0604020202020204" pitchFamily="34" charset="0"/>
              <a:buChar char="•"/>
            </a:pPr>
            <a:r>
              <a:rPr lang="en-US" dirty="0" smtClean="0">
                <a:latin typeface="Circular Std Bold" panose="020B0804020101010102" pitchFamily="34" charset="0"/>
                <a:cs typeface="Circular Std Bold" panose="020B0804020101010102" pitchFamily="34" charset="0"/>
              </a:rPr>
              <a:t>Modern art, permanent outdoor sculptures, sustainable landscape</a:t>
            </a:r>
          </a:p>
          <a:p>
            <a:pPr marL="285750" indent="-285750">
              <a:buFont typeface="Arial" panose="020B0604020202020204" pitchFamily="34" charset="0"/>
              <a:buChar char="•"/>
            </a:pPr>
            <a:endParaRPr lang="en-US" dirty="0">
              <a:latin typeface="Circular Std Bold" panose="020B0804020101010102" pitchFamily="34" charset="0"/>
              <a:cs typeface="Circular Std Bold" panose="020B0804020101010102" pitchFamily="34" charset="0"/>
            </a:endParaRPr>
          </a:p>
          <a:p>
            <a:pPr marL="285750" indent="-285750">
              <a:buFont typeface="Arial" panose="020B0604020202020204" pitchFamily="34" charset="0"/>
              <a:buChar char="•"/>
            </a:pPr>
            <a:r>
              <a:rPr lang="en-US" dirty="0" smtClean="0">
                <a:latin typeface="Circular Std Bold" panose="020B0804020101010102" pitchFamily="34" charset="0"/>
                <a:cs typeface="Circular Std Bold" panose="020B0804020101010102" pitchFamily="34" charset="0"/>
              </a:rPr>
              <a:t>Free and open to the public</a:t>
            </a:r>
          </a:p>
          <a:p>
            <a:pPr marL="285750" indent="-285750">
              <a:buFont typeface="Arial" panose="020B0604020202020204" pitchFamily="34" charset="0"/>
              <a:buChar char="•"/>
            </a:pPr>
            <a:endParaRPr lang="en-US" dirty="0">
              <a:latin typeface="Circular Std Bold" panose="020B0804020101010102" pitchFamily="34" charset="0"/>
              <a:cs typeface="Circular Std Bold" panose="020B0804020101010102" pitchFamily="34" charset="0"/>
            </a:endParaRPr>
          </a:p>
          <a:p>
            <a:pPr marL="285750" indent="-285750">
              <a:buFont typeface="Arial" panose="020B0604020202020204" pitchFamily="34" charset="0"/>
              <a:buChar char="•"/>
            </a:pPr>
            <a:r>
              <a:rPr lang="en-US" dirty="0" smtClean="0">
                <a:latin typeface="Circular Std Bold" panose="020B0804020101010102" pitchFamily="34" charset="0"/>
                <a:cs typeface="Circular Std Bold" panose="020B0804020101010102" pitchFamily="34" charset="0"/>
              </a:rPr>
              <a:t>Expansion underway</a:t>
            </a:r>
            <a:endParaRPr lang="en-US" dirty="0">
              <a:latin typeface="Circular Std Bold" panose="020B0804020101010102" pitchFamily="34" charset="0"/>
              <a:cs typeface="Circular Std Bold" panose="020B0804020101010102" pitchFamily="34" charset="0"/>
            </a:endParaRPr>
          </a:p>
        </p:txBody>
      </p:sp>
      <p:pic>
        <p:nvPicPr>
          <p:cNvPr id="1026" name="Picture 2" descr="http://cdn08.glenstone.org/sites/default/files/styles/image_1600x1200/public/text-block-images/src_img1.png?itok=6TPkhm0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014" y="4179597"/>
            <a:ext cx="4572000"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71757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12" name="Title 1"/>
          <p:cNvSpPr>
            <a:spLocks noGrp="1"/>
          </p:cNvSpPr>
          <p:nvPr>
            <p:ph type="ctrTitle"/>
          </p:nvPr>
        </p:nvSpPr>
        <p:spPr>
          <a:xfrm>
            <a:off x="457200" y="411479"/>
            <a:ext cx="6400800" cy="5029200"/>
          </a:xfrm>
        </p:spPr>
        <p:txBody>
          <a:bodyPr wrap="none" lIns="0" tIns="0" rIns="0" bIns="0" anchor="t" anchorCtr="0">
            <a:noAutofit/>
          </a:bodyPr>
          <a:lstStyle/>
          <a:p>
            <a:pPr algn="l">
              <a:lnSpc>
                <a:spcPct val="90000"/>
              </a:lnSpc>
            </a:pPr>
            <a:r>
              <a:rPr lang="en-US" sz="6000" dirty="0" smtClean="0">
                <a:latin typeface="Circular Std Medium"/>
                <a:cs typeface="Circular Std Medium"/>
              </a:rPr>
              <a:t>Inherited Landscape</a:t>
            </a:r>
            <a:br>
              <a:rPr lang="en-US" sz="6000" dirty="0" smtClean="0">
                <a:latin typeface="Circular Std Medium"/>
                <a:cs typeface="Circular Std Medium"/>
              </a:rPr>
            </a:br>
            <a:endParaRPr lang="en-US" sz="6000" dirty="0">
              <a:latin typeface="Circular Std Medium"/>
              <a:cs typeface="Circular Std Medium"/>
            </a:endParaRPr>
          </a:p>
        </p:txBody>
      </p:sp>
      <p:sp>
        <p:nvSpPr>
          <p:cNvPr id="2" name="AutoShape 2" descr="Image result for dvcam"/>
          <p:cNvSpPr>
            <a:spLocks noChangeAspect="1" noChangeArrowheads="1"/>
          </p:cNvSpPr>
          <p:nvPr/>
        </p:nvSpPr>
        <p:spPr bwMode="auto">
          <a:xfrm>
            <a:off x="-62140" y="-296864"/>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Rectangle 13"/>
          <p:cNvSpPr/>
          <p:nvPr/>
        </p:nvSpPr>
        <p:spPr>
          <a:xfrm>
            <a:off x="457200" y="1313055"/>
            <a:ext cx="7089648" cy="4571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042417" y="2305615"/>
            <a:ext cx="7059167" cy="2246769"/>
          </a:xfrm>
          <a:prstGeom prst="rect">
            <a:avLst/>
          </a:prstGeom>
          <a:solidFill>
            <a:schemeClr val="bg1">
              <a:lumMod val="95000"/>
              <a:alpha val="75000"/>
            </a:schemeClr>
          </a:solidFill>
          <a:ln w="12700">
            <a:solidFill>
              <a:schemeClr val="tx1"/>
            </a:solidFill>
          </a:ln>
        </p:spPr>
        <p:txBody>
          <a:bodyPr wrap="square" rtlCol="0">
            <a:spAutoFit/>
          </a:bodyPr>
          <a:lstStyle/>
          <a:p>
            <a:pPr marL="457200" indent="-457200">
              <a:buFont typeface="+mj-lt"/>
              <a:buAutoNum type="arabicPeriod"/>
            </a:pPr>
            <a:r>
              <a:rPr lang="en-US" sz="2000" dirty="0" smtClean="0">
                <a:latin typeface="Circular Std Bold" panose="020B0804020101010102" pitchFamily="34" charset="0"/>
                <a:cs typeface="Circular Std Bold" panose="020B0804020101010102" pitchFamily="34" charset="0"/>
              </a:rPr>
              <a:t>Inventory:					</a:t>
            </a:r>
            <a:r>
              <a:rPr lang="en-US" sz="2000" i="1" dirty="0" smtClean="0">
                <a:latin typeface="Circular Std Bold" panose="020B0804020101010102" pitchFamily="34" charset="0"/>
                <a:cs typeface="Circular Std Bold" panose="020B0804020101010102" pitchFamily="34" charset="0"/>
              </a:rPr>
              <a:t>What</a:t>
            </a:r>
            <a:r>
              <a:rPr lang="en-US" sz="2000" dirty="0" smtClean="0">
                <a:latin typeface="Circular Std Bold" panose="020B0804020101010102" pitchFamily="34" charset="0"/>
                <a:cs typeface="Circular Std Bold" panose="020B0804020101010102" pitchFamily="34" charset="0"/>
              </a:rPr>
              <a:t> are the archives?</a:t>
            </a:r>
          </a:p>
          <a:p>
            <a:pPr marL="457200" indent="-457200">
              <a:buFont typeface="+mj-lt"/>
              <a:buAutoNum type="arabicPeriod"/>
            </a:pPr>
            <a:endParaRPr lang="en-US" sz="2000" dirty="0">
              <a:latin typeface="Circular Std Bold" panose="020B0804020101010102" pitchFamily="34" charset="0"/>
              <a:cs typeface="Circular Std Bold" panose="020B0804020101010102" pitchFamily="34" charset="0"/>
            </a:endParaRPr>
          </a:p>
          <a:p>
            <a:pPr marL="457200" indent="-457200">
              <a:buFont typeface="+mj-lt"/>
              <a:buAutoNum type="arabicPeriod"/>
            </a:pPr>
            <a:r>
              <a:rPr lang="en-US" sz="2000" dirty="0" smtClean="0">
                <a:latin typeface="Circular Std Bold" panose="020B0804020101010102" pitchFamily="34" charset="0"/>
                <a:cs typeface="Circular Std Bold" panose="020B0804020101010102" pitchFamily="34" charset="0"/>
              </a:rPr>
              <a:t>Space:						</a:t>
            </a:r>
            <a:r>
              <a:rPr lang="en-US" sz="2000" i="1" dirty="0" smtClean="0">
                <a:latin typeface="Circular Std Bold" panose="020B0804020101010102" pitchFamily="34" charset="0"/>
                <a:cs typeface="Circular Std Bold" panose="020B0804020101010102" pitchFamily="34" charset="0"/>
              </a:rPr>
              <a:t>Where</a:t>
            </a:r>
            <a:r>
              <a:rPr lang="en-US" sz="2000" dirty="0" smtClean="0">
                <a:latin typeface="Circular Std Bold" panose="020B0804020101010102" pitchFamily="34" charset="0"/>
                <a:cs typeface="Circular Std Bold" panose="020B0804020101010102" pitchFamily="34" charset="0"/>
              </a:rPr>
              <a:t> are the archives?</a:t>
            </a:r>
          </a:p>
          <a:p>
            <a:pPr marL="457200" indent="-457200">
              <a:buFont typeface="+mj-lt"/>
              <a:buAutoNum type="arabicPeriod"/>
            </a:pPr>
            <a:endParaRPr lang="en-US" sz="2000" dirty="0" smtClean="0">
              <a:latin typeface="Circular Std Bold" panose="020B0804020101010102" pitchFamily="34" charset="0"/>
              <a:cs typeface="Circular Std Bold" panose="020B0804020101010102" pitchFamily="34" charset="0"/>
            </a:endParaRPr>
          </a:p>
          <a:p>
            <a:pPr marL="457200" indent="-457200">
              <a:buFont typeface="+mj-lt"/>
              <a:buAutoNum type="arabicPeriod"/>
            </a:pPr>
            <a:r>
              <a:rPr lang="en-US" sz="2000" dirty="0" smtClean="0">
                <a:latin typeface="Circular Std Bold" panose="020B0804020101010102" pitchFamily="34" charset="0"/>
                <a:cs typeface="Circular Std Bold" panose="020B0804020101010102" pitchFamily="34" charset="0"/>
              </a:rPr>
              <a:t>Workflows:					</a:t>
            </a:r>
            <a:r>
              <a:rPr lang="en-US" sz="2000" i="1" dirty="0" smtClean="0">
                <a:latin typeface="Circular Std Bold" panose="020B0804020101010102" pitchFamily="34" charset="0"/>
                <a:cs typeface="Circular Std Bold" panose="020B0804020101010102" pitchFamily="34" charset="0"/>
              </a:rPr>
              <a:t>How</a:t>
            </a:r>
            <a:r>
              <a:rPr lang="en-US" sz="2000" dirty="0" smtClean="0">
                <a:latin typeface="Circular Std Bold" panose="020B0804020101010102" pitchFamily="34" charset="0"/>
                <a:cs typeface="Circular Std Bold" panose="020B0804020101010102" pitchFamily="34" charset="0"/>
              </a:rPr>
              <a:t> do the archives work?</a:t>
            </a:r>
          </a:p>
          <a:p>
            <a:pPr marL="457200" indent="-457200">
              <a:buFont typeface="+mj-lt"/>
              <a:buAutoNum type="arabicPeriod"/>
            </a:pPr>
            <a:endParaRPr lang="en-US" sz="2000" dirty="0">
              <a:latin typeface="Circular Std Bold" panose="020B0804020101010102" pitchFamily="34" charset="0"/>
              <a:cs typeface="Circular Std Bold" panose="020B0804020101010102" pitchFamily="34" charset="0"/>
            </a:endParaRPr>
          </a:p>
          <a:p>
            <a:pPr marL="457200" indent="-457200">
              <a:buFont typeface="+mj-lt"/>
              <a:buAutoNum type="arabicPeriod"/>
            </a:pPr>
            <a:r>
              <a:rPr lang="en-US" sz="2000" dirty="0" smtClean="0">
                <a:latin typeface="Circular Std Bold" panose="020B0804020101010102" pitchFamily="34" charset="0"/>
                <a:cs typeface="Circular Std Bold" panose="020B0804020101010102" pitchFamily="34" charset="0"/>
              </a:rPr>
              <a:t>Culture:					</a:t>
            </a:r>
            <a:r>
              <a:rPr lang="en-US" sz="2000" i="1" dirty="0" smtClean="0">
                <a:latin typeface="Circular Std Bold" panose="020B0804020101010102" pitchFamily="34" charset="0"/>
                <a:cs typeface="Circular Std Bold" panose="020B0804020101010102" pitchFamily="34" charset="0"/>
              </a:rPr>
              <a:t>Who</a:t>
            </a:r>
            <a:r>
              <a:rPr lang="en-US" sz="2000" dirty="0" smtClean="0">
                <a:latin typeface="Circular Std Bold" panose="020B0804020101010102" pitchFamily="34" charset="0"/>
                <a:cs typeface="Circular Std Bold" panose="020B0804020101010102" pitchFamily="34" charset="0"/>
              </a:rPr>
              <a:t> are the archives?</a:t>
            </a:r>
            <a:endParaRPr lang="en-US" sz="2000" dirty="0">
              <a:latin typeface="Circular Std Bold" panose="020B0804020101010102" pitchFamily="34" charset="0"/>
              <a:cs typeface="Circular Std Bold" panose="020B0804020101010102" pitchFamily="34" charset="0"/>
            </a:endParaRPr>
          </a:p>
        </p:txBody>
      </p:sp>
    </p:spTree>
    <p:extLst>
      <p:ext uri="{BB962C8B-B14F-4D97-AF65-F5344CB8AC3E}">
        <p14:creationId xmlns:p14="http://schemas.microsoft.com/office/powerpoint/2010/main" val="5127264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22" name="TextBox 21"/>
          <p:cNvSpPr txBox="1"/>
          <p:nvPr/>
        </p:nvSpPr>
        <p:spPr>
          <a:xfrm>
            <a:off x="368708" y="285577"/>
            <a:ext cx="4247538" cy="461665"/>
          </a:xfrm>
          <a:prstGeom prst="rect">
            <a:avLst/>
          </a:prstGeom>
          <a:solidFill>
            <a:schemeClr val="bg1">
              <a:lumMod val="95000"/>
              <a:alpha val="75000"/>
            </a:schemeClr>
          </a:solidFill>
          <a:ln w="12700">
            <a:solidFill>
              <a:schemeClr val="tx1"/>
            </a:solidFill>
          </a:ln>
        </p:spPr>
        <p:txBody>
          <a:bodyPr wrap="square" rtlCol="0">
            <a:spAutoFit/>
          </a:bodyPr>
          <a:lstStyle/>
          <a:p>
            <a:r>
              <a:rPr lang="en-US" sz="2400" i="1" u="sng" dirty="0" smtClean="0">
                <a:latin typeface="Circular Std Bold" panose="020B0804020101010102" pitchFamily="34" charset="0"/>
                <a:cs typeface="Circular Std Bold" panose="020B0804020101010102" pitchFamily="34" charset="0"/>
              </a:rPr>
              <a:t>What</a:t>
            </a:r>
            <a:r>
              <a:rPr lang="en-US" sz="2400" u="sng" dirty="0" smtClean="0">
                <a:latin typeface="Circular Std Bold" panose="020B0804020101010102" pitchFamily="34" charset="0"/>
                <a:cs typeface="Circular Std Bold" panose="020B0804020101010102" pitchFamily="34" charset="0"/>
              </a:rPr>
              <a:t> are the archives?</a:t>
            </a:r>
            <a:endParaRPr lang="en-US" sz="2400" i="1" u="sng" dirty="0" smtClean="0">
              <a:latin typeface="Circular Std Bold" panose="020B0804020101010102" pitchFamily="34" charset="0"/>
              <a:cs typeface="Circular Std Bold" panose="020B0804020101010102" pitchFamily="34" charset="0"/>
            </a:endParaRPr>
          </a:p>
        </p:txBody>
      </p:sp>
      <p:sp>
        <p:nvSpPr>
          <p:cNvPr id="23" name="Rectangle 22"/>
          <p:cNvSpPr/>
          <p:nvPr/>
        </p:nvSpPr>
        <p:spPr>
          <a:xfrm>
            <a:off x="313057" y="1437825"/>
            <a:ext cx="3998976" cy="3570208"/>
          </a:xfrm>
          <a:prstGeom prst="rect">
            <a:avLst/>
          </a:prstGeom>
          <a:solidFill>
            <a:schemeClr val="bg1">
              <a:lumMod val="95000"/>
              <a:alpha val="75000"/>
            </a:schemeClr>
          </a:solidFill>
          <a:ln w="12700">
            <a:solidFill>
              <a:schemeClr val="tx1"/>
            </a:solidFill>
          </a:ln>
        </p:spPr>
        <p:txBody>
          <a:bodyPr wrap="square">
            <a:spAutoFit/>
          </a:bodyPr>
          <a:lstStyle/>
          <a:p>
            <a:pPr algn="ctr"/>
            <a:r>
              <a:rPr lang="en-US" i="1" u="sng" dirty="0">
                <a:latin typeface="Circular Std Bold" panose="020B0804020101010102" pitchFamily="34" charset="0"/>
                <a:cs typeface="Circular Std Bold" panose="020B0804020101010102" pitchFamily="34" charset="0"/>
              </a:rPr>
              <a:t>The Analog:</a:t>
            </a:r>
          </a:p>
          <a:p>
            <a:endParaRPr lang="en-US" sz="1600" dirty="0">
              <a:latin typeface="Circular Std Bold" panose="020B0804020101010102" pitchFamily="34" charset="0"/>
              <a:cs typeface="Circular Std Bold" panose="020B0804020101010102" pitchFamily="34" charset="0"/>
            </a:endParaRPr>
          </a:p>
          <a:p>
            <a:pPr marL="742950" lvl="1" indent="-285750">
              <a:buFont typeface="Arial" panose="020B0604020202020204" pitchFamily="34" charset="0"/>
              <a:buChar char="•"/>
            </a:pPr>
            <a:r>
              <a:rPr lang="en-US" sz="1600" dirty="0">
                <a:latin typeface="Circular Std Bold" panose="020B0804020101010102" pitchFamily="34" charset="0"/>
                <a:cs typeface="Circular Std Bold" panose="020B0804020101010102" pitchFamily="34" charset="0"/>
              </a:rPr>
              <a:t>Video tapes (many hundreds)</a:t>
            </a:r>
          </a:p>
          <a:p>
            <a:pPr marL="742950" lvl="1" indent="-285750">
              <a:buFont typeface="Arial" panose="020B0604020202020204" pitchFamily="34" charset="0"/>
              <a:buChar char="•"/>
            </a:pPr>
            <a:r>
              <a:rPr lang="en-US" sz="1600" dirty="0">
                <a:latin typeface="Circular Std Bold" panose="020B0804020101010102" pitchFamily="34" charset="0"/>
                <a:cs typeface="Circular Std Bold" panose="020B0804020101010102" pitchFamily="34" charset="0"/>
              </a:rPr>
              <a:t>Architectural drawings and submittals</a:t>
            </a:r>
          </a:p>
          <a:p>
            <a:pPr marL="742950" lvl="1" indent="-285750">
              <a:buFont typeface="Arial" panose="020B0604020202020204" pitchFamily="34" charset="0"/>
              <a:buChar char="•"/>
            </a:pPr>
            <a:r>
              <a:rPr lang="en-US" sz="1600" dirty="0">
                <a:latin typeface="Circular Std Bold" panose="020B0804020101010102" pitchFamily="34" charset="0"/>
                <a:cs typeface="Circular Std Bold" panose="020B0804020101010102" pitchFamily="34" charset="0"/>
              </a:rPr>
              <a:t>Gifts and ephemera</a:t>
            </a:r>
          </a:p>
          <a:p>
            <a:pPr marL="742950" lvl="1" indent="-285750">
              <a:buFont typeface="Arial" panose="020B0604020202020204" pitchFamily="34" charset="0"/>
              <a:buChar char="•"/>
            </a:pPr>
            <a:r>
              <a:rPr lang="en-US" sz="1600" dirty="0">
                <a:latin typeface="Circular Std Bold" panose="020B0804020101010102" pitchFamily="34" charset="0"/>
                <a:cs typeface="Circular Std Bold" panose="020B0804020101010102" pitchFamily="34" charset="0"/>
              </a:rPr>
              <a:t>Mock-ups</a:t>
            </a:r>
          </a:p>
          <a:p>
            <a:pPr marL="742950" lvl="1" indent="-285750">
              <a:buFont typeface="Arial" panose="020B0604020202020204" pitchFamily="34" charset="0"/>
              <a:buChar char="•"/>
            </a:pPr>
            <a:r>
              <a:rPr lang="en-US" sz="1600" dirty="0">
                <a:latin typeface="Circular Std Bold" panose="020B0804020101010102" pitchFamily="34" charset="0"/>
                <a:cs typeface="Circular Std Bold" panose="020B0804020101010102" pitchFamily="34" charset="0"/>
              </a:rPr>
              <a:t>Administrative documents and correspondence</a:t>
            </a:r>
          </a:p>
          <a:p>
            <a:pPr marL="742950" lvl="1" indent="-285750">
              <a:buFont typeface="Arial" panose="020B0604020202020204" pitchFamily="34" charset="0"/>
              <a:buChar char="•"/>
            </a:pPr>
            <a:r>
              <a:rPr lang="en-US" sz="1600" dirty="0">
                <a:latin typeface="Circular Std Bold" panose="020B0804020101010102" pitchFamily="34" charset="0"/>
                <a:cs typeface="Circular Std Bold" panose="020B0804020101010102" pitchFamily="34" charset="0"/>
              </a:rPr>
              <a:t>One “proper” manuscript collection</a:t>
            </a:r>
          </a:p>
          <a:p>
            <a:pPr marL="742950" lvl="1" indent="-285750">
              <a:buFont typeface="Arial" panose="020B0604020202020204" pitchFamily="34" charset="0"/>
              <a:buChar char="•"/>
            </a:pPr>
            <a:r>
              <a:rPr lang="en-US" sz="1600" dirty="0">
                <a:latin typeface="Circular Std Bold" panose="020B0804020101010102" pitchFamily="34" charset="0"/>
                <a:cs typeface="Circular Std Bold" panose="020B0804020101010102" pitchFamily="34" charset="0"/>
              </a:rPr>
              <a:t>Press </a:t>
            </a:r>
            <a:r>
              <a:rPr lang="en-US" sz="1600" dirty="0" smtClean="0">
                <a:latin typeface="Circular Std Bold" panose="020B0804020101010102" pitchFamily="34" charset="0"/>
                <a:cs typeface="Circular Std Bold" panose="020B0804020101010102" pitchFamily="34" charset="0"/>
              </a:rPr>
              <a:t>clippings</a:t>
            </a:r>
          </a:p>
          <a:p>
            <a:pPr marL="742950" lvl="1" indent="-285750">
              <a:buFont typeface="Arial" panose="020B0604020202020204" pitchFamily="34" charset="0"/>
              <a:buChar char="•"/>
            </a:pPr>
            <a:r>
              <a:rPr lang="en-US" sz="1600" dirty="0" smtClean="0">
                <a:latin typeface="Circular Std Bold" panose="020B0804020101010102" pitchFamily="34" charset="0"/>
                <a:cs typeface="Circular Std Bold" panose="020B0804020101010102" pitchFamily="34" charset="0"/>
              </a:rPr>
              <a:t>Viewfinders? T-shirts? Soap? Crates?</a:t>
            </a:r>
            <a:endParaRPr lang="en-US" sz="1600" dirty="0">
              <a:latin typeface="Circular Std Bold" panose="020B0804020101010102" pitchFamily="34" charset="0"/>
              <a:cs typeface="Circular Std Bold" panose="020B0804020101010102" pitchFamily="34" charset="0"/>
            </a:endParaRPr>
          </a:p>
        </p:txBody>
      </p:sp>
      <p:sp>
        <p:nvSpPr>
          <p:cNvPr id="24" name="Rectangle 23"/>
          <p:cNvSpPr/>
          <p:nvPr/>
        </p:nvSpPr>
        <p:spPr>
          <a:xfrm>
            <a:off x="4836289" y="1434315"/>
            <a:ext cx="3998976" cy="3570208"/>
          </a:xfrm>
          <a:prstGeom prst="rect">
            <a:avLst/>
          </a:prstGeom>
          <a:solidFill>
            <a:schemeClr val="bg1">
              <a:lumMod val="95000"/>
              <a:alpha val="75000"/>
            </a:schemeClr>
          </a:solidFill>
          <a:ln w="12700">
            <a:solidFill>
              <a:schemeClr val="tx1"/>
            </a:solidFill>
          </a:ln>
        </p:spPr>
        <p:txBody>
          <a:bodyPr wrap="square">
            <a:spAutoFit/>
          </a:bodyPr>
          <a:lstStyle/>
          <a:p>
            <a:pPr algn="ctr"/>
            <a:r>
              <a:rPr lang="en-US" i="1" u="sng" dirty="0">
                <a:latin typeface="Circular Std Bold" panose="020B0804020101010102" pitchFamily="34" charset="0"/>
                <a:cs typeface="Circular Std Bold" panose="020B0804020101010102" pitchFamily="34" charset="0"/>
              </a:rPr>
              <a:t>The </a:t>
            </a:r>
            <a:r>
              <a:rPr lang="en-US" i="1" u="sng" dirty="0" smtClean="0">
                <a:latin typeface="Circular Std Bold" panose="020B0804020101010102" pitchFamily="34" charset="0"/>
                <a:cs typeface="Circular Std Bold" panose="020B0804020101010102" pitchFamily="34" charset="0"/>
              </a:rPr>
              <a:t>Digital:</a:t>
            </a:r>
            <a:endParaRPr lang="en-US" i="1" u="sng" dirty="0">
              <a:latin typeface="Circular Std Bold" panose="020B0804020101010102" pitchFamily="34" charset="0"/>
              <a:cs typeface="Circular Std Bold" panose="020B0804020101010102" pitchFamily="34" charset="0"/>
            </a:endParaRPr>
          </a:p>
          <a:p>
            <a:endParaRPr lang="en-US" sz="1600" dirty="0">
              <a:latin typeface="Circular Std Bold" panose="020B0804020101010102" pitchFamily="34" charset="0"/>
              <a:cs typeface="Circular Std Bold" panose="020B0804020101010102" pitchFamily="34" charset="0"/>
            </a:endParaRPr>
          </a:p>
          <a:p>
            <a:pPr marL="742950" lvl="1" indent="-285750">
              <a:buFont typeface="Arial" panose="020B0604020202020204" pitchFamily="34" charset="0"/>
              <a:buChar char="•"/>
            </a:pPr>
            <a:r>
              <a:rPr lang="en-US" sz="1600" dirty="0" smtClean="0">
                <a:latin typeface="Circular Std Bold" panose="020B0804020101010102" pitchFamily="34" charset="0"/>
                <a:cs typeface="Circular Std Bold" panose="020B0804020101010102" pitchFamily="34" charset="0"/>
              </a:rPr>
              <a:t>Video and audio (many terabytes)</a:t>
            </a:r>
            <a:endParaRPr lang="en-US" sz="1600" dirty="0">
              <a:latin typeface="Circular Std Bold" panose="020B0804020101010102" pitchFamily="34" charset="0"/>
              <a:cs typeface="Circular Std Bold" panose="020B0804020101010102" pitchFamily="34" charset="0"/>
            </a:endParaRPr>
          </a:p>
          <a:p>
            <a:pPr marL="742950" lvl="1" indent="-285750">
              <a:buFont typeface="Arial" panose="020B0604020202020204" pitchFamily="34" charset="0"/>
              <a:buChar char="•"/>
            </a:pPr>
            <a:r>
              <a:rPr lang="en-US" sz="1600" dirty="0" smtClean="0">
                <a:latin typeface="Circular Std Bold" panose="020B0804020101010102" pitchFamily="34" charset="0"/>
                <a:cs typeface="Circular Std Bold" panose="020B0804020101010102" pitchFamily="34" charset="0"/>
              </a:rPr>
              <a:t>Artwork, landscape, and architecture images (many thousands)</a:t>
            </a:r>
            <a:endParaRPr lang="en-US" sz="1600" dirty="0">
              <a:latin typeface="Circular Std Bold" panose="020B0804020101010102" pitchFamily="34" charset="0"/>
              <a:cs typeface="Circular Std Bold" panose="020B0804020101010102" pitchFamily="34" charset="0"/>
            </a:endParaRPr>
          </a:p>
          <a:p>
            <a:pPr marL="742950" lvl="1" indent="-285750">
              <a:buFont typeface="Arial" panose="020B0604020202020204" pitchFamily="34" charset="0"/>
              <a:buChar char="•"/>
            </a:pPr>
            <a:r>
              <a:rPr lang="en-US" sz="1600" dirty="0" smtClean="0">
                <a:latin typeface="Circular Std Bold" panose="020B0804020101010102" pitchFamily="34" charset="0"/>
                <a:cs typeface="Circular Std Bold" panose="020B0804020101010102" pitchFamily="34" charset="0"/>
              </a:rPr>
              <a:t>Architecture and landscape submittals (some surrogates, some original)</a:t>
            </a:r>
            <a:endParaRPr lang="en-US" sz="1600" dirty="0">
              <a:latin typeface="Circular Std Bold" panose="020B0804020101010102" pitchFamily="34" charset="0"/>
              <a:cs typeface="Circular Std Bold" panose="020B0804020101010102" pitchFamily="34" charset="0"/>
            </a:endParaRPr>
          </a:p>
          <a:p>
            <a:pPr marL="742950" lvl="1" indent="-285750">
              <a:buFont typeface="Arial" panose="020B0604020202020204" pitchFamily="34" charset="0"/>
              <a:buChar char="•"/>
            </a:pPr>
            <a:r>
              <a:rPr lang="en-US" sz="1600" dirty="0" smtClean="0">
                <a:latin typeface="Circular Std Bold" panose="020B0804020101010102" pitchFamily="34" charset="0"/>
                <a:cs typeface="Circular Std Bold" panose="020B0804020101010102" pitchFamily="34" charset="0"/>
              </a:rPr>
              <a:t>Press clippings</a:t>
            </a:r>
            <a:endParaRPr lang="en-US" sz="1600" dirty="0">
              <a:latin typeface="Circular Std Bold" panose="020B0804020101010102" pitchFamily="34" charset="0"/>
              <a:cs typeface="Circular Std Bold" panose="020B0804020101010102" pitchFamily="34" charset="0"/>
            </a:endParaRPr>
          </a:p>
          <a:p>
            <a:pPr marL="742950" lvl="1" indent="-285750">
              <a:buFont typeface="Arial" panose="020B0604020202020204" pitchFamily="34" charset="0"/>
              <a:buChar char="•"/>
            </a:pPr>
            <a:r>
              <a:rPr lang="en-US" sz="1600" dirty="0" smtClean="0">
                <a:latin typeface="Circular Std Bold" panose="020B0804020101010102" pitchFamily="34" charset="0"/>
                <a:cs typeface="Circular Std Bold" panose="020B0804020101010102" pitchFamily="34" charset="0"/>
              </a:rPr>
              <a:t>Hard drive copies, entire websites, email captures, orphan documents</a:t>
            </a:r>
            <a:endParaRPr lang="en-US" sz="1600" dirty="0">
              <a:latin typeface="Circular Std Bold" panose="020B0804020101010102" pitchFamily="34" charset="0"/>
              <a:cs typeface="Circular Std Bold" panose="020B0804020101010102" pitchFamily="34" charset="0"/>
            </a:endParaRPr>
          </a:p>
        </p:txBody>
      </p:sp>
      <p:sp>
        <p:nvSpPr>
          <p:cNvPr id="31" name="TextBox 30"/>
          <p:cNvSpPr txBox="1"/>
          <p:nvPr/>
        </p:nvSpPr>
        <p:spPr>
          <a:xfrm>
            <a:off x="2448231" y="5984688"/>
            <a:ext cx="4247538" cy="400110"/>
          </a:xfrm>
          <a:prstGeom prst="rect">
            <a:avLst/>
          </a:prstGeom>
          <a:solidFill>
            <a:schemeClr val="bg1">
              <a:lumMod val="95000"/>
              <a:alpha val="75000"/>
            </a:schemeClr>
          </a:solidFill>
          <a:ln w="12700">
            <a:solidFill>
              <a:schemeClr val="tx1"/>
            </a:solidFill>
          </a:ln>
        </p:spPr>
        <p:txBody>
          <a:bodyPr wrap="square" rtlCol="0">
            <a:spAutoFit/>
          </a:bodyPr>
          <a:lstStyle/>
          <a:p>
            <a:pPr algn="ctr"/>
            <a:r>
              <a:rPr lang="en-US" sz="2000" dirty="0" smtClean="0">
                <a:latin typeface="Circular Std Bold" panose="020B0804020101010102" pitchFamily="34" charset="0"/>
                <a:cs typeface="Circular Std Bold" panose="020B0804020101010102" pitchFamily="34" charset="0"/>
              </a:rPr>
              <a:t>The primordial soup</a:t>
            </a:r>
          </a:p>
        </p:txBody>
      </p:sp>
    </p:spTree>
    <p:extLst>
      <p:ext uri="{BB962C8B-B14F-4D97-AF65-F5344CB8AC3E}">
        <p14:creationId xmlns:p14="http://schemas.microsoft.com/office/powerpoint/2010/main" val="1044317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14" name="TextBox 13"/>
          <p:cNvSpPr txBox="1"/>
          <p:nvPr/>
        </p:nvSpPr>
        <p:spPr>
          <a:xfrm>
            <a:off x="5111931" y="1732141"/>
            <a:ext cx="3892731" cy="3477875"/>
          </a:xfrm>
          <a:prstGeom prst="rect">
            <a:avLst/>
          </a:prstGeom>
          <a:solidFill>
            <a:schemeClr val="bg1">
              <a:lumMod val="95000"/>
              <a:alpha val="75000"/>
            </a:schemeClr>
          </a:solidFill>
          <a:ln w="12700">
            <a:solidFill>
              <a:schemeClr val="tx1"/>
            </a:solidFill>
          </a:ln>
        </p:spPr>
        <p:txBody>
          <a:bodyPr wrap="square" rtlCol="0">
            <a:spAutoFit/>
          </a:bodyPr>
          <a:lstStyle/>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Office desks</a:t>
            </a:r>
          </a:p>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Cabinets</a:t>
            </a:r>
          </a:p>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Houses scheduled for demolition</a:t>
            </a:r>
          </a:p>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External hard drives</a:t>
            </a:r>
          </a:p>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Network drives</a:t>
            </a:r>
          </a:p>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Collection Management System</a:t>
            </a:r>
          </a:p>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Off-site storage</a:t>
            </a:r>
          </a:p>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Vault</a:t>
            </a:r>
          </a:p>
          <a:p>
            <a:pPr marL="285750" indent="-285750">
              <a:buFont typeface="Arial" panose="020B0604020202020204" pitchFamily="34" charset="0"/>
              <a:buChar char="•"/>
            </a:pPr>
            <a:r>
              <a:rPr lang="en-US" sz="2000" dirty="0" smtClean="0">
                <a:latin typeface="Circular Std Bold" panose="020B0804020101010102" pitchFamily="34" charset="0"/>
                <a:cs typeface="Circular Std Bold" panose="020B0804020101010102" pitchFamily="34" charset="0"/>
              </a:rPr>
              <a:t>Document storage room</a:t>
            </a:r>
            <a:endParaRPr lang="en-US" sz="2000" dirty="0">
              <a:latin typeface="Circular Std Bold" panose="020B0804020101010102" pitchFamily="34" charset="0"/>
              <a:cs typeface="Circular Std Bold" panose="020B0804020101010102" pitchFamily="34" charset="0"/>
            </a:endParaRPr>
          </a:p>
        </p:txBody>
      </p:sp>
      <p:sp>
        <p:nvSpPr>
          <p:cNvPr id="17" name="TextBox 16"/>
          <p:cNvSpPr txBox="1"/>
          <p:nvPr/>
        </p:nvSpPr>
        <p:spPr>
          <a:xfrm>
            <a:off x="2383536" y="5925329"/>
            <a:ext cx="4376927" cy="400110"/>
          </a:xfrm>
          <a:prstGeom prst="rect">
            <a:avLst/>
          </a:prstGeom>
          <a:solidFill>
            <a:schemeClr val="bg1">
              <a:lumMod val="95000"/>
              <a:alpha val="75000"/>
            </a:schemeClr>
          </a:solidFill>
          <a:ln w="12700">
            <a:solidFill>
              <a:schemeClr val="tx1"/>
            </a:solidFill>
          </a:ln>
        </p:spPr>
        <p:txBody>
          <a:bodyPr wrap="square" rtlCol="0">
            <a:spAutoFit/>
          </a:bodyPr>
          <a:lstStyle/>
          <a:p>
            <a:pPr algn="ctr"/>
            <a:r>
              <a:rPr lang="en-US" sz="2000" dirty="0" smtClean="0">
                <a:latin typeface="Circular Std Bold" panose="020B0804020101010102" pitchFamily="34" charset="0"/>
                <a:cs typeface="Circular Std Bold" panose="020B0804020101010102" pitchFamily="34" charset="0"/>
              </a:rPr>
              <a:t>7+ unique spaces – all shared</a:t>
            </a:r>
            <a:endParaRPr lang="en-US" sz="2000" dirty="0">
              <a:latin typeface="Circular Std Bold" panose="020B0804020101010102" pitchFamily="34" charset="0"/>
              <a:cs typeface="Circular Std Bold" panose="020B0804020101010102" pitchFamily="34" charset="0"/>
            </a:endParaRPr>
          </a:p>
        </p:txBody>
      </p:sp>
      <p:pic>
        <p:nvPicPr>
          <p:cNvPr id="18" name="Picture 17"/>
          <p:cNvPicPr>
            <a:picLocks noChangeAspect="1"/>
          </p:cNvPicPr>
          <p:nvPr/>
        </p:nvPicPr>
        <p:blipFill>
          <a:blip r:embed="rId4"/>
          <a:stretch>
            <a:fillRect/>
          </a:stretch>
        </p:blipFill>
        <p:spPr>
          <a:xfrm>
            <a:off x="267475" y="2152892"/>
            <a:ext cx="4145831" cy="2758068"/>
          </a:xfrm>
          <a:prstGeom prst="rect">
            <a:avLst/>
          </a:prstGeom>
          <a:ln>
            <a:solidFill>
              <a:schemeClr val="tx1"/>
            </a:solidFill>
          </a:ln>
        </p:spPr>
      </p:pic>
      <p:sp>
        <p:nvSpPr>
          <p:cNvPr id="19" name="TextBox 18"/>
          <p:cNvSpPr txBox="1"/>
          <p:nvPr/>
        </p:nvSpPr>
        <p:spPr>
          <a:xfrm>
            <a:off x="4097874" y="456162"/>
            <a:ext cx="4906788" cy="461665"/>
          </a:xfrm>
          <a:prstGeom prst="rect">
            <a:avLst/>
          </a:prstGeom>
          <a:solidFill>
            <a:schemeClr val="bg1">
              <a:lumMod val="95000"/>
              <a:alpha val="75000"/>
            </a:schemeClr>
          </a:solidFill>
          <a:ln w="12700">
            <a:solidFill>
              <a:schemeClr val="tx1"/>
            </a:solidFill>
          </a:ln>
        </p:spPr>
        <p:txBody>
          <a:bodyPr wrap="square" rtlCol="0">
            <a:spAutoFit/>
          </a:bodyPr>
          <a:lstStyle/>
          <a:p>
            <a:pPr algn="r"/>
            <a:r>
              <a:rPr lang="en-US" sz="2400" i="1" u="sng" dirty="0" smtClean="0">
                <a:latin typeface="Circular Std Bold" panose="020B0804020101010102" pitchFamily="34" charset="0"/>
                <a:cs typeface="Circular Std Bold" panose="020B0804020101010102" pitchFamily="34" charset="0"/>
              </a:rPr>
              <a:t>Where</a:t>
            </a:r>
            <a:r>
              <a:rPr lang="en-US" sz="2400" u="sng" dirty="0" smtClean="0">
                <a:latin typeface="Circular Std Bold" panose="020B0804020101010102" pitchFamily="34" charset="0"/>
                <a:cs typeface="Circular Std Bold" panose="020B0804020101010102" pitchFamily="34" charset="0"/>
              </a:rPr>
              <a:t> are the archives?</a:t>
            </a:r>
            <a:endParaRPr lang="en-US" sz="2400" i="1" u="sng" dirty="0" smtClean="0">
              <a:latin typeface="Circular Std Bold" panose="020B0804020101010102" pitchFamily="34" charset="0"/>
              <a:cs typeface="Circular Std Bold" panose="020B0804020101010102" pitchFamily="34" charset="0"/>
            </a:endParaRPr>
          </a:p>
        </p:txBody>
      </p:sp>
    </p:spTree>
    <p:extLst>
      <p:ext uri="{BB962C8B-B14F-4D97-AF65-F5344CB8AC3E}">
        <p14:creationId xmlns:p14="http://schemas.microsoft.com/office/powerpoint/2010/main" val="1288042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241" name="TextBox 240"/>
          <p:cNvSpPr txBox="1"/>
          <p:nvPr/>
        </p:nvSpPr>
        <p:spPr>
          <a:xfrm>
            <a:off x="295125" y="1816873"/>
            <a:ext cx="2635300" cy="3447098"/>
          </a:xfrm>
          <a:prstGeom prst="rect">
            <a:avLst/>
          </a:prstGeom>
          <a:solidFill>
            <a:schemeClr val="bg1">
              <a:lumMod val="95000"/>
              <a:alpha val="75000"/>
            </a:schemeClr>
          </a:solidFill>
          <a:ln w="12700">
            <a:solidFill>
              <a:schemeClr val="tx1"/>
            </a:solidFill>
          </a:ln>
        </p:spPr>
        <p:txBody>
          <a:bodyPr wrap="square" rtlCol="0">
            <a:spAutoFit/>
          </a:bodyPr>
          <a:lstStyle/>
          <a:p>
            <a:pPr algn="ctr"/>
            <a:r>
              <a:rPr lang="en-US" sz="2000" i="1" dirty="0">
                <a:latin typeface="Circular Std Bold" panose="020B0804020101010102" pitchFamily="34" charset="0"/>
                <a:cs typeface="Circular Std Bold" panose="020B0804020101010102" pitchFamily="34" charset="0"/>
              </a:rPr>
              <a:t>Description and cataloging</a:t>
            </a:r>
          </a:p>
          <a:p>
            <a:endParaRPr lang="en-US" sz="2000" i="1" dirty="0">
              <a:latin typeface="Circular Std Bold" panose="020B0804020101010102" pitchFamily="34" charset="0"/>
              <a:cs typeface="Circular Std Bold" panose="020B0804020101010102" pitchFamily="34" charset="0"/>
            </a:endParaRPr>
          </a:p>
          <a:p>
            <a:endParaRPr lang="en-US" sz="2000" i="1" dirty="0">
              <a:latin typeface="Circular Std Bold" panose="020B0804020101010102" pitchFamily="34" charset="0"/>
              <a:cs typeface="Circular Std Bold" panose="020B0804020101010102" pitchFamily="34" charset="0"/>
            </a:endParaRPr>
          </a:p>
          <a:p>
            <a:endParaRPr lang="en-US" sz="2000" i="1" dirty="0">
              <a:latin typeface="Circular Std Bold" panose="020B0804020101010102" pitchFamily="34" charset="0"/>
              <a:cs typeface="Circular Std Bold" panose="020B0804020101010102" pitchFamily="34" charset="0"/>
            </a:endParaRPr>
          </a:p>
          <a:p>
            <a:endParaRPr lang="en-US" sz="2000" i="1" dirty="0">
              <a:latin typeface="Circular Std Bold" panose="020B0804020101010102" pitchFamily="34" charset="0"/>
              <a:cs typeface="Circular Std Bold" panose="020B0804020101010102" pitchFamily="34" charset="0"/>
            </a:endParaRPr>
          </a:p>
          <a:p>
            <a:endParaRPr lang="en-US" sz="2000" i="1" dirty="0">
              <a:latin typeface="Circular Std Bold" panose="020B0804020101010102" pitchFamily="34" charset="0"/>
              <a:cs typeface="Circular Std Bold" panose="020B0804020101010102" pitchFamily="34" charset="0"/>
            </a:endParaRPr>
          </a:p>
          <a:p>
            <a:endParaRPr lang="en-US" sz="2000" i="1" dirty="0">
              <a:latin typeface="Circular Std Bold" panose="020B0804020101010102" pitchFamily="34" charset="0"/>
              <a:cs typeface="Circular Std Bold" panose="020B0804020101010102" pitchFamily="34" charset="0"/>
            </a:endParaRPr>
          </a:p>
          <a:p>
            <a:endParaRPr lang="en-US" sz="2000" i="1" dirty="0">
              <a:latin typeface="Circular Std Bold" panose="020B0804020101010102" pitchFamily="34" charset="0"/>
              <a:cs typeface="Circular Std Bold" panose="020B0804020101010102" pitchFamily="34" charset="0"/>
            </a:endParaRPr>
          </a:p>
          <a:p>
            <a:endParaRPr lang="en-US" sz="2000" i="1" dirty="0">
              <a:latin typeface="Circular Std Bold" panose="020B0804020101010102" pitchFamily="34" charset="0"/>
              <a:cs typeface="Circular Std Bold" panose="020B0804020101010102" pitchFamily="34" charset="0"/>
            </a:endParaRPr>
          </a:p>
          <a:p>
            <a:endParaRPr lang="en-US" sz="2000" i="1" dirty="0">
              <a:latin typeface="Circular Std Bold" panose="020B0804020101010102" pitchFamily="34" charset="0"/>
              <a:cs typeface="Circular Std Bold" panose="020B0804020101010102" pitchFamily="34" charset="0"/>
            </a:endParaRPr>
          </a:p>
        </p:txBody>
      </p:sp>
      <p:sp>
        <p:nvSpPr>
          <p:cNvPr id="186" name="TextBox 185"/>
          <p:cNvSpPr txBox="1"/>
          <p:nvPr/>
        </p:nvSpPr>
        <p:spPr>
          <a:xfrm>
            <a:off x="291301" y="391371"/>
            <a:ext cx="4850974" cy="461665"/>
          </a:xfrm>
          <a:prstGeom prst="rect">
            <a:avLst/>
          </a:prstGeom>
          <a:solidFill>
            <a:schemeClr val="bg1">
              <a:lumMod val="95000"/>
              <a:alpha val="75000"/>
            </a:schemeClr>
          </a:solidFill>
          <a:ln w="12700">
            <a:solidFill>
              <a:schemeClr val="tx1"/>
            </a:solidFill>
          </a:ln>
        </p:spPr>
        <p:txBody>
          <a:bodyPr wrap="square" rtlCol="0">
            <a:spAutoFit/>
          </a:bodyPr>
          <a:lstStyle/>
          <a:p>
            <a:r>
              <a:rPr lang="en-US" sz="2400" i="1" u="sng" dirty="0" smtClean="0">
                <a:latin typeface="Circular Std Bold" panose="020B0804020101010102" pitchFamily="34" charset="0"/>
                <a:cs typeface="Circular Std Bold" panose="020B0804020101010102" pitchFamily="34" charset="0"/>
              </a:rPr>
              <a:t>How</a:t>
            </a:r>
            <a:r>
              <a:rPr lang="en-US" sz="2400" u="sng" dirty="0" smtClean="0">
                <a:latin typeface="Circular Std Bold" panose="020B0804020101010102" pitchFamily="34" charset="0"/>
                <a:cs typeface="Circular Std Bold" panose="020B0804020101010102" pitchFamily="34" charset="0"/>
              </a:rPr>
              <a:t> do the archives work?</a:t>
            </a:r>
            <a:endParaRPr lang="en-US" sz="2400" i="1" u="sng" dirty="0" smtClean="0">
              <a:latin typeface="Circular Std Bold" panose="020B0804020101010102" pitchFamily="34" charset="0"/>
              <a:cs typeface="Circular Std Bold" panose="020B0804020101010102" pitchFamily="34" charset="0"/>
            </a:endParaRPr>
          </a:p>
        </p:txBody>
      </p:sp>
      <p:sp>
        <p:nvSpPr>
          <p:cNvPr id="187" name="TextBox 186"/>
          <p:cNvSpPr txBox="1"/>
          <p:nvPr/>
        </p:nvSpPr>
        <p:spPr>
          <a:xfrm>
            <a:off x="3176807" y="1816873"/>
            <a:ext cx="2647791" cy="3477875"/>
          </a:xfrm>
          <a:prstGeom prst="rect">
            <a:avLst/>
          </a:prstGeom>
          <a:solidFill>
            <a:schemeClr val="bg1">
              <a:lumMod val="95000"/>
              <a:alpha val="75000"/>
            </a:schemeClr>
          </a:solidFill>
          <a:ln w="12700">
            <a:solidFill>
              <a:schemeClr val="tx1"/>
            </a:solidFill>
          </a:ln>
        </p:spPr>
        <p:txBody>
          <a:bodyPr wrap="square" rtlCol="0">
            <a:spAutoFit/>
          </a:bodyPr>
          <a:lstStyle/>
          <a:p>
            <a:pPr algn="ctr"/>
            <a:r>
              <a:rPr lang="en-US" sz="2000" i="1" dirty="0" smtClean="0">
                <a:latin typeface="Circular Std Bold" panose="020B0804020101010102" pitchFamily="34" charset="0"/>
                <a:cs typeface="Circular Std Bold" panose="020B0804020101010102" pitchFamily="34" charset="0"/>
              </a:rPr>
              <a:t>Appraisal</a:t>
            </a:r>
          </a:p>
          <a:p>
            <a:pPr algn="ctr"/>
            <a:endParaRPr lang="en-US" sz="2000" i="1" dirty="0">
              <a:latin typeface="Circular Std Bold" panose="020B0804020101010102" pitchFamily="34" charset="0"/>
              <a:cs typeface="Circular Std Bold" panose="020B0804020101010102" pitchFamily="34" charset="0"/>
            </a:endParaRPr>
          </a:p>
          <a:p>
            <a:pPr algn="ctr"/>
            <a:endParaRPr lang="en-US" sz="2000" i="1" dirty="0" smtClean="0">
              <a:latin typeface="Circular Std Bold" panose="020B0804020101010102" pitchFamily="34" charset="0"/>
              <a:cs typeface="Circular Std Bold" panose="020B0804020101010102" pitchFamily="34" charset="0"/>
            </a:endParaRPr>
          </a:p>
          <a:p>
            <a:pPr algn="ctr"/>
            <a:endParaRPr lang="en-US" sz="2000" i="1" dirty="0">
              <a:latin typeface="Circular Std Bold" panose="020B0804020101010102" pitchFamily="34" charset="0"/>
              <a:cs typeface="Circular Std Bold" panose="020B0804020101010102" pitchFamily="34" charset="0"/>
            </a:endParaRPr>
          </a:p>
          <a:p>
            <a:pPr algn="ctr"/>
            <a:endParaRPr lang="en-US" sz="2000" i="1" dirty="0" smtClean="0">
              <a:latin typeface="Circular Std Bold" panose="020B0804020101010102" pitchFamily="34" charset="0"/>
              <a:cs typeface="Circular Std Bold" panose="020B0804020101010102" pitchFamily="34" charset="0"/>
            </a:endParaRPr>
          </a:p>
          <a:p>
            <a:pPr algn="ctr"/>
            <a:endParaRPr lang="en-US" sz="2000" i="1" dirty="0">
              <a:latin typeface="Circular Std Bold" panose="020B0804020101010102" pitchFamily="34" charset="0"/>
              <a:cs typeface="Circular Std Bold" panose="020B0804020101010102" pitchFamily="34" charset="0"/>
            </a:endParaRPr>
          </a:p>
          <a:p>
            <a:pPr algn="ctr"/>
            <a:endParaRPr lang="en-US" sz="2000" i="1" dirty="0">
              <a:latin typeface="Circular Std Bold" panose="020B0804020101010102" pitchFamily="34" charset="0"/>
              <a:cs typeface="Circular Std Bold" panose="020B0804020101010102" pitchFamily="34" charset="0"/>
            </a:endParaRPr>
          </a:p>
          <a:p>
            <a:pPr algn="ctr"/>
            <a:endParaRPr lang="en-US" sz="2000" i="1" dirty="0">
              <a:latin typeface="Circular Std Bold" panose="020B0804020101010102" pitchFamily="34" charset="0"/>
              <a:cs typeface="Circular Std Bold" panose="020B0804020101010102" pitchFamily="34" charset="0"/>
            </a:endParaRPr>
          </a:p>
          <a:p>
            <a:pPr algn="ctr"/>
            <a:endParaRPr lang="en-US" sz="2000" i="1" dirty="0">
              <a:latin typeface="Circular Std Bold" panose="020B0804020101010102" pitchFamily="34" charset="0"/>
              <a:cs typeface="Circular Std Bold" panose="020B0804020101010102" pitchFamily="34" charset="0"/>
            </a:endParaRPr>
          </a:p>
          <a:p>
            <a:pPr algn="ctr"/>
            <a:endParaRPr lang="en-US" sz="2000" i="1" dirty="0" smtClean="0">
              <a:latin typeface="Circular Std Bold" panose="020B0804020101010102" pitchFamily="34" charset="0"/>
              <a:cs typeface="Circular Std Bold" panose="020B0804020101010102" pitchFamily="34" charset="0"/>
            </a:endParaRPr>
          </a:p>
          <a:p>
            <a:pPr algn="ctr"/>
            <a:endParaRPr lang="en-US" sz="2000" i="1" dirty="0" smtClean="0">
              <a:latin typeface="Circular Std Bold" panose="020B0804020101010102" pitchFamily="34" charset="0"/>
              <a:cs typeface="Circular Std Bold" panose="020B0804020101010102" pitchFamily="34" charset="0"/>
            </a:endParaRPr>
          </a:p>
        </p:txBody>
      </p:sp>
      <p:pic>
        <p:nvPicPr>
          <p:cNvPr id="188" name="Picture 187"/>
          <p:cNvPicPr>
            <a:picLocks noChangeAspect="1"/>
          </p:cNvPicPr>
          <p:nvPr/>
        </p:nvPicPr>
        <p:blipFill>
          <a:blip r:embed="rId4"/>
          <a:stretch>
            <a:fillRect/>
          </a:stretch>
        </p:blipFill>
        <p:spPr>
          <a:xfrm rot="684865">
            <a:off x="913227" y="2933629"/>
            <a:ext cx="341213" cy="333698"/>
          </a:xfrm>
          <a:prstGeom prst="rect">
            <a:avLst/>
          </a:prstGeom>
        </p:spPr>
      </p:pic>
      <p:pic>
        <p:nvPicPr>
          <p:cNvPr id="189" name="Picture 188"/>
          <p:cNvPicPr>
            <a:picLocks noChangeAspect="1"/>
          </p:cNvPicPr>
          <p:nvPr/>
        </p:nvPicPr>
        <p:blipFill>
          <a:blip r:embed="rId4"/>
          <a:stretch>
            <a:fillRect/>
          </a:stretch>
        </p:blipFill>
        <p:spPr>
          <a:xfrm rot="20091059">
            <a:off x="1115721" y="2984456"/>
            <a:ext cx="341213" cy="333698"/>
          </a:xfrm>
          <a:prstGeom prst="rect">
            <a:avLst/>
          </a:prstGeom>
        </p:spPr>
      </p:pic>
      <p:pic>
        <p:nvPicPr>
          <p:cNvPr id="190" name="Picture 189"/>
          <p:cNvPicPr>
            <a:picLocks noChangeAspect="1"/>
          </p:cNvPicPr>
          <p:nvPr/>
        </p:nvPicPr>
        <p:blipFill>
          <a:blip r:embed="rId4"/>
          <a:stretch>
            <a:fillRect/>
          </a:stretch>
        </p:blipFill>
        <p:spPr>
          <a:xfrm>
            <a:off x="1032982" y="3019661"/>
            <a:ext cx="341213" cy="333698"/>
          </a:xfrm>
          <a:prstGeom prst="rect">
            <a:avLst/>
          </a:prstGeom>
        </p:spPr>
      </p:pic>
      <p:pic>
        <p:nvPicPr>
          <p:cNvPr id="191" name="Picture 190"/>
          <p:cNvPicPr>
            <a:picLocks noChangeAspect="1"/>
          </p:cNvPicPr>
          <p:nvPr/>
        </p:nvPicPr>
        <p:blipFill>
          <a:blip r:embed="rId4"/>
          <a:stretch>
            <a:fillRect/>
          </a:stretch>
        </p:blipFill>
        <p:spPr>
          <a:xfrm>
            <a:off x="1074427" y="2889647"/>
            <a:ext cx="341213" cy="333698"/>
          </a:xfrm>
          <a:prstGeom prst="rect">
            <a:avLst/>
          </a:prstGeom>
        </p:spPr>
      </p:pic>
      <p:pic>
        <p:nvPicPr>
          <p:cNvPr id="192" name="Picture 191"/>
          <p:cNvPicPr>
            <a:picLocks noChangeAspect="1"/>
          </p:cNvPicPr>
          <p:nvPr/>
        </p:nvPicPr>
        <p:blipFill>
          <a:blip r:embed="rId4"/>
          <a:stretch>
            <a:fillRect/>
          </a:stretch>
        </p:blipFill>
        <p:spPr>
          <a:xfrm rot="684865">
            <a:off x="1033028" y="3006956"/>
            <a:ext cx="341213" cy="333698"/>
          </a:xfrm>
          <a:prstGeom prst="rect">
            <a:avLst/>
          </a:prstGeom>
        </p:spPr>
      </p:pic>
      <p:pic>
        <p:nvPicPr>
          <p:cNvPr id="193" name="Picture 192"/>
          <p:cNvPicPr>
            <a:picLocks noChangeAspect="1"/>
          </p:cNvPicPr>
          <p:nvPr/>
        </p:nvPicPr>
        <p:blipFill>
          <a:blip r:embed="rId4"/>
          <a:stretch>
            <a:fillRect/>
          </a:stretch>
        </p:blipFill>
        <p:spPr>
          <a:xfrm>
            <a:off x="1152783" y="3092988"/>
            <a:ext cx="341213" cy="333698"/>
          </a:xfrm>
          <a:prstGeom prst="rect">
            <a:avLst/>
          </a:prstGeom>
        </p:spPr>
      </p:pic>
      <p:pic>
        <p:nvPicPr>
          <p:cNvPr id="194" name="Picture 193"/>
          <p:cNvPicPr>
            <a:picLocks noChangeAspect="1"/>
          </p:cNvPicPr>
          <p:nvPr/>
        </p:nvPicPr>
        <p:blipFill>
          <a:blip r:embed="rId4"/>
          <a:stretch>
            <a:fillRect/>
          </a:stretch>
        </p:blipFill>
        <p:spPr>
          <a:xfrm>
            <a:off x="1194228" y="2962974"/>
            <a:ext cx="341213" cy="333698"/>
          </a:xfrm>
          <a:prstGeom prst="rect">
            <a:avLst/>
          </a:prstGeom>
        </p:spPr>
      </p:pic>
      <p:pic>
        <p:nvPicPr>
          <p:cNvPr id="195" name="Picture 194"/>
          <p:cNvPicPr>
            <a:picLocks noChangeAspect="1"/>
          </p:cNvPicPr>
          <p:nvPr/>
        </p:nvPicPr>
        <p:blipFill>
          <a:blip r:embed="rId4"/>
          <a:stretch>
            <a:fillRect/>
          </a:stretch>
        </p:blipFill>
        <p:spPr>
          <a:xfrm rot="3118065">
            <a:off x="1137649" y="3001569"/>
            <a:ext cx="341213" cy="333698"/>
          </a:xfrm>
          <a:prstGeom prst="rect">
            <a:avLst/>
          </a:prstGeom>
        </p:spPr>
      </p:pic>
      <p:pic>
        <p:nvPicPr>
          <p:cNvPr id="196" name="Picture 195"/>
          <p:cNvPicPr>
            <a:picLocks noChangeAspect="1"/>
          </p:cNvPicPr>
          <p:nvPr/>
        </p:nvPicPr>
        <p:blipFill>
          <a:blip r:embed="rId4"/>
          <a:stretch>
            <a:fillRect/>
          </a:stretch>
        </p:blipFill>
        <p:spPr>
          <a:xfrm rot="2433200">
            <a:off x="1257404" y="3087601"/>
            <a:ext cx="341213" cy="333698"/>
          </a:xfrm>
          <a:prstGeom prst="rect">
            <a:avLst/>
          </a:prstGeom>
        </p:spPr>
      </p:pic>
      <p:pic>
        <p:nvPicPr>
          <p:cNvPr id="197" name="Picture 196"/>
          <p:cNvPicPr>
            <a:picLocks noChangeAspect="1"/>
          </p:cNvPicPr>
          <p:nvPr/>
        </p:nvPicPr>
        <p:blipFill>
          <a:blip r:embed="rId4"/>
          <a:stretch>
            <a:fillRect/>
          </a:stretch>
        </p:blipFill>
        <p:spPr>
          <a:xfrm rot="2433200">
            <a:off x="1298849" y="2957587"/>
            <a:ext cx="341213" cy="333698"/>
          </a:xfrm>
          <a:prstGeom prst="rect">
            <a:avLst/>
          </a:prstGeom>
        </p:spPr>
      </p:pic>
      <p:pic>
        <p:nvPicPr>
          <p:cNvPr id="198" name="Picture 197"/>
          <p:cNvPicPr>
            <a:picLocks noChangeAspect="1"/>
          </p:cNvPicPr>
          <p:nvPr/>
        </p:nvPicPr>
        <p:blipFill>
          <a:blip r:embed="rId4"/>
          <a:stretch>
            <a:fillRect/>
          </a:stretch>
        </p:blipFill>
        <p:spPr>
          <a:xfrm rot="20940012">
            <a:off x="948406" y="3063501"/>
            <a:ext cx="341213" cy="333698"/>
          </a:xfrm>
          <a:prstGeom prst="rect">
            <a:avLst/>
          </a:prstGeom>
        </p:spPr>
      </p:pic>
      <p:pic>
        <p:nvPicPr>
          <p:cNvPr id="199" name="Picture 198"/>
          <p:cNvPicPr>
            <a:picLocks noChangeAspect="1"/>
          </p:cNvPicPr>
          <p:nvPr/>
        </p:nvPicPr>
        <p:blipFill>
          <a:blip r:embed="rId4"/>
          <a:stretch>
            <a:fillRect/>
          </a:stretch>
        </p:blipFill>
        <p:spPr>
          <a:xfrm rot="20255147">
            <a:off x="1068161" y="3149533"/>
            <a:ext cx="341213" cy="333698"/>
          </a:xfrm>
          <a:prstGeom prst="rect">
            <a:avLst/>
          </a:prstGeom>
        </p:spPr>
      </p:pic>
      <p:pic>
        <p:nvPicPr>
          <p:cNvPr id="200" name="Picture 199"/>
          <p:cNvPicPr>
            <a:picLocks noChangeAspect="1"/>
          </p:cNvPicPr>
          <p:nvPr/>
        </p:nvPicPr>
        <p:blipFill>
          <a:blip r:embed="rId4"/>
          <a:stretch>
            <a:fillRect/>
          </a:stretch>
        </p:blipFill>
        <p:spPr>
          <a:xfrm rot="20255147">
            <a:off x="1109606" y="3019519"/>
            <a:ext cx="341213" cy="333698"/>
          </a:xfrm>
          <a:prstGeom prst="rect">
            <a:avLst/>
          </a:prstGeom>
        </p:spPr>
      </p:pic>
      <p:pic>
        <p:nvPicPr>
          <p:cNvPr id="201" name="Picture 200"/>
          <p:cNvPicPr>
            <a:picLocks noChangeAspect="1"/>
          </p:cNvPicPr>
          <p:nvPr/>
        </p:nvPicPr>
        <p:blipFill>
          <a:blip r:embed="rId4"/>
          <a:stretch>
            <a:fillRect/>
          </a:stretch>
        </p:blipFill>
        <p:spPr>
          <a:xfrm rot="684865">
            <a:off x="1291351" y="2997564"/>
            <a:ext cx="341213" cy="333698"/>
          </a:xfrm>
          <a:prstGeom prst="rect">
            <a:avLst/>
          </a:prstGeom>
        </p:spPr>
      </p:pic>
      <p:pic>
        <p:nvPicPr>
          <p:cNvPr id="202" name="Picture 201"/>
          <p:cNvPicPr>
            <a:picLocks noChangeAspect="1"/>
          </p:cNvPicPr>
          <p:nvPr/>
        </p:nvPicPr>
        <p:blipFill>
          <a:blip r:embed="rId4"/>
          <a:stretch>
            <a:fillRect/>
          </a:stretch>
        </p:blipFill>
        <p:spPr>
          <a:xfrm>
            <a:off x="1411106" y="3083596"/>
            <a:ext cx="341213" cy="333698"/>
          </a:xfrm>
          <a:prstGeom prst="rect">
            <a:avLst/>
          </a:prstGeom>
        </p:spPr>
      </p:pic>
      <p:pic>
        <p:nvPicPr>
          <p:cNvPr id="203" name="Picture 202"/>
          <p:cNvPicPr>
            <a:picLocks noChangeAspect="1"/>
          </p:cNvPicPr>
          <p:nvPr/>
        </p:nvPicPr>
        <p:blipFill>
          <a:blip r:embed="rId4"/>
          <a:stretch>
            <a:fillRect/>
          </a:stretch>
        </p:blipFill>
        <p:spPr>
          <a:xfrm>
            <a:off x="1452551" y="2953582"/>
            <a:ext cx="341213" cy="333698"/>
          </a:xfrm>
          <a:prstGeom prst="rect">
            <a:avLst/>
          </a:prstGeom>
        </p:spPr>
      </p:pic>
      <p:pic>
        <p:nvPicPr>
          <p:cNvPr id="204" name="Picture 203"/>
          <p:cNvPicPr>
            <a:picLocks noChangeAspect="1"/>
          </p:cNvPicPr>
          <p:nvPr/>
        </p:nvPicPr>
        <p:blipFill>
          <a:blip r:embed="rId4"/>
          <a:stretch>
            <a:fillRect/>
          </a:stretch>
        </p:blipFill>
        <p:spPr>
          <a:xfrm rot="684865">
            <a:off x="1306928" y="2938372"/>
            <a:ext cx="341213" cy="333698"/>
          </a:xfrm>
          <a:prstGeom prst="rect">
            <a:avLst/>
          </a:prstGeom>
        </p:spPr>
      </p:pic>
      <p:pic>
        <p:nvPicPr>
          <p:cNvPr id="205" name="Picture 204"/>
          <p:cNvPicPr>
            <a:picLocks noChangeAspect="1"/>
          </p:cNvPicPr>
          <p:nvPr/>
        </p:nvPicPr>
        <p:blipFill>
          <a:blip r:embed="rId4"/>
          <a:stretch>
            <a:fillRect/>
          </a:stretch>
        </p:blipFill>
        <p:spPr>
          <a:xfrm rot="20091059">
            <a:off x="1242788" y="3024404"/>
            <a:ext cx="341213" cy="333698"/>
          </a:xfrm>
          <a:prstGeom prst="rect">
            <a:avLst/>
          </a:prstGeom>
        </p:spPr>
      </p:pic>
      <p:pic>
        <p:nvPicPr>
          <p:cNvPr id="206" name="Picture 205"/>
          <p:cNvPicPr>
            <a:picLocks noChangeAspect="1"/>
          </p:cNvPicPr>
          <p:nvPr/>
        </p:nvPicPr>
        <p:blipFill>
          <a:blip r:embed="rId4"/>
          <a:stretch>
            <a:fillRect/>
          </a:stretch>
        </p:blipFill>
        <p:spPr>
          <a:xfrm>
            <a:off x="1426683" y="3024404"/>
            <a:ext cx="341213" cy="333698"/>
          </a:xfrm>
          <a:prstGeom prst="rect">
            <a:avLst/>
          </a:prstGeom>
        </p:spPr>
      </p:pic>
      <p:pic>
        <p:nvPicPr>
          <p:cNvPr id="207" name="Picture 206"/>
          <p:cNvPicPr>
            <a:picLocks noChangeAspect="1"/>
          </p:cNvPicPr>
          <p:nvPr/>
        </p:nvPicPr>
        <p:blipFill>
          <a:blip r:embed="rId4"/>
          <a:stretch>
            <a:fillRect/>
          </a:stretch>
        </p:blipFill>
        <p:spPr>
          <a:xfrm>
            <a:off x="1468128" y="2894390"/>
            <a:ext cx="341213" cy="333698"/>
          </a:xfrm>
          <a:prstGeom prst="rect">
            <a:avLst/>
          </a:prstGeom>
        </p:spPr>
      </p:pic>
      <p:pic>
        <p:nvPicPr>
          <p:cNvPr id="208" name="Picture 207"/>
          <p:cNvPicPr>
            <a:picLocks noChangeAspect="1"/>
          </p:cNvPicPr>
          <p:nvPr/>
        </p:nvPicPr>
        <p:blipFill>
          <a:blip r:embed="rId4"/>
          <a:stretch>
            <a:fillRect/>
          </a:stretch>
        </p:blipFill>
        <p:spPr>
          <a:xfrm rot="684865">
            <a:off x="1426729" y="3011699"/>
            <a:ext cx="341213" cy="333698"/>
          </a:xfrm>
          <a:prstGeom prst="rect">
            <a:avLst/>
          </a:prstGeom>
        </p:spPr>
      </p:pic>
      <p:pic>
        <p:nvPicPr>
          <p:cNvPr id="209" name="Picture 208"/>
          <p:cNvPicPr>
            <a:picLocks noChangeAspect="1"/>
          </p:cNvPicPr>
          <p:nvPr/>
        </p:nvPicPr>
        <p:blipFill>
          <a:blip r:embed="rId4"/>
          <a:stretch>
            <a:fillRect/>
          </a:stretch>
        </p:blipFill>
        <p:spPr>
          <a:xfrm>
            <a:off x="1546484" y="3097731"/>
            <a:ext cx="341213" cy="333698"/>
          </a:xfrm>
          <a:prstGeom prst="rect">
            <a:avLst/>
          </a:prstGeom>
        </p:spPr>
      </p:pic>
      <p:pic>
        <p:nvPicPr>
          <p:cNvPr id="210" name="Picture 209"/>
          <p:cNvPicPr>
            <a:picLocks noChangeAspect="1"/>
          </p:cNvPicPr>
          <p:nvPr/>
        </p:nvPicPr>
        <p:blipFill>
          <a:blip r:embed="rId4"/>
          <a:stretch>
            <a:fillRect/>
          </a:stretch>
        </p:blipFill>
        <p:spPr>
          <a:xfrm>
            <a:off x="1587929" y="2967717"/>
            <a:ext cx="341213" cy="333698"/>
          </a:xfrm>
          <a:prstGeom prst="rect">
            <a:avLst/>
          </a:prstGeom>
        </p:spPr>
      </p:pic>
      <p:pic>
        <p:nvPicPr>
          <p:cNvPr id="211" name="Picture 210"/>
          <p:cNvPicPr>
            <a:picLocks noChangeAspect="1"/>
          </p:cNvPicPr>
          <p:nvPr/>
        </p:nvPicPr>
        <p:blipFill>
          <a:blip r:embed="rId4"/>
          <a:stretch>
            <a:fillRect/>
          </a:stretch>
        </p:blipFill>
        <p:spPr>
          <a:xfrm rot="3118065">
            <a:off x="1531350" y="3006312"/>
            <a:ext cx="341213" cy="333698"/>
          </a:xfrm>
          <a:prstGeom prst="rect">
            <a:avLst/>
          </a:prstGeom>
        </p:spPr>
      </p:pic>
      <p:pic>
        <p:nvPicPr>
          <p:cNvPr id="212" name="Picture 211"/>
          <p:cNvPicPr>
            <a:picLocks noChangeAspect="1"/>
          </p:cNvPicPr>
          <p:nvPr/>
        </p:nvPicPr>
        <p:blipFill>
          <a:blip r:embed="rId4"/>
          <a:stretch>
            <a:fillRect/>
          </a:stretch>
        </p:blipFill>
        <p:spPr>
          <a:xfrm rot="2433200">
            <a:off x="1651105" y="3092344"/>
            <a:ext cx="341213" cy="333698"/>
          </a:xfrm>
          <a:prstGeom prst="rect">
            <a:avLst/>
          </a:prstGeom>
        </p:spPr>
      </p:pic>
      <p:pic>
        <p:nvPicPr>
          <p:cNvPr id="213" name="Picture 212"/>
          <p:cNvPicPr>
            <a:picLocks noChangeAspect="1"/>
          </p:cNvPicPr>
          <p:nvPr/>
        </p:nvPicPr>
        <p:blipFill>
          <a:blip r:embed="rId4"/>
          <a:stretch>
            <a:fillRect/>
          </a:stretch>
        </p:blipFill>
        <p:spPr>
          <a:xfrm rot="2433200">
            <a:off x="1692550" y="2962330"/>
            <a:ext cx="341213" cy="333698"/>
          </a:xfrm>
          <a:prstGeom prst="rect">
            <a:avLst/>
          </a:prstGeom>
        </p:spPr>
      </p:pic>
      <p:pic>
        <p:nvPicPr>
          <p:cNvPr id="214" name="Picture 213"/>
          <p:cNvPicPr>
            <a:picLocks noChangeAspect="1"/>
          </p:cNvPicPr>
          <p:nvPr/>
        </p:nvPicPr>
        <p:blipFill>
          <a:blip r:embed="rId4"/>
          <a:stretch>
            <a:fillRect/>
          </a:stretch>
        </p:blipFill>
        <p:spPr>
          <a:xfrm rot="20940012">
            <a:off x="1342107" y="3068244"/>
            <a:ext cx="341213" cy="333698"/>
          </a:xfrm>
          <a:prstGeom prst="rect">
            <a:avLst/>
          </a:prstGeom>
        </p:spPr>
      </p:pic>
      <p:pic>
        <p:nvPicPr>
          <p:cNvPr id="215" name="Picture 214"/>
          <p:cNvPicPr>
            <a:picLocks noChangeAspect="1"/>
          </p:cNvPicPr>
          <p:nvPr/>
        </p:nvPicPr>
        <p:blipFill>
          <a:blip r:embed="rId4"/>
          <a:stretch>
            <a:fillRect/>
          </a:stretch>
        </p:blipFill>
        <p:spPr>
          <a:xfrm rot="20255147">
            <a:off x="1461862" y="3154276"/>
            <a:ext cx="341213" cy="333698"/>
          </a:xfrm>
          <a:prstGeom prst="rect">
            <a:avLst/>
          </a:prstGeom>
        </p:spPr>
      </p:pic>
      <p:pic>
        <p:nvPicPr>
          <p:cNvPr id="216" name="Picture 215"/>
          <p:cNvPicPr>
            <a:picLocks noChangeAspect="1"/>
          </p:cNvPicPr>
          <p:nvPr/>
        </p:nvPicPr>
        <p:blipFill>
          <a:blip r:embed="rId4"/>
          <a:stretch>
            <a:fillRect/>
          </a:stretch>
        </p:blipFill>
        <p:spPr>
          <a:xfrm rot="20255147">
            <a:off x="1503307" y="3024262"/>
            <a:ext cx="341213" cy="333698"/>
          </a:xfrm>
          <a:prstGeom prst="rect">
            <a:avLst/>
          </a:prstGeom>
        </p:spPr>
      </p:pic>
      <p:pic>
        <p:nvPicPr>
          <p:cNvPr id="217" name="Picture 216"/>
          <p:cNvPicPr>
            <a:picLocks noChangeAspect="1"/>
          </p:cNvPicPr>
          <p:nvPr/>
        </p:nvPicPr>
        <p:blipFill>
          <a:blip r:embed="rId4"/>
          <a:stretch>
            <a:fillRect/>
          </a:stretch>
        </p:blipFill>
        <p:spPr>
          <a:xfrm rot="684865">
            <a:off x="1685052" y="3002307"/>
            <a:ext cx="341213" cy="333698"/>
          </a:xfrm>
          <a:prstGeom prst="rect">
            <a:avLst/>
          </a:prstGeom>
        </p:spPr>
      </p:pic>
      <p:pic>
        <p:nvPicPr>
          <p:cNvPr id="218" name="Picture 217"/>
          <p:cNvPicPr>
            <a:picLocks noChangeAspect="1"/>
          </p:cNvPicPr>
          <p:nvPr/>
        </p:nvPicPr>
        <p:blipFill>
          <a:blip r:embed="rId4"/>
          <a:stretch>
            <a:fillRect/>
          </a:stretch>
        </p:blipFill>
        <p:spPr>
          <a:xfrm>
            <a:off x="1804807" y="3088339"/>
            <a:ext cx="341213" cy="333698"/>
          </a:xfrm>
          <a:prstGeom prst="rect">
            <a:avLst/>
          </a:prstGeom>
        </p:spPr>
      </p:pic>
      <p:pic>
        <p:nvPicPr>
          <p:cNvPr id="219" name="Picture 218"/>
          <p:cNvPicPr>
            <a:picLocks noChangeAspect="1"/>
          </p:cNvPicPr>
          <p:nvPr/>
        </p:nvPicPr>
        <p:blipFill>
          <a:blip r:embed="rId4"/>
          <a:stretch>
            <a:fillRect/>
          </a:stretch>
        </p:blipFill>
        <p:spPr>
          <a:xfrm>
            <a:off x="1846252" y="2958325"/>
            <a:ext cx="341213" cy="333698"/>
          </a:xfrm>
          <a:prstGeom prst="rect">
            <a:avLst/>
          </a:prstGeom>
        </p:spPr>
      </p:pic>
      <p:pic>
        <p:nvPicPr>
          <p:cNvPr id="220" name="Picture 219"/>
          <p:cNvPicPr>
            <a:picLocks noChangeAspect="1"/>
          </p:cNvPicPr>
          <p:nvPr/>
        </p:nvPicPr>
        <p:blipFill>
          <a:blip r:embed="rId4"/>
          <a:stretch>
            <a:fillRect/>
          </a:stretch>
        </p:blipFill>
        <p:spPr>
          <a:xfrm rot="684865">
            <a:off x="1456328" y="2938372"/>
            <a:ext cx="341213" cy="333698"/>
          </a:xfrm>
          <a:prstGeom prst="rect">
            <a:avLst/>
          </a:prstGeom>
        </p:spPr>
      </p:pic>
      <p:pic>
        <p:nvPicPr>
          <p:cNvPr id="221" name="Picture 220"/>
          <p:cNvPicPr>
            <a:picLocks noChangeAspect="1"/>
          </p:cNvPicPr>
          <p:nvPr/>
        </p:nvPicPr>
        <p:blipFill>
          <a:blip r:embed="rId4"/>
          <a:stretch>
            <a:fillRect/>
          </a:stretch>
        </p:blipFill>
        <p:spPr>
          <a:xfrm rot="20091059">
            <a:off x="1392188" y="3024404"/>
            <a:ext cx="341213" cy="333698"/>
          </a:xfrm>
          <a:prstGeom prst="rect">
            <a:avLst/>
          </a:prstGeom>
        </p:spPr>
      </p:pic>
      <p:pic>
        <p:nvPicPr>
          <p:cNvPr id="222" name="Picture 221"/>
          <p:cNvPicPr>
            <a:picLocks noChangeAspect="1"/>
          </p:cNvPicPr>
          <p:nvPr/>
        </p:nvPicPr>
        <p:blipFill>
          <a:blip r:embed="rId4"/>
          <a:stretch>
            <a:fillRect/>
          </a:stretch>
        </p:blipFill>
        <p:spPr>
          <a:xfrm>
            <a:off x="1576083" y="3024404"/>
            <a:ext cx="341213" cy="333698"/>
          </a:xfrm>
          <a:prstGeom prst="rect">
            <a:avLst/>
          </a:prstGeom>
        </p:spPr>
      </p:pic>
      <p:pic>
        <p:nvPicPr>
          <p:cNvPr id="223" name="Picture 222"/>
          <p:cNvPicPr>
            <a:picLocks noChangeAspect="1"/>
          </p:cNvPicPr>
          <p:nvPr/>
        </p:nvPicPr>
        <p:blipFill>
          <a:blip r:embed="rId4"/>
          <a:stretch>
            <a:fillRect/>
          </a:stretch>
        </p:blipFill>
        <p:spPr>
          <a:xfrm>
            <a:off x="1617528" y="2894390"/>
            <a:ext cx="341213" cy="333698"/>
          </a:xfrm>
          <a:prstGeom prst="rect">
            <a:avLst/>
          </a:prstGeom>
        </p:spPr>
      </p:pic>
      <p:pic>
        <p:nvPicPr>
          <p:cNvPr id="224" name="Picture 223"/>
          <p:cNvPicPr>
            <a:picLocks noChangeAspect="1"/>
          </p:cNvPicPr>
          <p:nvPr/>
        </p:nvPicPr>
        <p:blipFill>
          <a:blip r:embed="rId4"/>
          <a:stretch>
            <a:fillRect/>
          </a:stretch>
        </p:blipFill>
        <p:spPr>
          <a:xfrm rot="684865">
            <a:off x="1576129" y="3011699"/>
            <a:ext cx="341213" cy="333698"/>
          </a:xfrm>
          <a:prstGeom prst="rect">
            <a:avLst/>
          </a:prstGeom>
        </p:spPr>
      </p:pic>
      <p:pic>
        <p:nvPicPr>
          <p:cNvPr id="225" name="Picture 224"/>
          <p:cNvPicPr>
            <a:picLocks noChangeAspect="1"/>
          </p:cNvPicPr>
          <p:nvPr/>
        </p:nvPicPr>
        <p:blipFill>
          <a:blip r:embed="rId4"/>
          <a:stretch>
            <a:fillRect/>
          </a:stretch>
        </p:blipFill>
        <p:spPr>
          <a:xfrm>
            <a:off x="1695884" y="3097731"/>
            <a:ext cx="341213" cy="333698"/>
          </a:xfrm>
          <a:prstGeom prst="rect">
            <a:avLst/>
          </a:prstGeom>
        </p:spPr>
      </p:pic>
      <p:pic>
        <p:nvPicPr>
          <p:cNvPr id="226" name="Picture 225"/>
          <p:cNvPicPr>
            <a:picLocks noChangeAspect="1"/>
          </p:cNvPicPr>
          <p:nvPr/>
        </p:nvPicPr>
        <p:blipFill>
          <a:blip r:embed="rId4"/>
          <a:stretch>
            <a:fillRect/>
          </a:stretch>
        </p:blipFill>
        <p:spPr>
          <a:xfrm>
            <a:off x="1737329" y="2967717"/>
            <a:ext cx="341213" cy="333698"/>
          </a:xfrm>
          <a:prstGeom prst="rect">
            <a:avLst/>
          </a:prstGeom>
        </p:spPr>
      </p:pic>
      <p:pic>
        <p:nvPicPr>
          <p:cNvPr id="227" name="Picture 226"/>
          <p:cNvPicPr>
            <a:picLocks noChangeAspect="1"/>
          </p:cNvPicPr>
          <p:nvPr/>
        </p:nvPicPr>
        <p:blipFill>
          <a:blip r:embed="rId4"/>
          <a:stretch>
            <a:fillRect/>
          </a:stretch>
        </p:blipFill>
        <p:spPr>
          <a:xfrm rot="3118065">
            <a:off x="1680750" y="3006312"/>
            <a:ext cx="341213" cy="333698"/>
          </a:xfrm>
          <a:prstGeom prst="rect">
            <a:avLst/>
          </a:prstGeom>
        </p:spPr>
      </p:pic>
      <p:pic>
        <p:nvPicPr>
          <p:cNvPr id="228" name="Picture 227"/>
          <p:cNvPicPr>
            <a:picLocks noChangeAspect="1"/>
          </p:cNvPicPr>
          <p:nvPr/>
        </p:nvPicPr>
        <p:blipFill>
          <a:blip r:embed="rId4"/>
          <a:stretch>
            <a:fillRect/>
          </a:stretch>
        </p:blipFill>
        <p:spPr>
          <a:xfrm rot="2433200">
            <a:off x="1800505" y="3092344"/>
            <a:ext cx="341213" cy="333698"/>
          </a:xfrm>
          <a:prstGeom prst="rect">
            <a:avLst/>
          </a:prstGeom>
        </p:spPr>
      </p:pic>
      <p:pic>
        <p:nvPicPr>
          <p:cNvPr id="229" name="Picture 228"/>
          <p:cNvPicPr>
            <a:picLocks noChangeAspect="1"/>
          </p:cNvPicPr>
          <p:nvPr/>
        </p:nvPicPr>
        <p:blipFill>
          <a:blip r:embed="rId4"/>
          <a:stretch>
            <a:fillRect/>
          </a:stretch>
        </p:blipFill>
        <p:spPr>
          <a:xfrm rot="2433200">
            <a:off x="1841950" y="2962330"/>
            <a:ext cx="341213" cy="333698"/>
          </a:xfrm>
          <a:prstGeom prst="rect">
            <a:avLst/>
          </a:prstGeom>
        </p:spPr>
      </p:pic>
      <p:pic>
        <p:nvPicPr>
          <p:cNvPr id="230" name="Picture 229"/>
          <p:cNvPicPr>
            <a:picLocks noChangeAspect="1"/>
          </p:cNvPicPr>
          <p:nvPr/>
        </p:nvPicPr>
        <p:blipFill>
          <a:blip r:embed="rId4"/>
          <a:stretch>
            <a:fillRect/>
          </a:stretch>
        </p:blipFill>
        <p:spPr>
          <a:xfrm rot="20940012">
            <a:off x="1491507" y="3068244"/>
            <a:ext cx="341213" cy="333698"/>
          </a:xfrm>
          <a:prstGeom prst="rect">
            <a:avLst/>
          </a:prstGeom>
        </p:spPr>
      </p:pic>
      <p:pic>
        <p:nvPicPr>
          <p:cNvPr id="231" name="Picture 230"/>
          <p:cNvPicPr>
            <a:picLocks noChangeAspect="1"/>
          </p:cNvPicPr>
          <p:nvPr/>
        </p:nvPicPr>
        <p:blipFill>
          <a:blip r:embed="rId4"/>
          <a:stretch>
            <a:fillRect/>
          </a:stretch>
        </p:blipFill>
        <p:spPr>
          <a:xfrm rot="20255147">
            <a:off x="1611262" y="3154276"/>
            <a:ext cx="341213" cy="333698"/>
          </a:xfrm>
          <a:prstGeom prst="rect">
            <a:avLst/>
          </a:prstGeom>
        </p:spPr>
      </p:pic>
      <p:pic>
        <p:nvPicPr>
          <p:cNvPr id="232" name="Picture 231"/>
          <p:cNvPicPr>
            <a:picLocks noChangeAspect="1"/>
          </p:cNvPicPr>
          <p:nvPr/>
        </p:nvPicPr>
        <p:blipFill>
          <a:blip r:embed="rId4"/>
          <a:stretch>
            <a:fillRect/>
          </a:stretch>
        </p:blipFill>
        <p:spPr>
          <a:xfrm rot="20255147">
            <a:off x="1652707" y="3024262"/>
            <a:ext cx="341213" cy="333698"/>
          </a:xfrm>
          <a:prstGeom prst="rect">
            <a:avLst/>
          </a:prstGeom>
        </p:spPr>
      </p:pic>
      <p:pic>
        <p:nvPicPr>
          <p:cNvPr id="233" name="Picture 232"/>
          <p:cNvPicPr>
            <a:picLocks noChangeAspect="1"/>
          </p:cNvPicPr>
          <p:nvPr/>
        </p:nvPicPr>
        <p:blipFill>
          <a:blip r:embed="rId4"/>
          <a:stretch>
            <a:fillRect/>
          </a:stretch>
        </p:blipFill>
        <p:spPr>
          <a:xfrm rot="684865">
            <a:off x="1834452" y="3002307"/>
            <a:ext cx="341213" cy="333698"/>
          </a:xfrm>
          <a:prstGeom prst="rect">
            <a:avLst/>
          </a:prstGeom>
        </p:spPr>
      </p:pic>
      <p:pic>
        <p:nvPicPr>
          <p:cNvPr id="234" name="Picture 233"/>
          <p:cNvPicPr>
            <a:picLocks noChangeAspect="1"/>
          </p:cNvPicPr>
          <p:nvPr/>
        </p:nvPicPr>
        <p:blipFill>
          <a:blip r:embed="rId4"/>
          <a:stretch>
            <a:fillRect/>
          </a:stretch>
        </p:blipFill>
        <p:spPr>
          <a:xfrm>
            <a:off x="1954207" y="3088339"/>
            <a:ext cx="341213" cy="333698"/>
          </a:xfrm>
          <a:prstGeom prst="rect">
            <a:avLst/>
          </a:prstGeom>
        </p:spPr>
      </p:pic>
      <p:pic>
        <p:nvPicPr>
          <p:cNvPr id="235" name="Picture 234"/>
          <p:cNvPicPr>
            <a:picLocks noChangeAspect="1"/>
          </p:cNvPicPr>
          <p:nvPr/>
        </p:nvPicPr>
        <p:blipFill>
          <a:blip r:embed="rId4"/>
          <a:stretch>
            <a:fillRect/>
          </a:stretch>
        </p:blipFill>
        <p:spPr>
          <a:xfrm>
            <a:off x="1995652" y="2958325"/>
            <a:ext cx="341213" cy="333698"/>
          </a:xfrm>
          <a:prstGeom prst="rect">
            <a:avLst/>
          </a:prstGeom>
        </p:spPr>
      </p:pic>
      <p:pic>
        <p:nvPicPr>
          <p:cNvPr id="236" name="Picture 235"/>
          <p:cNvPicPr>
            <a:picLocks noChangeAspect="1"/>
          </p:cNvPicPr>
          <p:nvPr/>
        </p:nvPicPr>
        <p:blipFill>
          <a:blip r:embed="rId5"/>
          <a:stretch>
            <a:fillRect/>
          </a:stretch>
        </p:blipFill>
        <p:spPr>
          <a:xfrm>
            <a:off x="987961" y="4022714"/>
            <a:ext cx="372186" cy="425355"/>
          </a:xfrm>
          <a:prstGeom prst="rect">
            <a:avLst/>
          </a:prstGeom>
        </p:spPr>
      </p:pic>
      <p:pic>
        <p:nvPicPr>
          <p:cNvPr id="238" name="Picture 237"/>
          <p:cNvPicPr>
            <a:picLocks noChangeAspect="1"/>
          </p:cNvPicPr>
          <p:nvPr/>
        </p:nvPicPr>
        <p:blipFill>
          <a:blip r:embed="rId5"/>
          <a:stretch>
            <a:fillRect/>
          </a:stretch>
        </p:blipFill>
        <p:spPr>
          <a:xfrm>
            <a:off x="1426682" y="4017972"/>
            <a:ext cx="372186" cy="425355"/>
          </a:xfrm>
          <a:prstGeom prst="rect">
            <a:avLst/>
          </a:prstGeom>
        </p:spPr>
      </p:pic>
      <p:pic>
        <p:nvPicPr>
          <p:cNvPr id="239" name="Picture 238"/>
          <p:cNvPicPr>
            <a:picLocks noChangeAspect="1"/>
          </p:cNvPicPr>
          <p:nvPr/>
        </p:nvPicPr>
        <p:blipFill>
          <a:blip r:embed="rId5"/>
          <a:stretch>
            <a:fillRect/>
          </a:stretch>
        </p:blipFill>
        <p:spPr>
          <a:xfrm>
            <a:off x="1865403" y="4017971"/>
            <a:ext cx="372186" cy="425355"/>
          </a:xfrm>
          <a:prstGeom prst="rect">
            <a:avLst/>
          </a:prstGeom>
        </p:spPr>
      </p:pic>
      <p:sp>
        <p:nvSpPr>
          <p:cNvPr id="242" name="Oval 241"/>
          <p:cNvSpPr/>
          <p:nvPr/>
        </p:nvSpPr>
        <p:spPr>
          <a:xfrm>
            <a:off x="3852788" y="2907908"/>
            <a:ext cx="1470722" cy="1041211"/>
          </a:xfrm>
          <a:prstGeom prst="ellipse">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Circular Std Bold" panose="020B0804020101010102" pitchFamily="34" charset="0"/>
                <a:cs typeface="Circular Std Bold" panose="020B0804020101010102" pitchFamily="34" charset="0"/>
              </a:rPr>
              <a:t>Just say </a:t>
            </a:r>
            <a:r>
              <a:rPr lang="en-US" sz="2800" dirty="0" smtClean="0">
                <a:solidFill>
                  <a:srgbClr val="FF0000"/>
                </a:solidFill>
                <a:latin typeface="Circular Std Bold" panose="020B0804020101010102" pitchFamily="34" charset="0"/>
                <a:cs typeface="Circular Std Bold" panose="020B0804020101010102" pitchFamily="34" charset="0"/>
              </a:rPr>
              <a:t>YES!</a:t>
            </a:r>
            <a:endParaRPr lang="en-US" sz="2800" dirty="0">
              <a:solidFill>
                <a:srgbClr val="FF0000"/>
              </a:solidFill>
              <a:latin typeface="Circular Std Bold" panose="020B0804020101010102" pitchFamily="34" charset="0"/>
              <a:cs typeface="Circular Std Bold" panose="020B0804020101010102" pitchFamily="34" charset="0"/>
            </a:endParaRPr>
          </a:p>
        </p:txBody>
      </p:sp>
      <p:sp>
        <p:nvSpPr>
          <p:cNvPr id="243" name="TextBox 242"/>
          <p:cNvSpPr txBox="1"/>
          <p:nvPr/>
        </p:nvSpPr>
        <p:spPr>
          <a:xfrm>
            <a:off x="6089722" y="1801484"/>
            <a:ext cx="2635300" cy="3170099"/>
          </a:xfrm>
          <a:prstGeom prst="rect">
            <a:avLst/>
          </a:prstGeom>
          <a:solidFill>
            <a:schemeClr val="bg1">
              <a:lumMod val="95000"/>
              <a:alpha val="75000"/>
            </a:schemeClr>
          </a:solidFill>
          <a:ln w="12700">
            <a:solidFill>
              <a:schemeClr val="tx1"/>
            </a:solidFill>
          </a:ln>
        </p:spPr>
        <p:txBody>
          <a:bodyPr wrap="square" rtlCol="0">
            <a:spAutoFit/>
          </a:bodyPr>
          <a:lstStyle/>
          <a:p>
            <a:pPr algn="ctr"/>
            <a:r>
              <a:rPr lang="en-US" sz="2000" i="1" dirty="0" smtClean="0">
                <a:latin typeface="Circular Std Bold" panose="020B0804020101010102" pitchFamily="34" charset="0"/>
                <a:cs typeface="Circular Std Bold" panose="020B0804020101010102" pitchFamily="34" charset="0"/>
              </a:rPr>
              <a:t>Accession</a:t>
            </a:r>
          </a:p>
          <a:p>
            <a:endParaRPr lang="en-US" sz="2000" i="1" dirty="0">
              <a:latin typeface="Circular Std Bold" panose="020B0804020101010102" pitchFamily="34" charset="0"/>
              <a:cs typeface="Circular Std Bold" panose="020B0804020101010102" pitchFamily="34" charset="0"/>
            </a:endParaRPr>
          </a:p>
          <a:p>
            <a:pPr algn="ctr"/>
            <a:endParaRPr lang="en-US" sz="2000" i="1" dirty="0" smtClean="0">
              <a:latin typeface="Circular Std Bold" panose="020B0804020101010102" pitchFamily="34" charset="0"/>
              <a:cs typeface="Circular Std Bold" panose="020B0804020101010102" pitchFamily="34" charset="0"/>
            </a:endParaRPr>
          </a:p>
          <a:p>
            <a:endParaRPr lang="en-US" sz="2000" i="1" dirty="0">
              <a:latin typeface="Circular Std Bold" panose="020B0804020101010102" pitchFamily="34" charset="0"/>
              <a:cs typeface="Circular Std Bold" panose="020B0804020101010102" pitchFamily="34" charset="0"/>
            </a:endParaRPr>
          </a:p>
          <a:p>
            <a:endParaRPr lang="en-US" sz="2000" i="1" dirty="0" smtClean="0">
              <a:latin typeface="Circular Std Bold" panose="020B0804020101010102" pitchFamily="34" charset="0"/>
              <a:cs typeface="Circular Std Bold" panose="020B0804020101010102" pitchFamily="34" charset="0"/>
            </a:endParaRPr>
          </a:p>
          <a:p>
            <a:endParaRPr lang="en-US" sz="2000" i="1" dirty="0" smtClean="0">
              <a:latin typeface="Circular Std Bold" panose="020B0804020101010102" pitchFamily="34" charset="0"/>
              <a:cs typeface="Circular Std Bold" panose="020B0804020101010102" pitchFamily="34" charset="0"/>
            </a:endParaRPr>
          </a:p>
          <a:p>
            <a:pPr algn="ctr"/>
            <a:endParaRPr lang="en-US" sz="2000" dirty="0" smtClean="0">
              <a:latin typeface="Circular Std Bold" panose="020B0804020101010102" pitchFamily="34" charset="0"/>
              <a:cs typeface="Circular Std Bold" panose="020B0804020101010102" pitchFamily="34" charset="0"/>
            </a:endParaRPr>
          </a:p>
          <a:p>
            <a:pPr algn="ctr"/>
            <a:endParaRPr lang="en-US" sz="2000" dirty="0" smtClean="0">
              <a:latin typeface="Circular Std Bold" panose="020B0804020101010102" pitchFamily="34" charset="0"/>
              <a:cs typeface="Circular Std Bold" panose="020B0804020101010102" pitchFamily="34" charset="0"/>
            </a:endParaRPr>
          </a:p>
          <a:p>
            <a:pPr algn="ctr"/>
            <a:r>
              <a:rPr lang="en-US" sz="2000" dirty="0" smtClean="0">
                <a:latin typeface="Circular Std Bold" panose="020B0804020101010102" pitchFamily="34" charset="0"/>
                <a:cs typeface="Circular Std Bold" panose="020B0804020101010102" pitchFamily="34" charset="0"/>
              </a:rPr>
              <a:t>Trickle-In Economics</a:t>
            </a:r>
          </a:p>
        </p:txBody>
      </p:sp>
      <p:pic>
        <p:nvPicPr>
          <p:cNvPr id="244" name="Picture 243"/>
          <p:cNvPicPr>
            <a:picLocks noChangeAspect="1"/>
          </p:cNvPicPr>
          <p:nvPr/>
        </p:nvPicPr>
        <p:blipFill>
          <a:blip r:embed="rId6"/>
          <a:stretch>
            <a:fillRect/>
          </a:stretch>
        </p:blipFill>
        <p:spPr>
          <a:xfrm>
            <a:off x="6541462" y="2891486"/>
            <a:ext cx="1642598" cy="1292177"/>
          </a:xfrm>
          <a:prstGeom prst="rect">
            <a:avLst/>
          </a:prstGeom>
          <a:ln>
            <a:solidFill>
              <a:schemeClr val="tx1"/>
            </a:solidFill>
          </a:ln>
        </p:spPr>
      </p:pic>
    </p:spTree>
    <p:extLst>
      <p:ext uri="{BB962C8B-B14F-4D97-AF65-F5344CB8AC3E}">
        <p14:creationId xmlns:p14="http://schemas.microsoft.com/office/powerpoint/2010/main" val="37419387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52" name="TextBox 51"/>
          <p:cNvSpPr txBox="1"/>
          <p:nvPr/>
        </p:nvSpPr>
        <p:spPr>
          <a:xfrm>
            <a:off x="365477" y="1421753"/>
            <a:ext cx="2280438" cy="4524315"/>
          </a:xfrm>
          <a:prstGeom prst="rect">
            <a:avLst/>
          </a:prstGeom>
          <a:solidFill>
            <a:schemeClr val="bg1">
              <a:lumMod val="95000"/>
              <a:alpha val="75000"/>
            </a:schemeClr>
          </a:solidFill>
          <a:ln w="12700">
            <a:solidFill>
              <a:schemeClr val="tx1"/>
            </a:solidFill>
          </a:ln>
        </p:spPr>
        <p:txBody>
          <a:bodyPr wrap="square" rtlCol="0">
            <a:spAutoFit/>
          </a:bodyPr>
          <a:lstStyle/>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p:txBody>
      </p:sp>
      <p:pic>
        <p:nvPicPr>
          <p:cNvPr id="48" name="Picture 47"/>
          <p:cNvPicPr>
            <a:picLocks noChangeAspect="1"/>
          </p:cNvPicPr>
          <p:nvPr/>
        </p:nvPicPr>
        <p:blipFill>
          <a:blip r:embed="rId4"/>
          <a:stretch>
            <a:fillRect/>
          </a:stretch>
        </p:blipFill>
        <p:spPr>
          <a:xfrm>
            <a:off x="705149" y="4998831"/>
            <a:ext cx="890332" cy="890332"/>
          </a:xfrm>
          <a:prstGeom prst="rect">
            <a:avLst/>
          </a:prstGeom>
        </p:spPr>
      </p:pic>
      <p:pic>
        <p:nvPicPr>
          <p:cNvPr id="42" name="Picture 41"/>
          <p:cNvPicPr>
            <a:picLocks noChangeAspect="1"/>
          </p:cNvPicPr>
          <p:nvPr/>
        </p:nvPicPr>
        <p:blipFill>
          <a:blip r:embed="rId4"/>
          <a:stretch>
            <a:fillRect/>
          </a:stretch>
        </p:blipFill>
        <p:spPr>
          <a:xfrm>
            <a:off x="606026" y="4193295"/>
            <a:ext cx="890332" cy="890332"/>
          </a:xfrm>
          <a:prstGeom prst="rect">
            <a:avLst/>
          </a:prstGeom>
        </p:spPr>
      </p:pic>
      <p:pic>
        <p:nvPicPr>
          <p:cNvPr id="40" name="Picture 39"/>
          <p:cNvPicPr>
            <a:picLocks noChangeAspect="1"/>
          </p:cNvPicPr>
          <p:nvPr/>
        </p:nvPicPr>
        <p:blipFill>
          <a:blip r:embed="rId4"/>
          <a:stretch>
            <a:fillRect/>
          </a:stretch>
        </p:blipFill>
        <p:spPr>
          <a:xfrm>
            <a:off x="1356930" y="3936981"/>
            <a:ext cx="890332" cy="890332"/>
          </a:xfrm>
          <a:prstGeom prst="rect">
            <a:avLst/>
          </a:prstGeom>
        </p:spPr>
      </p:pic>
      <p:pic>
        <p:nvPicPr>
          <p:cNvPr id="38" name="Picture 37"/>
          <p:cNvPicPr>
            <a:picLocks noChangeAspect="1"/>
          </p:cNvPicPr>
          <p:nvPr/>
        </p:nvPicPr>
        <p:blipFill>
          <a:blip r:embed="rId4"/>
          <a:stretch>
            <a:fillRect/>
          </a:stretch>
        </p:blipFill>
        <p:spPr>
          <a:xfrm>
            <a:off x="689740" y="3394913"/>
            <a:ext cx="890332" cy="890332"/>
          </a:xfrm>
          <a:prstGeom prst="rect">
            <a:avLst/>
          </a:prstGeom>
        </p:spPr>
      </p:pic>
      <p:pic>
        <p:nvPicPr>
          <p:cNvPr id="37" name="Picture 36"/>
          <p:cNvPicPr>
            <a:picLocks noChangeAspect="1"/>
          </p:cNvPicPr>
          <p:nvPr/>
        </p:nvPicPr>
        <p:blipFill>
          <a:blip r:embed="rId4"/>
          <a:stretch>
            <a:fillRect/>
          </a:stretch>
        </p:blipFill>
        <p:spPr>
          <a:xfrm>
            <a:off x="1471076" y="3176246"/>
            <a:ext cx="890332" cy="890332"/>
          </a:xfrm>
          <a:prstGeom prst="rect">
            <a:avLst/>
          </a:prstGeom>
        </p:spPr>
      </p:pic>
      <p:pic>
        <p:nvPicPr>
          <p:cNvPr id="35" name="Picture 34"/>
          <p:cNvPicPr>
            <a:picLocks noChangeAspect="1"/>
          </p:cNvPicPr>
          <p:nvPr/>
        </p:nvPicPr>
        <p:blipFill>
          <a:blip r:embed="rId4"/>
          <a:stretch>
            <a:fillRect/>
          </a:stretch>
        </p:blipFill>
        <p:spPr>
          <a:xfrm>
            <a:off x="647624" y="2586213"/>
            <a:ext cx="890332" cy="890332"/>
          </a:xfrm>
          <a:prstGeom prst="rect">
            <a:avLst/>
          </a:prstGeom>
        </p:spPr>
      </p:pic>
      <p:pic>
        <p:nvPicPr>
          <p:cNvPr id="32" name="Picture 31"/>
          <p:cNvPicPr>
            <a:picLocks noChangeAspect="1"/>
          </p:cNvPicPr>
          <p:nvPr/>
        </p:nvPicPr>
        <p:blipFill>
          <a:blip r:embed="rId4"/>
          <a:stretch>
            <a:fillRect/>
          </a:stretch>
        </p:blipFill>
        <p:spPr>
          <a:xfrm>
            <a:off x="1537956" y="2359714"/>
            <a:ext cx="890332" cy="890332"/>
          </a:xfrm>
          <a:prstGeom prst="rect">
            <a:avLst/>
          </a:prstGeom>
        </p:spPr>
      </p:pic>
      <p:sp>
        <p:nvSpPr>
          <p:cNvPr id="26" name="TextBox 25"/>
          <p:cNvSpPr txBox="1"/>
          <p:nvPr/>
        </p:nvSpPr>
        <p:spPr>
          <a:xfrm>
            <a:off x="5010911" y="1421753"/>
            <a:ext cx="3408443" cy="4524315"/>
          </a:xfrm>
          <a:prstGeom prst="rect">
            <a:avLst/>
          </a:prstGeom>
          <a:solidFill>
            <a:schemeClr val="bg1">
              <a:lumMod val="95000"/>
              <a:alpha val="75000"/>
            </a:schemeClr>
          </a:solidFill>
          <a:ln w="12700">
            <a:solidFill>
              <a:schemeClr val="tx1"/>
            </a:solidFill>
          </a:ln>
        </p:spPr>
        <p:txBody>
          <a:bodyPr wrap="square" rtlCol="0">
            <a:spAutoFit/>
          </a:bodyPr>
          <a:lstStyle/>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a:p>
            <a:endParaRPr lang="en-US" u="sng" dirty="0" smtClean="0">
              <a:latin typeface="Circular Std Bold" panose="020B0804020101010102" pitchFamily="34" charset="0"/>
              <a:cs typeface="Circular Std Bold" panose="020B0804020101010102" pitchFamily="34" charset="0"/>
            </a:endParaRPr>
          </a:p>
          <a:p>
            <a:endParaRPr lang="en-US" u="sng" dirty="0">
              <a:latin typeface="Circular Std Bold" panose="020B0804020101010102" pitchFamily="34" charset="0"/>
              <a:cs typeface="Circular Std Bold" panose="020B0804020101010102" pitchFamily="34" charset="0"/>
            </a:endParaRPr>
          </a:p>
        </p:txBody>
      </p:sp>
      <p:sp>
        <p:nvSpPr>
          <p:cNvPr id="13" name="TextBox 12"/>
          <p:cNvSpPr txBox="1"/>
          <p:nvPr/>
        </p:nvSpPr>
        <p:spPr>
          <a:xfrm>
            <a:off x="3777151" y="459481"/>
            <a:ext cx="4642203" cy="461665"/>
          </a:xfrm>
          <a:prstGeom prst="rect">
            <a:avLst/>
          </a:prstGeom>
          <a:solidFill>
            <a:schemeClr val="bg1">
              <a:lumMod val="95000"/>
              <a:alpha val="75000"/>
            </a:schemeClr>
          </a:solidFill>
          <a:ln w="12700">
            <a:solidFill>
              <a:schemeClr val="tx1"/>
            </a:solidFill>
          </a:ln>
        </p:spPr>
        <p:txBody>
          <a:bodyPr wrap="square" rtlCol="0">
            <a:spAutoFit/>
          </a:bodyPr>
          <a:lstStyle/>
          <a:p>
            <a:pPr algn="r"/>
            <a:r>
              <a:rPr lang="en-US" sz="2400" i="1" u="sng" dirty="0" smtClean="0">
                <a:latin typeface="Circular Std Bold" panose="020B0804020101010102" pitchFamily="34" charset="0"/>
                <a:cs typeface="Circular Std Bold" panose="020B0804020101010102" pitchFamily="34" charset="0"/>
              </a:rPr>
              <a:t>Who</a:t>
            </a:r>
            <a:r>
              <a:rPr lang="en-US" sz="2400" u="sng" dirty="0" smtClean="0">
                <a:latin typeface="Circular Std Bold" panose="020B0804020101010102" pitchFamily="34" charset="0"/>
                <a:cs typeface="Circular Std Bold" panose="020B0804020101010102" pitchFamily="34" charset="0"/>
              </a:rPr>
              <a:t> are the archives?</a:t>
            </a:r>
            <a:endParaRPr lang="en-US" sz="2400" i="1" u="sng" dirty="0" smtClean="0">
              <a:latin typeface="Circular Std Bold" panose="020B0804020101010102" pitchFamily="34" charset="0"/>
              <a:cs typeface="Circular Std Bold" panose="020B0804020101010102" pitchFamily="34" charset="0"/>
            </a:endParaRPr>
          </a:p>
        </p:txBody>
      </p:sp>
      <p:sp>
        <p:nvSpPr>
          <p:cNvPr id="25" name="TextBox 24"/>
          <p:cNvSpPr txBox="1"/>
          <p:nvPr/>
        </p:nvSpPr>
        <p:spPr>
          <a:xfrm>
            <a:off x="5815928" y="1651051"/>
            <a:ext cx="1536935" cy="523220"/>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Reference Services</a:t>
            </a:r>
          </a:p>
        </p:txBody>
      </p:sp>
      <p:sp>
        <p:nvSpPr>
          <p:cNvPr id="14" name="TextBox 13"/>
          <p:cNvSpPr txBox="1"/>
          <p:nvPr/>
        </p:nvSpPr>
        <p:spPr>
          <a:xfrm>
            <a:off x="5443878" y="5125544"/>
            <a:ext cx="1614161" cy="523220"/>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Rights Management</a:t>
            </a:r>
          </a:p>
        </p:txBody>
      </p:sp>
      <p:sp>
        <p:nvSpPr>
          <p:cNvPr id="15" name="TextBox 14"/>
          <p:cNvSpPr txBox="1"/>
          <p:nvPr/>
        </p:nvSpPr>
        <p:spPr>
          <a:xfrm>
            <a:off x="5369441" y="3777852"/>
            <a:ext cx="1792695" cy="523220"/>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Records Management</a:t>
            </a:r>
          </a:p>
        </p:txBody>
      </p:sp>
      <p:sp>
        <p:nvSpPr>
          <p:cNvPr id="16" name="TextBox 15"/>
          <p:cNvSpPr txBox="1"/>
          <p:nvPr/>
        </p:nvSpPr>
        <p:spPr>
          <a:xfrm>
            <a:off x="6715133" y="2680887"/>
            <a:ext cx="1498222" cy="307777"/>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Transcription</a:t>
            </a:r>
          </a:p>
        </p:txBody>
      </p:sp>
      <p:sp>
        <p:nvSpPr>
          <p:cNvPr id="17" name="TextBox 16"/>
          <p:cNvSpPr txBox="1"/>
          <p:nvPr/>
        </p:nvSpPr>
        <p:spPr>
          <a:xfrm>
            <a:off x="5261757" y="4314256"/>
            <a:ext cx="1315693" cy="307777"/>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Digitization</a:t>
            </a:r>
          </a:p>
        </p:txBody>
      </p:sp>
      <p:sp>
        <p:nvSpPr>
          <p:cNvPr id="18" name="TextBox 17"/>
          <p:cNvSpPr txBox="1"/>
          <p:nvPr/>
        </p:nvSpPr>
        <p:spPr>
          <a:xfrm>
            <a:off x="6552697" y="4289489"/>
            <a:ext cx="1663802" cy="523220"/>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Digital Project Coordination</a:t>
            </a:r>
          </a:p>
        </p:txBody>
      </p:sp>
      <p:sp>
        <p:nvSpPr>
          <p:cNvPr id="19" name="TextBox 18"/>
          <p:cNvSpPr txBox="1"/>
          <p:nvPr/>
        </p:nvSpPr>
        <p:spPr>
          <a:xfrm>
            <a:off x="5495255" y="2478644"/>
            <a:ext cx="1400321" cy="523220"/>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File Organization</a:t>
            </a:r>
          </a:p>
        </p:txBody>
      </p:sp>
      <p:sp>
        <p:nvSpPr>
          <p:cNvPr id="20" name="TextBox 19"/>
          <p:cNvSpPr txBox="1"/>
          <p:nvPr/>
        </p:nvSpPr>
        <p:spPr>
          <a:xfrm>
            <a:off x="6629589" y="4796434"/>
            <a:ext cx="1594875" cy="523220"/>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Digital Asset Management</a:t>
            </a:r>
          </a:p>
        </p:txBody>
      </p:sp>
      <p:sp>
        <p:nvSpPr>
          <p:cNvPr id="21" name="TextBox 20"/>
          <p:cNvSpPr txBox="1"/>
          <p:nvPr/>
        </p:nvSpPr>
        <p:spPr>
          <a:xfrm>
            <a:off x="6855363" y="2177321"/>
            <a:ext cx="1443500" cy="523220"/>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Video Production</a:t>
            </a:r>
          </a:p>
        </p:txBody>
      </p:sp>
      <p:sp>
        <p:nvSpPr>
          <p:cNvPr id="22" name="TextBox 21"/>
          <p:cNvSpPr txBox="1"/>
          <p:nvPr/>
        </p:nvSpPr>
        <p:spPr>
          <a:xfrm>
            <a:off x="5325920" y="4610945"/>
            <a:ext cx="1515180" cy="523220"/>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Web Content Management</a:t>
            </a:r>
          </a:p>
        </p:txBody>
      </p:sp>
      <p:sp>
        <p:nvSpPr>
          <p:cNvPr id="23" name="TextBox 22"/>
          <p:cNvSpPr txBox="1"/>
          <p:nvPr/>
        </p:nvSpPr>
        <p:spPr>
          <a:xfrm>
            <a:off x="6937638" y="4011906"/>
            <a:ext cx="1270626" cy="307777"/>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Publications</a:t>
            </a:r>
          </a:p>
        </p:txBody>
      </p:sp>
      <p:sp>
        <p:nvSpPr>
          <p:cNvPr id="24" name="TextBox 23"/>
          <p:cNvSpPr txBox="1"/>
          <p:nvPr/>
        </p:nvSpPr>
        <p:spPr>
          <a:xfrm>
            <a:off x="6830232" y="3529309"/>
            <a:ext cx="1290158" cy="523220"/>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Graphic Design</a:t>
            </a:r>
          </a:p>
        </p:txBody>
      </p:sp>
      <p:sp>
        <p:nvSpPr>
          <p:cNvPr id="27" name="TextBox 26"/>
          <p:cNvSpPr txBox="1"/>
          <p:nvPr/>
        </p:nvSpPr>
        <p:spPr>
          <a:xfrm>
            <a:off x="5562064" y="3299190"/>
            <a:ext cx="1347602" cy="523220"/>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Public Relations</a:t>
            </a:r>
          </a:p>
        </p:txBody>
      </p:sp>
      <p:sp>
        <p:nvSpPr>
          <p:cNvPr id="28" name="TextBox 27"/>
          <p:cNvSpPr txBox="1"/>
          <p:nvPr/>
        </p:nvSpPr>
        <p:spPr>
          <a:xfrm>
            <a:off x="5400121" y="2182230"/>
            <a:ext cx="1443543" cy="307777"/>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Photography</a:t>
            </a:r>
          </a:p>
        </p:txBody>
      </p:sp>
      <p:sp>
        <p:nvSpPr>
          <p:cNvPr id="29" name="TextBox 28"/>
          <p:cNvSpPr txBox="1"/>
          <p:nvPr/>
        </p:nvSpPr>
        <p:spPr>
          <a:xfrm>
            <a:off x="6925075" y="2996785"/>
            <a:ext cx="1202477" cy="523220"/>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Staff Training</a:t>
            </a:r>
          </a:p>
        </p:txBody>
      </p:sp>
      <p:pic>
        <p:nvPicPr>
          <p:cNvPr id="30" name="Picture 29"/>
          <p:cNvPicPr>
            <a:picLocks noChangeAspect="1"/>
          </p:cNvPicPr>
          <p:nvPr/>
        </p:nvPicPr>
        <p:blipFill>
          <a:blip r:embed="rId4"/>
          <a:stretch>
            <a:fillRect/>
          </a:stretch>
        </p:blipFill>
        <p:spPr>
          <a:xfrm>
            <a:off x="833003" y="1843622"/>
            <a:ext cx="890332" cy="890332"/>
          </a:xfrm>
          <a:prstGeom prst="rect">
            <a:avLst/>
          </a:prstGeom>
        </p:spPr>
      </p:pic>
      <p:sp>
        <p:nvSpPr>
          <p:cNvPr id="31" name="TextBox 30"/>
          <p:cNvSpPr txBox="1"/>
          <p:nvPr/>
        </p:nvSpPr>
        <p:spPr>
          <a:xfrm>
            <a:off x="833003" y="2441346"/>
            <a:ext cx="890332" cy="276999"/>
          </a:xfrm>
          <a:prstGeom prst="rect">
            <a:avLst/>
          </a:prstGeom>
          <a:solidFill>
            <a:schemeClr val="bg1">
              <a:lumMod val="85000"/>
            </a:schemeClr>
          </a:solidFill>
          <a:ln>
            <a:solidFill>
              <a:schemeClr val="tx1"/>
            </a:solidFill>
          </a:ln>
        </p:spPr>
        <p:txBody>
          <a:bodyPr wrap="square" rtlCol="0">
            <a:spAutoFit/>
          </a:bodyPr>
          <a:lstStyle/>
          <a:p>
            <a:pPr algn="ctr"/>
            <a:r>
              <a:rPr lang="en-US" sz="1200" dirty="0" smtClean="0">
                <a:latin typeface="Circular Std Bold" panose="020B0804020101010102" pitchFamily="34" charset="0"/>
                <a:cs typeface="Circular Std Bold" panose="020B0804020101010102" pitchFamily="34" charset="0"/>
              </a:rPr>
              <a:t>Guides</a:t>
            </a:r>
          </a:p>
        </p:txBody>
      </p:sp>
      <p:sp>
        <p:nvSpPr>
          <p:cNvPr id="33" name="TextBox 32"/>
          <p:cNvSpPr txBox="1"/>
          <p:nvPr/>
        </p:nvSpPr>
        <p:spPr>
          <a:xfrm>
            <a:off x="1537956" y="2967616"/>
            <a:ext cx="890332" cy="276999"/>
          </a:xfrm>
          <a:prstGeom prst="rect">
            <a:avLst/>
          </a:prstGeom>
          <a:solidFill>
            <a:schemeClr val="bg1">
              <a:lumMod val="85000"/>
            </a:schemeClr>
          </a:solidFill>
          <a:ln>
            <a:solidFill>
              <a:schemeClr val="tx1"/>
            </a:solidFill>
          </a:ln>
        </p:spPr>
        <p:txBody>
          <a:bodyPr wrap="square" rtlCol="0">
            <a:spAutoFit/>
          </a:bodyPr>
          <a:lstStyle/>
          <a:p>
            <a:pPr algn="ctr"/>
            <a:r>
              <a:rPr lang="en-US" sz="1200" dirty="0" smtClean="0">
                <a:latin typeface="Circular Std Bold" panose="020B0804020101010102" pitchFamily="34" charset="0"/>
                <a:cs typeface="Circular Std Bold" panose="020B0804020101010102" pitchFamily="34" charset="0"/>
              </a:rPr>
              <a:t>Curators</a:t>
            </a:r>
          </a:p>
        </p:txBody>
      </p:sp>
      <p:sp>
        <p:nvSpPr>
          <p:cNvPr id="34" name="TextBox 33"/>
          <p:cNvSpPr txBox="1"/>
          <p:nvPr/>
        </p:nvSpPr>
        <p:spPr>
          <a:xfrm>
            <a:off x="624226" y="3199546"/>
            <a:ext cx="963458" cy="276999"/>
          </a:xfrm>
          <a:prstGeom prst="rect">
            <a:avLst/>
          </a:prstGeom>
          <a:solidFill>
            <a:schemeClr val="bg1">
              <a:lumMod val="85000"/>
            </a:schemeClr>
          </a:solidFill>
          <a:ln>
            <a:solidFill>
              <a:schemeClr val="tx1"/>
            </a:solidFill>
          </a:ln>
        </p:spPr>
        <p:txBody>
          <a:bodyPr wrap="square" rtlCol="0">
            <a:spAutoFit/>
          </a:bodyPr>
          <a:lstStyle/>
          <a:p>
            <a:pPr algn="ctr"/>
            <a:r>
              <a:rPr lang="en-US" sz="1200" dirty="0" smtClean="0">
                <a:latin typeface="Circular Std Bold" panose="020B0804020101010102" pitchFamily="34" charset="0"/>
                <a:cs typeface="Circular Std Bold" panose="020B0804020101010102" pitchFamily="34" charset="0"/>
              </a:rPr>
              <a:t>Architects</a:t>
            </a:r>
          </a:p>
        </p:txBody>
      </p:sp>
      <p:sp>
        <p:nvSpPr>
          <p:cNvPr id="36" name="TextBox 35"/>
          <p:cNvSpPr txBox="1"/>
          <p:nvPr/>
        </p:nvSpPr>
        <p:spPr>
          <a:xfrm>
            <a:off x="1434513" y="3789579"/>
            <a:ext cx="963458" cy="276999"/>
          </a:xfrm>
          <a:prstGeom prst="rect">
            <a:avLst/>
          </a:prstGeom>
          <a:solidFill>
            <a:schemeClr val="bg1">
              <a:lumMod val="85000"/>
            </a:schemeClr>
          </a:solidFill>
          <a:ln>
            <a:solidFill>
              <a:schemeClr val="tx1"/>
            </a:solidFill>
          </a:ln>
        </p:spPr>
        <p:txBody>
          <a:bodyPr wrap="square" rtlCol="0">
            <a:spAutoFit/>
          </a:bodyPr>
          <a:lstStyle/>
          <a:p>
            <a:pPr algn="ctr"/>
            <a:r>
              <a:rPr lang="en-US" sz="1200" dirty="0" smtClean="0">
                <a:latin typeface="Circular Std Bold" panose="020B0804020101010102" pitchFamily="34" charset="0"/>
                <a:cs typeface="Circular Std Bold" panose="020B0804020101010102" pitchFamily="34" charset="0"/>
              </a:rPr>
              <a:t>Facilities</a:t>
            </a:r>
          </a:p>
        </p:txBody>
      </p:sp>
      <p:sp>
        <p:nvSpPr>
          <p:cNvPr id="39" name="TextBox 38"/>
          <p:cNvSpPr txBox="1"/>
          <p:nvPr/>
        </p:nvSpPr>
        <p:spPr>
          <a:xfrm>
            <a:off x="506903" y="4004592"/>
            <a:ext cx="1258630" cy="276999"/>
          </a:xfrm>
          <a:prstGeom prst="rect">
            <a:avLst/>
          </a:prstGeom>
          <a:solidFill>
            <a:schemeClr val="bg1">
              <a:lumMod val="85000"/>
            </a:schemeClr>
          </a:solidFill>
          <a:ln>
            <a:solidFill>
              <a:schemeClr val="tx1"/>
            </a:solidFill>
          </a:ln>
        </p:spPr>
        <p:txBody>
          <a:bodyPr wrap="square" rtlCol="0">
            <a:spAutoFit/>
          </a:bodyPr>
          <a:lstStyle/>
          <a:p>
            <a:pPr algn="ctr"/>
            <a:r>
              <a:rPr lang="en-US" sz="1200" dirty="0" smtClean="0">
                <a:latin typeface="Circular Std Bold" panose="020B0804020101010102" pitchFamily="34" charset="0"/>
                <a:cs typeface="Circular Std Bold" panose="020B0804020101010102" pitchFamily="34" charset="0"/>
              </a:rPr>
              <a:t>Administration</a:t>
            </a:r>
          </a:p>
        </p:txBody>
      </p:sp>
      <p:pic>
        <p:nvPicPr>
          <p:cNvPr id="46" name="Picture 45"/>
          <p:cNvPicPr>
            <a:picLocks noChangeAspect="1"/>
          </p:cNvPicPr>
          <p:nvPr/>
        </p:nvPicPr>
        <p:blipFill>
          <a:blip r:embed="rId4"/>
          <a:stretch>
            <a:fillRect/>
          </a:stretch>
        </p:blipFill>
        <p:spPr>
          <a:xfrm>
            <a:off x="1505696" y="4755033"/>
            <a:ext cx="890332" cy="890332"/>
          </a:xfrm>
          <a:prstGeom prst="rect">
            <a:avLst/>
          </a:prstGeom>
        </p:spPr>
      </p:pic>
      <p:pic>
        <p:nvPicPr>
          <p:cNvPr id="44" name="Picture 43"/>
          <p:cNvPicPr>
            <a:picLocks noChangeAspect="1"/>
          </p:cNvPicPr>
          <p:nvPr/>
        </p:nvPicPr>
        <p:blipFill>
          <a:blip r:embed="rId4"/>
          <a:stretch>
            <a:fillRect/>
          </a:stretch>
        </p:blipFill>
        <p:spPr>
          <a:xfrm>
            <a:off x="1496358" y="1476604"/>
            <a:ext cx="890332" cy="890332"/>
          </a:xfrm>
          <a:prstGeom prst="rect">
            <a:avLst/>
          </a:prstGeom>
        </p:spPr>
      </p:pic>
      <p:sp>
        <p:nvSpPr>
          <p:cNvPr id="45" name="TextBox 44"/>
          <p:cNvSpPr txBox="1"/>
          <p:nvPr/>
        </p:nvSpPr>
        <p:spPr>
          <a:xfrm>
            <a:off x="1496358" y="2137073"/>
            <a:ext cx="890332" cy="276999"/>
          </a:xfrm>
          <a:prstGeom prst="rect">
            <a:avLst/>
          </a:prstGeom>
          <a:solidFill>
            <a:schemeClr val="bg1">
              <a:lumMod val="85000"/>
            </a:schemeClr>
          </a:solidFill>
          <a:ln>
            <a:solidFill>
              <a:schemeClr val="tx1"/>
            </a:solidFill>
          </a:ln>
        </p:spPr>
        <p:txBody>
          <a:bodyPr wrap="square" rtlCol="0">
            <a:spAutoFit/>
          </a:bodyPr>
          <a:lstStyle/>
          <a:p>
            <a:pPr algn="ctr"/>
            <a:r>
              <a:rPr lang="en-US" sz="1200" dirty="0" smtClean="0">
                <a:latin typeface="Circular Std Bold" panose="020B0804020101010102" pitchFamily="34" charset="0"/>
                <a:cs typeface="Circular Std Bold" panose="020B0804020101010102" pitchFamily="34" charset="0"/>
              </a:rPr>
              <a:t>Grounds</a:t>
            </a:r>
          </a:p>
        </p:txBody>
      </p:sp>
      <p:sp>
        <p:nvSpPr>
          <p:cNvPr id="47" name="TextBox 46"/>
          <p:cNvSpPr txBox="1"/>
          <p:nvPr/>
        </p:nvSpPr>
        <p:spPr>
          <a:xfrm>
            <a:off x="1349397" y="5368366"/>
            <a:ext cx="1184253" cy="276999"/>
          </a:xfrm>
          <a:prstGeom prst="rect">
            <a:avLst/>
          </a:prstGeom>
          <a:solidFill>
            <a:schemeClr val="bg1">
              <a:lumMod val="85000"/>
            </a:schemeClr>
          </a:solidFill>
          <a:ln>
            <a:solidFill>
              <a:schemeClr val="tx1"/>
            </a:solidFill>
          </a:ln>
        </p:spPr>
        <p:txBody>
          <a:bodyPr wrap="square" rtlCol="0">
            <a:spAutoFit/>
          </a:bodyPr>
          <a:lstStyle/>
          <a:p>
            <a:pPr algn="ctr"/>
            <a:r>
              <a:rPr lang="en-US" sz="1200" dirty="0" smtClean="0">
                <a:latin typeface="Circular Std Bold" panose="020B0804020101010102" pitchFamily="34" charset="0"/>
                <a:cs typeface="Circular Std Bold" panose="020B0804020101010102" pitchFamily="34" charset="0"/>
              </a:rPr>
              <a:t>Conservator</a:t>
            </a:r>
          </a:p>
        </p:txBody>
      </p:sp>
      <p:sp>
        <p:nvSpPr>
          <p:cNvPr id="41" name="TextBox 40"/>
          <p:cNvSpPr txBox="1"/>
          <p:nvPr/>
        </p:nvSpPr>
        <p:spPr>
          <a:xfrm>
            <a:off x="1356930" y="4541411"/>
            <a:ext cx="881007" cy="276999"/>
          </a:xfrm>
          <a:prstGeom prst="rect">
            <a:avLst/>
          </a:prstGeom>
          <a:solidFill>
            <a:schemeClr val="bg1">
              <a:lumMod val="85000"/>
            </a:schemeClr>
          </a:solidFill>
          <a:ln>
            <a:solidFill>
              <a:schemeClr val="tx1"/>
            </a:solidFill>
          </a:ln>
        </p:spPr>
        <p:txBody>
          <a:bodyPr wrap="square" rtlCol="0">
            <a:spAutoFit/>
          </a:bodyPr>
          <a:lstStyle/>
          <a:p>
            <a:pPr algn="ctr"/>
            <a:r>
              <a:rPr lang="en-US" sz="1200" dirty="0" smtClean="0">
                <a:latin typeface="Circular Std Bold" panose="020B0804020101010102" pitchFamily="34" charset="0"/>
                <a:cs typeface="Circular Std Bold" panose="020B0804020101010102" pitchFamily="34" charset="0"/>
              </a:rPr>
              <a:t>Founders</a:t>
            </a:r>
          </a:p>
        </p:txBody>
      </p:sp>
      <p:sp>
        <p:nvSpPr>
          <p:cNvPr id="43" name="TextBox 42"/>
          <p:cNvSpPr txBox="1"/>
          <p:nvPr/>
        </p:nvSpPr>
        <p:spPr>
          <a:xfrm>
            <a:off x="593080" y="4799118"/>
            <a:ext cx="986992" cy="276999"/>
          </a:xfrm>
          <a:prstGeom prst="rect">
            <a:avLst/>
          </a:prstGeom>
          <a:solidFill>
            <a:schemeClr val="bg1">
              <a:lumMod val="85000"/>
            </a:schemeClr>
          </a:solidFill>
          <a:ln>
            <a:solidFill>
              <a:schemeClr val="tx1"/>
            </a:solidFill>
          </a:ln>
        </p:spPr>
        <p:txBody>
          <a:bodyPr wrap="square" rtlCol="0">
            <a:spAutoFit/>
          </a:bodyPr>
          <a:lstStyle/>
          <a:p>
            <a:pPr algn="ctr"/>
            <a:r>
              <a:rPr lang="en-US" sz="1200" dirty="0" smtClean="0">
                <a:latin typeface="Circular Std Bold" panose="020B0804020101010102" pitchFamily="34" charset="0"/>
                <a:cs typeface="Circular Std Bold" panose="020B0804020101010102" pitchFamily="34" charset="0"/>
              </a:rPr>
              <a:t>Registrars</a:t>
            </a:r>
          </a:p>
        </p:txBody>
      </p:sp>
      <p:sp>
        <p:nvSpPr>
          <p:cNvPr id="49" name="TextBox 48"/>
          <p:cNvSpPr txBox="1"/>
          <p:nvPr/>
        </p:nvSpPr>
        <p:spPr>
          <a:xfrm>
            <a:off x="656819" y="5606939"/>
            <a:ext cx="986992" cy="276999"/>
          </a:xfrm>
          <a:prstGeom prst="rect">
            <a:avLst/>
          </a:prstGeom>
          <a:solidFill>
            <a:schemeClr val="bg1">
              <a:lumMod val="85000"/>
            </a:schemeClr>
          </a:solidFill>
          <a:ln>
            <a:solidFill>
              <a:schemeClr val="tx1"/>
            </a:solidFill>
          </a:ln>
        </p:spPr>
        <p:txBody>
          <a:bodyPr wrap="square" rtlCol="0">
            <a:spAutoFit/>
          </a:bodyPr>
          <a:lstStyle/>
          <a:p>
            <a:pPr algn="ctr"/>
            <a:r>
              <a:rPr lang="en-US" sz="1200" dirty="0" smtClean="0">
                <a:latin typeface="Circular Std Bold" panose="020B0804020101010102" pitchFamily="34" charset="0"/>
                <a:cs typeface="Circular Std Bold" panose="020B0804020101010102" pitchFamily="34" charset="0"/>
              </a:rPr>
              <a:t>Ourselves!</a:t>
            </a:r>
          </a:p>
        </p:txBody>
      </p:sp>
      <p:sp>
        <p:nvSpPr>
          <p:cNvPr id="50" name="TextBox 49"/>
          <p:cNvSpPr txBox="1"/>
          <p:nvPr/>
        </p:nvSpPr>
        <p:spPr>
          <a:xfrm>
            <a:off x="5735161" y="3000666"/>
            <a:ext cx="1202477" cy="307777"/>
          </a:xfrm>
          <a:prstGeom prst="rect">
            <a:avLst/>
          </a:prstGeom>
          <a:solidFill>
            <a:schemeClr val="bg1">
              <a:lumMod val="85000"/>
            </a:schemeClr>
          </a:solidFill>
          <a:ln>
            <a:solidFill>
              <a:schemeClr val="tx1"/>
            </a:solidFill>
          </a:ln>
        </p:spPr>
        <p:txBody>
          <a:bodyPr wrap="square" rtlCol="0">
            <a:spAutoFit/>
          </a:bodyPr>
          <a:lstStyle/>
          <a:p>
            <a:pPr algn="ctr"/>
            <a:r>
              <a:rPr lang="en-US" sz="1400" dirty="0" smtClean="0">
                <a:latin typeface="Circular Std Bold" panose="020B0804020101010102" pitchFamily="34" charset="0"/>
                <a:cs typeface="Circular Std Bold" panose="020B0804020101010102" pitchFamily="34" charset="0"/>
              </a:rPr>
              <a:t>Outreach</a:t>
            </a:r>
          </a:p>
        </p:txBody>
      </p:sp>
    </p:spTree>
    <p:extLst>
      <p:ext uri="{BB962C8B-B14F-4D97-AF65-F5344CB8AC3E}">
        <p14:creationId xmlns:p14="http://schemas.microsoft.com/office/powerpoint/2010/main" val="40663653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4" name="Title 1"/>
          <p:cNvSpPr txBox="1">
            <a:spLocks/>
          </p:cNvSpPr>
          <p:nvPr/>
        </p:nvSpPr>
        <p:spPr>
          <a:xfrm>
            <a:off x="457200" y="411479"/>
            <a:ext cx="6400800" cy="5029200"/>
          </a:xfrm>
          <a:prstGeom prst="rect">
            <a:avLst/>
          </a:prstGeom>
        </p:spPr>
        <p:txBody>
          <a:bodyPr vert="horz" wrap="none" lIns="0" tIns="0" rIns="0" bIns="0" rtlCol="0" anchor="t"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90000"/>
              </a:lnSpc>
            </a:pPr>
            <a:r>
              <a:rPr lang="en-US" sz="4800" dirty="0" smtClean="0">
                <a:latin typeface="Circular Std Medium"/>
                <a:cs typeface="Circular Std Medium"/>
              </a:rPr>
              <a:t>Post-Inheritance: A Transition</a:t>
            </a:r>
            <a:endParaRPr lang="en-US" sz="4800" dirty="0">
              <a:latin typeface="Circular Std Medium"/>
              <a:cs typeface="Circular Std Medium"/>
            </a:endParaRPr>
          </a:p>
        </p:txBody>
      </p:sp>
      <p:sp>
        <p:nvSpPr>
          <p:cNvPr id="5" name="Rectangle 4"/>
          <p:cNvSpPr/>
          <p:nvPr/>
        </p:nvSpPr>
        <p:spPr>
          <a:xfrm flipV="1">
            <a:off x="457199" y="1372589"/>
            <a:ext cx="8217243" cy="4571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917447" y="2305615"/>
            <a:ext cx="7756995" cy="2246769"/>
          </a:xfrm>
          <a:prstGeom prst="rect">
            <a:avLst/>
          </a:prstGeom>
          <a:solidFill>
            <a:schemeClr val="bg1">
              <a:lumMod val="95000"/>
              <a:alpha val="75000"/>
            </a:schemeClr>
          </a:solidFill>
          <a:ln w="12700">
            <a:solidFill>
              <a:schemeClr val="tx1"/>
            </a:solidFill>
          </a:ln>
        </p:spPr>
        <p:txBody>
          <a:bodyPr wrap="square" rtlCol="0">
            <a:spAutoFit/>
          </a:bodyPr>
          <a:lstStyle/>
          <a:p>
            <a:pPr marL="457200" indent="-457200">
              <a:buFont typeface="+mj-lt"/>
              <a:buAutoNum type="arabicPeriod"/>
            </a:pPr>
            <a:r>
              <a:rPr lang="en-US" sz="2000" dirty="0" smtClean="0">
                <a:latin typeface="Circular Std Bold" panose="020B0804020101010102" pitchFamily="34" charset="0"/>
                <a:cs typeface="Circular Std Bold" panose="020B0804020101010102" pitchFamily="34" charset="0"/>
              </a:rPr>
              <a:t>Tools:						What can we use?</a:t>
            </a:r>
          </a:p>
          <a:p>
            <a:pPr marL="457200" indent="-457200">
              <a:buFont typeface="+mj-lt"/>
              <a:buAutoNum type="arabicPeriod"/>
            </a:pPr>
            <a:endParaRPr lang="en-US" sz="2000" dirty="0">
              <a:latin typeface="Circular Std Bold" panose="020B0804020101010102" pitchFamily="34" charset="0"/>
              <a:cs typeface="Circular Std Bold" panose="020B0804020101010102" pitchFamily="34" charset="0"/>
            </a:endParaRPr>
          </a:p>
          <a:p>
            <a:pPr marL="457200" indent="-457200">
              <a:buFont typeface="+mj-lt"/>
              <a:buAutoNum type="arabicPeriod"/>
            </a:pPr>
            <a:r>
              <a:rPr lang="en-US" sz="2000" dirty="0" smtClean="0">
                <a:latin typeface="Circular Std Bold" panose="020B0804020101010102" pitchFamily="34" charset="0"/>
                <a:cs typeface="Circular Std Bold" panose="020B0804020101010102" pitchFamily="34" charset="0"/>
              </a:rPr>
              <a:t>Space:						Where can we go?</a:t>
            </a:r>
          </a:p>
          <a:p>
            <a:pPr marL="457200" indent="-457200">
              <a:buFont typeface="+mj-lt"/>
              <a:buAutoNum type="arabicPeriod"/>
            </a:pPr>
            <a:endParaRPr lang="en-US" sz="2000" dirty="0" smtClean="0">
              <a:latin typeface="Circular Std Bold" panose="020B0804020101010102" pitchFamily="34" charset="0"/>
              <a:cs typeface="Circular Std Bold" panose="020B0804020101010102" pitchFamily="34" charset="0"/>
            </a:endParaRPr>
          </a:p>
          <a:p>
            <a:pPr marL="457200" indent="-457200">
              <a:buFont typeface="+mj-lt"/>
              <a:buAutoNum type="arabicPeriod"/>
            </a:pPr>
            <a:r>
              <a:rPr lang="en-US" sz="2000" dirty="0" smtClean="0">
                <a:latin typeface="Circular Std Bold" panose="020B0804020101010102" pitchFamily="34" charset="0"/>
                <a:cs typeface="Circular Std Bold" panose="020B0804020101010102" pitchFamily="34" charset="0"/>
              </a:rPr>
              <a:t>Visibility:					How do we show ourselves?</a:t>
            </a:r>
          </a:p>
          <a:p>
            <a:pPr marL="457200" indent="-457200">
              <a:buFont typeface="+mj-lt"/>
              <a:buAutoNum type="arabicPeriod"/>
            </a:pPr>
            <a:endParaRPr lang="en-US" sz="2000" dirty="0">
              <a:latin typeface="Circular Std Bold" panose="020B0804020101010102" pitchFamily="34" charset="0"/>
              <a:cs typeface="Circular Std Bold" panose="020B0804020101010102" pitchFamily="34" charset="0"/>
            </a:endParaRPr>
          </a:p>
          <a:p>
            <a:pPr marL="457200" indent="-457200">
              <a:buFont typeface="+mj-lt"/>
              <a:buAutoNum type="arabicPeriod"/>
            </a:pPr>
            <a:r>
              <a:rPr lang="en-US" sz="2000" dirty="0">
                <a:latin typeface="Circular Std Bold" panose="020B0804020101010102" pitchFamily="34" charset="0"/>
                <a:cs typeface="Circular Std Bold" panose="020B0804020101010102" pitchFamily="34" charset="0"/>
              </a:rPr>
              <a:t>Collectivize:				How do we create coherence</a:t>
            </a:r>
            <a:r>
              <a:rPr lang="en-US" sz="2000" dirty="0" smtClean="0">
                <a:latin typeface="Circular Std Bold" panose="020B0804020101010102" pitchFamily="34" charset="0"/>
                <a:cs typeface="Circular Std Bold" panose="020B0804020101010102" pitchFamily="34" charset="0"/>
              </a:rPr>
              <a:t>?</a:t>
            </a:r>
          </a:p>
        </p:txBody>
      </p:sp>
    </p:spTree>
    <p:extLst>
      <p:ext uri="{BB962C8B-B14F-4D97-AF65-F5344CB8AC3E}">
        <p14:creationId xmlns:p14="http://schemas.microsoft.com/office/powerpoint/2010/main" val="35477180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Glenstone_PowerPoint_Template.pptx" id="{E7B71A3E-3600-4C33-BABF-673A9670B8E9}" vid="{924D32A7-BB55-46FB-9BDC-DBD858D256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Glenstone_PowerPoint_Template</Template>
  <TotalTime>5125</TotalTime>
  <Words>2586</Words>
  <Application>Microsoft Office PowerPoint</Application>
  <PresentationFormat>On-screen Show (4:3)</PresentationFormat>
  <Paragraphs>327</Paragraphs>
  <Slides>14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Circular Std Bold</vt:lpstr>
      <vt:lpstr>Circular Std Medium</vt:lpstr>
      <vt:lpstr>Wingdings</vt:lpstr>
      <vt:lpstr>Office Theme</vt:lpstr>
      <vt:lpstr>Introduction </vt:lpstr>
      <vt:lpstr>PowerPoint Presentation</vt:lpstr>
      <vt:lpstr>Brief History </vt:lpstr>
      <vt:lpstr>Inherited Landscape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2x4</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of Glenstone  Architecture  Selection Process</dc:title>
  <dc:creator>Cara Leepson</dc:creator>
  <cp:lastModifiedBy>Cale McCammon</cp:lastModifiedBy>
  <cp:revision>157</cp:revision>
  <dcterms:created xsi:type="dcterms:W3CDTF">2015-05-27T18:56:33Z</dcterms:created>
  <dcterms:modified xsi:type="dcterms:W3CDTF">2016-04-15T19:46:30Z</dcterms:modified>
</cp:coreProperties>
</file>