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60" r:id="rId6"/>
    <p:sldId id="261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460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im\Dropbox\Misc%20Work%20Files\Presentation%20-%20ALA%202014\Late%20Night%20Totals%20and%20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Late</a:t>
            </a:r>
            <a:r>
              <a:rPr lang="en-US" baseline="0" dirty="0"/>
              <a:t> Night - Average Week</a:t>
            </a:r>
          </a:p>
          <a:p>
            <a:pPr>
              <a:defRPr/>
            </a:pPr>
            <a:r>
              <a:rPr lang="en-US" baseline="0" dirty="0"/>
              <a:t>Spring 2014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'Spring 2014'!$L$3</c:f>
              <c:strCache>
                <c:ptCount val="1"/>
                <c:pt idx="0">
                  <c:v>Sunday</c:v>
                </c:pt>
              </c:strCache>
            </c:strRef>
          </c:tx>
          <c:cat>
            <c:strRef>
              <c:f>'Spring 2014'!$M$2:$U$2</c:f>
              <c:strCache>
                <c:ptCount val="9"/>
                <c:pt idx="0">
                  <c:v>11PM</c:v>
                </c:pt>
                <c:pt idx="1">
                  <c:v>12AM</c:v>
                </c:pt>
                <c:pt idx="2">
                  <c:v>1AM</c:v>
                </c:pt>
                <c:pt idx="3">
                  <c:v>2AM</c:v>
                </c:pt>
                <c:pt idx="4">
                  <c:v>3AM</c:v>
                </c:pt>
                <c:pt idx="5">
                  <c:v>4AM</c:v>
                </c:pt>
                <c:pt idx="6">
                  <c:v>5AM</c:v>
                </c:pt>
                <c:pt idx="7">
                  <c:v>6AM</c:v>
                </c:pt>
                <c:pt idx="8">
                  <c:v>7AM</c:v>
                </c:pt>
              </c:strCache>
            </c:strRef>
          </c:cat>
          <c:val>
            <c:numRef>
              <c:f>'Spring 2014'!$M$3:$U$3</c:f>
              <c:numCache>
                <c:formatCode>0</c:formatCode>
                <c:ptCount val="9"/>
                <c:pt idx="0">
                  <c:v>433.42857142857144</c:v>
                </c:pt>
                <c:pt idx="1">
                  <c:v>338.21428571428572</c:v>
                </c:pt>
                <c:pt idx="2">
                  <c:v>239.35714285714286</c:v>
                </c:pt>
                <c:pt idx="3">
                  <c:v>164.64285714285714</c:v>
                </c:pt>
                <c:pt idx="4">
                  <c:v>101.28571428571429</c:v>
                </c:pt>
                <c:pt idx="5">
                  <c:v>68</c:v>
                </c:pt>
                <c:pt idx="6">
                  <c:v>49.928571428571431</c:v>
                </c:pt>
                <c:pt idx="7">
                  <c:v>43.357142857142854</c:v>
                </c:pt>
                <c:pt idx="8">
                  <c:v>38.428571428571431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'Spring 2014'!$L$4</c:f>
              <c:strCache>
                <c:ptCount val="1"/>
                <c:pt idx="0">
                  <c:v>Monday</c:v>
                </c:pt>
              </c:strCache>
            </c:strRef>
          </c:tx>
          <c:cat>
            <c:strRef>
              <c:f>'Spring 2014'!$M$2:$U$2</c:f>
              <c:strCache>
                <c:ptCount val="9"/>
                <c:pt idx="0">
                  <c:v>11PM</c:v>
                </c:pt>
                <c:pt idx="1">
                  <c:v>12AM</c:v>
                </c:pt>
                <c:pt idx="2">
                  <c:v>1AM</c:v>
                </c:pt>
                <c:pt idx="3">
                  <c:v>2AM</c:v>
                </c:pt>
                <c:pt idx="4">
                  <c:v>3AM</c:v>
                </c:pt>
                <c:pt idx="5">
                  <c:v>4AM</c:v>
                </c:pt>
                <c:pt idx="6">
                  <c:v>5AM</c:v>
                </c:pt>
                <c:pt idx="7">
                  <c:v>6AM</c:v>
                </c:pt>
                <c:pt idx="8">
                  <c:v>7AM</c:v>
                </c:pt>
              </c:strCache>
            </c:strRef>
          </c:cat>
          <c:val>
            <c:numRef>
              <c:f>'Spring 2014'!$M$4:$U$4</c:f>
              <c:numCache>
                <c:formatCode>0</c:formatCode>
                <c:ptCount val="9"/>
                <c:pt idx="0">
                  <c:v>685.35714285714289</c:v>
                </c:pt>
                <c:pt idx="1">
                  <c:v>541.92857142857144</c:v>
                </c:pt>
                <c:pt idx="2">
                  <c:v>395</c:v>
                </c:pt>
                <c:pt idx="3">
                  <c:v>263.5</c:v>
                </c:pt>
                <c:pt idx="4">
                  <c:v>158.35714285714286</c:v>
                </c:pt>
                <c:pt idx="5">
                  <c:v>106.42857142857143</c:v>
                </c:pt>
                <c:pt idx="6">
                  <c:v>75.071428571428569</c:v>
                </c:pt>
                <c:pt idx="7">
                  <c:v>60.428571428571431</c:v>
                </c:pt>
                <c:pt idx="8">
                  <c:v>53.142857142857146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'Spring 2014'!$L$5</c:f>
              <c:strCache>
                <c:ptCount val="1"/>
                <c:pt idx="0">
                  <c:v>Tuesday</c:v>
                </c:pt>
              </c:strCache>
            </c:strRef>
          </c:tx>
          <c:cat>
            <c:strRef>
              <c:f>'Spring 2014'!$M$2:$U$2</c:f>
              <c:strCache>
                <c:ptCount val="9"/>
                <c:pt idx="0">
                  <c:v>11PM</c:v>
                </c:pt>
                <c:pt idx="1">
                  <c:v>12AM</c:v>
                </c:pt>
                <c:pt idx="2">
                  <c:v>1AM</c:v>
                </c:pt>
                <c:pt idx="3">
                  <c:v>2AM</c:v>
                </c:pt>
                <c:pt idx="4">
                  <c:v>3AM</c:v>
                </c:pt>
                <c:pt idx="5">
                  <c:v>4AM</c:v>
                </c:pt>
                <c:pt idx="6">
                  <c:v>5AM</c:v>
                </c:pt>
                <c:pt idx="7">
                  <c:v>6AM</c:v>
                </c:pt>
                <c:pt idx="8">
                  <c:v>7AM</c:v>
                </c:pt>
              </c:strCache>
            </c:strRef>
          </c:cat>
          <c:val>
            <c:numRef>
              <c:f>'Spring 2014'!$M$5:$U$5</c:f>
              <c:numCache>
                <c:formatCode>0</c:formatCode>
                <c:ptCount val="9"/>
                <c:pt idx="0">
                  <c:v>629.28571428571433</c:v>
                </c:pt>
                <c:pt idx="1">
                  <c:v>495.57142857142856</c:v>
                </c:pt>
                <c:pt idx="2">
                  <c:v>354.14285714285717</c:v>
                </c:pt>
                <c:pt idx="3">
                  <c:v>245.57142857142858</c:v>
                </c:pt>
                <c:pt idx="4">
                  <c:v>150.21428571428572</c:v>
                </c:pt>
                <c:pt idx="5">
                  <c:v>96.071428571428569</c:v>
                </c:pt>
                <c:pt idx="6">
                  <c:v>71</c:v>
                </c:pt>
                <c:pt idx="7">
                  <c:v>60</c:v>
                </c:pt>
                <c:pt idx="8">
                  <c:v>55.071428571428569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'Spring 2014'!$L$6</c:f>
              <c:strCache>
                <c:ptCount val="1"/>
                <c:pt idx="0">
                  <c:v>Wednesday</c:v>
                </c:pt>
              </c:strCache>
            </c:strRef>
          </c:tx>
          <c:cat>
            <c:strRef>
              <c:f>'Spring 2014'!$M$2:$U$2</c:f>
              <c:strCache>
                <c:ptCount val="9"/>
                <c:pt idx="0">
                  <c:v>11PM</c:v>
                </c:pt>
                <c:pt idx="1">
                  <c:v>12AM</c:v>
                </c:pt>
                <c:pt idx="2">
                  <c:v>1AM</c:v>
                </c:pt>
                <c:pt idx="3">
                  <c:v>2AM</c:v>
                </c:pt>
                <c:pt idx="4">
                  <c:v>3AM</c:v>
                </c:pt>
                <c:pt idx="5">
                  <c:v>4AM</c:v>
                </c:pt>
                <c:pt idx="6">
                  <c:v>5AM</c:v>
                </c:pt>
                <c:pt idx="7">
                  <c:v>6AM</c:v>
                </c:pt>
                <c:pt idx="8">
                  <c:v>7AM</c:v>
                </c:pt>
              </c:strCache>
            </c:strRef>
          </c:cat>
          <c:val>
            <c:numRef>
              <c:f>'Spring 2014'!$M$6:$U$6</c:f>
              <c:numCache>
                <c:formatCode>0</c:formatCode>
                <c:ptCount val="9"/>
                <c:pt idx="0">
                  <c:v>685.46153846153845</c:v>
                </c:pt>
                <c:pt idx="1">
                  <c:v>540</c:v>
                </c:pt>
                <c:pt idx="2">
                  <c:v>395.84615384615387</c:v>
                </c:pt>
                <c:pt idx="3">
                  <c:v>275.53846153846155</c:v>
                </c:pt>
                <c:pt idx="4">
                  <c:v>175.84615384615384</c:v>
                </c:pt>
                <c:pt idx="5">
                  <c:v>116.92307692307692</c:v>
                </c:pt>
                <c:pt idx="6">
                  <c:v>89.230769230769226</c:v>
                </c:pt>
                <c:pt idx="7">
                  <c:v>75.92307692307692</c:v>
                </c:pt>
                <c:pt idx="8">
                  <c:v>73.538461538461533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'Spring 2014'!$L$7</c:f>
              <c:strCache>
                <c:ptCount val="1"/>
                <c:pt idx="0">
                  <c:v>Thursday</c:v>
                </c:pt>
              </c:strCache>
            </c:strRef>
          </c:tx>
          <c:cat>
            <c:strRef>
              <c:f>'Spring 2014'!$M$2:$U$2</c:f>
              <c:strCache>
                <c:ptCount val="9"/>
                <c:pt idx="0">
                  <c:v>11PM</c:v>
                </c:pt>
                <c:pt idx="1">
                  <c:v>12AM</c:v>
                </c:pt>
                <c:pt idx="2">
                  <c:v>1AM</c:v>
                </c:pt>
                <c:pt idx="3">
                  <c:v>2AM</c:v>
                </c:pt>
                <c:pt idx="4">
                  <c:v>3AM</c:v>
                </c:pt>
                <c:pt idx="5">
                  <c:v>4AM</c:v>
                </c:pt>
                <c:pt idx="6">
                  <c:v>5AM</c:v>
                </c:pt>
                <c:pt idx="7">
                  <c:v>6AM</c:v>
                </c:pt>
                <c:pt idx="8">
                  <c:v>7AM</c:v>
                </c:pt>
              </c:strCache>
            </c:strRef>
          </c:cat>
          <c:val>
            <c:numRef>
              <c:f>'Spring 2014'!$M$7:$U$7</c:f>
              <c:numCache>
                <c:formatCode>0</c:formatCode>
                <c:ptCount val="9"/>
                <c:pt idx="0">
                  <c:v>428.07692307692309</c:v>
                </c:pt>
                <c:pt idx="1">
                  <c:v>355</c:v>
                </c:pt>
                <c:pt idx="2">
                  <c:v>268.76923076923077</c:v>
                </c:pt>
                <c:pt idx="3">
                  <c:v>198.69230769230768</c:v>
                </c:pt>
                <c:pt idx="4">
                  <c:v>117.92307692307692</c:v>
                </c:pt>
                <c:pt idx="5">
                  <c:v>83.92307692307692</c:v>
                </c:pt>
                <c:pt idx="6">
                  <c:v>66.769230769230774</c:v>
                </c:pt>
                <c:pt idx="7">
                  <c:v>59.384615384615387</c:v>
                </c:pt>
                <c:pt idx="8">
                  <c:v>52.846153846153847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4629120"/>
        <c:axId val="164647296"/>
      </c:lineChart>
      <c:catAx>
        <c:axId val="164629120"/>
        <c:scaling>
          <c:orientation val="minMax"/>
        </c:scaling>
        <c:delete val="0"/>
        <c:axPos val="b"/>
        <c:majorTickMark val="none"/>
        <c:minorTickMark val="none"/>
        <c:tickLblPos val="nextTo"/>
        <c:crossAx val="164647296"/>
        <c:crosses val="autoZero"/>
        <c:auto val="1"/>
        <c:lblAlgn val="ctr"/>
        <c:lblOffset val="100"/>
        <c:noMultiLvlLbl val="0"/>
      </c:catAx>
      <c:valAx>
        <c:axId val="164647296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1646291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www.youtube.com/watch?v=99VxILsyXn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-76200"/>
            <a:ext cx="11471372" cy="860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Late Night Services at the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University of Maryland Libraries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620000" cy="1752600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Timothy Hackman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Head of Resource Sharing and Access Services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thackman@umd.edu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4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-69725"/>
            <a:ext cx="11471372" cy="860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UMD Libraries Late Night Services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56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McKeldin Library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11pm-8am, Sunday-Thursday during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  Fall and Spring semesters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Extended Friday/Saturday hours during Finals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Campus ID required for entry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Police Auxiliary provides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added security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3.5 FTE staff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smtClean="0">
                <a:solidFill>
                  <a:schemeClr val="bg1"/>
                </a:solidFill>
              </a:rPr>
              <a:t>~</a:t>
            </a:r>
            <a:r>
              <a:rPr lang="en-US" smtClean="0">
                <a:solidFill>
                  <a:schemeClr val="bg1"/>
                </a:solidFill>
              </a:rPr>
              <a:t>160 </a:t>
            </a:r>
            <a:r>
              <a:rPr lang="en-US" dirty="0" smtClean="0">
                <a:solidFill>
                  <a:schemeClr val="bg1"/>
                </a:solidFill>
              </a:rPr>
              <a:t>student hours/week</a:t>
            </a:r>
          </a:p>
        </p:txBody>
      </p:sp>
      <p:pic>
        <p:nvPicPr>
          <p:cNvPr id="2050" name="Picture 2" descr="C:\Users\thackman\Dropbox\Misc Work Files\Presentation - ALA 2014\Photos\IMG_03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554955"/>
            <a:ext cx="3477126" cy="260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97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-76200"/>
            <a:ext cx="11471372" cy="860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Late Night Crisis of 2008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1517354"/>
            <a:ext cx="6794500" cy="328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thackman\Dropbox\Misc Work Files\Presentation - ALA 2014\Photos\IMAG138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9515">
            <a:off x="-143205" y="4166234"/>
            <a:ext cx="6781801" cy="295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thackman\Dropbox\Misc Work Files\Presentation - ALA 2014\Photos\IMAG138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7161">
            <a:off x="5749457" y="2088113"/>
            <a:ext cx="3619500" cy="500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4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-76200"/>
            <a:ext cx="11471372" cy="860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Expanding Late Night Services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9448800" cy="548639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2012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Expanded to all </a:t>
            </a:r>
            <a:r>
              <a:rPr lang="en-US" dirty="0">
                <a:solidFill>
                  <a:schemeClr val="bg1"/>
                </a:solidFill>
              </a:rPr>
              <a:t>7 floors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Began offering circulation, equipment loan, </a:t>
            </a:r>
            <a:r>
              <a:rPr lang="en-US" dirty="0">
                <a:solidFill>
                  <a:schemeClr val="bg1"/>
                </a:solidFill>
              </a:rPr>
              <a:t>and </a:t>
            </a:r>
            <a:r>
              <a:rPr lang="en-US" dirty="0" smtClean="0">
                <a:solidFill>
                  <a:schemeClr val="bg1"/>
                </a:solidFill>
              </a:rPr>
              <a:t>reserves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2013-2014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Tech </a:t>
            </a:r>
            <a:r>
              <a:rPr lang="en-US" dirty="0">
                <a:solidFill>
                  <a:schemeClr val="bg1"/>
                </a:solidFill>
              </a:rPr>
              <a:t>Desk </a:t>
            </a:r>
            <a:r>
              <a:rPr lang="en-US" dirty="0" smtClean="0">
                <a:solidFill>
                  <a:schemeClr val="bg1"/>
                </a:solidFill>
              </a:rPr>
              <a:t>opened overnight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Pulling books for holds and ILL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Open to USMAI patrons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Next?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148" y="4461710"/>
            <a:ext cx="3499852" cy="2624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822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-76200"/>
            <a:ext cx="11471372" cy="860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1155284"/>
              </p:ext>
            </p:extLst>
          </p:nvPr>
        </p:nvGraphicFramePr>
        <p:xfrm>
          <a:off x="533400" y="533400"/>
          <a:ext cx="8212186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6526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-427769"/>
            <a:ext cx="11471372" cy="860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Challenges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media.nbcwashington.com/images/1200*675/testudo-fir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"/>
          <a:stretch/>
        </p:blipFill>
        <p:spPr bwMode="auto">
          <a:xfrm>
            <a:off x="457200" y="1524000"/>
            <a:ext cx="8269706" cy="470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6324600"/>
            <a:ext cx="835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http://washington.cbslocal.com/2013/12/18/u-of-md-s-testudo-statue-set-ablaze/</a:t>
            </a:r>
          </a:p>
        </p:txBody>
      </p:sp>
    </p:spTree>
    <p:extLst>
      <p:ext uri="{BB962C8B-B14F-4D97-AF65-F5344CB8AC3E}">
        <p14:creationId xmlns:p14="http://schemas.microsoft.com/office/powerpoint/2010/main" val="393438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-427769"/>
            <a:ext cx="11471372" cy="860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Challenges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0714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Safety &amp; Security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Supervision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Communication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Training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Staffing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Weather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Maintenance and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  housekeeping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0" t="15392" r="42526" b="22386"/>
          <a:stretch/>
        </p:blipFill>
        <p:spPr bwMode="auto">
          <a:xfrm>
            <a:off x="4114800" y="2286000"/>
            <a:ext cx="4756065" cy="406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41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224</TotalTime>
  <Words>121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Late Night Services at the  University of Maryland Libraries</vt:lpstr>
      <vt:lpstr>UMD Libraries Late Night Services</vt:lpstr>
      <vt:lpstr>Late Night Crisis of 2008</vt:lpstr>
      <vt:lpstr>Expanding Late Night Services</vt:lpstr>
      <vt:lpstr>PowerPoint Presentation</vt:lpstr>
      <vt:lpstr>Challenges</vt:lpstr>
      <vt:lpstr>Challenges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Late Night Services at the  University of Maryland Libraries</dc:title>
  <dc:creator>Tim Hackman</dc:creator>
  <cp:lastModifiedBy>Timothy Hackman</cp:lastModifiedBy>
  <cp:revision>17</cp:revision>
  <dcterms:created xsi:type="dcterms:W3CDTF">2006-08-16T00:00:00Z</dcterms:created>
  <dcterms:modified xsi:type="dcterms:W3CDTF">2014-06-09T17:52:10Z</dcterms:modified>
</cp:coreProperties>
</file>