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diagrams/colors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6"/>
  </p:notesMasterIdLst>
  <p:sldIdLst>
    <p:sldId id="256" r:id="rId2"/>
    <p:sldId id="269" r:id="rId3"/>
    <p:sldId id="267" r:id="rId4"/>
    <p:sldId id="270" r:id="rId5"/>
    <p:sldId id="271" r:id="rId6"/>
    <p:sldId id="268" r:id="rId7"/>
    <p:sldId id="258" r:id="rId8"/>
    <p:sldId id="259" r:id="rId9"/>
    <p:sldId id="281" r:id="rId10"/>
    <p:sldId id="275" r:id="rId11"/>
    <p:sldId id="265" r:id="rId12"/>
    <p:sldId id="261" r:id="rId13"/>
    <p:sldId id="257" r:id="rId14"/>
    <p:sldId id="260" r:id="rId15"/>
    <p:sldId id="263" r:id="rId16"/>
    <p:sldId id="262" r:id="rId17"/>
    <p:sldId id="278" r:id="rId18"/>
    <p:sldId id="280" r:id="rId19"/>
    <p:sldId id="276" r:id="rId20"/>
    <p:sldId id="272" r:id="rId21"/>
    <p:sldId id="277" r:id="rId22"/>
    <p:sldId id="273" r:id="rId23"/>
    <p:sldId id="274" r:id="rId24"/>
    <p:sldId id="282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57862" autoAdjust="0"/>
  </p:normalViewPr>
  <p:slideViewPr>
    <p:cSldViewPr>
      <p:cViewPr varScale="1">
        <p:scale>
          <a:sx n="61" d="100"/>
          <a:sy n="61" d="100"/>
        </p:scale>
        <p:origin x="-8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0573883392781039"/>
          <c:y val="3.0164667988910456E-2"/>
          <c:w val="0.73068925679161945"/>
          <c:h val="0.47248677305865316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Year 2011</c:v>
                </c:pt>
              </c:strCache>
            </c:strRef>
          </c:tx>
          <c:cat>
            <c:strRef>
              <c:f>Sheet1!$A$2:$A$10</c:f>
              <c:strCache>
                <c:ptCount val="9"/>
                <c:pt idx="0">
                  <c:v>Arts &amp; Humanities</c:v>
                </c:pt>
                <c:pt idx="1">
                  <c:v>Agricultural &amp; Natural Resources</c:v>
                </c:pt>
                <c:pt idx="2">
                  <c:v>Special Programs 
(College Park Scholars Program, Gemstone, Honors College)</c:v>
                </c:pt>
                <c:pt idx="3">
                  <c:v>Computer, Math. &amp; Nat. Sciences</c:v>
                </c:pt>
                <c:pt idx="4">
                  <c:v>Engineering</c:v>
                </c:pt>
                <c:pt idx="5">
                  <c:v>Journalism</c:v>
                </c:pt>
                <c:pt idx="6">
                  <c:v>Business</c:v>
                </c:pt>
                <c:pt idx="7">
                  <c:v>Public Health</c:v>
                </c:pt>
                <c:pt idx="8">
                  <c:v>Behavioral &amp; Social Sciences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10</c:v>
                </c:pt>
                <c:pt idx="1">
                  <c:v>3</c:v>
                </c:pt>
                <c:pt idx="2">
                  <c:v>2</c:v>
                </c:pt>
                <c:pt idx="3">
                  <c:v>0</c:v>
                </c:pt>
                <c:pt idx="4">
                  <c:v>2</c:v>
                </c:pt>
                <c:pt idx="5">
                  <c:v>1</c:v>
                </c:pt>
                <c:pt idx="6">
                  <c:v>0</c:v>
                </c:pt>
                <c:pt idx="7">
                  <c:v>1</c:v>
                </c:pt>
                <c:pt idx="8">
                  <c:v>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Year 2012</c:v>
                </c:pt>
              </c:strCache>
            </c:strRef>
          </c:tx>
          <c:cat>
            <c:strRef>
              <c:f>Sheet1!$A$2:$A$10</c:f>
              <c:strCache>
                <c:ptCount val="9"/>
                <c:pt idx="0">
                  <c:v>Arts &amp; Humanities</c:v>
                </c:pt>
                <c:pt idx="1">
                  <c:v>Agricultural &amp; Natural Resources</c:v>
                </c:pt>
                <c:pt idx="2">
                  <c:v>Special Programs 
(College Park Scholars Program, Gemstone, Honors College)</c:v>
                </c:pt>
                <c:pt idx="3">
                  <c:v>Computer, Math. &amp; Nat. Sciences</c:v>
                </c:pt>
                <c:pt idx="4">
                  <c:v>Engineering</c:v>
                </c:pt>
                <c:pt idx="5">
                  <c:v>Journalism</c:v>
                </c:pt>
                <c:pt idx="6">
                  <c:v>Business</c:v>
                </c:pt>
                <c:pt idx="7">
                  <c:v>Public Health</c:v>
                </c:pt>
                <c:pt idx="8">
                  <c:v>Behavioral &amp; Social Sciences</c:v>
                </c:pt>
              </c:strCache>
            </c:strRef>
          </c:cat>
          <c:val>
            <c:numRef>
              <c:f>Sheet1!$C$2:$C$10</c:f>
              <c:numCache>
                <c:formatCode>General</c:formatCode>
                <c:ptCount val="9"/>
                <c:pt idx="0">
                  <c:v>13</c:v>
                </c:pt>
                <c:pt idx="1">
                  <c:v>4</c:v>
                </c:pt>
                <c:pt idx="2">
                  <c:v>4</c:v>
                </c:pt>
                <c:pt idx="3">
                  <c:v>2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0</c:v>
                </c:pt>
                <c:pt idx="8">
                  <c:v>0</c:v>
                </c:pt>
              </c:numCache>
            </c:numRef>
          </c:val>
        </c:ser>
        <c:axId val="39411712"/>
        <c:axId val="135803648"/>
      </c:barChart>
      <c:catAx>
        <c:axId val="39411712"/>
        <c:scaling>
          <c:orientation val="minMax"/>
        </c:scaling>
        <c:axPos val="b"/>
        <c:majorGridlines/>
        <c:tickLblPos val="nextTo"/>
        <c:crossAx val="135803648"/>
        <c:crosses val="autoZero"/>
        <c:auto val="1"/>
        <c:lblAlgn val="ctr"/>
        <c:lblOffset val="100"/>
      </c:catAx>
      <c:valAx>
        <c:axId val="135803648"/>
        <c:scaling>
          <c:orientation val="minMax"/>
        </c:scaling>
        <c:axPos val="l"/>
        <c:majorGridlines/>
        <c:numFmt formatCode="General" sourceLinked="1"/>
        <c:tickLblPos val="nextTo"/>
        <c:crossAx val="3941171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95ACBD-E819-4367-A56A-E49411F47A48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2F5A852-CFC7-4329-B580-8CC27B4E2D5B}">
      <dgm:prSet phldrT="[Text]" custT="1"/>
      <dgm:spPr/>
      <dgm:t>
        <a:bodyPr/>
        <a:lstStyle/>
        <a:p>
          <a:r>
            <a:rPr lang="en-US" sz="2000" b="1" dirty="0" smtClean="0"/>
            <a:t>6 </a:t>
          </a:r>
          <a:r>
            <a:rPr lang="en-US" sz="1400" b="1" dirty="0" smtClean="0"/>
            <a:t>Teams</a:t>
          </a:r>
          <a:endParaRPr lang="en-US" sz="1400" b="1" dirty="0"/>
        </a:p>
      </dgm:t>
    </dgm:pt>
    <dgm:pt modelId="{E9E2D6ED-F717-436D-B5D9-B9D427953376}" type="parTrans" cxnId="{9C9C8319-6BB3-4374-873A-69FB864D1AF3}">
      <dgm:prSet/>
      <dgm:spPr/>
      <dgm:t>
        <a:bodyPr/>
        <a:lstStyle/>
        <a:p>
          <a:endParaRPr lang="en-US"/>
        </a:p>
      </dgm:t>
    </dgm:pt>
    <dgm:pt modelId="{4BC5E1D1-5A25-4C54-AB4E-0F1BDAEC00B6}" type="sibTrans" cxnId="{9C9C8319-6BB3-4374-873A-69FB864D1AF3}">
      <dgm:prSet/>
      <dgm:spPr/>
      <dgm:t>
        <a:bodyPr/>
        <a:lstStyle/>
        <a:p>
          <a:endParaRPr lang="en-US"/>
        </a:p>
      </dgm:t>
    </dgm:pt>
    <dgm:pt modelId="{B7973430-0568-4D46-AFB6-7EF9DB8CAC93}">
      <dgm:prSet phldrT="[Text]" custT="1"/>
      <dgm:spPr/>
      <dgm:t>
        <a:bodyPr/>
        <a:lstStyle/>
        <a:p>
          <a:r>
            <a:rPr lang="en-US" sz="2000" b="1" dirty="0" smtClean="0"/>
            <a:t>27 </a:t>
          </a:r>
          <a:r>
            <a:rPr lang="en-US" sz="1400" b="1" dirty="0" smtClean="0"/>
            <a:t>Individual</a:t>
          </a:r>
          <a:endParaRPr lang="en-US" sz="1400" b="1" dirty="0"/>
        </a:p>
      </dgm:t>
    </dgm:pt>
    <dgm:pt modelId="{E11B0745-D2F8-4D66-9EA9-B789B6F112D5}" type="parTrans" cxnId="{AB58960F-89B3-42E6-9C7D-2BF111610818}">
      <dgm:prSet/>
      <dgm:spPr/>
      <dgm:t>
        <a:bodyPr/>
        <a:lstStyle/>
        <a:p>
          <a:endParaRPr lang="en-US"/>
        </a:p>
      </dgm:t>
    </dgm:pt>
    <dgm:pt modelId="{AE1570FB-0B63-4014-A17C-086E51B78C10}" type="sibTrans" cxnId="{AB58960F-89B3-42E6-9C7D-2BF111610818}">
      <dgm:prSet/>
      <dgm:spPr/>
      <dgm:t>
        <a:bodyPr/>
        <a:lstStyle/>
        <a:p>
          <a:endParaRPr lang="en-US"/>
        </a:p>
      </dgm:t>
    </dgm:pt>
    <dgm:pt modelId="{4C5FCFAD-8268-4BF6-80E4-4B54AD201AD5}">
      <dgm:prSet phldrT="[Text]" custT="1"/>
      <dgm:spPr/>
      <dgm:t>
        <a:bodyPr/>
        <a:lstStyle/>
        <a:p>
          <a:r>
            <a:rPr lang="en-US" sz="2000" b="1" dirty="0" smtClean="0"/>
            <a:t>1 </a:t>
          </a:r>
          <a:r>
            <a:rPr lang="en-US" sz="1200" b="1" dirty="0" smtClean="0"/>
            <a:t>   Letter of Support</a:t>
          </a:r>
          <a:endParaRPr lang="en-US" sz="1200" b="1" dirty="0"/>
        </a:p>
      </dgm:t>
    </dgm:pt>
    <dgm:pt modelId="{68187F97-69C2-42E7-80A9-782B8C040EC7}" type="parTrans" cxnId="{ED839D89-BD65-4CC4-9F7A-E83B35DD6481}">
      <dgm:prSet/>
      <dgm:spPr/>
      <dgm:t>
        <a:bodyPr/>
        <a:lstStyle/>
        <a:p>
          <a:endParaRPr lang="en-US"/>
        </a:p>
      </dgm:t>
    </dgm:pt>
    <dgm:pt modelId="{F1DF6426-FCD0-411A-A5CF-A171C55384C8}" type="sibTrans" cxnId="{ED839D89-BD65-4CC4-9F7A-E83B35DD6481}">
      <dgm:prSet/>
      <dgm:spPr/>
      <dgm:t>
        <a:bodyPr/>
        <a:lstStyle/>
        <a:p>
          <a:endParaRPr lang="en-US"/>
        </a:p>
      </dgm:t>
    </dgm:pt>
    <dgm:pt modelId="{CC9E83E4-A6E1-4DE0-B21F-E7F10C246D75}">
      <dgm:prSet phldrT="[Text]"/>
      <dgm:spPr/>
      <dgm:t>
        <a:bodyPr/>
        <a:lstStyle/>
        <a:p>
          <a:r>
            <a:rPr lang="en-US" b="1" dirty="0" smtClean="0"/>
            <a:t>33 Applications </a:t>
          </a:r>
          <a:r>
            <a:rPr lang="en-US" dirty="0" smtClean="0"/>
            <a:t>+ 1 ? </a:t>
          </a:r>
          <a:endParaRPr lang="en-US" dirty="0"/>
        </a:p>
      </dgm:t>
    </dgm:pt>
    <dgm:pt modelId="{EDE97C38-CE0A-445F-B015-583F1601BE66}" type="parTrans" cxnId="{79B13A75-F369-45F7-B4AA-DAB4E59D4866}">
      <dgm:prSet/>
      <dgm:spPr/>
      <dgm:t>
        <a:bodyPr/>
        <a:lstStyle/>
        <a:p>
          <a:endParaRPr lang="en-US"/>
        </a:p>
      </dgm:t>
    </dgm:pt>
    <dgm:pt modelId="{A2415B45-AE7A-464C-9E39-0D35C7894C81}" type="sibTrans" cxnId="{79B13A75-F369-45F7-B4AA-DAB4E59D4866}">
      <dgm:prSet/>
      <dgm:spPr/>
      <dgm:t>
        <a:bodyPr/>
        <a:lstStyle/>
        <a:p>
          <a:endParaRPr lang="en-US"/>
        </a:p>
      </dgm:t>
    </dgm:pt>
    <dgm:pt modelId="{5E8F727E-9064-420F-9934-3EE73671B353}" type="pres">
      <dgm:prSet presAssocID="{A995ACBD-E819-4367-A56A-E49411F47A48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D2E6272-4251-464B-A746-8F87876347DE}" type="pres">
      <dgm:prSet presAssocID="{A995ACBD-E819-4367-A56A-E49411F47A48}" presName="ellipse" presStyleLbl="trBgShp" presStyleIdx="0" presStyleCnt="1" custScaleX="148061" custScaleY="117856" custLinFactNeighborX="543" custLinFactNeighborY="52455"/>
      <dgm:spPr/>
    </dgm:pt>
    <dgm:pt modelId="{DAB73947-85FC-4573-AFE7-A44F0AA9DDC9}" type="pres">
      <dgm:prSet presAssocID="{A995ACBD-E819-4367-A56A-E49411F47A48}" presName="arrow1" presStyleLbl="fgShp" presStyleIdx="0" presStyleCnt="1"/>
      <dgm:spPr/>
    </dgm:pt>
    <dgm:pt modelId="{0214052D-B6D5-4FE6-B9B3-48EDA2E111D8}" type="pres">
      <dgm:prSet presAssocID="{A995ACBD-E819-4367-A56A-E49411F47A48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D2A9D5-FA9B-4733-8E64-19485D4B4E20}" type="pres">
      <dgm:prSet presAssocID="{B7973430-0568-4D46-AFB6-7EF9DB8CAC93}" presName="item1" presStyleLbl="node1" presStyleIdx="0" presStyleCnt="3" custScaleY="100000" custLinFactNeighborX="12889" custLinFactNeighborY="72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9256CB-71FF-4AF6-BF3C-7003249BBF3B}" type="pres">
      <dgm:prSet presAssocID="{4C5FCFAD-8268-4BF6-80E4-4B54AD201AD5}" presName="item2" presStyleLbl="node1" presStyleIdx="1" presStyleCnt="3" custScaleX="142852" custScaleY="126460" custLinFactNeighborX="-5081" custLinFactNeighborY="-36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753C96-BED7-4443-97BA-F21663532C76}" type="pres">
      <dgm:prSet presAssocID="{CC9E83E4-A6E1-4DE0-B21F-E7F10C246D75}" presName="item3" presStyleLbl="node1" presStyleIdx="2" presStyleCnt="3" custLinFactNeighborX="26667" custLinFactNeighborY="86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53011E-97C0-4351-8ADE-E874CF375795}" type="pres">
      <dgm:prSet presAssocID="{A995ACBD-E819-4367-A56A-E49411F47A48}" presName="funnel" presStyleLbl="trAlignAcc1" presStyleIdx="0" presStyleCnt="1" custScaleX="142857" custLinFactNeighborX="0" custLinFactNeighborY="18750"/>
      <dgm:spPr/>
      <dgm:t>
        <a:bodyPr/>
        <a:lstStyle/>
        <a:p>
          <a:endParaRPr lang="en-US"/>
        </a:p>
      </dgm:t>
    </dgm:pt>
  </dgm:ptLst>
  <dgm:cxnLst>
    <dgm:cxn modelId="{16E7E20C-85C4-4D32-A9D5-0A0DC39EAD41}" type="presOf" srcId="{12F5A852-CFC7-4329-B580-8CC27B4E2D5B}" destId="{49753C96-BED7-4443-97BA-F21663532C76}" srcOrd="0" destOrd="0" presId="urn:microsoft.com/office/officeart/2005/8/layout/funnel1"/>
    <dgm:cxn modelId="{9C9C8319-6BB3-4374-873A-69FB864D1AF3}" srcId="{A995ACBD-E819-4367-A56A-E49411F47A48}" destId="{12F5A852-CFC7-4329-B580-8CC27B4E2D5B}" srcOrd="0" destOrd="0" parTransId="{E9E2D6ED-F717-436D-B5D9-B9D427953376}" sibTransId="{4BC5E1D1-5A25-4C54-AB4E-0F1BDAEC00B6}"/>
    <dgm:cxn modelId="{7D2A4D31-4153-414A-B86C-0631453F454F}" type="presOf" srcId="{B7973430-0568-4D46-AFB6-7EF9DB8CAC93}" destId="{FD9256CB-71FF-4AF6-BF3C-7003249BBF3B}" srcOrd="0" destOrd="0" presId="urn:microsoft.com/office/officeart/2005/8/layout/funnel1"/>
    <dgm:cxn modelId="{AB58960F-89B3-42E6-9C7D-2BF111610818}" srcId="{A995ACBD-E819-4367-A56A-E49411F47A48}" destId="{B7973430-0568-4D46-AFB6-7EF9DB8CAC93}" srcOrd="1" destOrd="0" parTransId="{E11B0745-D2F8-4D66-9EA9-B789B6F112D5}" sibTransId="{AE1570FB-0B63-4014-A17C-086E51B78C10}"/>
    <dgm:cxn modelId="{E96D7054-57C5-4C32-AD2C-DF9467DCC8B3}" type="presOf" srcId="{4C5FCFAD-8268-4BF6-80E4-4B54AD201AD5}" destId="{56D2A9D5-FA9B-4733-8E64-19485D4B4E20}" srcOrd="0" destOrd="0" presId="urn:microsoft.com/office/officeart/2005/8/layout/funnel1"/>
    <dgm:cxn modelId="{25B1F47B-3EAD-4772-968C-30E5BDC65385}" type="presOf" srcId="{CC9E83E4-A6E1-4DE0-B21F-E7F10C246D75}" destId="{0214052D-B6D5-4FE6-B9B3-48EDA2E111D8}" srcOrd="0" destOrd="0" presId="urn:microsoft.com/office/officeart/2005/8/layout/funnel1"/>
    <dgm:cxn modelId="{ED839D89-BD65-4CC4-9F7A-E83B35DD6481}" srcId="{A995ACBD-E819-4367-A56A-E49411F47A48}" destId="{4C5FCFAD-8268-4BF6-80E4-4B54AD201AD5}" srcOrd="2" destOrd="0" parTransId="{68187F97-69C2-42E7-80A9-782B8C040EC7}" sibTransId="{F1DF6426-FCD0-411A-A5CF-A171C55384C8}"/>
    <dgm:cxn modelId="{06296721-57B2-4AD6-A144-3A66BCBA14F0}" type="presOf" srcId="{A995ACBD-E819-4367-A56A-E49411F47A48}" destId="{5E8F727E-9064-420F-9934-3EE73671B353}" srcOrd="0" destOrd="0" presId="urn:microsoft.com/office/officeart/2005/8/layout/funnel1"/>
    <dgm:cxn modelId="{79B13A75-F369-45F7-B4AA-DAB4E59D4866}" srcId="{A995ACBD-E819-4367-A56A-E49411F47A48}" destId="{CC9E83E4-A6E1-4DE0-B21F-E7F10C246D75}" srcOrd="3" destOrd="0" parTransId="{EDE97C38-CE0A-445F-B015-583F1601BE66}" sibTransId="{A2415B45-AE7A-464C-9E39-0D35C7894C81}"/>
    <dgm:cxn modelId="{3C0FE985-1446-4A7B-AD3C-03DDFD0BEE2C}" type="presParOf" srcId="{5E8F727E-9064-420F-9934-3EE73671B353}" destId="{9D2E6272-4251-464B-A746-8F87876347DE}" srcOrd="0" destOrd="0" presId="urn:microsoft.com/office/officeart/2005/8/layout/funnel1"/>
    <dgm:cxn modelId="{0C84D6B9-3786-4F51-9B3B-804D5C466355}" type="presParOf" srcId="{5E8F727E-9064-420F-9934-3EE73671B353}" destId="{DAB73947-85FC-4573-AFE7-A44F0AA9DDC9}" srcOrd="1" destOrd="0" presId="urn:microsoft.com/office/officeart/2005/8/layout/funnel1"/>
    <dgm:cxn modelId="{761FE4AE-61BF-4BE4-9914-71BA4BF0445F}" type="presParOf" srcId="{5E8F727E-9064-420F-9934-3EE73671B353}" destId="{0214052D-B6D5-4FE6-B9B3-48EDA2E111D8}" srcOrd="2" destOrd="0" presId="urn:microsoft.com/office/officeart/2005/8/layout/funnel1"/>
    <dgm:cxn modelId="{E89B5831-3924-4D92-84CB-525F5C86166B}" type="presParOf" srcId="{5E8F727E-9064-420F-9934-3EE73671B353}" destId="{56D2A9D5-FA9B-4733-8E64-19485D4B4E20}" srcOrd="3" destOrd="0" presId="urn:microsoft.com/office/officeart/2005/8/layout/funnel1"/>
    <dgm:cxn modelId="{39F8E1F2-5336-4CD6-9B77-837F69B5024D}" type="presParOf" srcId="{5E8F727E-9064-420F-9934-3EE73671B353}" destId="{FD9256CB-71FF-4AF6-BF3C-7003249BBF3B}" srcOrd="4" destOrd="0" presId="urn:microsoft.com/office/officeart/2005/8/layout/funnel1"/>
    <dgm:cxn modelId="{B950865A-550C-4620-B0CD-F2DE857C6037}" type="presParOf" srcId="{5E8F727E-9064-420F-9934-3EE73671B353}" destId="{49753C96-BED7-4443-97BA-F21663532C76}" srcOrd="5" destOrd="0" presId="urn:microsoft.com/office/officeart/2005/8/layout/funnel1"/>
    <dgm:cxn modelId="{B80D54C9-9F80-42F0-B164-B73D1FE297EC}" type="presParOf" srcId="{5E8F727E-9064-420F-9934-3EE73671B353}" destId="{BB53011E-97C0-4351-8ADE-E874CF375795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995ACBD-E819-4367-A56A-E49411F47A48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7973430-0568-4D46-AFB6-7EF9DB8CAC93}">
      <dgm:prSet phldrT="[Text]" custT="1"/>
      <dgm:spPr/>
      <dgm:t>
        <a:bodyPr/>
        <a:lstStyle/>
        <a:p>
          <a:r>
            <a:rPr lang="en-US" sz="2000" b="1" dirty="0" smtClean="0"/>
            <a:t>26 </a:t>
          </a:r>
          <a:r>
            <a:rPr lang="en-US" sz="1400" b="1" dirty="0" smtClean="0"/>
            <a:t>Individual</a:t>
          </a:r>
          <a:endParaRPr lang="en-US" sz="1400" b="1" dirty="0"/>
        </a:p>
      </dgm:t>
    </dgm:pt>
    <dgm:pt modelId="{E11B0745-D2F8-4D66-9EA9-B789B6F112D5}" type="parTrans" cxnId="{AB58960F-89B3-42E6-9C7D-2BF111610818}">
      <dgm:prSet/>
      <dgm:spPr/>
      <dgm:t>
        <a:bodyPr/>
        <a:lstStyle/>
        <a:p>
          <a:endParaRPr lang="en-US"/>
        </a:p>
      </dgm:t>
    </dgm:pt>
    <dgm:pt modelId="{AE1570FB-0B63-4014-A17C-086E51B78C10}" type="sibTrans" cxnId="{AB58960F-89B3-42E6-9C7D-2BF111610818}">
      <dgm:prSet/>
      <dgm:spPr/>
      <dgm:t>
        <a:bodyPr/>
        <a:lstStyle/>
        <a:p>
          <a:endParaRPr lang="en-US"/>
        </a:p>
      </dgm:t>
    </dgm:pt>
    <dgm:pt modelId="{CC9E83E4-A6E1-4DE0-B21F-E7F10C246D75}">
      <dgm:prSet phldrT="[Text]"/>
      <dgm:spPr/>
      <dgm:t>
        <a:bodyPr/>
        <a:lstStyle/>
        <a:p>
          <a:r>
            <a:rPr lang="en-US" b="1" dirty="0" smtClean="0"/>
            <a:t>26 Applications</a:t>
          </a:r>
          <a:endParaRPr lang="en-US" dirty="0"/>
        </a:p>
      </dgm:t>
    </dgm:pt>
    <dgm:pt modelId="{EDE97C38-CE0A-445F-B015-583F1601BE66}" type="parTrans" cxnId="{79B13A75-F369-45F7-B4AA-DAB4E59D4866}">
      <dgm:prSet/>
      <dgm:spPr/>
      <dgm:t>
        <a:bodyPr/>
        <a:lstStyle/>
        <a:p>
          <a:endParaRPr lang="en-US"/>
        </a:p>
      </dgm:t>
    </dgm:pt>
    <dgm:pt modelId="{A2415B45-AE7A-464C-9E39-0D35C7894C81}" type="sibTrans" cxnId="{79B13A75-F369-45F7-B4AA-DAB4E59D4866}">
      <dgm:prSet/>
      <dgm:spPr/>
      <dgm:t>
        <a:bodyPr/>
        <a:lstStyle/>
        <a:p>
          <a:endParaRPr lang="en-US"/>
        </a:p>
      </dgm:t>
    </dgm:pt>
    <dgm:pt modelId="{5E8F727E-9064-420F-9934-3EE73671B353}" type="pres">
      <dgm:prSet presAssocID="{A995ACBD-E819-4367-A56A-E49411F47A48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D2E6272-4251-464B-A746-8F87876347DE}" type="pres">
      <dgm:prSet presAssocID="{A995ACBD-E819-4367-A56A-E49411F47A48}" presName="ellipse" presStyleLbl="trBgShp" presStyleIdx="0" presStyleCnt="1" custScaleX="148061" custScaleY="117856" custLinFactNeighborX="543" custLinFactNeighborY="52455"/>
      <dgm:spPr/>
    </dgm:pt>
    <dgm:pt modelId="{DAB73947-85FC-4573-AFE7-A44F0AA9DDC9}" type="pres">
      <dgm:prSet presAssocID="{A995ACBD-E819-4367-A56A-E49411F47A48}" presName="arrow1" presStyleLbl="fgShp" presStyleIdx="0" presStyleCnt="1"/>
      <dgm:spPr/>
    </dgm:pt>
    <dgm:pt modelId="{0214052D-B6D5-4FE6-B9B3-48EDA2E111D8}" type="pres">
      <dgm:prSet presAssocID="{A995ACBD-E819-4367-A56A-E49411F47A48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010FB1-0F3F-4681-9407-86F0AAACA58A}" type="pres">
      <dgm:prSet presAssocID="{CC9E83E4-A6E1-4DE0-B21F-E7F10C246D75}" presName="item1" presStyleLbl="node1" presStyleIdx="0" presStyleCnt="1" custScaleX="128572" custLinFactNeighborX="18571" custLinFactNeighborY="14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53011E-97C0-4351-8ADE-E874CF375795}" type="pres">
      <dgm:prSet presAssocID="{A995ACBD-E819-4367-A56A-E49411F47A48}" presName="funnel" presStyleLbl="trAlignAcc1" presStyleIdx="0" presStyleCnt="1" custScaleX="142857" custLinFactNeighborX="0" custLinFactNeighborY="18750"/>
      <dgm:spPr/>
      <dgm:t>
        <a:bodyPr/>
        <a:lstStyle/>
        <a:p>
          <a:endParaRPr lang="en-US"/>
        </a:p>
      </dgm:t>
    </dgm:pt>
  </dgm:ptLst>
  <dgm:cxnLst>
    <dgm:cxn modelId="{4736563A-2DB8-47F0-BA1C-7EE9558597FB}" type="presOf" srcId="{A995ACBD-E819-4367-A56A-E49411F47A48}" destId="{5E8F727E-9064-420F-9934-3EE73671B353}" srcOrd="0" destOrd="0" presId="urn:microsoft.com/office/officeart/2005/8/layout/funnel1"/>
    <dgm:cxn modelId="{4DBF6180-BD62-4065-9E04-6681EF8A1E6B}" type="presOf" srcId="{CC9E83E4-A6E1-4DE0-B21F-E7F10C246D75}" destId="{0214052D-B6D5-4FE6-B9B3-48EDA2E111D8}" srcOrd="0" destOrd="0" presId="urn:microsoft.com/office/officeart/2005/8/layout/funnel1"/>
    <dgm:cxn modelId="{AB58960F-89B3-42E6-9C7D-2BF111610818}" srcId="{A995ACBD-E819-4367-A56A-E49411F47A48}" destId="{B7973430-0568-4D46-AFB6-7EF9DB8CAC93}" srcOrd="0" destOrd="0" parTransId="{E11B0745-D2F8-4D66-9EA9-B789B6F112D5}" sibTransId="{AE1570FB-0B63-4014-A17C-086E51B78C10}"/>
    <dgm:cxn modelId="{83C0D586-01DF-498E-95A3-9025A36CDE2E}" type="presOf" srcId="{B7973430-0568-4D46-AFB6-7EF9DB8CAC93}" destId="{0F010FB1-0F3F-4681-9407-86F0AAACA58A}" srcOrd="0" destOrd="0" presId="urn:microsoft.com/office/officeart/2005/8/layout/funnel1"/>
    <dgm:cxn modelId="{79B13A75-F369-45F7-B4AA-DAB4E59D4866}" srcId="{A995ACBD-E819-4367-A56A-E49411F47A48}" destId="{CC9E83E4-A6E1-4DE0-B21F-E7F10C246D75}" srcOrd="1" destOrd="0" parTransId="{EDE97C38-CE0A-445F-B015-583F1601BE66}" sibTransId="{A2415B45-AE7A-464C-9E39-0D35C7894C81}"/>
    <dgm:cxn modelId="{FBBCC48A-B582-4D27-8B03-661DAC59DC00}" type="presParOf" srcId="{5E8F727E-9064-420F-9934-3EE73671B353}" destId="{9D2E6272-4251-464B-A746-8F87876347DE}" srcOrd="0" destOrd="0" presId="urn:microsoft.com/office/officeart/2005/8/layout/funnel1"/>
    <dgm:cxn modelId="{F9854392-6FDF-4765-81A6-DBDF43F24A86}" type="presParOf" srcId="{5E8F727E-9064-420F-9934-3EE73671B353}" destId="{DAB73947-85FC-4573-AFE7-A44F0AA9DDC9}" srcOrd="1" destOrd="0" presId="urn:microsoft.com/office/officeart/2005/8/layout/funnel1"/>
    <dgm:cxn modelId="{04326549-3DC4-4158-8F70-0F2C796310C5}" type="presParOf" srcId="{5E8F727E-9064-420F-9934-3EE73671B353}" destId="{0214052D-B6D5-4FE6-B9B3-48EDA2E111D8}" srcOrd="2" destOrd="0" presId="urn:microsoft.com/office/officeart/2005/8/layout/funnel1"/>
    <dgm:cxn modelId="{6A9B0B31-7B4C-4F59-A946-2263A095C4F6}" type="presParOf" srcId="{5E8F727E-9064-420F-9934-3EE73671B353}" destId="{0F010FB1-0F3F-4681-9407-86F0AAACA58A}" srcOrd="3" destOrd="0" presId="urn:microsoft.com/office/officeart/2005/8/layout/funnel1"/>
    <dgm:cxn modelId="{96523F1C-B5A0-4BCB-9A45-8EAE08F183FC}" type="presParOf" srcId="{5E8F727E-9064-420F-9934-3EE73671B353}" destId="{BB53011E-97C0-4351-8ADE-E874CF375795}" srcOrd="4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4D5E242-DE9F-495F-9608-D1ACE3C5A504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2C4B7D5-FD2D-445E-82A5-CF8D9881C773}">
      <dgm:prSet phldrT="[Text]"/>
      <dgm:spPr/>
      <dgm:t>
        <a:bodyPr/>
        <a:lstStyle/>
        <a:p>
          <a:r>
            <a:rPr lang="en-US" dirty="0" smtClean="0"/>
            <a:t>Mathematics</a:t>
          </a:r>
        </a:p>
        <a:p>
          <a:r>
            <a:rPr lang="en-US" dirty="0" smtClean="0"/>
            <a:t>(1)</a:t>
          </a:r>
        </a:p>
      </dgm:t>
    </dgm:pt>
    <dgm:pt modelId="{D30D2AF5-E474-4732-B358-609B29F7069D}" type="parTrans" cxnId="{325616A8-F573-475A-8DF9-5BCB5B99A670}">
      <dgm:prSet/>
      <dgm:spPr/>
      <dgm:t>
        <a:bodyPr/>
        <a:lstStyle/>
        <a:p>
          <a:endParaRPr lang="en-US"/>
        </a:p>
      </dgm:t>
    </dgm:pt>
    <dgm:pt modelId="{88F42CD5-0CD6-4188-B2FC-10B8EBF442F9}" type="sibTrans" cxnId="{325616A8-F573-475A-8DF9-5BCB5B99A670}">
      <dgm:prSet/>
      <dgm:spPr/>
      <dgm:t>
        <a:bodyPr/>
        <a:lstStyle/>
        <a:p>
          <a:endParaRPr lang="en-US"/>
        </a:p>
      </dgm:t>
    </dgm:pt>
    <dgm:pt modelId="{E122344C-F728-4630-A931-8F08A7FA01EE}">
      <dgm:prSet phldrT="[Text]"/>
      <dgm:spPr/>
      <dgm:t>
        <a:bodyPr/>
        <a:lstStyle/>
        <a:p>
          <a:r>
            <a:rPr lang="en-US" dirty="0" smtClean="0"/>
            <a:t>Special Program: Gemstone (5)</a:t>
          </a:r>
          <a:endParaRPr lang="en-US" dirty="0"/>
        </a:p>
      </dgm:t>
    </dgm:pt>
    <dgm:pt modelId="{E5E08516-8D84-43B3-97E3-8A3388586434}" type="parTrans" cxnId="{FDB3117B-2571-42A2-AD3F-10E835B8430F}">
      <dgm:prSet/>
      <dgm:spPr/>
      <dgm:t>
        <a:bodyPr/>
        <a:lstStyle/>
        <a:p>
          <a:endParaRPr lang="en-US"/>
        </a:p>
      </dgm:t>
    </dgm:pt>
    <dgm:pt modelId="{2B9EBAEA-8D3E-417C-9174-3FC61677B679}" type="sibTrans" cxnId="{FDB3117B-2571-42A2-AD3F-10E835B8430F}">
      <dgm:prSet/>
      <dgm:spPr/>
      <dgm:t>
        <a:bodyPr/>
        <a:lstStyle/>
        <a:p>
          <a:endParaRPr lang="en-US"/>
        </a:p>
      </dgm:t>
    </dgm:pt>
    <dgm:pt modelId="{E7A6FD6E-895B-4A9D-ACDE-13F64BD15EAD}" type="pres">
      <dgm:prSet presAssocID="{F4D5E242-DE9F-495F-9608-D1ACE3C5A504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6F0BB51-F1EA-466B-AD16-5D96EEF70CB2}" type="pres">
      <dgm:prSet presAssocID="{F4D5E242-DE9F-495F-9608-D1ACE3C5A504}" presName="divider" presStyleLbl="fgShp" presStyleIdx="0" presStyleCnt="1" custAng="20619116"/>
      <dgm:spPr/>
    </dgm:pt>
    <dgm:pt modelId="{AEACC211-6FEC-4E19-ABCA-316228A645AF}" type="pres">
      <dgm:prSet presAssocID="{F2C4B7D5-FD2D-445E-82A5-CF8D9881C773}" presName="downArrow" presStyleLbl="node1" presStyleIdx="0" presStyleCnt="2" custLinFactNeighborX="3210" custLinFactNeighborY="25381"/>
      <dgm:spPr/>
    </dgm:pt>
    <dgm:pt modelId="{3E2E0676-6FBB-461C-92DD-810FB6690733}" type="pres">
      <dgm:prSet presAssocID="{F2C4B7D5-FD2D-445E-82A5-CF8D9881C773}" presName="downArrowText" presStyleLbl="revTx" presStyleIdx="0" presStyleCnt="2" custScaleX="118750" custLinFactNeighborX="-289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CB57A2-0FC4-49AB-8AD0-B2A7EEA87436}" type="pres">
      <dgm:prSet presAssocID="{E122344C-F728-4630-A931-8F08A7FA01EE}" presName="upArrow" presStyleLbl="node1" presStyleIdx="1" presStyleCnt="2" custLinFactNeighborX="1111" custLinFactNeighborY="-23856"/>
      <dgm:spPr/>
    </dgm:pt>
    <dgm:pt modelId="{E84ECFF4-E4B4-407D-990F-680D7E427BF6}" type="pres">
      <dgm:prSet presAssocID="{E122344C-F728-4630-A931-8F08A7FA01EE}" presName="upArrowText" presStyleLbl="revTx" presStyleIdx="1" presStyleCnt="2" custLinFactNeighborX="37037" custLinFactNeighborY="-180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1C4AE4B-F12F-46E4-9F69-CA57491E902F}" type="presOf" srcId="{E122344C-F728-4630-A931-8F08A7FA01EE}" destId="{E84ECFF4-E4B4-407D-990F-680D7E427BF6}" srcOrd="0" destOrd="0" presId="urn:microsoft.com/office/officeart/2005/8/layout/arrow3"/>
    <dgm:cxn modelId="{A01D4D79-84F8-43B5-A070-C0D4BDBF1765}" type="presOf" srcId="{F2C4B7D5-FD2D-445E-82A5-CF8D9881C773}" destId="{3E2E0676-6FBB-461C-92DD-810FB6690733}" srcOrd="0" destOrd="0" presId="urn:microsoft.com/office/officeart/2005/8/layout/arrow3"/>
    <dgm:cxn modelId="{325616A8-F573-475A-8DF9-5BCB5B99A670}" srcId="{F4D5E242-DE9F-495F-9608-D1ACE3C5A504}" destId="{F2C4B7D5-FD2D-445E-82A5-CF8D9881C773}" srcOrd="0" destOrd="0" parTransId="{D30D2AF5-E474-4732-B358-609B29F7069D}" sibTransId="{88F42CD5-0CD6-4188-B2FC-10B8EBF442F9}"/>
    <dgm:cxn modelId="{FDB3117B-2571-42A2-AD3F-10E835B8430F}" srcId="{F4D5E242-DE9F-495F-9608-D1ACE3C5A504}" destId="{E122344C-F728-4630-A931-8F08A7FA01EE}" srcOrd="1" destOrd="0" parTransId="{E5E08516-8D84-43B3-97E3-8A3388586434}" sibTransId="{2B9EBAEA-8D3E-417C-9174-3FC61677B679}"/>
    <dgm:cxn modelId="{396F1C2A-F0D6-4E51-93F1-B2EE64DB2331}" type="presOf" srcId="{F4D5E242-DE9F-495F-9608-D1ACE3C5A504}" destId="{E7A6FD6E-895B-4A9D-ACDE-13F64BD15EAD}" srcOrd="0" destOrd="0" presId="urn:microsoft.com/office/officeart/2005/8/layout/arrow3"/>
    <dgm:cxn modelId="{D78E7209-B32C-4F69-B632-5527F9E8ED2D}" type="presParOf" srcId="{E7A6FD6E-895B-4A9D-ACDE-13F64BD15EAD}" destId="{66F0BB51-F1EA-466B-AD16-5D96EEF70CB2}" srcOrd="0" destOrd="0" presId="urn:microsoft.com/office/officeart/2005/8/layout/arrow3"/>
    <dgm:cxn modelId="{BD11D0D8-BFF9-4414-B6FD-3F5266126ED1}" type="presParOf" srcId="{E7A6FD6E-895B-4A9D-ACDE-13F64BD15EAD}" destId="{AEACC211-6FEC-4E19-ABCA-316228A645AF}" srcOrd="1" destOrd="0" presId="urn:microsoft.com/office/officeart/2005/8/layout/arrow3"/>
    <dgm:cxn modelId="{2E17D575-8870-45AC-9ABB-586E408E4B1E}" type="presParOf" srcId="{E7A6FD6E-895B-4A9D-ACDE-13F64BD15EAD}" destId="{3E2E0676-6FBB-461C-92DD-810FB6690733}" srcOrd="2" destOrd="0" presId="urn:microsoft.com/office/officeart/2005/8/layout/arrow3"/>
    <dgm:cxn modelId="{598CF404-2D22-4B1F-B151-C58C41DF2BDE}" type="presParOf" srcId="{E7A6FD6E-895B-4A9D-ACDE-13F64BD15EAD}" destId="{3ECB57A2-0FC4-49AB-8AD0-B2A7EEA87436}" srcOrd="3" destOrd="0" presId="urn:microsoft.com/office/officeart/2005/8/layout/arrow3"/>
    <dgm:cxn modelId="{9EEE5EE2-A996-4BE5-A1E8-690DD62D7565}" type="presParOf" srcId="{E7A6FD6E-895B-4A9D-ACDE-13F64BD15EAD}" destId="{E84ECFF4-E4B4-407D-990F-680D7E427BF6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F7A8A6F-FC30-458B-B091-8BEEEE96918F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</dgm:pt>
    <dgm:pt modelId="{A1F082F7-8207-4ACF-82E8-C69657976670}">
      <dgm:prSet phldrT="[Text]"/>
      <dgm:spPr/>
      <dgm:t>
        <a:bodyPr/>
        <a:lstStyle/>
        <a:p>
          <a:r>
            <a:rPr lang="en-US" b="1" dirty="0" smtClean="0"/>
            <a:t>For the money and a glory</a:t>
          </a:r>
          <a:endParaRPr lang="en-US" b="1" dirty="0"/>
        </a:p>
      </dgm:t>
    </dgm:pt>
    <dgm:pt modelId="{F0A483FA-14B2-4AA7-A2C4-69E803B13569}" type="parTrans" cxnId="{58A3CAAC-2E26-4401-B7BD-C451ED41BBB9}">
      <dgm:prSet/>
      <dgm:spPr/>
      <dgm:t>
        <a:bodyPr/>
        <a:lstStyle/>
        <a:p>
          <a:endParaRPr lang="en-US"/>
        </a:p>
      </dgm:t>
    </dgm:pt>
    <dgm:pt modelId="{E8F1A3B6-5A50-431C-8C7A-F61597BBEF3D}" type="sibTrans" cxnId="{58A3CAAC-2E26-4401-B7BD-C451ED41BBB9}">
      <dgm:prSet/>
      <dgm:spPr/>
      <dgm:t>
        <a:bodyPr/>
        <a:lstStyle/>
        <a:p>
          <a:endParaRPr lang="en-US"/>
        </a:p>
      </dgm:t>
    </dgm:pt>
    <dgm:pt modelId="{A3E7480E-C47E-408F-928E-493AAC6E0ED9}">
      <dgm:prSet phldrT="[Text]"/>
      <dgm:spPr/>
      <dgm:t>
        <a:bodyPr/>
        <a:lstStyle/>
        <a:p>
          <a:r>
            <a:rPr lang="en-US" b="1" dirty="0" smtClean="0"/>
            <a:t>Instructor’s recommendation</a:t>
          </a:r>
          <a:endParaRPr lang="en-US" b="1" dirty="0"/>
        </a:p>
      </dgm:t>
    </dgm:pt>
    <dgm:pt modelId="{193295C1-880D-4E69-AFD4-2331CB45A2AE}" type="parTrans" cxnId="{AD18C20E-A5BE-418B-8ADE-CAAC574C5944}">
      <dgm:prSet/>
      <dgm:spPr/>
      <dgm:t>
        <a:bodyPr/>
        <a:lstStyle/>
        <a:p>
          <a:endParaRPr lang="en-US"/>
        </a:p>
      </dgm:t>
    </dgm:pt>
    <dgm:pt modelId="{3E4F3088-333D-4544-AAF2-BEAE6D6CFB0B}" type="sibTrans" cxnId="{AD18C20E-A5BE-418B-8ADE-CAAC574C5944}">
      <dgm:prSet/>
      <dgm:spPr/>
      <dgm:t>
        <a:bodyPr/>
        <a:lstStyle/>
        <a:p>
          <a:endParaRPr lang="en-US"/>
        </a:p>
      </dgm:t>
    </dgm:pt>
    <dgm:pt modelId="{CE3D14FE-F282-4D1E-8F19-8F541B024EF0}">
      <dgm:prSet phldrT="[Text]"/>
      <dgm:spPr/>
      <dgm:t>
        <a:bodyPr/>
        <a:lstStyle/>
        <a:p>
          <a:r>
            <a:rPr lang="en-US" b="1" dirty="0" smtClean="0"/>
            <a:t>For funding research under way </a:t>
          </a:r>
          <a:endParaRPr lang="en-US" b="1" dirty="0"/>
        </a:p>
      </dgm:t>
    </dgm:pt>
    <dgm:pt modelId="{1F06AE30-762B-49B4-A874-9708C9739E5D}" type="parTrans" cxnId="{E134E033-2FC0-4C65-B234-89F9B414AAD4}">
      <dgm:prSet/>
      <dgm:spPr/>
      <dgm:t>
        <a:bodyPr/>
        <a:lstStyle/>
        <a:p>
          <a:endParaRPr lang="en-US"/>
        </a:p>
      </dgm:t>
    </dgm:pt>
    <dgm:pt modelId="{2DFF07B2-59AF-41ED-97CE-A67FA4B2991E}" type="sibTrans" cxnId="{E134E033-2FC0-4C65-B234-89F9B414AAD4}">
      <dgm:prSet/>
      <dgm:spPr/>
      <dgm:t>
        <a:bodyPr/>
        <a:lstStyle/>
        <a:p>
          <a:endParaRPr lang="en-US"/>
        </a:p>
      </dgm:t>
    </dgm:pt>
    <dgm:pt modelId="{C8B523C5-4DBE-4885-A621-12CB926A9CD3}" type="pres">
      <dgm:prSet presAssocID="{AF7A8A6F-FC30-458B-B091-8BEEEE96918F}" presName="Name0" presStyleCnt="0">
        <dgm:presLayoutVars>
          <dgm:dir/>
          <dgm:resizeHandles val="exact"/>
        </dgm:presLayoutVars>
      </dgm:prSet>
      <dgm:spPr/>
    </dgm:pt>
    <dgm:pt modelId="{A6468931-8D71-4E91-904F-95A0475DB0F0}" type="pres">
      <dgm:prSet presAssocID="{AF7A8A6F-FC30-458B-B091-8BEEEE96918F}" presName="fgShape" presStyleLbl="fgShp" presStyleIdx="0" presStyleCnt="1"/>
      <dgm:spPr/>
    </dgm:pt>
    <dgm:pt modelId="{788BAAD3-9B21-44F0-9E72-BE6A80350354}" type="pres">
      <dgm:prSet presAssocID="{AF7A8A6F-FC30-458B-B091-8BEEEE96918F}" presName="linComp" presStyleCnt="0"/>
      <dgm:spPr/>
    </dgm:pt>
    <dgm:pt modelId="{2A2DDA04-0770-48AC-BEE1-8F2A3EF78904}" type="pres">
      <dgm:prSet presAssocID="{A1F082F7-8207-4ACF-82E8-C69657976670}" presName="compNode" presStyleCnt="0"/>
      <dgm:spPr/>
    </dgm:pt>
    <dgm:pt modelId="{E040722D-5CE4-4AE4-9118-F017F6C0BCB2}" type="pres">
      <dgm:prSet presAssocID="{A1F082F7-8207-4ACF-82E8-C69657976670}" presName="bkgdShape" presStyleLbl="node1" presStyleIdx="0" presStyleCnt="3"/>
      <dgm:spPr/>
      <dgm:t>
        <a:bodyPr/>
        <a:lstStyle/>
        <a:p>
          <a:endParaRPr lang="en-US"/>
        </a:p>
      </dgm:t>
    </dgm:pt>
    <dgm:pt modelId="{387DF770-17F0-4DE0-A4E8-9A78CE9063C4}" type="pres">
      <dgm:prSet presAssocID="{A1F082F7-8207-4ACF-82E8-C69657976670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6E312A-B6CF-4914-B8C7-6DD01131153C}" type="pres">
      <dgm:prSet presAssocID="{A1F082F7-8207-4ACF-82E8-C69657976670}" presName="invisiNode" presStyleLbl="node1" presStyleIdx="0" presStyleCnt="3"/>
      <dgm:spPr/>
    </dgm:pt>
    <dgm:pt modelId="{C07F44F9-D568-4471-986A-D9A532F31904}" type="pres">
      <dgm:prSet presAssocID="{A1F082F7-8207-4ACF-82E8-C69657976670}" presName="imagNode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2208AE0B-9DC5-45C8-9691-5667EAC430B7}" type="pres">
      <dgm:prSet presAssocID="{E8F1A3B6-5A50-431C-8C7A-F61597BBEF3D}" presName="sibTrans" presStyleLbl="sibTrans2D1" presStyleIdx="0" presStyleCnt="0"/>
      <dgm:spPr/>
      <dgm:t>
        <a:bodyPr/>
        <a:lstStyle/>
        <a:p>
          <a:endParaRPr lang="en-US"/>
        </a:p>
      </dgm:t>
    </dgm:pt>
    <dgm:pt modelId="{69447E72-DADC-41C8-9A48-7E2B2D9B3CDF}" type="pres">
      <dgm:prSet presAssocID="{A3E7480E-C47E-408F-928E-493AAC6E0ED9}" presName="compNode" presStyleCnt="0"/>
      <dgm:spPr/>
    </dgm:pt>
    <dgm:pt modelId="{CDF8FA58-0C48-4D7C-87D2-4E0D95956DB5}" type="pres">
      <dgm:prSet presAssocID="{A3E7480E-C47E-408F-928E-493AAC6E0ED9}" presName="bkgdShape" presStyleLbl="node1" presStyleIdx="1" presStyleCnt="3"/>
      <dgm:spPr/>
      <dgm:t>
        <a:bodyPr/>
        <a:lstStyle/>
        <a:p>
          <a:endParaRPr lang="en-US"/>
        </a:p>
      </dgm:t>
    </dgm:pt>
    <dgm:pt modelId="{1D82C847-E6CD-4F45-BE00-EA98AD1CFEB0}" type="pres">
      <dgm:prSet presAssocID="{A3E7480E-C47E-408F-928E-493AAC6E0ED9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7442DB-13B0-466B-B837-5F1B5B1FA5EC}" type="pres">
      <dgm:prSet presAssocID="{A3E7480E-C47E-408F-928E-493AAC6E0ED9}" presName="invisiNode" presStyleLbl="node1" presStyleIdx="1" presStyleCnt="3"/>
      <dgm:spPr/>
    </dgm:pt>
    <dgm:pt modelId="{3DF7E730-E5CE-4845-A112-1220E65CB538}" type="pres">
      <dgm:prSet presAssocID="{A3E7480E-C47E-408F-928E-493AAC6E0ED9}" presName="imagNode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5A8822BA-B011-4128-8D9C-01B88DB11BE9}" type="pres">
      <dgm:prSet presAssocID="{3E4F3088-333D-4544-AAF2-BEAE6D6CFB0B}" presName="sibTrans" presStyleLbl="sibTrans2D1" presStyleIdx="0" presStyleCnt="0"/>
      <dgm:spPr/>
      <dgm:t>
        <a:bodyPr/>
        <a:lstStyle/>
        <a:p>
          <a:endParaRPr lang="en-US"/>
        </a:p>
      </dgm:t>
    </dgm:pt>
    <dgm:pt modelId="{3542C9A6-8D16-4B45-BFD0-C261ADBD26D2}" type="pres">
      <dgm:prSet presAssocID="{CE3D14FE-F282-4D1E-8F19-8F541B024EF0}" presName="compNode" presStyleCnt="0"/>
      <dgm:spPr/>
    </dgm:pt>
    <dgm:pt modelId="{DFEF0B4F-38CB-4FA5-A2F7-65A31B525486}" type="pres">
      <dgm:prSet presAssocID="{CE3D14FE-F282-4D1E-8F19-8F541B024EF0}" presName="bkgdShape" presStyleLbl="node1" presStyleIdx="2" presStyleCnt="3"/>
      <dgm:spPr/>
      <dgm:t>
        <a:bodyPr/>
        <a:lstStyle/>
        <a:p>
          <a:endParaRPr lang="en-US"/>
        </a:p>
      </dgm:t>
    </dgm:pt>
    <dgm:pt modelId="{735C301D-4582-4D46-A5EA-F2A8360634B6}" type="pres">
      <dgm:prSet presAssocID="{CE3D14FE-F282-4D1E-8F19-8F541B024EF0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4A8676-98FC-4C3A-A20D-D065120A6076}" type="pres">
      <dgm:prSet presAssocID="{CE3D14FE-F282-4D1E-8F19-8F541B024EF0}" presName="invisiNode" presStyleLbl="node1" presStyleIdx="2" presStyleCnt="3"/>
      <dgm:spPr/>
    </dgm:pt>
    <dgm:pt modelId="{C82970E3-4F58-4697-8E6E-D21E98F67893}" type="pres">
      <dgm:prSet presAssocID="{CE3D14FE-F282-4D1E-8F19-8F541B024EF0}" presName="imagNode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3EF64767-F1AC-4BA2-A66C-0E0FB96BCACF}" type="presOf" srcId="{A3E7480E-C47E-408F-928E-493AAC6E0ED9}" destId="{CDF8FA58-0C48-4D7C-87D2-4E0D95956DB5}" srcOrd="0" destOrd="0" presId="urn:microsoft.com/office/officeart/2005/8/layout/hList7"/>
    <dgm:cxn modelId="{625140E7-D26F-4D4B-9796-162F4B7D58CD}" type="presOf" srcId="{3E4F3088-333D-4544-AAF2-BEAE6D6CFB0B}" destId="{5A8822BA-B011-4128-8D9C-01B88DB11BE9}" srcOrd="0" destOrd="0" presId="urn:microsoft.com/office/officeart/2005/8/layout/hList7"/>
    <dgm:cxn modelId="{60763CD3-FBCE-4071-AA43-5CBA0B36815C}" type="presOf" srcId="{E8F1A3B6-5A50-431C-8C7A-F61597BBEF3D}" destId="{2208AE0B-9DC5-45C8-9691-5667EAC430B7}" srcOrd="0" destOrd="0" presId="urn:microsoft.com/office/officeart/2005/8/layout/hList7"/>
    <dgm:cxn modelId="{6A8A756D-4A25-4378-9F05-E7F3CE5D2BDA}" type="presOf" srcId="{CE3D14FE-F282-4D1E-8F19-8F541B024EF0}" destId="{735C301D-4582-4D46-A5EA-F2A8360634B6}" srcOrd="1" destOrd="0" presId="urn:microsoft.com/office/officeart/2005/8/layout/hList7"/>
    <dgm:cxn modelId="{7A6865D7-AC81-41BF-9642-C905C28FC5A1}" type="presOf" srcId="{AF7A8A6F-FC30-458B-B091-8BEEEE96918F}" destId="{C8B523C5-4DBE-4885-A621-12CB926A9CD3}" srcOrd="0" destOrd="0" presId="urn:microsoft.com/office/officeart/2005/8/layout/hList7"/>
    <dgm:cxn modelId="{8EB7EF08-BF92-44FC-9A2D-C14FE7554FCE}" type="presOf" srcId="{A1F082F7-8207-4ACF-82E8-C69657976670}" destId="{387DF770-17F0-4DE0-A4E8-9A78CE9063C4}" srcOrd="1" destOrd="0" presId="urn:microsoft.com/office/officeart/2005/8/layout/hList7"/>
    <dgm:cxn modelId="{58A3CAAC-2E26-4401-B7BD-C451ED41BBB9}" srcId="{AF7A8A6F-FC30-458B-B091-8BEEEE96918F}" destId="{A1F082F7-8207-4ACF-82E8-C69657976670}" srcOrd="0" destOrd="0" parTransId="{F0A483FA-14B2-4AA7-A2C4-69E803B13569}" sibTransId="{E8F1A3B6-5A50-431C-8C7A-F61597BBEF3D}"/>
    <dgm:cxn modelId="{7EAA8107-BCD8-48ED-B0FB-0202EFA63131}" type="presOf" srcId="{A1F082F7-8207-4ACF-82E8-C69657976670}" destId="{E040722D-5CE4-4AE4-9118-F017F6C0BCB2}" srcOrd="0" destOrd="0" presId="urn:microsoft.com/office/officeart/2005/8/layout/hList7"/>
    <dgm:cxn modelId="{E134E033-2FC0-4C65-B234-89F9B414AAD4}" srcId="{AF7A8A6F-FC30-458B-B091-8BEEEE96918F}" destId="{CE3D14FE-F282-4D1E-8F19-8F541B024EF0}" srcOrd="2" destOrd="0" parTransId="{1F06AE30-762B-49B4-A874-9708C9739E5D}" sibTransId="{2DFF07B2-59AF-41ED-97CE-A67FA4B2991E}"/>
    <dgm:cxn modelId="{AD18C20E-A5BE-418B-8ADE-CAAC574C5944}" srcId="{AF7A8A6F-FC30-458B-B091-8BEEEE96918F}" destId="{A3E7480E-C47E-408F-928E-493AAC6E0ED9}" srcOrd="1" destOrd="0" parTransId="{193295C1-880D-4E69-AFD4-2331CB45A2AE}" sibTransId="{3E4F3088-333D-4544-AAF2-BEAE6D6CFB0B}"/>
    <dgm:cxn modelId="{35D82B73-F2D3-4E81-B080-C622DC4A4F02}" type="presOf" srcId="{CE3D14FE-F282-4D1E-8F19-8F541B024EF0}" destId="{DFEF0B4F-38CB-4FA5-A2F7-65A31B525486}" srcOrd="0" destOrd="0" presId="urn:microsoft.com/office/officeart/2005/8/layout/hList7"/>
    <dgm:cxn modelId="{BCC7E418-ADDB-4B81-AAB3-BF5EC77FB17C}" type="presOf" srcId="{A3E7480E-C47E-408F-928E-493AAC6E0ED9}" destId="{1D82C847-E6CD-4F45-BE00-EA98AD1CFEB0}" srcOrd="1" destOrd="0" presId="urn:microsoft.com/office/officeart/2005/8/layout/hList7"/>
    <dgm:cxn modelId="{393F36D8-DE65-43BC-B82E-AA8DDFE2789D}" type="presParOf" srcId="{C8B523C5-4DBE-4885-A621-12CB926A9CD3}" destId="{A6468931-8D71-4E91-904F-95A0475DB0F0}" srcOrd="0" destOrd="0" presId="urn:microsoft.com/office/officeart/2005/8/layout/hList7"/>
    <dgm:cxn modelId="{59D72D71-8171-4176-9F19-4E9138187F77}" type="presParOf" srcId="{C8B523C5-4DBE-4885-A621-12CB926A9CD3}" destId="{788BAAD3-9B21-44F0-9E72-BE6A80350354}" srcOrd="1" destOrd="0" presId="urn:microsoft.com/office/officeart/2005/8/layout/hList7"/>
    <dgm:cxn modelId="{8609B760-18E7-44FF-BF21-BDF511401938}" type="presParOf" srcId="{788BAAD3-9B21-44F0-9E72-BE6A80350354}" destId="{2A2DDA04-0770-48AC-BEE1-8F2A3EF78904}" srcOrd="0" destOrd="0" presId="urn:microsoft.com/office/officeart/2005/8/layout/hList7"/>
    <dgm:cxn modelId="{6E7FC338-4ABB-4B8D-99BB-B9882D05C173}" type="presParOf" srcId="{2A2DDA04-0770-48AC-BEE1-8F2A3EF78904}" destId="{E040722D-5CE4-4AE4-9118-F017F6C0BCB2}" srcOrd="0" destOrd="0" presId="urn:microsoft.com/office/officeart/2005/8/layout/hList7"/>
    <dgm:cxn modelId="{CBFDFA45-F9EF-4448-8543-48AF05F23722}" type="presParOf" srcId="{2A2DDA04-0770-48AC-BEE1-8F2A3EF78904}" destId="{387DF770-17F0-4DE0-A4E8-9A78CE9063C4}" srcOrd="1" destOrd="0" presId="urn:microsoft.com/office/officeart/2005/8/layout/hList7"/>
    <dgm:cxn modelId="{77C706B9-BDE7-4A72-871D-39C7E8F09522}" type="presParOf" srcId="{2A2DDA04-0770-48AC-BEE1-8F2A3EF78904}" destId="{C96E312A-B6CF-4914-B8C7-6DD01131153C}" srcOrd="2" destOrd="0" presId="urn:microsoft.com/office/officeart/2005/8/layout/hList7"/>
    <dgm:cxn modelId="{028040EF-7549-4403-B557-CC575CB71989}" type="presParOf" srcId="{2A2DDA04-0770-48AC-BEE1-8F2A3EF78904}" destId="{C07F44F9-D568-4471-986A-D9A532F31904}" srcOrd="3" destOrd="0" presId="urn:microsoft.com/office/officeart/2005/8/layout/hList7"/>
    <dgm:cxn modelId="{E9D1F555-05BD-41CD-96C3-F61BF97FDB3E}" type="presParOf" srcId="{788BAAD3-9B21-44F0-9E72-BE6A80350354}" destId="{2208AE0B-9DC5-45C8-9691-5667EAC430B7}" srcOrd="1" destOrd="0" presId="urn:microsoft.com/office/officeart/2005/8/layout/hList7"/>
    <dgm:cxn modelId="{328D6614-23C3-40F0-9E97-535F48E90E46}" type="presParOf" srcId="{788BAAD3-9B21-44F0-9E72-BE6A80350354}" destId="{69447E72-DADC-41C8-9A48-7E2B2D9B3CDF}" srcOrd="2" destOrd="0" presId="urn:microsoft.com/office/officeart/2005/8/layout/hList7"/>
    <dgm:cxn modelId="{4455228E-0A80-48F2-BDC1-D1D8ED8D88FE}" type="presParOf" srcId="{69447E72-DADC-41C8-9A48-7E2B2D9B3CDF}" destId="{CDF8FA58-0C48-4D7C-87D2-4E0D95956DB5}" srcOrd="0" destOrd="0" presId="urn:microsoft.com/office/officeart/2005/8/layout/hList7"/>
    <dgm:cxn modelId="{788BA0DC-E8EC-46C4-B40D-A8E0582688A2}" type="presParOf" srcId="{69447E72-DADC-41C8-9A48-7E2B2D9B3CDF}" destId="{1D82C847-E6CD-4F45-BE00-EA98AD1CFEB0}" srcOrd="1" destOrd="0" presId="urn:microsoft.com/office/officeart/2005/8/layout/hList7"/>
    <dgm:cxn modelId="{7DC7681D-5126-40FA-A4BC-4C814CE9CB8A}" type="presParOf" srcId="{69447E72-DADC-41C8-9A48-7E2B2D9B3CDF}" destId="{1B7442DB-13B0-466B-B837-5F1B5B1FA5EC}" srcOrd="2" destOrd="0" presId="urn:microsoft.com/office/officeart/2005/8/layout/hList7"/>
    <dgm:cxn modelId="{7CD81E89-FB39-42BC-A66C-63508F32E958}" type="presParOf" srcId="{69447E72-DADC-41C8-9A48-7E2B2D9B3CDF}" destId="{3DF7E730-E5CE-4845-A112-1220E65CB538}" srcOrd="3" destOrd="0" presId="urn:microsoft.com/office/officeart/2005/8/layout/hList7"/>
    <dgm:cxn modelId="{D4400FAD-D8E9-43A8-9C85-7D5932DA00AB}" type="presParOf" srcId="{788BAAD3-9B21-44F0-9E72-BE6A80350354}" destId="{5A8822BA-B011-4128-8D9C-01B88DB11BE9}" srcOrd="3" destOrd="0" presId="urn:microsoft.com/office/officeart/2005/8/layout/hList7"/>
    <dgm:cxn modelId="{BBF27EAA-6CE5-4595-955E-1CC75B953DA3}" type="presParOf" srcId="{788BAAD3-9B21-44F0-9E72-BE6A80350354}" destId="{3542C9A6-8D16-4B45-BFD0-C261ADBD26D2}" srcOrd="4" destOrd="0" presId="urn:microsoft.com/office/officeart/2005/8/layout/hList7"/>
    <dgm:cxn modelId="{2B5258AC-3998-42A6-8FBB-0773B1D3665E}" type="presParOf" srcId="{3542C9A6-8D16-4B45-BFD0-C261ADBD26D2}" destId="{DFEF0B4F-38CB-4FA5-A2F7-65A31B525486}" srcOrd="0" destOrd="0" presId="urn:microsoft.com/office/officeart/2005/8/layout/hList7"/>
    <dgm:cxn modelId="{B8A1AB47-FD50-4390-B8B0-38FDD6FE142E}" type="presParOf" srcId="{3542C9A6-8D16-4B45-BFD0-C261ADBD26D2}" destId="{735C301D-4582-4D46-A5EA-F2A8360634B6}" srcOrd="1" destOrd="0" presId="urn:microsoft.com/office/officeart/2005/8/layout/hList7"/>
    <dgm:cxn modelId="{DBA58FD6-0F66-413B-95EE-1BA74C52E397}" type="presParOf" srcId="{3542C9A6-8D16-4B45-BFD0-C261ADBD26D2}" destId="{D94A8676-98FC-4C3A-A20D-D065120A6076}" srcOrd="2" destOrd="0" presId="urn:microsoft.com/office/officeart/2005/8/layout/hList7"/>
    <dgm:cxn modelId="{6AFB12E9-6088-40C1-9E72-29FD5C6D428B}" type="presParOf" srcId="{3542C9A6-8D16-4B45-BFD0-C261ADBD26D2}" destId="{C82970E3-4F58-4697-8E6E-D21E98F67893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D2E6272-4251-464B-A746-8F87876347DE}">
      <dsp:nvSpPr>
        <dsp:cNvPr id="0" name=""/>
        <dsp:cNvSpPr/>
      </dsp:nvSpPr>
      <dsp:spPr>
        <a:xfrm>
          <a:off x="95271" y="685801"/>
          <a:ext cx="3638525" cy="1005830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B73947-85FC-4573-AFE7-A44F0AA9DDC9}">
      <dsp:nvSpPr>
        <dsp:cNvPr id="0" name=""/>
        <dsp:cNvSpPr/>
      </dsp:nvSpPr>
      <dsp:spPr>
        <a:xfrm>
          <a:off x="1666875" y="2404110"/>
          <a:ext cx="476250" cy="304800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14052D-B6D5-4FE6-B9B3-48EDA2E111D8}">
      <dsp:nvSpPr>
        <dsp:cNvPr id="0" name=""/>
        <dsp:cNvSpPr/>
      </dsp:nvSpPr>
      <dsp:spPr>
        <a:xfrm>
          <a:off x="762000" y="2647950"/>
          <a:ext cx="2286000" cy="571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33 Applications </a:t>
          </a:r>
          <a:r>
            <a:rPr lang="en-US" sz="1800" kern="1200" dirty="0" smtClean="0"/>
            <a:t>+ 1 ? </a:t>
          </a:r>
          <a:endParaRPr lang="en-US" sz="1800" kern="1200" dirty="0"/>
        </a:p>
      </dsp:txBody>
      <dsp:txXfrm>
        <a:off x="762000" y="2647950"/>
        <a:ext cx="2286000" cy="571500"/>
      </dsp:txXfrm>
    </dsp:sp>
    <dsp:sp modelId="{56D2A9D5-FA9B-4733-8E64-19485D4B4E20}">
      <dsp:nvSpPr>
        <dsp:cNvPr id="0" name=""/>
        <dsp:cNvSpPr/>
      </dsp:nvSpPr>
      <dsp:spPr>
        <a:xfrm>
          <a:off x="1676400" y="1295400"/>
          <a:ext cx="857250" cy="8572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1 </a:t>
          </a:r>
          <a:r>
            <a:rPr lang="en-US" sz="1200" b="1" kern="1200" dirty="0" smtClean="0"/>
            <a:t>   Letter of Support</a:t>
          </a:r>
          <a:endParaRPr lang="en-US" sz="1200" b="1" kern="1200" dirty="0"/>
        </a:p>
      </dsp:txBody>
      <dsp:txXfrm>
        <a:off x="1676400" y="1295400"/>
        <a:ext cx="857250" cy="857250"/>
      </dsp:txXfrm>
    </dsp:sp>
    <dsp:sp modelId="{FD9256CB-71FF-4AF6-BF3C-7003249BBF3B}">
      <dsp:nvSpPr>
        <dsp:cNvPr id="0" name=""/>
        <dsp:cNvSpPr/>
      </dsp:nvSpPr>
      <dsp:spPr>
        <a:xfrm>
          <a:off x="725268" y="445863"/>
          <a:ext cx="1224598" cy="10840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27 </a:t>
          </a:r>
          <a:r>
            <a:rPr lang="en-US" sz="1400" b="1" kern="1200" dirty="0" smtClean="0"/>
            <a:t>Individual</a:t>
          </a:r>
          <a:endParaRPr lang="en-US" sz="1400" b="1" kern="1200" dirty="0"/>
        </a:p>
      </dsp:txBody>
      <dsp:txXfrm>
        <a:off x="725268" y="445863"/>
        <a:ext cx="1224598" cy="1084078"/>
      </dsp:txXfrm>
    </dsp:sp>
    <dsp:sp modelId="{49753C96-BED7-4443-97BA-F21663532C76}">
      <dsp:nvSpPr>
        <dsp:cNvPr id="0" name=""/>
        <dsp:cNvSpPr/>
      </dsp:nvSpPr>
      <dsp:spPr>
        <a:xfrm>
          <a:off x="2057402" y="457198"/>
          <a:ext cx="857250" cy="8572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6 </a:t>
          </a:r>
          <a:r>
            <a:rPr lang="en-US" sz="1400" b="1" kern="1200" dirty="0" smtClean="0"/>
            <a:t>Teams</a:t>
          </a:r>
          <a:endParaRPr lang="en-US" sz="1400" b="1" kern="1200" dirty="0"/>
        </a:p>
      </dsp:txBody>
      <dsp:txXfrm>
        <a:off x="2057402" y="457198"/>
        <a:ext cx="857250" cy="857250"/>
      </dsp:txXfrm>
    </dsp:sp>
    <dsp:sp modelId="{BB53011E-97C0-4351-8ADE-E874CF375795}">
      <dsp:nvSpPr>
        <dsp:cNvPr id="0" name=""/>
        <dsp:cNvSpPr/>
      </dsp:nvSpPr>
      <dsp:spPr>
        <a:xfrm>
          <a:off x="1" y="609600"/>
          <a:ext cx="3809996" cy="213360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D2E6272-4251-464B-A746-8F87876347DE}">
      <dsp:nvSpPr>
        <dsp:cNvPr id="0" name=""/>
        <dsp:cNvSpPr/>
      </dsp:nvSpPr>
      <dsp:spPr>
        <a:xfrm>
          <a:off x="95271" y="685801"/>
          <a:ext cx="3638525" cy="1005830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B73947-85FC-4573-AFE7-A44F0AA9DDC9}">
      <dsp:nvSpPr>
        <dsp:cNvPr id="0" name=""/>
        <dsp:cNvSpPr/>
      </dsp:nvSpPr>
      <dsp:spPr>
        <a:xfrm>
          <a:off x="1666875" y="2404110"/>
          <a:ext cx="476250" cy="304800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14052D-B6D5-4FE6-B9B3-48EDA2E111D8}">
      <dsp:nvSpPr>
        <dsp:cNvPr id="0" name=""/>
        <dsp:cNvSpPr/>
      </dsp:nvSpPr>
      <dsp:spPr>
        <a:xfrm>
          <a:off x="762000" y="2647950"/>
          <a:ext cx="2286000" cy="571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26 Applications</a:t>
          </a:r>
          <a:endParaRPr lang="en-US" sz="2000" kern="1200" dirty="0"/>
        </a:p>
      </dsp:txBody>
      <dsp:txXfrm>
        <a:off x="762000" y="2647950"/>
        <a:ext cx="2286000" cy="571500"/>
      </dsp:txXfrm>
    </dsp:sp>
    <dsp:sp modelId="{0F010FB1-0F3F-4681-9407-86F0AAACA58A}">
      <dsp:nvSpPr>
        <dsp:cNvPr id="0" name=""/>
        <dsp:cNvSpPr/>
      </dsp:nvSpPr>
      <dsp:spPr>
        <a:xfrm>
          <a:off x="1104890" y="381005"/>
          <a:ext cx="1714507" cy="13335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26 </a:t>
          </a:r>
          <a:r>
            <a:rPr lang="en-US" sz="1400" b="1" kern="1200" dirty="0" smtClean="0"/>
            <a:t>Individual</a:t>
          </a:r>
          <a:endParaRPr lang="en-US" sz="1400" b="1" kern="1200" dirty="0"/>
        </a:p>
      </dsp:txBody>
      <dsp:txXfrm>
        <a:off x="1104890" y="381005"/>
        <a:ext cx="1714507" cy="1333500"/>
      </dsp:txXfrm>
    </dsp:sp>
    <dsp:sp modelId="{BB53011E-97C0-4351-8ADE-E874CF375795}">
      <dsp:nvSpPr>
        <dsp:cNvPr id="0" name=""/>
        <dsp:cNvSpPr/>
      </dsp:nvSpPr>
      <dsp:spPr>
        <a:xfrm>
          <a:off x="1" y="609600"/>
          <a:ext cx="3809996" cy="213360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6F0BB51-F1EA-466B-AD16-5D96EEF70CB2}">
      <dsp:nvSpPr>
        <dsp:cNvPr id="0" name=""/>
        <dsp:cNvSpPr/>
      </dsp:nvSpPr>
      <dsp:spPr>
        <a:xfrm rot="20319116">
          <a:off x="25254" y="1844672"/>
          <a:ext cx="8179091" cy="936629"/>
        </a:xfrm>
        <a:prstGeom prst="mathMin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ACC211-6FEC-4E19-ABCA-316228A645AF}">
      <dsp:nvSpPr>
        <dsp:cNvPr id="0" name=""/>
        <dsp:cNvSpPr/>
      </dsp:nvSpPr>
      <dsp:spPr>
        <a:xfrm>
          <a:off x="1066803" y="700946"/>
          <a:ext cx="2468880" cy="1850390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2E0676-6FBB-461C-92DD-810FB6690733}">
      <dsp:nvSpPr>
        <dsp:cNvPr id="0" name=""/>
        <dsp:cNvSpPr/>
      </dsp:nvSpPr>
      <dsp:spPr>
        <a:xfrm>
          <a:off x="3352804" y="0"/>
          <a:ext cx="3127248" cy="19429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Mathematics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(1)</a:t>
          </a:r>
        </a:p>
      </dsp:txBody>
      <dsp:txXfrm>
        <a:off x="3352804" y="0"/>
        <a:ext cx="3127248" cy="1942909"/>
      </dsp:txXfrm>
    </dsp:sp>
    <dsp:sp modelId="{3ECB57A2-0FC4-49AB-8AD0-B2A7EEA87436}">
      <dsp:nvSpPr>
        <dsp:cNvPr id="0" name=""/>
        <dsp:cNvSpPr/>
      </dsp:nvSpPr>
      <dsp:spPr>
        <a:xfrm>
          <a:off x="4800597" y="2102857"/>
          <a:ext cx="2468880" cy="1850390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4ECFF4-E4B4-407D-990F-680D7E427BF6}">
      <dsp:nvSpPr>
        <dsp:cNvPr id="0" name=""/>
        <dsp:cNvSpPr/>
      </dsp:nvSpPr>
      <dsp:spPr>
        <a:xfrm>
          <a:off x="2209799" y="2648054"/>
          <a:ext cx="2633472" cy="19429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Special Program: Gemstone (5)</a:t>
          </a:r>
          <a:endParaRPr lang="en-US" sz="3000" kern="1200" dirty="0"/>
        </a:p>
      </dsp:txBody>
      <dsp:txXfrm>
        <a:off x="2209799" y="2648054"/>
        <a:ext cx="2633472" cy="194290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040722D-5CE4-4AE4-9118-F017F6C0BCB2}">
      <dsp:nvSpPr>
        <dsp:cNvPr id="0" name=""/>
        <dsp:cNvSpPr/>
      </dsp:nvSpPr>
      <dsp:spPr>
        <a:xfrm>
          <a:off x="1855" y="0"/>
          <a:ext cx="2887414" cy="48005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/>
            <a:t>For the money and a glory</a:t>
          </a:r>
          <a:endParaRPr lang="en-US" sz="2600" b="1" kern="1200" dirty="0"/>
        </a:p>
      </dsp:txBody>
      <dsp:txXfrm>
        <a:off x="1855" y="1920240"/>
        <a:ext cx="2887414" cy="1920240"/>
      </dsp:txXfrm>
    </dsp:sp>
    <dsp:sp modelId="{C07F44F9-D568-4471-986A-D9A532F31904}">
      <dsp:nvSpPr>
        <dsp:cNvPr id="0" name=""/>
        <dsp:cNvSpPr/>
      </dsp:nvSpPr>
      <dsp:spPr>
        <a:xfrm>
          <a:off x="646263" y="288035"/>
          <a:ext cx="1598599" cy="1598599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F8FA58-0C48-4D7C-87D2-4E0D95956DB5}">
      <dsp:nvSpPr>
        <dsp:cNvPr id="0" name=""/>
        <dsp:cNvSpPr/>
      </dsp:nvSpPr>
      <dsp:spPr>
        <a:xfrm>
          <a:off x="2975892" y="0"/>
          <a:ext cx="2887414" cy="48005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/>
            <a:t>Instructor’s recommendation</a:t>
          </a:r>
          <a:endParaRPr lang="en-US" sz="2600" b="1" kern="1200" dirty="0"/>
        </a:p>
      </dsp:txBody>
      <dsp:txXfrm>
        <a:off x="2975892" y="1920240"/>
        <a:ext cx="2887414" cy="1920240"/>
      </dsp:txXfrm>
    </dsp:sp>
    <dsp:sp modelId="{3DF7E730-E5CE-4845-A112-1220E65CB538}">
      <dsp:nvSpPr>
        <dsp:cNvPr id="0" name=""/>
        <dsp:cNvSpPr/>
      </dsp:nvSpPr>
      <dsp:spPr>
        <a:xfrm>
          <a:off x="3620300" y="288036"/>
          <a:ext cx="1598599" cy="1598599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EF0B4F-38CB-4FA5-A2F7-65A31B525486}">
      <dsp:nvSpPr>
        <dsp:cNvPr id="0" name=""/>
        <dsp:cNvSpPr/>
      </dsp:nvSpPr>
      <dsp:spPr>
        <a:xfrm>
          <a:off x="5949929" y="0"/>
          <a:ext cx="2887414" cy="48005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/>
            <a:t>For funding research under way </a:t>
          </a:r>
          <a:endParaRPr lang="en-US" sz="2600" b="1" kern="1200" dirty="0"/>
        </a:p>
      </dsp:txBody>
      <dsp:txXfrm>
        <a:off x="5949929" y="1920240"/>
        <a:ext cx="2887414" cy="1920240"/>
      </dsp:txXfrm>
    </dsp:sp>
    <dsp:sp modelId="{C82970E3-4F58-4697-8E6E-D21E98F67893}">
      <dsp:nvSpPr>
        <dsp:cNvPr id="0" name=""/>
        <dsp:cNvSpPr/>
      </dsp:nvSpPr>
      <dsp:spPr>
        <a:xfrm>
          <a:off x="6594336" y="288036"/>
          <a:ext cx="1598599" cy="1598599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468931-8D71-4E91-904F-95A0475DB0F0}">
      <dsp:nvSpPr>
        <dsp:cNvPr id="0" name=""/>
        <dsp:cNvSpPr/>
      </dsp:nvSpPr>
      <dsp:spPr>
        <a:xfrm>
          <a:off x="353567" y="3840480"/>
          <a:ext cx="8132064" cy="720090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4CA215-1486-4C98-AFAF-094D4B9E37E5}" type="datetimeFigureOut">
              <a:rPr lang="en-US" smtClean="0"/>
              <a:pPr/>
              <a:t>5/2/2012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337EAD-1003-4BC5-B41A-F6B9FBB9591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337EAD-1003-4BC5-B41A-F6B9FBB9591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337EAD-1003-4BC5-B41A-F6B9FBB9591A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Number of Departments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337EAD-1003-4BC5-B41A-F6B9FBB9591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337EAD-1003-4BC5-B41A-F6B9FBB9591A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337EAD-1003-4BC5-B41A-F6B9FBB9591A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337EAD-1003-4BC5-B41A-F6B9FBB9591A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337EAD-1003-4BC5-B41A-F6B9FBB9591A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337EAD-1003-4BC5-B41A-F6B9FBB9591A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337EAD-1003-4BC5-B41A-F6B9FBB9591A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337EAD-1003-4BC5-B41A-F6B9FBB9591A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337EAD-1003-4BC5-B41A-F6B9FBB9591A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337EAD-1003-4BC5-B41A-F6B9FBB9591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337EAD-1003-4BC5-B41A-F6B9FBB9591A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337EAD-1003-4BC5-B41A-F6B9FBB9591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337EAD-1003-4BC5-B41A-F6B9FBB9591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337EAD-1003-4BC5-B41A-F6B9FBB9591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337EAD-1003-4BC5-B41A-F6B9FBB9591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337EAD-1003-4BC5-B41A-F6B9FBB9591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337EAD-1003-4BC5-B41A-F6B9FBB9591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337EAD-1003-4BC5-B41A-F6B9FBB9591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48551-8E2A-4863-9904-B0B3677E7555}" type="datetimeFigureOut">
              <a:rPr lang="en-US" smtClean="0"/>
              <a:pPr/>
              <a:t>5/2/2012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647C-4943-429E-9F85-51D290083B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48551-8E2A-4863-9904-B0B3677E7555}" type="datetimeFigureOut">
              <a:rPr lang="en-US" smtClean="0"/>
              <a:pPr/>
              <a:t>5/2/2012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647C-4943-429E-9F85-51D290083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48551-8E2A-4863-9904-B0B3677E7555}" type="datetimeFigureOut">
              <a:rPr lang="en-US" smtClean="0"/>
              <a:pPr/>
              <a:t>5/2/2012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647C-4943-429E-9F85-51D290083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48551-8E2A-4863-9904-B0B3677E7555}" type="datetimeFigureOut">
              <a:rPr lang="en-US" smtClean="0"/>
              <a:pPr/>
              <a:t>5/2/2012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647C-4943-429E-9F85-51D290083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48551-8E2A-4863-9904-B0B3677E7555}" type="datetimeFigureOut">
              <a:rPr lang="en-US" smtClean="0"/>
              <a:pPr/>
              <a:t>5/2/2012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647C-4943-429E-9F85-51D290083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48551-8E2A-4863-9904-B0B3677E7555}" type="datetimeFigureOut">
              <a:rPr lang="en-US" smtClean="0"/>
              <a:pPr/>
              <a:t>5/2/2012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647C-4943-429E-9F85-51D290083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48551-8E2A-4863-9904-B0B3677E7555}" type="datetimeFigureOut">
              <a:rPr lang="en-US" smtClean="0"/>
              <a:pPr/>
              <a:t>5/2/2012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647C-4943-429E-9F85-51D290083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48551-8E2A-4863-9904-B0B3677E7555}" type="datetimeFigureOut">
              <a:rPr lang="en-US" smtClean="0"/>
              <a:pPr/>
              <a:t>5/2/2012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647C-4943-429E-9F85-51D290083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48551-8E2A-4863-9904-B0B3677E7555}" type="datetimeFigureOut">
              <a:rPr lang="en-US" smtClean="0"/>
              <a:pPr/>
              <a:t>5/2/2012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647C-4943-429E-9F85-51D290083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48551-8E2A-4863-9904-B0B3677E7555}" type="datetimeFigureOut">
              <a:rPr lang="en-US" smtClean="0"/>
              <a:pPr/>
              <a:t>5/2/2012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647C-4943-429E-9F85-51D290083B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F2048551-8E2A-4863-9904-B0B3677E7555}" type="datetimeFigureOut">
              <a:rPr lang="en-US" smtClean="0"/>
              <a:pPr/>
              <a:t>5/2/2012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751647C-4943-429E-9F85-51D290083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2048551-8E2A-4863-9904-B0B3677E7555}" type="datetimeFigureOut">
              <a:rPr lang="en-US" smtClean="0"/>
              <a:pPr/>
              <a:t>5/2/2012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751647C-4943-429E-9F85-51D290083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hyperlink" Target="http://notech4u.deviantart.com/art/1000-Dollar-Bill-166227716" TargetMode="Externa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hdl.handle.net/1903/11405" TargetMode="External"/><Relationship Id="rId4" Type="http://schemas.openxmlformats.org/officeDocument/2006/relationships/hyperlink" Target="http://www.ictel.innov.org/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southernlibrarianship.icaap.org/content/v10n01/hackman_t01.html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mailto:nedelina@umd.edu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estminstercollege.edu/library/documents/award_rubric.pdf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828800"/>
            <a:ext cx="8534400" cy="1673352"/>
          </a:xfr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4000" dirty="0" smtClean="0"/>
              <a:t>DON’T MISS THE HIDDEN TREASURES!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4000" dirty="0" smtClean="0"/>
              <a:t>Ideas for Successful Library Outreach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1800" dirty="0" smtClean="0"/>
              <a:t>May 10, 2012</a:t>
            </a:r>
            <a:br>
              <a:rPr lang="en-US" sz="1800" dirty="0" smtClean="0"/>
            </a:br>
            <a:endParaRPr lang="en-US" sz="1800" b="1" dirty="0">
              <a:latin typeface="Belwe Cn BT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81600" y="152400"/>
            <a:ext cx="3810000" cy="457200"/>
          </a:xfrm>
        </p:spPr>
        <p:txBody>
          <a:bodyPr>
            <a:normAutofit/>
          </a:bodyPr>
          <a:lstStyle/>
          <a:p>
            <a:pPr algn="r"/>
            <a:r>
              <a:rPr lang="en-US" sz="1000" dirty="0" smtClean="0"/>
              <a:t>Maryland Library Association and Delaware Library Association</a:t>
            </a:r>
          </a:p>
          <a:p>
            <a:pPr algn="r"/>
            <a:r>
              <a:rPr lang="en-US" sz="1000" dirty="0" smtClean="0"/>
              <a:t>2012 Joint Library Conference, Ocean City, MD</a:t>
            </a:r>
            <a:endParaRPr lang="en-US" sz="1000" dirty="0"/>
          </a:p>
        </p:txBody>
      </p:sp>
      <p:pic>
        <p:nvPicPr>
          <p:cNvPr id="4" name="Picture 3" descr="UMLibraries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5867400"/>
            <a:ext cx="2362200" cy="8434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53000" y="5867400"/>
            <a:ext cx="40386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bg1"/>
                </a:solidFill>
                <a:latin typeface="Lucida Calligraphy" pitchFamily="66" charset="0"/>
              </a:rPr>
              <a:t>Nedelina Tchangalova</a:t>
            </a:r>
          </a:p>
          <a:p>
            <a:pPr algn="r"/>
            <a:r>
              <a:rPr lang="en-US" sz="1200" dirty="0" smtClean="0"/>
              <a:t>Engineering, Physical Sciences and Public Health Librarian</a:t>
            </a:r>
          </a:p>
          <a:p>
            <a:pPr algn="r"/>
            <a:r>
              <a:rPr lang="en-US" sz="1200" dirty="0" smtClean="0"/>
              <a:t>Engineering &amp; Physical Sciences Library (EPSL)</a:t>
            </a:r>
          </a:p>
          <a:p>
            <a:pPr algn="r"/>
            <a:r>
              <a:rPr lang="en-US" sz="1200" u="sng" dirty="0" smtClean="0">
                <a:solidFill>
                  <a:schemeClr val="bg1"/>
                </a:solidFill>
              </a:rPr>
              <a:t>nedelina@umd.edu</a:t>
            </a:r>
            <a:r>
              <a:rPr lang="en-US" sz="1200" dirty="0" smtClean="0"/>
              <a:t> 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Publicity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410200" y="1676400"/>
            <a:ext cx="3733800" cy="4855464"/>
          </a:xfrm>
        </p:spPr>
        <p:txBody>
          <a:bodyPr>
            <a:normAutofit/>
          </a:bodyPr>
          <a:lstStyle/>
          <a:p>
            <a:r>
              <a:rPr lang="en-US" dirty="0" smtClean="0"/>
              <a:t>Ad in Diamondback</a:t>
            </a:r>
          </a:p>
          <a:p>
            <a:r>
              <a:rPr lang="en-US" dirty="0" smtClean="0"/>
              <a:t>E-bulletin boards</a:t>
            </a:r>
          </a:p>
          <a:p>
            <a:r>
              <a:rPr lang="en-US" dirty="0" smtClean="0"/>
              <a:t>Flyers</a:t>
            </a:r>
          </a:p>
          <a:p>
            <a:r>
              <a:rPr lang="en-US" dirty="0" smtClean="0"/>
              <a:t>Library blogs</a:t>
            </a:r>
          </a:p>
          <a:p>
            <a:r>
              <a:rPr lang="en-US" dirty="0" smtClean="0"/>
              <a:t>Library web site</a:t>
            </a:r>
          </a:p>
          <a:p>
            <a:r>
              <a:rPr lang="en-US" dirty="0" smtClean="0"/>
              <a:t>Listservs</a:t>
            </a:r>
          </a:p>
          <a:p>
            <a:r>
              <a:rPr lang="en-US" dirty="0" smtClean="0"/>
              <a:t>Online newsletter</a:t>
            </a:r>
          </a:p>
          <a:p>
            <a:r>
              <a:rPr lang="en-US" dirty="0" smtClean="0"/>
              <a:t>Social network  sites</a:t>
            </a:r>
          </a:p>
          <a:p>
            <a:r>
              <a:rPr lang="en-US" dirty="0" smtClean="0"/>
              <a:t>Subject librarians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432" y="1752600"/>
            <a:ext cx="2309368" cy="2971800"/>
          </a:xfrm>
          <a:prstGeom prst="rect">
            <a:avLst/>
          </a:prstGeom>
          <a:noFill/>
          <a:ln w="50800" cmpd="thickThin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213" y="3124200"/>
            <a:ext cx="2414587" cy="3222050"/>
          </a:xfrm>
          <a:prstGeom prst="rect">
            <a:avLst/>
          </a:prstGeom>
          <a:noFill/>
          <a:ln w="50800" cmpd="thickThin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28600" y="47244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Year 2011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819400" y="6324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Year 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1" dur="indefinite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52" dur="indefinite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53" dur="indefinite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304800" y="1981200"/>
          <a:ext cx="3810000" cy="3429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62000" y="1600200"/>
            <a:ext cx="2971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Year 2011</a:t>
            </a:r>
            <a:endParaRPr lang="en-US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334000" y="1676400"/>
            <a:ext cx="2971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Year 2012</a:t>
            </a:r>
            <a:endParaRPr lang="en-US" sz="3200" b="1" dirty="0"/>
          </a:p>
        </p:txBody>
      </p:sp>
      <p:graphicFrame>
        <p:nvGraphicFramePr>
          <p:cNvPr id="8" name="Content Placeholder 5"/>
          <p:cNvGraphicFramePr>
            <a:graphicFrameLocks/>
          </p:cNvGraphicFramePr>
          <p:nvPr/>
        </p:nvGraphicFramePr>
        <p:xfrm>
          <a:off x="4953000" y="2133600"/>
          <a:ext cx="3810000" cy="3429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9" name="Title 4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>
            <a:normAutofit/>
          </a:bodyPr>
          <a:lstStyle/>
          <a:p>
            <a:r>
              <a:rPr lang="en-US" dirty="0" smtClean="0"/>
              <a:t>Statistics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191000" y="5638800"/>
            <a:ext cx="4724400" cy="954107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n-US" sz="800" b="1" dirty="0" smtClean="0"/>
          </a:p>
          <a:p>
            <a:pPr algn="ctr"/>
            <a:r>
              <a:rPr lang="en-US" sz="2000" b="1" dirty="0" smtClean="0"/>
              <a:t>Each year, students are competing for three awards, $1,000 each.</a:t>
            </a:r>
          </a:p>
          <a:p>
            <a:pPr algn="ctr"/>
            <a:endParaRPr lang="en-US" sz="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28600" y="6627168"/>
            <a:ext cx="533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Source: </a:t>
            </a:r>
            <a:r>
              <a:rPr lang="en-US" sz="900" dirty="0" smtClean="0">
                <a:hlinkClick r:id="rId13"/>
              </a:rPr>
              <a:t>http://notech4u.deviantart.com/art/1000-Dollar-Bill-166227716</a:t>
            </a:r>
            <a:endParaRPr lang="en-US" sz="900" dirty="0"/>
          </a:p>
        </p:txBody>
      </p:sp>
      <p:pic>
        <p:nvPicPr>
          <p:cNvPr id="12" name="Picture 11" descr="http://fc00.deviantart.net/fs71/f/2010/153/0/5/1000_Dollar_Bill_by_NoTech4U.jpg"/>
          <p:cNvPicPr/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04800" y="5486400"/>
            <a:ext cx="3429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4" grpId="0"/>
      <p:bldP spid="5" grpId="0"/>
      <p:bldGraphic spid="8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0" y="1676400"/>
          <a:ext cx="8763000" cy="49249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5000"/>
                <a:gridCol w="1524000"/>
                <a:gridCol w="1524000"/>
              </a:tblGrid>
              <a:tr h="603035">
                <a:tc>
                  <a:txBody>
                    <a:bodyPr/>
                    <a:lstStyle/>
                    <a:p>
                      <a:pPr algn="ctr"/>
                      <a:endParaRPr lang="en-US" sz="1600" b="1" dirty="0" smtClean="0"/>
                    </a:p>
                    <a:p>
                      <a:pPr algn="ctr"/>
                      <a:r>
                        <a:rPr lang="en-US" sz="1600" b="1" dirty="0" smtClean="0"/>
                        <a:t>Colleges/ Departments/ Programs</a:t>
                      </a:r>
                      <a:endParaRPr lang="en-US" sz="16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TOTAL </a:t>
                      </a:r>
                    </a:p>
                    <a:p>
                      <a:pPr algn="ctr"/>
                      <a:r>
                        <a:rPr lang="en-US" sz="1600" b="1" dirty="0" smtClean="0"/>
                        <a:t>Number of Applications</a:t>
                      </a:r>
                      <a:endParaRPr lang="en-US" sz="16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</a:tr>
              <a:tr h="4119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Number of Departments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Year 2011</a:t>
                      </a:r>
                      <a:endParaRPr lang="en-US" sz="1600" b="1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Year 2012</a:t>
                      </a:r>
                      <a:endParaRPr lang="en-US" sz="1600" b="1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3449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of Arts and Humanities  (80+)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13</a:t>
                      </a:r>
                      <a:endParaRPr lang="en-US" sz="1600" b="1" dirty="0"/>
                    </a:p>
                  </a:txBody>
                  <a:tcPr/>
                </a:tc>
              </a:tr>
              <a:tr h="390928">
                <a:tc>
                  <a:txBody>
                    <a:bodyPr/>
                    <a:lstStyle/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of Agriculture and Natural Resources (7)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3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4</a:t>
                      </a:r>
                      <a:endParaRPr lang="en-US" sz="1600" b="1" dirty="0"/>
                    </a:p>
                  </a:txBody>
                  <a:tcPr/>
                </a:tc>
              </a:tr>
              <a:tr h="375370">
                <a:tc>
                  <a:txBody>
                    <a:bodyPr/>
                    <a:lstStyle/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Park Scholars Program (11)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3</a:t>
                      </a:r>
                      <a:endParaRPr lang="en-US" sz="1600" b="1" dirty="0"/>
                    </a:p>
                  </a:txBody>
                  <a:tcPr/>
                </a:tc>
              </a:tr>
              <a:tr h="326376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1600" b="1" dirty="0" smtClean="0"/>
                        <a:t>College of Computer, Mathematical and Natural Sciences (10)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0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</a:t>
                      </a:r>
                      <a:endParaRPr lang="en-US" sz="1600" b="1" dirty="0"/>
                    </a:p>
                  </a:txBody>
                  <a:tcPr/>
                </a:tc>
              </a:tr>
              <a:tr h="344254">
                <a:tc>
                  <a:txBody>
                    <a:bodyPr/>
                    <a:lstStyle/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A. James Clark School of Engineering  (8)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</a:tr>
              <a:tr h="344592">
                <a:tc>
                  <a:txBody>
                    <a:bodyPr/>
                    <a:lstStyle/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of Journalism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</a:tr>
              <a:tr h="344592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Robert H. Smith School of Business (6)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0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</a:tr>
              <a:tr h="344592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Honors College (6)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0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</a:tr>
              <a:tr h="344592">
                <a:tc>
                  <a:txBody>
                    <a:bodyPr/>
                    <a:lstStyle/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School of Public Health (6)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0</a:t>
                      </a:r>
                      <a:endParaRPr lang="en-US" sz="1600" b="1" dirty="0"/>
                    </a:p>
                  </a:txBody>
                  <a:tcPr/>
                </a:tc>
              </a:tr>
              <a:tr h="344592">
                <a:tc>
                  <a:txBody>
                    <a:bodyPr/>
                    <a:lstStyle/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of Behavioral and Social Sciences (10)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8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0</a:t>
                      </a:r>
                      <a:endParaRPr lang="en-US" sz="1600" b="1" dirty="0"/>
                    </a:p>
                  </a:txBody>
                  <a:tcPr/>
                </a:tc>
              </a:tr>
              <a:tr h="383416">
                <a:tc>
                  <a:txBody>
                    <a:bodyPr/>
                    <a:lstStyle/>
                    <a:p>
                      <a:pPr algn="r"/>
                      <a:r>
                        <a:rPr lang="en-US" sz="20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C00000"/>
                          </a:solidFill>
                        </a:rPr>
                        <a:t>27</a:t>
                      </a: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C00000"/>
                          </a:solidFill>
                        </a:rPr>
                        <a:t>26</a:t>
                      </a: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4"/>
          <p:cNvSpPr>
            <a:spLocks noGrp="1"/>
          </p:cNvSpPr>
          <p:nvPr>
            <p:ph type="title"/>
          </p:nvPr>
        </p:nvSpPr>
        <p:spPr>
          <a:xfrm>
            <a:off x="152400" y="155448"/>
            <a:ext cx="8915400" cy="1252728"/>
          </a:xfrm>
        </p:spPr>
        <p:txBody>
          <a:bodyPr>
            <a:normAutofit/>
          </a:bodyPr>
          <a:lstStyle/>
          <a:p>
            <a:r>
              <a:rPr lang="en-US" dirty="0" smtClean="0"/>
              <a:t>Statistics – Departments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4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>
            <a:normAutofit/>
          </a:bodyPr>
          <a:lstStyle/>
          <a:p>
            <a:r>
              <a:rPr lang="en-US" dirty="0" smtClean="0"/>
              <a:t>Statistics – Individual Applicants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0" y="1774825"/>
          <a:ext cx="8915400" cy="4625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457200" y="2155825"/>
          <a:ext cx="8229600" cy="4625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lang="en-US" dirty="0" smtClean="0"/>
              <a:t>Team Applicants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162800" y="1600200"/>
            <a:ext cx="1828800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Year 2011 only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685801" y="1828800"/>
            <a:ext cx="3657600" cy="3951288"/>
          </a:xfrm>
        </p:spPr>
        <p:txBody>
          <a:bodyPr/>
          <a:lstStyle/>
          <a:p>
            <a:pPr>
              <a:buNone/>
            </a:pPr>
            <a:r>
              <a:rPr lang="en-US" sz="3200" b="1" dirty="0" smtClean="0"/>
              <a:t>Outside Libraries</a:t>
            </a:r>
          </a:p>
          <a:p>
            <a:pPr indent="-230188"/>
            <a:r>
              <a:rPr lang="en-US" sz="2800" dirty="0" smtClean="0"/>
              <a:t>Professors</a:t>
            </a:r>
          </a:p>
          <a:p>
            <a:pPr indent="-230188"/>
            <a:r>
              <a:rPr lang="en-US" sz="2800" dirty="0" smtClean="0"/>
              <a:t>Teaching assistants</a:t>
            </a:r>
          </a:p>
          <a:p>
            <a:pPr indent="-230188"/>
            <a:r>
              <a:rPr lang="en-US" sz="2800" dirty="0" smtClean="0"/>
              <a:t>Graduate students</a:t>
            </a:r>
          </a:p>
          <a:p>
            <a:pPr indent="-230188"/>
            <a:r>
              <a:rPr lang="en-US" sz="2800" dirty="0" smtClean="0"/>
              <a:t>Experts</a:t>
            </a:r>
          </a:p>
          <a:p>
            <a:pPr indent="-230188"/>
            <a:r>
              <a:rPr lang="en-US" sz="2800" dirty="0" smtClean="0"/>
              <a:t>Family and friends</a:t>
            </a:r>
            <a:endParaRPr lang="en-US" sz="2800" dirty="0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2324100" y="4000500"/>
            <a:ext cx="4495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Assistance seek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5105400" y="1828800"/>
            <a:ext cx="3581400" cy="144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b="1" dirty="0" smtClean="0"/>
              <a:t>Librarians and library staff</a:t>
            </a:r>
          </a:p>
          <a:p>
            <a:endParaRPr lang="en-US" dirty="0"/>
          </a:p>
        </p:txBody>
      </p:sp>
      <p:pic>
        <p:nvPicPr>
          <p:cNvPr id="1027" name="Picture 3" descr="C:\Users\nedelina\AppData\Local\Microsoft\Windows\Temporary Internet Files\Content.IE5\89LNBTZ2\MC90029494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3429000"/>
            <a:ext cx="3093640" cy="28867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/>
          <p:cNvGraphicFramePr/>
          <p:nvPr/>
        </p:nvGraphicFramePr>
        <p:xfrm>
          <a:off x="152400" y="1828800"/>
          <a:ext cx="88392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Did Students Apply?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Here is the Day!</a:t>
            </a:r>
            <a:endParaRPr lang="en-US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399" y="1752600"/>
            <a:ext cx="2786063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564280">
            <a:off x="4189928" y="1116286"/>
            <a:ext cx="3733800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6600" y="3581400"/>
            <a:ext cx="1833563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57446" y="3962400"/>
            <a:ext cx="3700554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7-Point Star 9"/>
          <p:cNvSpPr/>
          <p:nvPr/>
        </p:nvSpPr>
        <p:spPr>
          <a:xfrm>
            <a:off x="228600" y="1905000"/>
            <a:ext cx="4876800" cy="434340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Award Ceremony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20507728">
            <a:off x="1386457" y="3228161"/>
            <a:ext cx="2441378" cy="194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 rot="20488445">
            <a:off x="1731913" y="5024826"/>
            <a:ext cx="28503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Courtesy of Rebecca Wilson, </a:t>
            </a:r>
          </a:p>
          <a:p>
            <a:r>
              <a:rPr lang="en-US" sz="1000" dirty="0" smtClean="0"/>
              <a:t>Graphics Coordinator </a:t>
            </a:r>
            <a:endParaRPr lang="en-US" sz="10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1676400"/>
            <a:ext cx="3657600" cy="2193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0" y="4267200"/>
            <a:ext cx="3657600" cy="2382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Right Arrow 10"/>
          <p:cNvSpPr/>
          <p:nvPr/>
        </p:nvSpPr>
        <p:spPr>
          <a:xfrm rot="13324195">
            <a:off x="2988728" y="4961205"/>
            <a:ext cx="1447800" cy="152400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 rot="19129142">
            <a:off x="5133268" y="3961356"/>
            <a:ext cx="1447800" cy="165653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8991600" cy="1958609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Make a plan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Build a team with different library responsibilities</a:t>
            </a:r>
          </a:p>
          <a:p>
            <a:endParaRPr lang="en-US" dirty="0"/>
          </a:p>
        </p:txBody>
      </p:sp>
      <p:pic>
        <p:nvPicPr>
          <p:cNvPr id="2056" name="Picture 8" descr="C:\Users\nedelina\AppData\Local\Microsoft\Windows\Temporary Internet Files\Content.IE5\02WF5Y5H\MP900443014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3114377"/>
            <a:ext cx="4448691" cy="3134023"/>
          </a:xfrm>
          <a:prstGeom prst="rect">
            <a:avLst/>
          </a:prstGeom>
          <a:noFill/>
        </p:spPr>
      </p:pic>
      <p:sp>
        <p:nvSpPr>
          <p:cNvPr id="18" name="Content Placeholder 2"/>
          <p:cNvSpPr txBox="1">
            <a:spLocks/>
          </p:cNvSpPr>
          <p:nvPr/>
        </p:nvSpPr>
        <p:spPr>
          <a:xfrm>
            <a:off x="0" y="3048000"/>
            <a:ext cx="4572000" cy="1958609"/>
          </a:xfrm>
          <a:prstGeom prst="rect">
            <a:avLst/>
          </a:prstGeom>
        </p:spPr>
        <p:txBody>
          <a:bodyPr vert="horz" lIns="54864" tIns="91440" rtlCol="0">
            <a:normAutofit lnSpcReduction="10000"/>
          </a:bodyPr>
          <a:lstStyle/>
          <a:p>
            <a:pPr marL="438912" indent="-320040"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en-US" sz="3200" dirty="0" smtClean="0"/>
              <a:t>Make sure all team members are committed to the program</a:t>
            </a: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0" y="5029200"/>
            <a:ext cx="4343400" cy="1958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lang="en-US" sz="3200" dirty="0" smtClean="0"/>
              <a:t>Assess the program and make improvements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8" grpId="0"/>
      <p:bldP spid="1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Selected Outreach Efforts at UMD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Library Award for Undergraduate Research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Embedded Librarianship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International Coffee Hour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Honors Programs (e.g. Gemstone)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Speaking of Books...Conversations with Campus Authors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Outreach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2204175">
            <a:off x="-245552" y="3597582"/>
            <a:ext cx="4953000" cy="58700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Embedded Librarianship</a:t>
            </a:r>
          </a:p>
          <a:p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4038600" y="1676400"/>
            <a:ext cx="4953000" cy="5012399"/>
            <a:chOff x="152400" y="1703338"/>
            <a:chExt cx="4953000" cy="5012399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2400" y="3057488"/>
              <a:ext cx="4953000" cy="3658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2401" y="1703338"/>
              <a:ext cx="4952999" cy="1399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Outreach Ideas </a:t>
            </a:r>
            <a:r>
              <a:rPr lang="en-US" sz="2000" dirty="0" smtClean="0"/>
              <a:t>cont.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 rot="2204175">
            <a:off x="-245552" y="3597582"/>
            <a:ext cx="4953000" cy="587009"/>
          </a:xfrm>
          <a:prstGeom prst="rect">
            <a:avLst/>
          </a:prstGeom>
        </p:spPr>
        <p:txBody>
          <a:bodyPr vert="horz" lIns="54864" tIns="91440" rtlCol="0">
            <a:normAutofit fontScale="92500" lnSpcReduction="10000"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International Coffee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Hour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597726"/>
            <a:ext cx="4368652" cy="4879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4648200" y="6488668"/>
            <a:ext cx="38541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u="sng" dirty="0" smtClean="0">
                <a:solidFill>
                  <a:schemeClr val="tx2">
                    <a:lumMod val="75000"/>
                  </a:schemeClr>
                </a:solidFill>
              </a:rPr>
              <a:t>http://www.international.umd.edu/ies/7490</a:t>
            </a:r>
            <a:endParaRPr lang="en-US" sz="1600" u="sng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Outreach Ideas </a:t>
            </a:r>
            <a:r>
              <a:rPr lang="en-US" sz="2000" dirty="0" smtClean="0"/>
              <a:t>cont.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2265729">
            <a:off x="-42907" y="3321126"/>
            <a:ext cx="3581400" cy="58700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Honors Programs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1524000"/>
            <a:ext cx="5715000" cy="4997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7239000" y="2590800"/>
            <a:ext cx="533400" cy="228600"/>
          </a:xfrm>
          <a:prstGeom prst="ellipse">
            <a:avLst/>
          </a:prstGeom>
          <a:noFill/>
          <a:ln cmpd="sng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5410200" y="3200400"/>
            <a:ext cx="85784" cy="3383891"/>
            <a:chOff x="5313139" y="3349892"/>
            <a:chExt cx="85784" cy="3383891"/>
          </a:xfrm>
        </p:grpSpPr>
        <p:sp>
          <p:nvSpPr>
            <p:cNvPr id="7" name="Right Arrow 6"/>
            <p:cNvSpPr/>
            <p:nvPr/>
          </p:nvSpPr>
          <p:spPr>
            <a:xfrm rot="18214048" flipV="1">
              <a:off x="5131268" y="3571828"/>
              <a:ext cx="489591" cy="45719"/>
            </a:xfrm>
            <a:prstGeom prst="rightArrow">
              <a:avLst/>
            </a:prstGeom>
            <a:solidFill>
              <a:schemeClr val="accent2">
                <a:lumMod val="75000"/>
              </a:schemeClr>
            </a:solidFill>
            <a:ln cmpd="sng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ight Arrow 7"/>
            <p:cNvSpPr/>
            <p:nvPr/>
          </p:nvSpPr>
          <p:spPr>
            <a:xfrm rot="18214048" flipV="1">
              <a:off x="5091203" y="4537152"/>
              <a:ext cx="489591" cy="45719"/>
            </a:xfrm>
            <a:prstGeom prst="rightArrow">
              <a:avLst/>
            </a:prstGeom>
            <a:solidFill>
              <a:schemeClr val="accent2">
                <a:lumMod val="75000"/>
              </a:schemeClr>
            </a:solidFill>
            <a:ln cmpd="sng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ight Arrow 8"/>
            <p:cNvSpPr/>
            <p:nvPr/>
          </p:nvSpPr>
          <p:spPr>
            <a:xfrm rot="18214048" flipV="1">
              <a:off x="5091204" y="5451553"/>
              <a:ext cx="489591" cy="45719"/>
            </a:xfrm>
            <a:prstGeom prst="rightArrow">
              <a:avLst/>
            </a:prstGeom>
            <a:solidFill>
              <a:schemeClr val="accent2">
                <a:lumMod val="75000"/>
              </a:schemeClr>
            </a:solidFill>
            <a:ln cmpd="sng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ight Arrow 9"/>
            <p:cNvSpPr/>
            <p:nvPr/>
          </p:nvSpPr>
          <p:spPr>
            <a:xfrm rot="18214048" flipV="1">
              <a:off x="5091204" y="6466128"/>
              <a:ext cx="489591" cy="45719"/>
            </a:xfrm>
            <a:prstGeom prst="rightArrow">
              <a:avLst/>
            </a:prstGeom>
            <a:solidFill>
              <a:schemeClr val="accent2">
                <a:lumMod val="75000"/>
              </a:schemeClr>
            </a:solidFill>
            <a:ln cmpd="sng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276600" y="6519446"/>
            <a:ext cx="3581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 smtClean="0">
                <a:solidFill>
                  <a:schemeClr val="tx2">
                    <a:lumMod val="75000"/>
                  </a:schemeClr>
                </a:solidFill>
              </a:rPr>
              <a:t>http://www.gemstone.umd.edu/</a:t>
            </a:r>
            <a:endParaRPr lang="en-US" sz="1600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 rot="2259142">
            <a:off x="-214749" y="3874020"/>
            <a:ext cx="378699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u="sng" dirty="0" smtClean="0">
                <a:solidFill>
                  <a:schemeClr val="tx2">
                    <a:lumMod val="75000"/>
                  </a:schemeClr>
                </a:solidFill>
              </a:rPr>
              <a:t>http://www.honors.umd.edu/compare.php</a:t>
            </a:r>
            <a:endParaRPr lang="en-US" sz="1600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6200" y="5486400"/>
            <a:ext cx="327660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 smtClean="0"/>
              <a:t>Tchangalova, N. &amp; Stilwell, F. (2011)  Teach for knowledge, mentor for success: Preparing students to enter the workforce. Proceedings of the International Conference on Technology Enhanced Learning, Sofia, Bulgaria. Retrieved from </a:t>
            </a:r>
            <a:r>
              <a:rPr lang="en-US" sz="900" u="sng" dirty="0" smtClean="0">
                <a:hlinkClick r:id="rId4"/>
              </a:rPr>
              <a:t>http://www.ictel.innov.org/</a:t>
            </a:r>
            <a:r>
              <a:rPr lang="en-US" sz="900" dirty="0" smtClean="0"/>
              <a:t> and </a:t>
            </a:r>
            <a:r>
              <a:rPr lang="en-US" sz="900" u="sng" dirty="0" smtClean="0">
                <a:hlinkClick r:id="rId5"/>
              </a:rPr>
              <a:t>http://hdl.handle.net/1903/11405</a:t>
            </a:r>
            <a:r>
              <a:rPr lang="en-US" sz="900" dirty="0" smtClean="0"/>
              <a:t>.</a:t>
            </a:r>
            <a:endParaRPr lang="en-US" sz="9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Outreach Ideas </a:t>
            </a:r>
            <a:r>
              <a:rPr lang="en-US" sz="2000" dirty="0" smtClean="0"/>
              <a:t>cont.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 rot="2261873">
            <a:off x="296007" y="3356749"/>
            <a:ext cx="4114800" cy="685800"/>
          </a:xfrm>
        </p:spPr>
        <p:txBody>
          <a:bodyPr>
            <a:noAutofit/>
          </a:bodyPr>
          <a:lstStyle/>
          <a:p>
            <a:r>
              <a:rPr lang="en-US" dirty="0" smtClean="0"/>
              <a:t>Speaking of Books...</a:t>
            </a:r>
          </a:p>
        </p:txBody>
      </p:sp>
      <p:sp>
        <p:nvSpPr>
          <p:cNvPr id="7" name="Rectangle 6"/>
          <p:cNvSpPr/>
          <p:nvPr/>
        </p:nvSpPr>
        <p:spPr>
          <a:xfrm>
            <a:off x="4876800" y="6519446"/>
            <a:ext cx="40242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http://www.lib.umd.edu/MCK/booktalks.html</a:t>
            </a:r>
            <a:endParaRPr lang="en-US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05374" y="1524000"/>
            <a:ext cx="4086226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228600" y="5410200"/>
            <a:ext cx="4572000" cy="5078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900" dirty="0" err="1" smtClean="0"/>
              <a:t>Hackman</a:t>
            </a:r>
            <a:r>
              <a:rPr lang="en-US" sz="900" dirty="0" smtClean="0"/>
              <a:t>, T. (Spring 2009). Speaking of books… Connecting with faculty through a campus author series. </a:t>
            </a:r>
            <a:r>
              <a:rPr lang="en-US" sz="900" i="1" dirty="0" smtClean="0"/>
              <a:t>Electronic Journal of Academic and Special Librarianship 10 </a:t>
            </a:r>
            <a:r>
              <a:rPr lang="en-US" sz="900" dirty="0" smtClean="0"/>
              <a:t>(1). Retrieved from </a:t>
            </a:r>
            <a:r>
              <a:rPr lang="en-US" sz="900" dirty="0" smtClean="0">
                <a:hlinkClick r:id="rId4"/>
              </a:rPr>
              <a:t>http://southernlibrarianship.icaap.org/content/v10n01/hackman_t01.html</a:t>
            </a:r>
            <a:r>
              <a:rPr lang="en-US" sz="900" dirty="0" smtClean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447800" y="2819400"/>
            <a:ext cx="6553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Albertus MT Lt" pitchFamily="18" charset="0"/>
              </a:rPr>
              <a:t>Contact:</a:t>
            </a:r>
          </a:p>
          <a:p>
            <a:endParaRPr lang="en-US" sz="2800" dirty="0" smtClean="0"/>
          </a:p>
          <a:p>
            <a:r>
              <a:rPr lang="en-US" sz="2800" i="1" dirty="0" smtClean="0"/>
              <a:t>Nedelina Tchangalova</a:t>
            </a:r>
          </a:p>
          <a:p>
            <a:r>
              <a:rPr lang="en-US" sz="2800" dirty="0" smtClean="0">
                <a:hlinkClick r:id="rId2"/>
              </a:rPr>
              <a:t>nedelina@umd.edu</a:t>
            </a:r>
            <a:r>
              <a:rPr lang="en-US" sz="2800" dirty="0" smtClean="0"/>
              <a:t>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Library Award for Undergraduate Research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676400"/>
            <a:ext cx="6553200" cy="495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6400800" cy="1251062"/>
          </a:xfrm>
        </p:spPr>
        <p:txBody>
          <a:bodyPr>
            <a:normAutofit/>
          </a:bodyPr>
          <a:lstStyle/>
          <a:p>
            <a:r>
              <a:rPr lang="en-US" dirty="0" smtClean="0"/>
              <a:t>Guiding </a:t>
            </a:r>
            <a:r>
              <a:rPr lang="en-US" dirty="0" err="1" smtClean="0"/>
              <a:t>Priciples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8001000" cy="4855464"/>
          </a:xfrm>
        </p:spPr>
        <p:txBody>
          <a:bodyPr>
            <a:normAutofit lnSpcReduction="10000"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UM Libraries is a campus center for research, education and learning.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Library prizes are offered at other academic institutions.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Develop campus collaborations to increase the visibility of UM Libraries and our subject librarians.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Offering a research prize will enhance the reputation of the library on campus. 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Make undergraduate student research publicly available.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55448"/>
            <a:ext cx="8534400" cy="125272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Importance of Student Research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2156191"/>
            <a:ext cx="8382000" cy="4092209"/>
          </a:xfrm>
        </p:spPr>
        <p:txBody>
          <a:bodyPr>
            <a:normAutofit/>
          </a:bodyPr>
          <a:lstStyle/>
          <a:p>
            <a:pPr lvl="0" algn="ctr">
              <a:buNone/>
            </a:pPr>
            <a:r>
              <a:rPr lang="en-US" sz="4000" dirty="0" smtClean="0">
                <a:latin typeface="KodchiangUPC" pitchFamily="18" charset="-34"/>
                <a:cs typeface="KodchiangUPC" pitchFamily="18" charset="-34"/>
              </a:rPr>
              <a:t>“</a:t>
            </a:r>
            <a:r>
              <a:rPr lang="en-US" sz="4000" i="1" dirty="0" smtClean="0">
                <a:latin typeface="KodchiangUPC" pitchFamily="18" charset="-34"/>
                <a:cs typeface="KodchiangUPC" pitchFamily="18" charset="-34"/>
              </a:rPr>
              <a:t>The prize papers form an important archive of student research and writing that can inform library instruction, and support a university’s reaccreditation process.” </a:t>
            </a:r>
          </a:p>
          <a:p>
            <a:pPr lvl="0" algn="ctr">
              <a:buNone/>
            </a:pPr>
            <a:endParaRPr lang="en-US" dirty="0" smtClean="0">
              <a:latin typeface="Lucida Calligraphy" pitchFamily="66" charset="0"/>
            </a:endParaRPr>
          </a:p>
          <a:p>
            <a:pPr lvl="0" algn="ctr">
              <a:buNone/>
            </a:pPr>
            <a:r>
              <a:rPr lang="en-US" sz="1400" dirty="0" smtClean="0"/>
              <a:t>Jones, L. (2009). The rewards of research. </a:t>
            </a:r>
            <a:r>
              <a:rPr lang="en-US" sz="1400" i="1" dirty="0" smtClean="0"/>
              <a:t>College &amp; Research Libraries News</a:t>
            </a:r>
            <a:r>
              <a:rPr lang="en-US" sz="1400" dirty="0" smtClean="0"/>
              <a:t>, </a:t>
            </a:r>
            <a:r>
              <a:rPr lang="en-US" sz="1400" i="1" dirty="0" smtClean="0"/>
              <a:t>70</a:t>
            </a:r>
            <a:r>
              <a:rPr lang="en-US" sz="1400" dirty="0" smtClean="0"/>
              <a:t>(6), 338-341. </a:t>
            </a:r>
            <a:endParaRPr lang="en-US" sz="1400" dirty="0" smtClean="0">
              <a:latin typeface="Lucida Calligraphy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cxnSp>
        <p:nvCxnSpPr>
          <p:cNvPr id="2050" name="AutoShape 2"/>
          <p:cNvCxnSpPr>
            <a:cxnSpLocks noChangeShapeType="1"/>
          </p:cNvCxnSpPr>
          <p:nvPr/>
        </p:nvCxnSpPr>
        <p:spPr bwMode="auto">
          <a:xfrm>
            <a:off x="838200" y="4267200"/>
            <a:ext cx="7239000" cy="0"/>
          </a:xfrm>
          <a:prstGeom prst="straightConnector1">
            <a:avLst/>
          </a:prstGeom>
          <a:noFill/>
          <a:ln w="38100">
            <a:solidFill>
              <a:schemeClr val="accent1"/>
            </a:solidFill>
            <a:round/>
            <a:headEnd type="triangle" w="med" len="med"/>
            <a:tailEnd type="triangle" w="med" len="med"/>
          </a:ln>
        </p:spPr>
      </p:cxnSp>
      <p:sp>
        <p:nvSpPr>
          <p:cNvPr id="5" name="TextBox 4"/>
          <p:cNvSpPr txBox="1"/>
          <p:nvPr/>
        </p:nvSpPr>
        <p:spPr>
          <a:xfrm>
            <a:off x="914400" y="2133600"/>
            <a:ext cx="1447800" cy="15696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1"/>
                </a:solidFill>
              </a:rPr>
              <a:t>October, 2010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Proposal submitted to Library Managers Group (LMG)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95400" y="4731603"/>
            <a:ext cx="1828800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1"/>
                </a:solidFill>
              </a:rPr>
              <a:t>November, 2010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Idea accepted and Task Force created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4600" y="3124200"/>
            <a:ext cx="1828800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1"/>
                </a:solidFill>
              </a:rPr>
              <a:t>December, 2010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Web site launched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0" y="4731603"/>
            <a:ext cx="1447800" cy="830997"/>
          </a:xfrm>
          <a:prstGeom prst="rect">
            <a:avLst/>
          </a:prstGeom>
          <a:solidFill>
            <a:schemeClr val="tx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1"/>
                </a:solidFill>
              </a:rPr>
              <a:t>January, 2011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Application process open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24400" y="2895600"/>
            <a:ext cx="1524000" cy="830997"/>
          </a:xfrm>
          <a:prstGeom prst="rect">
            <a:avLst/>
          </a:prstGeom>
          <a:solidFill>
            <a:schemeClr val="tx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1"/>
                </a:solidFill>
              </a:rPr>
              <a:t>March, 2011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Review of applications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15000" y="4732454"/>
            <a:ext cx="1905000" cy="1077218"/>
          </a:xfrm>
          <a:prstGeom prst="rect">
            <a:avLst/>
          </a:prstGeom>
          <a:solidFill>
            <a:schemeClr val="tx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1"/>
                </a:solidFill>
              </a:rPr>
              <a:t>April 2011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Announcing the winners and holding a reception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29400" y="2438400"/>
            <a:ext cx="1524000" cy="1323439"/>
          </a:xfrm>
          <a:prstGeom prst="rect">
            <a:avLst/>
          </a:prstGeom>
          <a:solidFill>
            <a:schemeClr val="tx2">
              <a:lumMod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1"/>
                </a:solidFill>
              </a:rPr>
              <a:t>October, 2012</a:t>
            </a:r>
          </a:p>
          <a:p>
            <a:r>
              <a:rPr lang="en-US" sz="1600" dirty="0" smtClean="0"/>
              <a:t>Committee members meet for the next round</a:t>
            </a:r>
            <a:endParaRPr lang="en-US" sz="1600" dirty="0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8153400" y="4038600"/>
            <a:ext cx="914400" cy="403225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Future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1219200" y="3733800"/>
            <a:ext cx="0" cy="53340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3200400" y="3733800"/>
            <a:ext cx="0" cy="53340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5486400" y="3733800"/>
            <a:ext cx="0" cy="53340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7391400" y="3733800"/>
            <a:ext cx="0" cy="53340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1905000" y="4267200"/>
            <a:ext cx="0" cy="45720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4495800" y="4267200"/>
            <a:ext cx="0" cy="45720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6629400" y="4267200"/>
            <a:ext cx="0" cy="45720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 Box 4"/>
          <p:cNvSpPr txBox="1">
            <a:spLocks noChangeArrowheads="1"/>
          </p:cNvSpPr>
          <p:nvPr/>
        </p:nvSpPr>
        <p:spPr bwMode="auto">
          <a:xfrm>
            <a:off x="76200" y="4038600"/>
            <a:ext cx="685800" cy="403225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2010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915400" cy="1752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Libraries</a:t>
            </a:r>
          </a:p>
          <a:p>
            <a:pPr marL="915988"/>
            <a:r>
              <a:rPr lang="en-US" sz="2200" dirty="0" smtClean="0"/>
              <a:t>Director of Communications </a:t>
            </a:r>
          </a:p>
          <a:p>
            <a:pPr marL="915988"/>
            <a:r>
              <a:rPr lang="en-US" sz="2200" dirty="0" smtClean="0"/>
              <a:t>Librarians from different divisions/departments</a:t>
            </a:r>
          </a:p>
          <a:p>
            <a:pPr marL="915988"/>
            <a:r>
              <a:rPr lang="en-US" sz="2200" dirty="0" smtClean="0"/>
              <a:t>Coordinator of the Digital Repository at the UMD</a:t>
            </a:r>
          </a:p>
          <a:p>
            <a:pPr marL="915988"/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28600" y="4029670"/>
            <a:ext cx="8915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3200" b="1" dirty="0" smtClean="0"/>
              <a:t>College of Information Studies </a:t>
            </a:r>
          </a:p>
          <a:p>
            <a:pPr marL="914400" indent="-341313"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2200" dirty="0" smtClean="0"/>
              <a:t>Professor</a:t>
            </a:r>
            <a:endParaRPr lang="en-US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 Task Force Members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5325070"/>
            <a:ext cx="830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3200" b="1" dirty="0" smtClean="0"/>
              <a:t>Maryland Center for Undergraduate Research </a:t>
            </a:r>
          </a:p>
          <a:p>
            <a:pPr marL="915988" indent="-342900"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2200" dirty="0" smtClean="0"/>
              <a:t>Director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81200"/>
            <a:ext cx="8229600" cy="2971800"/>
          </a:xfrm>
        </p:spPr>
        <p:txBody>
          <a:bodyPr>
            <a:normAutofit/>
          </a:bodyPr>
          <a:lstStyle/>
          <a:p>
            <a:pPr marL="915988"/>
            <a:r>
              <a:rPr lang="en-US" dirty="0" smtClean="0"/>
              <a:t>3 librarians</a:t>
            </a:r>
          </a:p>
          <a:p>
            <a:pPr marL="915988"/>
            <a:r>
              <a:rPr lang="en-US" dirty="0" smtClean="0"/>
              <a:t>1 professor</a:t>
            </a:r>
          </a:p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 Review Sub-Committee Members</a:t>
            </a:r>
            <a:endParaRPr lang="en-US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1752600"/>
            <a:ext cx="4480754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Rubric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6248400"/>
            <a:ext cx="7543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Adapted from:</a:t>
            </a:r>
          </a:p>
          <a:p>
            <a:pPr lvl="0">
              <a:buFont typeface="Arial" pitchFamily="34" charset="0"/>
              <a:buChar char="•"/>
            </a:pPr>
            <a:r>
              <a:rPr lang="en-US" sz="800" dirty="0" smtClean="0"/>
              <a:t> University of Washington Libraries,  </a:t>
            </a:r>
            <a:r>
              <a:rPr lang="en-US" sz="800" i="1" dirty="0" smtClean="0"/>
              <a:t>Library Research Award for Undergraduates Evaluation Criteria</a:t>
            </a:r>
            <a:r>
              <a:rPr lang="en-US" sz="800" dirty="0" smtClean="0"/>
              <a:t> (not available online)</a:t>
            </a:r>
          </a:p>
          <a:p>
            <a:pPr lvl="0">
              <a:buFont typeface="Arial" pitchFamily="34" charset="0"/>
              <a:buChar char="•"/>
            </a:pPr>
            <a:r>
              <a:rPr lang="en-US" sz="800" dirty="0" smtClean="0"/>
              <a:t> Westminster College, </a:t>
            </a:r>
            <a:r>
              <a:rPr lang="en-US" sz="800" i="1" dirty="0" err="1" smtClean="0"/>
              <a:t>Giovale</a:t>
            </a:r>
            <a:r>
              <a:rPr lang="en-US" sz="800" i="1" dirty="0" smtClean="0"/>
              <a:t> Library Undergraduate Research Awards </a:t>
            </a:r>
            <a:r>
              <a:rPr lang="en-US" sz="800" i="1" dirty="0" err="1" smtClean="0"/>
              <a:t>Judges’s</a:t>
            </a:r>
            <a:r>
              <a:rPr lang="en-US" sz="800" i="1" dirty="0" smtClean="0"/>
              <a:t> Rubric</a:t>
            </a:r>
            <a:r>
              <a:rPr lang="en-US" sz="800" dirty="0" smtClean="0"/>
              <a:t> (</a:t>
            </a:r>
            <a:r>
              <a:rPr lang="en-US" sz="800" u="sng" dirty="0" smtClean="0">
                <a:hlinkClick r:id="rId3"/>
              </a:rPr>
              <a:t>http://www.westminstercollege.edu/library/documents/award_rubric.pdf</a:t>
            </a:r>
            <a:r>
              <a:rPr lang="en-US" sz="800" dirty="0" smtClean="0"/>
              <a:t>) </a:t>
            </a:r>
          </a:p>
          <a:p>
            <a:endParaRPr lang="en-US" dirty="0"/>
          </a:p>
        </p:txBody>
      </p:sp>
      <p:pic>
        <p:nvPicPr>
          <p:cNvPr id="29698" name="Picture 2" descr="C:\Users\nedelina\AppData\Local\Temp\SNAGHTML4dfee0f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600200"/>
            <a:ext cx="8991600" cy="472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1215</TotalTime>
  <Words>774</Words>
  <Application>Microsoft Office PowerPoint</Application>
  <PresentationFormat>On-screen Show (4:3)</PresentationFormat>
  <Paragraphs>189</Paragraphs>
  <Slides>24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Module</vt:lpstr>
      <vt:lpstr>DON’T MISS THE HIDDEN TREASURES! Ideas for Successful Library Outreach  May 10, 2012 </vt:lpstr>
      <vt:lpstr>Selected Outreach Efforts at UMD</vt:lpstr>
      <vt:lpstr>Library Award for Undergraduate Research</vt:lpstr>
      <vt:lpstr>Guiding Priciples</vt:lpstr>
      <vt:lpstr>The Importance of Student Research</vt:lpstr>
      <vt:lpstr>Timeline</vt:lpstr>
      <vt:lpstr>9 Task Force Members</vt:lpstr>
      <vt:lpstr>4 Review Sub-Committee Members</vt:lpstr>
      <vt:lpstr>Evaluation Rubric</vt:lpstr>
      <vt:lpstr>Publicity</vt:lpstr>
      <vt:lpstr>Statistics</vt:lpstr>
      <vt:lpstr>Statistics – Departments</vt:lpstr>
      <vt:lpstr>Statistics – Individual Applicants</vt:lpstr>
      <vt:lpstr>Team Applicants </vt:lpstr>
      <vt:lpstr>Assistance seek</vt:lpstr>
      <vt:lpstr>Why Did Students Apply?</vt:lpstr>
      <vt:lpstr>Here is the Day!</vt:lpstr>
      <vt:lpstr>The Award Ceremony</vt:lpstr>
      <vt:lpstr>Lessons Learned</vt:lpstr>
      <vt:lpstr>Other Outreach Ideas</vt:lpstr>
      <vt:lpstr>Other Outreach Ideas cont. </vt:lpstr>
      <vt:lpstr>Other Outreach Ideas cont.</vt:lpstr>
      <vt:lpstr>Other Outreach Ideas cont.</vt:lpstr>
      <vt:lpstr>Questions?</vt:lpstr>
    </vt:vector>
  </TitlesOfParts>
  <Company>University of Maryland Libraries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Library Award for  Undergraduate Research</dc:title>
  <dc:creator>nedelina</dc:creator>
  <cp:lastModifiedBy>Nedelina Tchangalova</cp:lastModifiedBy>
  <cp:revision>215</cp:revision>
  <dcterms:created xsi:type="dcterms:W3CDTF">2011-03-18T16:19:44Z</dcterms:created>
  <dcterms:modified xsi:type="dcterms:W3CDTF">2012-05-02T18:15:22Z</dcterms:modified>
</cp:coreProperties>
</file>