
<file path=[Content_Types].xml><?xml version="1.0" encoding="utf-8"?>
<Types xmlns="http://schemas.openxmlformats.org/package/2006/content-types">
  <Default Extension="png" ContentType="image/png"/>
  <Default Extension="svg" ContentType="image/svg+xml"/>
  <Default Extension="jfif" ContentType="image/j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57" r:id="rId3"/>
    <p:sldId id="259" r:id="rId4"/>
    <p:sldId id="276"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8070" autoAdjust="0"/>
  </p:normalViewPr>
  <p:slideViewPr>
    <p:cSldViewPr snapToGrid="0">
      <p:cViewPr varScale="1">
        <p:scale>
          <a:sx n="78" d="100"/>
          <a:sy n="78" d="100"/>
        </p:scale>
        <p:origin x="181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en-US"/>
          </a:p>
        </p:txBody>
      </p:sp>
      <p:sp>
        <p:nvSpPr>
          <p:cNvPr id="3" name="Date Placeholder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54D43A14-BE13-453D-ADBD-3A1364612594}" type="datetimeFigureOut">
              <a:rPr lang="en-US" smtClean="0"/>
              <a:t>10/28/2019</a:t>
            </a:fld>
            <a:endParaRPr lang="en-US"/>
          </a:p>
        </p:txBody>
      </p:sp>
      <p:sp>
        <p:nvSpPr>
          <p:cNvPr id="4" name="Slide Image Placeholder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ED5C07A6-B833-47E7-9C77-751A55CDDA14}" type="slidenum">
              <a:rPr lang="en-US" smtClean="0"/>
              <a:t>‹#›</a:t>
            </a:fld>
            <a:endParaRPr lang="en-US"/>
          </a:p>
        </p:txBody>
      </p:sp>
    </p:spTree>
    <p:extLst>
      <p:ext uri="{BB962C8B-B14F-4D97-AF65-F5344CB8AC3E}">
        <p14:creationId xmlns:p14="http://schemas.microsoft.com/office/powerpoint/2010/main" val="1257276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1. </a:t>
            </a:r>
            <a:r>
              <a:rPr lang="en-US" sz="1200" b="0" i="0" u="none" strike="noStrike" kern="1200" dirty="0">
                <a:solidFill>
                  <a:schemeClr val="tx1"/>
                </a:solidFill>
                <a:effectLst/>
                <a:latin typeface="+mn-lt"/>
                <a:ea typeface="+mn-ea"/>
                <a:cs typeface="+mn-cs"/>
              </a:rPr>
              <a:t>I am Yelena Luckert and I would like to talk about Liaison Librarianship and why some consider it to be an integral part of the success of libraries going forward. Of course, UMD libraries were engaged in many of the liaison activities prior to recent years.</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a:t>
            </a:fld>
            <a:endParaRPr lang="en-US"/>
          </a:p>
        </p:txBody>
      </p:sp>
    </p:spTree>
    <p:extLst>
      <p:ext uri="{BB962C8B-B14F-4D97-AF65-F5344CB8AC3E}">
        <p14:creationId xmlns:p14="http://schemas.microsoft.com/office/powerpoint/2010/main" val="2107060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10.   Some things we had to stop doing guided by meticulous research and data analysis.  Like serving as a reference frontline; using more automation in collections; and scaling up and moving to online mega classes like the Professional Writing Program, over 5000 students/year.</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10</a:t>
            </a:fld>
            <a:endParaRPr lang="en-US"/>
          </a:p>
        </p:txBody>
      </p:sp>
    </p:spTree>
    <p:extLst>
      <p:ext uri="{BB962C8B-B14F-4D97-AF65-F5344CB8AC3E}">
        <p14:creationId xmlns:p14="http://schemas.microsoft.com/office/powerpoint/2010/main" val="3612358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11.   We value training.  Internally we created the onboarding checklist for new hires; monthly forums to share day-to-day work and ran one-shot Multigenerational Workplace and Kick-Ass Communication workshops. We established the Fearless Teaching Institute to help us be better teachers</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11</a:t>
            </a:fld>
            <a:endParaRPr lang="en-US"/>
          </a:p>
        </p:txBody>
      </p:sp>
    </p:spTree>
    <p:extLst>
      <p:ext uri="{BB962C8B-B14F-4D97-AF65-F5344CB8AC3E}">
        <p14:creationId xmlns:p14="http://schemas.microsoft.com/office/powerpoint/2010/main" val="2345921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12.   We develop programs and present at conferences, globally. We take subjects and professional classes.   In June 2019 we run the first BTAA Liaison Institute to develop a liaison librarians network among the Big Ten institutions, and were asked to continue to lead this effort.</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12</a:t>
            </a:fld>
            <a:endParaRPr lang="en-US"/>
          </a:p>
        </p:txBody>
      </p:sp>
    </p:spTree>
    <p:extLst>
      <p:ext uri="{BB962C8B-B14F-4D97-AF65-F5344CB8AC3E}">
        <p14:creationId xmlns:p14="http://schemas.microsoft.com/office/powerpoint/2010/main" val="1171094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13.   We allow for experimentation and do not frown on failures.  We acknowledge them in our annual reviews and think of how we can use them to improve. We have highly individualized work, but we support each other by sharing experiences and partnering on projects.</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13</a:t>
            </a:fld>
            <a:endParaRPr lang="en-US"/>
          </a:p>
        </p:txBody>
      </p:sp>
    </p:spTree>
    <p:extLst>
      <p:ext uri="{BB962C8B-B14F-4D97-AF65-F5344CB8AC3E}">
        <p14:creationId xmlns:p14="http://schemas.microsoft.com/office/powerpoint/2010/main" val="3028606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14.   We can’t do it without support and redeployment of staff in other units, like the Services Desk staff taking over the front line operation. We are very grateful for the support of USRS, CSS, and DSS.  Kudos to you! </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14</a:t>
            </a:fld>
            <a:endParaRPr lang="en-US"/>
          </a:p>
        </p:txBody>
      </p:sp>
    </p:spTree>
    <p:extLst>
      <p:ext uri="{BB962C8B-B14F-4D97-AF65-F5344CB8AC3E}">
        <p14:creationId xmlns:p14="http://schemas.microsoft.com/office/powerpoint/2010/main" val="221506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15.    We must keep up with and learn new skills, as technology, research, teaching, disciplines, and libraries change, and maintain a high level of engagement.  Communication is our biggest challenge: is it too much, too little, bad news, who paid attention?  </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15</a:t>
            </a:fld>
            <a:endParaRPr lang="en-US"/>
          </a:p>
        </p:txBody>
      </p:sp>
    </p:spTree>
    <p:extLst>
      <p:ext uri="{BB962C8B-B14F-4D97-AF65-F5344CB8AC3E}">
        <p14:creationId xmlns:p14="http://schemas.microsoft.com/office/powerpoint/2010/main" val="3277918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16. We represent both departments and the Libraries.  Delivering hard news makes us vulnerable. It puts us at odds with our internal colleagues OR with patrons. In such situations, we need Libraries’ understanding and support.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16</a:t>
            </a:fld>
            <a:endParaRPr lang="en-US"/>
          </a:p>
        </p:txBody>
      </p:sp>
    </p:spTree>
    <p:extLst>
      <p:ext uri="{BB962C8B-B14F-4D97-AF65-F5344CB8AC3E}">
        <p14:creationId xmlns:p14="http://schemas.microsoft.com/office/powerpoint/2010/main" val="3787180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17.   Some departments and faculty are more excited to work with us than others and thus we have to exercise patience, perseverance,  good judgment, and trust, building block by block on the reputation and work we have already done. This takes time and energy. </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17</a:t>
            </a:fld>
            <a:endParaRPr lang="en-US"/>
          </a:p>
        </p:txBody>
      </p:sp>
    </p:spTree>
    <p:extLst>
      <p:ext uri="{BB962C8B-B14F-4D97-AF65-F5344CB8AC3E}">
        <p14:creationId xmlns:p14="http://schemas.microsoft.com/office/powerpoint/2010/main" val="576658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18.  So why is the liaison work is important?  It all goes back to “Community.” Campuses, libraries, and departments all differ, having their own cultures, goals, social structure and expectations.  For a library to be successful, we need to develop a personal approach for each.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18</a:t>
            </a:fld>
            <a:endParaRPr lang="en-US"/>
          </a:p>
        </p:txBody>
      </p:sp>
    </p:spTree>
    <p:extLst>
      <p:ext uri="{BB962C8B-B14F-4D97-AF65-F5344CB8AC3E}">
        <p14:creationId xmlns:p14="http://schemas.microsoft.com/office/powerpoint/2010/main" val="1334020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19.  Liaisons are that individual departmental support, best suited to bridge the communication gap between libraries and academics and to provide that individualized service based on our disciplinary engagement and our goals for the job.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19</a:t>
            </a:fld>
            <a:endParaRPr lang="en-US"/>
          </a:p>
        </p:txBody>
      </p:sp>
    </p:spTree>
    <p:extLst>
      <p:ext uri="{BB962C8B-B14F-4D97-AF65-F5344CB8AC3E}">
        <p14:creationId xmlns:p14="http://schemas.microsoft.com/office/powerpoint/2010/main" val="4255382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 2. </a:t>
            </a:r>
            <a:r>
              <a:rPr lang="en-US" sz="1200" b="0" i="0" u="none" strike="noStrike" kern="1200" dirty="0">
                <a:solidFill>
                  <a:schemeClr val="tx1"/>
                </a:solidFill>
                <a:effectLst/>
                <a:latin typeface="+mn-lt"/>
                <a:ea typeface="+mn-ea"/>
                <a:cs typeface="+mn-cs"/>
              </a:rPr>
              <a:t>To be more deliberate, in 2012 a Liaison Task Force was set up to comprehensively look into this issue and develop the framework for liaison librarianship at UMD, defining the role, core responsibilities and best practices, and providing a list of recommendations to go forward.  </a:t>
            </a:r>
            <a:endParaRPr lang="en-US" b="0" dirty="0">
              <a:effectLst/>
            </a:endParaRPr>
          </a:p>
          <a:p>
            <a:br>
              <a:rPr lang="en-US" dirty="0"/>
            </a:br>
            <a:br>
              <a:rPr lang="en-US" b="0" dirty="0">
                <a:effectLst/>
              </a:rPr>
            </a:br>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2</a:t>
            </a:fld>
            <a:endParaRPr lang="en-US"/>
          </a:p>
        </p:txBody>
      </p:sp>
    </p:spTree>
    <p:extLst>
      <p:ext uri="{BB962C8B-B14F-4D97-AF65-F5344CB8AC3E}">
        <p14:creationId xmlns:p14="http://schemas.microsoft.com/office/powerpoint/2010/main" val="2859571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20.  In doing liaison work we found great appreciation among faculty and students for the work we do. This has been documented anecdotally and through assessment (like </a:t>
            </a:r>
            <a:r>
              <a:rPr lang="en-US" sz="1200" b="0" i="0" u="none" strike="noStrike" kern="1200" dirty="0" err="1">
                <a:solidFill>
                  <a:schemeClr val="tx1"/>
                </a:solidFill>
                <a:effectLst/>
                <a:latin typeface="+mn-lt"/>
                <a:ea typeface="+mn-ea"/>
                <a:cs typeface="+mn-cs"/>
              </a:rPr>
              <a:t>LibQual</a:t>
            </a:r>
            <a:r>
              <a:rPr lang="en-US" sz="1200" b="0" i="0" u="none" strike="noStrike" kern="1200" dirty="0">
                <a:solidFill>
                  <a:schemeClr val="tx1"/>
                </a:solidFill>
                <a:effectLst/>
                <a:latin typeface="+mn-lt"/>
                <a:ea typeface="+mn-ea"/>
                <a:cs typeface="+mn-cs"/>
              </a:rPr>
              <a:t>),   but also in established partnerships on a multitude of projects some of which I showed in this talk. Thank you.</a:t>
            </a:r>
            <a:endParaRPr lang="en-US" b="0" dirty="0">
              <a:effectLst/>
            </a:endParaRPr>
          </a:p>
          <a:p>
            <a:br>
              <a:rPr lang="en-US"/>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20</a:t>
            </a:fld>
            <a:endParaRPr lang="en-US"/>
          </a:p>
        </p:txBody>
      </p:sp>
    </p:spTree>
    <p:extLst>
      <p:ext uri="{BB962C8B-B14F-4D97-AF65-F5344CB8AC3E}">
        <p14:creationId xmlns:p14="http://schemas.microsoft.com/office/powerpoint/2010/main" val="2334004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3. </a:t>
            </a:r>
            <a:r>
              <a:rPr lang="en-US" sz="1200" b="0" i="0" u="none" strike="noStrike" kern="1200" dirty="0">
                <a:solidFill>
                  <a:schemeClr val="tx1"/>
                </a:solidFill>
                <a:effectLst/>
                <a:latin typeface="+mn-lt"/>
                <a:ea typeface="+mn-ea"/>
                <a:cs typeface="+mn-cs"/>
              </a:rPr>
              <a:t>The Report had a total of four recommendations, listed on the slide.  All four recommendations were developed and implemented in stages, with the participation of everyone affected, and are constantly updated to reflect changes and new directions.</a:t>
            </a:r>
            <a:endParaRPr lang="en-US" b="0" dirty="0">
              <a:effectLst/>
            </a:endParaRPr>
          </a:p>
          <a:p>
            <a:br>
              <a:rPr lang="en-US" dirty="0"/>
            </a:br>
            <a:br>
              <a:rPr lang="en-US" dirty="0"/>
            </a:br>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3</a:t>
            </a:fld>
            <a:endParaRPr lang="en-US"/>
          </a:p>
        </p:txBody>
      </p:sp>
    </p:spTree>
    <p:extLst>
      <p:ext uri="{BB962C8B-B14F-4D97-AF65-F5344CB8AC3E}">
        <p14:creationId xmlns:p14="http://schemas.microsoft.com/office/powerpoint/2010/main" val="175376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4. </a:t>
            </a:r>
            <a:r>
              <a:rPr lang="en-US" sz="1200" b="0" i="0" u="none" strike="noStrike" kern="1200" dirty="0">
                <a:solidFill>
                  <a:schemeClr val="tx1"/>
                </a:solidFill>
                <a:effectLst/>
                <a:latin typeface="+mn-lt"/>
                <a:ea typeface="+mn-ea"/>
                <a:cs typeface="+mn-cs"/>
              </a:rPr>
              <a:t>We were in step with national trends.  Other academic libraries led by major professional organizations realized that rapid changes in higher education necessitated a reconceptualization of the existing norms and roles for subject librarians in order to address emerging campus trends. </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4</a:t>
            </a:fld>
            <a:endParaRPr lang="en-US"/>
          </a:p>
        </p:txBody>
      </p:sp>
    </p:spTree>
    <p:extLst>
      <p:ext uri="{BB962C8B-B14F-4D97-AF65-F5344CB8AC3E}">
        <p14:creationId xmlns:p14="http://schemas.microsoft.com/office/powerpoint/2010/main" val="1041616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  5. </a:t>
            </a:r>
            <a:r>
              <a:rPr lang="en-US" sz="1200" b="0" i="0" u="none" strike="noStrike" kern="1200" dirty="0">
                <a:solidFill>
                  <a:schemeClr val="tx1"/>
                </a:solidFill>
                <a:effectLst/>
                <a:latin typeface="+mn-lt"/>
                <a:ea typeface="+mn-ea"/>
                <a:cs typeface="+mn-cs"/>
              </a:rPr>
              <a:t>So what are the new expectations and how they differ from before? There is more oversight,  accountability, and emphasis on being proactive in outreach and engagement with departments, students, and faculty, developing partnerships in all areas of work.</a:t>
            </a:r>
            <a:endParaRPr lang="en-US" b="0" dirty="0">
              <a:effectLst/>
            </a:endParaRPr>
          </a:p>
          <a:p>
            <a:br>
              <a:rPr lang="en-US" b="0" dirty="0">
                <a:effectLst/>
              </a:rPr>
            </a:br>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5</a:t>
            </a:fld>
            <a:endParaRPr lang="en-US"/>
          </a:p>
        </p:txBody>
      </p:sp>
    </p:spTree>
    <p:extLst>
      <p:ext uri="{BB962C8B-B14F-4D97-AF65-F5344CB8AC3E}">
        <p14:creationId xmlns:p14="http://schemas.microsoft.com/office/powerpoint/2010/main" val="3289300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 6  </a:t>
            </a:r>
            <a:r>
              <a:rPr lang="en-US" sz="1200" b="0" i="0" u="none" strike="noStrike" kern="1200" dirty="0">
                <a:solidFill>
                  <a:schemeClr val="tx1"/>
                </a:solidFill>
                <a:effectLst/>
                <a:latin typeface="+mn-lt"/>
                <a:ea typeface="+mn-ea"/>
                <a:cs typeface="+mn-cs"/>
              </a:rPr>
              <a:t> Instruction has become our biggest activity.  We practice student central learning, incorporate traditional and flipped classroom methods, use flex teaching spaces,  think of pedagogue, promote OER, and developed a comprehensive LOA program, praised by the campus.</a:t>
            </a:r>
            <a:endParaRPr lang="en-US" b="0" dirty="0">
              <a:effectLst/>
            </a:endParaRPr>
          </a:p>
          <a:p>
            <a:br>
              <a:rPr lang="en-US" dirty="0"/>
            </a:br>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6</a:t>
            </a:fld>
            <a:endParaRPr lang="en-US"/>
          </a:p>
        </p:txBody>
      </p:sp>
    </p:spTree>
    <p:extLst>
      <p:ext uri="{BB962C8B-B14F-4D97-AF65-F5344CB8AC3E}">
        <p14:creationId xmlns:p14="http://schemas.microsoft.com/office/powerpoint/2010/main" val="1298258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7. We practice a holistic approach to patrons’ needs.  Along with traditional research assistance we provide non-traditional services for which we offer workshops and consultations through Research Commons, many of which we conduct jointly with internal and campus partners.</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7</a:t>
            </a:fld>
            <a:endParaRPr lang="en-US"/>
          </a:p>
        </p:txBody>
      </p:sp>
    </p:spTree>
    <p:extLst>
      <p:ext uri="{BB962C8B-B14F-4D97-AF65-F5344CB8AC3E}">
        <p14:creationId xmlns:p14="http://schemas.microsoft.com/office/powerpoint/2010/main" val="3320670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8.     We aim to be an intellectual hub on campus, bringing into the libraries groundbreaking research and interdisciplinarity, including series like Interdisciplinary Dialogues, STEAM Salons, and Speaking of Books, which have become the desired outlet for faculty to present their ideas.</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8</a:t>
            </a:fld>
            <a:endParaRPr lang="en-US"/>
          </a:p>
        </p:txBody>
      </p:sp>
    </p:spTree>
    <p:extLst>
      <p:ext uri="{BB962C8B-B14F-4D97-AF65-F5344CB8AC3E}">
        <p14:creationId xmlns:p14="http://schemas.microsoft.com/office/powerpoint/2010/main" val="2329850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9.       We curate general collections, deciding on what to purchase, realign, and unfortunately cut, based on the knowledge of our departments, faculty research, and student learning, and guided by our knowledge of disciplines. Collections is the number one faculty concern.</a:t>
            </a:r>
            <a:endParaRPr lang="en-US" b="0" dirty="0">
              <a:effectLst/>
            </a:endParaRPr>
          </a:p>
          <a:p>
            <a:br>
              <a:rPr lang="en-US" b="0" dirty="0">
                <a:effectLst/>
              </a:rPr>
            </a:br>
            <a:endParaRPr lang="en-US" dirty="0"/>
          </a:p>
        </p:txBody>
      </p:sp>
      <p:sp>
        <p:nvSpPr>
          <p:cNvPr id="4" name="Slide Number Placeholder 3"/>
          <p:cNvSpPr>
            <a:spLocks noGrp="1"/>
          </p:cNvSpPr>
          <p:nvPr>
            <p:ph type="sldNum" sz="quarter" idx="5"/>
          </p:nvPr>
        </p:nvSpPr>
        <p:spPr/>
        <p:txBody>
          <a:bodyPr/>
          <a:lstStyle/>
          <a:p>
            <a:fld id="{ED5C07A6-B833-47E7-9C77-751A55CDDA14}" type="slidenum">
              <a:rPr lang="en-US" smtClean="0"/>
              <a:t>9</a:t>
            </a:fld>
            <a:endParaRPr lang="en-US"/>
          </a:p>
        </p:txBody>
      </p:sp>
    </p:spTree>
    <p:extLst>
      <p:ext uri="{BB962C8B-B14F-4D97-AF65-F5344CB8AC3E}">
        <p14:creationId xmlns:p14="http://schemas.microsoft.com/office/powerpoint/2010/main" val="3932449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10/28/2019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10/28/2019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10/28/2019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reativecommons.org/licenses/by-sa/3.0/" TargetMode="External"/><Relationship Id="rId4" Type="http://schemas.openxmlformats.org/officeDocument/2006/relationships/hyperlink" Target="https://oopsitseverything.wordpress.com/2014/04/29/20-things-you-need-to-stop-doin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3.png"/><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18" Type="http://schemas.openxmlformats.org/officeDocument/2006/relationships/image" Target="../media/image3.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 Type="http://schemas.openxmlformats.org/officeDocument/2006/relationships/notesSlide" Target="../notesSlides/notesSlide12.xml"/><Relationship Id="rId16"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gif"/><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19" Type="http://schemas.openxmlformats.org/officeDocument/2006/relationships/image" Target="../media/image35.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reativecommons.org/licenses/by-nc-sa/3.0/" TargetMode="External"/><Relationship Id="rId4" Type="http://schemas.openxmlformats.org/officeDocument/2006/relationships/hyperlink" Target="http://mysterious-kaddu.blogspot.com/2011/07/experiments.html"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reativecommons.org/licenses/by-sa/3.0/" TargetMode="External"/><Relationship Id="rId4" Type="http://schemas.openxmlformats.org/officeDocument/2006/relationships/hyperlink" Target="http://blogs.lse.ac.uk/lsesadl/badges-and-recognitions/"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paralegalalliance.com/7-steps-to-conduct-rocking-legal-research/" TargetMode="External"/><Relationship Id="rId13" Type="http://schemas.openxmlformats.org/officeDocument/2006/relationships/image" Target="../media/image43.jpg"/><Relationship Id="rId3" Type="http://schemas.openxmlformats.org/officeDocument/2006/relationships/image" Target="../media/image38.jpg"/><Relationship Id="rId7" Type="http://schemas.openxmlformats.org/officeDocument/2006/relationships/image" Target="../media/image40.jpg"/><Relationship Id="rId12" Type="http://schemas.openxmlformats.org/officeDocument/2006/relationships/hyperlink" Target="http://lorireed.com/change-hope-innovate-adapt" TargetMode="External"/><Relationship Id="rId17" Type="http://schemas.openxmlformats.org/officeDocument/2006/relationships/image" Target="../media/image3.png"/><Relationship Id="rId2" Type="http://schemas.openxmlformats.org/officeDocument/2006/relationships/notesSlide" Target="../notesSlides/notesSlide15.xml"/><Relationship Id="rId16" Type="http://schemas.openxmlformats.org/officeDocument/2006/relationships/hyperlink" Target="https://ypard.net/event/effective-communication-skills-workshop" TargetMode="External"/><Relationship Id="rId1" Type="http://schemas.openxmlformats.org/officeDocument/2006/relationships/slideLayout" Target="../slideLayouts/slideLayout2.xml"/><Relationship Id="rId6" Type="http://schemas.openxmlformats.org/officeDocument/2006/relationships/hyperlink" Target="http://thecollaboratory.wikidot.com/2013-spring-sociology" TargetMode="External"/><Relationship Id="rId11" Type="http://schemas.openxmlformats.org/officeDocument/2006/relationships/image" Target="../media/image42.png"/><Relationship Id="rId5" Type="http://schemas.openxmlformats.org/officeDocument/2006/relationships/image" Target="../media/image39.jpg"/><Relationship Id="rId15" Type="http://schemas.openxmlformats.org/officeDocument/2006/relationships/image" Target="../media/image44.jpg"/><Relationship Id="rId10" Type="http://schemas.openxmlformats.org/officeDocument/2006/relationships/hyperlink" Target="http://leadinglearner.me/2013/12/01/when-didactic-met-co-operative/" TargetMode="External"/><Relationship Id="rId4" Type="http://schemas.openxmlformats.org/officeDocument/2006/relationships/hyperlink" Target="https://pixabay.com/en/traffic-sign-directory-skills-can-809006/" TargetMode="External"/><Relationship Id="rId9" Type="http://schemas.openxmlformats.org/officeDocument/2006/relationships/image" Target="../media/image41.jpg"/><Relationship Id="rId14" Type="http://schemas.openxmlformats.org/officeDocument/2006/relationships/hyperlink" Target="http://journal.frontiersin.org/article/10.3389/fncom.2016.00070"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reativecommons.org/licenses/by-nc-nd/3.0/" TargetMode="External"/><Relationship Id="rId4" Type="http://schemas.openxmlformats.org/officeDocument/2006/relationships/hyperlink" Target="http://northerninsights.blogspot.com/2012/04/mortons-fork-alberta.html"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6.png"/><Relationship Id="rId7"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hyperlink" Target="http://leadershipfreak.wordpress.com/category/community-update/"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52.jfif"/><Relationship Id="rId4" Type="http://schemas.openxmlformats.org/officeDocument/2006/relationships/hyperlink" Target="https://creativecommons.org/licenses/by/3.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reativecommons.org/licenses/by-nc-sa/3.0/" TargetMode="External"/><Relationship Id="rId4" Type="http://schemas.openxmlformats.org/officeDocument/2006/relationships/hyperlink" Target="https://www.tanveernaseer.com/how-to-break-organizational-silo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creativecommons.org/licenses/by/3.0/" TargetMode="External"/><Relationship Id="rId4" Type="http://schemas.openxmlformats.org/officeDocument/2006/relationships/hyperlink" Target="http://www.flickr.com/photos/roland/10085371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AE802-7882-4068-A6F0-1DA3C8AE4FF1}"/>
              </a:ext>
            </a:extLst>
          </p:cNvPr>
          <p:cNvSpPr>
            <a:spLocks noGrp="1"/>
          </p:cNvSpPr>
          <p:nvPr>
            <p:ph type="ctrTitle"/>
          </p:nvPr>
        </p:nvSpPr>
        <p:spPr/>
        <p:txBody>
          <a:bodyPr>
            <a:normAutofit fontScale="90000"/>
          </a:bodyPr>
          <a:lstStyle/>
          <a:p>
            <a:r>
              <a:rPr lang="en-US" dirty="0"/>
              <a:t>LIAISON Librarianship: WHO ARE WE? </a:t>
            </a:r>
          </a:p>
        </p:txBody>
      </p:sp>
      <p:sp>
        <p:nvSpPr>
          <p:cNvPr id="3" name="Subtitle 2">
            <a:extLst>
              <a:ext uri="{FF2B5EF4-FFF2-40B4-BE49-F238E27FC236}">
                <a16:creationId xmlns:a16="http://schemas.microsoft.com/office/drawing/2014/main" id="{9074B709-9971-4C31-A354-B4914D421244}"/>
              </a:ext>
            </a:extLst>
          </p:cNvPr>
          <p:cNvSpPr>
            <a:spLocks noGrp="1"/>
          </p:cNvSpPr>
          <p:nvPr>
            <p:ph type="subTitle" idx="1"/>
          </p:nvPr>
        </p:nvSpPr>
        <p:spPr/>
        <p:txBody>
          <a:bodyPr/>
          <a:lstStyle/>
          <a:p>
            <a:r>
              <a:rPr lang="en-US" dirty="0"/>
              <a:t>YELENA </a:t>
            </a:r>
            <a:r>
              <a:rPr lang="en-US" dirty="0" err="1"/>
              <a:t>lUCKERT</a:t>
            </a:r>
            <a:r>
              <a:rPr lang="en-US" dirty="0"/>
              <a:t> </a:t>
            </a:r>
          </a:p>
        </p:txBody>
      </p:sp>
      <p:pic>
        <p:nvPicPr>
          <p:cNvPr id="4" name="Shape 58">
            <a:extLst>
              <a:ext uri="{FF2B5EF4-FFF2-40B4-BE49-F238E27FC236}">
                <a16:creationId xmlns:a16="http://schemas.microsoft.com/office/drawing/2014/main" id="{5619CD00-FE5E-4A5C-8546-721FB03B2EB9}"/>
              </a:ext>
            </a:extLst>
          </p:cNvPr>
          <p:cNvPicPr preferRelativeResize="0"/>
          <p:nvPr/>
        </p:nvPicPr>
        <p:blipFill rotWithShape="1">
          <a:blip r:embed="rId3">
            <a:alphaModFix/>
          </a:blip>
          <a:srcRect/>
          <a:stretch/>
        </p:blipFill>
        <p:spPr>
          <a:xfrm>
            <a:off x="10229195" y="5891045"/>
            <a:ext cx="1651313" cy="591300"/>
          </a:xfrm>
          <a:prstGeom prst="rect">
            <a:avLst/>
          </a:prstGeom>
          <a:noFill/>
          <a:ln>
            <a:noFill/>
          </a:ln>
        </p:spPr>
      </p:pic>
    </p:spTree>
    <p:extLst>
      <p:ext uri="{BB962C8B-B14F-4D97-AF65-F5344CB8AC3E}">
        <p14:creationId xmlns:p14="http://schemas.microsoft.com/office/powerpoint/2010/main" val="2055339646"/>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BC433-0E83-4ED0-BBB1-0C1CABD6A700}"/>
              </a:ext>
            </a:extLst>
          </p:cNvPr>
          <p:cNvSpPr>
            <a:spLocks noGrp="1"/>
          </p:cNvSpPr>
          <p:nvPr>
            <p:ph type="title"/>
          </p:nvPr>
        </p:nvSpPr>
        <p:spPr/>
        <p:txBody>
          <a:bodyPr/>
          <a:lstStyle/>
          <a:p>
            <a:r>
              <a:rPr lang="en-US" dirty="0"/>
              <a:t>Stop doing? </a:t>
            </a:r>
          </a:p>
        </p:txBody>
      </p:sp>
      <p:pic>
        <p:nvPicPr>
          <p:cNvPr id="5" name="Content Placeholder 4">
            <a:extLst>
              <a:ext uri="{FF2B5EF4-FFF2-40B4-BE49-F238E27FC236}">
                <a16:creationId xmlns:a16="http://schemas.microsoft.com/office/drawing/2014/main" id="{54C5C474-18FE-471D-BB76-9B698C6DDCB3}"/>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3652245" y="2016125"/>
            <a:ext cx="5201835" cy="3449638"/>
          </a:xfrm>
        </p:spPr>
      </p:pic>
      <p:sp>
        <p:nvSpPr>
          <p:cNvPr id="6" name="TextBox 5">
            <a:extLst>
              <a:ext uri="{FF2B5EF4-FFF2-40B4-BE49-F238E27FC236}">
                <a16:creationId xmlns:a16="http://schemas.microsoft.com/office/drawing/2014/main" id="{B1CFE968-F7E8-40FB-AC84-FF0A6E3C4CAA}"/>
              </a:ext>
            </a:extLst>
          </p:cNvPr>
          <p:cNvSpPr txBox="1"/>
          <p:nvPr/>
        </p:nvSpPr>
        <p:spPr>
          <a:xfrm>
            <a:off x="3652245" y="5465763"/>
            <a:ext cx="5201835" cy="230832"/>
          </a:xfrm>
          <a:prstGeom prst="rect">
            <a:avLst/>
          </a:prstGeom>
          <a:noFill/>
        </p:spPr>
        <p:txBody>
          <a:bodyPr wrap="square" rtlCol="0">
            <a:spAutoFit/>
          </a:bodyPr>
          <a:lstStyle/>
          <a:p>
            <a:r>
              <a:rPr lang="en-US" sz="900">
                <a:hlinkClick r:id="rId4" tooltip="https://oopsitseverything.wordpress.com/2014/04/29/20-things-you-need-to-stop-doing/"/>
              </a:rPr>
              <a:t>This Photo</a:t>
            </a:r>
            <a:r>
              <a:rPr lang="en-US" sz="900"/>
              <a:t> by Unknown Author is licensed under </a:t>
            </a:r>
            <a:r>
              <a:rPr lang="en-US" sz="900">
                <a:hlinkClick r:id="rId5" tooltip="https://creativecommons.org/licenses/by-sa/3.0/"/>
              </a:rPr>
              <a:t>CC BY-SA</a:t>
            </a:r>
            <a:endParaRPr lang="en-US" sz="900"/>
          </a:p>
        </p:txBody>
      </p:sp>
      <p:pic>
        <p:nvPicPr>
          <p:cNvPr id="3" name="Picture 2">
            <a:extLst>
              <a:ext uri="{FF2B5EF4-FFF2-40B4-BE49-F238E27FC236}">
                <a16:creationId xmlns:a16="http://schemas.microsoft.com/office/drawing/2014/main" id="{0604E9BC-C075-4A32-976D-0282F339040F}"/>
              </a:ext>
            </a:extLst>
          </p:cNvPr>
          <p:cNvPicPr>
            <a:picLocks noChangeAspect="1"/>
          </p:cNvPicPr>
          <p:nvPr/>
        </p:nvPicPr>
        <p:blipFill>
          <a:blip r:embed="rId6"/>
          <a:stretch>
            <a:fillRect/>
          </a:stretch>
        </p:blipFill>
        <p:spPr>
          <a:xfrm>
            <a:off x="10348547" y="5888875"/>
            <a:ext cx="1652159" cy="591363"/>
          </a:xfrm>
          <a:prstGeom prst="rect">
            <a:avLst/>
          </a:prstGeom>
        </p:spPr>
      </p:pic>
    </p:spTree>
    <p:extLst>
      <p:ext uri="{BB962C8B-B14F-4D97-AF65-F5344CB8AC3E}">
        <p14:creationId xmlns:p14="http://schemas.microsoft.com/office/powerpoint/2010/main" val="3455335713"/>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986D3-9FD3-409A-AA44-F74EEE0A57AD}"/>
              </a:ext>
            </a:extLst>
          </p:cNvPr>
          <p:cNvSpPr>
            <a:spLocks noGrp="1"/>
          </p:cNvSpPr>
          <p:nvPr>
            <p:ph type="title"/>
          </p:nvPr>
        </p:nvSpPr>
        <p:spPr/>
        <p:txBody>
          <a:bodyPr/>
          <a:lstStyle/>
          <a:p>
            <a:r>
              <a:rPr lang="en-US" dirty="0"/>
              <a:t>training</a:t>
            </a:r>
          </a:p>
        </p:txBody>
      </p:sp>
      <p:pic>
        <p:nvPicPr>
          <p:cNvPr id="5" name="Content Placeholder 4">
            <a:extLst>
              <a:ext uri="{FF2B5EF4-FFF2-40B4-BE49-F238E27FC236}">
                <a16:creationId xmlns:a16="http://schemas.microsoft.com/office/drawing/2014/main" id="{89121962-E87E-4C15-B080-2DA04943840D}"/>
              </a:ext>
            </a:extLst>
          </p:cNvPr>
          <p:cNvPicPr>
            <a:picLocks noGrp="1" noChangeAspect="1"/>
          </p:cNvPicPr>
          <p:nvPr>
            <p:ph idx="1"/>
          </p:nvPr>
        </p:nvPicPr>
        <p:blipFill>
          <a:blip r:embed="rId3"/>
          <a:stretch>
            <a:fillRect/>
          </a:stretch>
        </p:blipFill>
        <p:spPr>
          <a:xfrm>
            <a:off x="4646919" y="1560014"/>
            <a:ext cx="3819732" cy="3819732"/>
          </a:xfrm>
        </p:spPr>
      </p:pic>
      <p:pic>
        <p:nvPicPr>
          <p:cNvPr id="7" name="Picture 6">
            <a:extLst>
              <a:ext uri="{FF2B5EF4-FFF2-40B4-BE49-F238E27FC236}">
                <a16:creationId xmlns:a16="http://schemas.microsoft.com/office/drawing/2014/main" id="{AD87721D-81A8-4E3A-9EA8-F2A875D96056}"/>
              </a:ext>
            </a:extLst>
          </p:cNvPr>
          <p:cNvPicPr>
            <a:picLocks noChangeAspect="1"/>
          </p:cNvPicPr>
          <p:nvPr/>
        </p:nvPicPr>
        <p:blipFill>
          <a:blip r:embed="rId4"/>
          <a:stretch>
            <a:fillRect/>
          </a:stretch>
        </p:blipFill>
        <p:spPr>
          <a:xfrm>
            <a:off x="744987" y="2952206"/>
            <a:ext cx="3597526" cy="2427540"/>
          </a:xfrm>
          <a:prstGeom prst="rect">
            <a:avLst/>
          </a:prstGeom>
        </p:spPr>
      </p:pic>
      <p:pic>
        <p:nvPicPr>
          <p:cNvPr id="3" name="Picture 2">
            <a:extLst>
              <a:ext uri="{FF2B5EF4-FFF2-40B4-BE49-F238E27FC236}">
                <a16:creationId xmlns:a16="http://schemas.microsoft.com/office/drawing/2014/main" id="{34181959-1441-4C54-B0D2-369843AE1BCB}"/>
              </a:ext>
            </a:extLst>
          </p:cNvPr>
          <p:cNvPicPr>
            <a:picLocks noChangeAspect="1"/>
          </p:cNvPicPr>
          <p:nvPr/>
        </p:nvPicPr>
        <p:blipFill>
          <a:blip r:embed="rId5"/>
          <a:stretch>
            <a:fillRect/>
          </a:stretch>
        </p:blipFill>
        <p:spPr>
          <a:xfrm>
            <a:off x="10410331" y="5849543"/>
            <a:ext cx="1652159" cy="591363"/>
          </a:xfrm>
          <a:prstGeom prst="rect">
            <a:avLst/>
          </a:prstGeom>
        </p:spPr>
      </p:pic>
      <p:pic>
        <p:nvPicPr>
          <p:cNvPr id="1025" name="Picture 1" descr="save image">
            <a:extLst>
              <a:ext uri="{FF2B5EF4-FFF2-40B4-BE49-F238E27FC236}">
                <a16:creationId xmlns:a16="http://schemas.microsoft.com/office/drawing/2014/main" id="{8D616F4A-F279-492D-A1AD-5878615E47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56632" y="1175658"/>
            <a:ext cx="2786418" cy="4249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2229546"/>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BCD6243-1D33-48F1-9BE4-DD22086508D7}"/>
              </a:ext>
            </a:extLst>
          </p:cNvPr>
          <p:cNvPicPr>
            <a:picLocks noGrp="1" noChangeAspect="1"/>
          </p:cNvPicPr>
          <p:nvPr>
            <p:ph idx="1"/>
          </p:nvPr>
        </p:nvPicPr>
        <p:blipFill>
          <a:blip r:embed="rId3"/>
          <a:stretch>
            <a:fillRect/>
          </a:stretch>
        </p:blipFill>
        <p:spPr>
          <a:xfrm>
            <a:off x="891231" y="2269846"/>
            <a:ext cx="2790825" cy="619125"/>
          </a:xfrm>
          <a:prstGeom prst="rect">
            <a:avLst/>
          </a:prstGeom>
        </p:spPr>
      </p:pic>
      <p:pic>
        <p:nvPicPr>
          <p:cNvPr id="6" name="Picture 5">
            <a:extLst>
              <a:ext uri="{FF2B5EF4-FFF2-40B4-BE49-F238E27FC236}">
                <a16:creationId xmlns:a16="http://schemas.microsoft.com/office/drawing/2014/main" id="{9DD031ED-BD4D-4134-9CE8-5424FACD55EA}"/>
              </a:ext>
            </a:extLst>
          </p:cNvPr>
          <p:cNvPicPr>
            <a:picLocks noChangeAspect="1"/>
          </p:cNvPicPr>
          <p:nvPr/>
        </p:nvPicPr>
        <p:blipFill>
          <a:blip r:embed="rId4"/>
          <a:stretch>
            <a:fillRect/>
          </a:stretch>
        </p:blipFill>
        <p:spPr>
          <a:xfrm>
            <a:off x="815230" y="3184214"/>
            <a:ext cx="3406429" cy="820854"/>
          </a:xfrm>
          <a:prstGeom prst="rect">
            <a:avLst/>
          </a:prstGeom>
        </p:spPr>
      </p:pic>
      <p:pic>
        <p:nvPicPr>
          <p:cNvPr id="7" name="Picture 6">
            <a:extLst>
              <a:ext uri="{FF2B5EF4-FFF2-40B4-BE49-F238E27FC236}">
                <a16:creationId xmlns:a16="http://schemas.microsoft.com/office/drawing/2014/main" id="{B2166F0A-5FD9-46FD-A62F-0597E1A39A43}"/>
              </a:ext>
            </a:extLst>
          </p:cNvPr>
          <p:cNvPicPr>
            <a:picLocks noChangeAspect="1"/>
          </p:cNvPicPr>
          <p:nvPr/>
        </p:nvPicPr>
        <p:blipFill>
          <a:blip r:embed="rId5"/>
          <a:stretch>
            <a:fillRect/>
          </a:stretch>
        </p:blipFill>
        <p:spPr>
          <a:xfrm>
            <a:off x="6297828" y="4889788"/>
            <a:ext cx="1651618" cy="946153"/>
          </a:xfrm>
          <a:prstGeom prst="rect">
            <a:avLst/>
          </a:prstGeom>
        </p:spPr>
      </p:pic>
      <p:pic>
        <p:nvPicPr>
          <p:cNvPr id="10" name="Picture 9">
            <a:extLst>
              <a:ext uri="{FF2B5EF4-FFF2-40B4-BE49-F238E27FC236}">
                <a16:creationId xmlns:a16="http://schemas.microsoft.com/office/drawing/2014/main" id="{DBD7BC5C-4534-4A4B-B16F-16B53954CC65}"/>
              </a:ext>
            </a:extLst>
          </p:cNvPr>
          <p:cNvPicPr>
            <a:picLocks noChangeAspect="1"/>
          </p:cNvPicPr>
          <p:nvPr/>
        </p:nvPicPr>
        <p:blipFill>
          <a:blip r:embed="rId6"/>
          <a:stretch>
            <a:fillRect/>
          </a:stretch>
        </p:blipFill>
        <p:spPr>
          <a:xfrm>
            <a:off x="2349352" y="4300312"/>
            <a:ext cx="2183460" cy="1157742"/>
          </a:xfrm>
          <a:prstGeom prst="rect">
            <a:avLst/>
          </a:prstGeom>
        </p:spPr>
      </p:pic>
      <p:pic>
        <p:nvPicPr>
          <p:cNvPr id="12" name="Graphic 11">
            <a:extLst>
              <a:ext uri="{FF2B5EF4-FFF2-40B4-BE49-F238E27FC236}">
                <a16:creationId xmlns:a16="http://schemas.microsoft.com/office/drawing/2014/main" id="{FA7913C1-731B-4D15-A462-AD0625C47E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57870" y="3628438"/>
            <a:ext cx="2914458" cy="940009"/>
          </a:xfrm>
          <a:prstGeom prst="rect">
            <a:avLst/>
          </a:prstGeom>
        </p:spPr>
      </p:pic>
      <p:pic>
        <p:nvPicPr>
          <p:cNvPr id="1025" name="Picture 1" descr="save image">
            <a:extLst>
              <a:ext uri="{FF2B5EF4-FFF2-40B4-BE49-F238E27FC236}">
                <a16:creationId xmlns:a16="http://schemas.microsoft.com/office/drawing/2014/main" id="{3F621B0E-42D4-4F47-BFF3-8079C8BA6A7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5099" y="2104833"/>
            <a:ext cx="5511667" cy="71335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F6F4B64-5162-4AC6-B034-A3F1F52EF61E}"/>
              </a:ext>
            </a:extLst>
          </p:cNvPr>
          <p:cNvPicPr>
            <a:picLocks noChangeAspect="1"/>
          </p:cNvPicPr>
          <p:nvPr/>
        </p:nvPicPr>
        <p:blipFill>
          <a:blip r:embed="rId10"/>
          <a:stretch>
            <a:fillRect/>
          </a:stretch>
        </p:blipFill>
        <p:spPr>
          <a:xfrm>
            <a:off x="6091237" y="3424237"/>
            <a:ext cx="9525" cy="9525"/>
          </a:xfrm>
          <a:prstGeom prst="rect">
            <a:avLst/>
          </a:prstGeom>
        </p:spPr>
      </p:pic>
      <p:pic>
        <p:nvPicPr>
          <p:cNvPr id="15" name="Picture 14">
            <a:extLst>
              <a:ext uri="{FF2B5EF4-FFF2-40B4-BE49-F238E27FC236}">
                <a16:creationId xmlns:a16="http://schemas.microsoft.com/office/drawing/2014/main" id="{4817CB3C-E3A4-4D9C-849D-91AA531F13FB}"/>
              </a:ext>
            </a:extLst>
          </p:cNvPr>
          <p:cNvPicPr>
            <a:picLocks noChangeAspect="1"/>
          </p:cNvPicPr>
          <p:nvPr/>
        </p:nvPicPr>
        <p:blipFill>
          <a:blip r:embed="rId11"/>
          <a:stretch>
            <a:fillRect/>
          </a:stretch>
        </p:blipFill>
        <p:spPr>
          <a:xfrm>
            <a:off x="6091237" y="3424237"/>
            <a:ext cx="9525" cy="9525"/>
          </a:xfrm>
          <a:prstGeom prst="rect">
            <a:avLst/>
          </a:prstGeom>
        </p:spPr>
      </p:pic>
      <p:pic>
        <p:nvPicPr>
          <p:cNvPr id="1026" name="Picture 2" descr="save image">
            <a:extLst>
              <a:ext uri="{FF2B5EF4-FFF2-40B4-BE49-F238E27FC236}">
                <a16:creationId xmlns:a16="http://schemas.microsoft.com/office/drawing/2014/main" id="{5BD047D0-D87C-47C1-9D88-23380FDE560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93225" y="3027967"/>
            <a:ext cx="1166271" cy="137504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5BF816A2-A9EF-4447-BDF8-3033EE2E74BB}"/>
              </a:ext>
            </a:extLst>
          </p:cNvPr>
          <p:cNvPicPr>
            <a:picLocks noChangeAspect="1"/>
          </p:cNvPicPr>
          <p:nvPr/>
        </p:nvPicPr>
        <p:blipFill>
          <a:blip r:embed="rId13"/>
          <a:stretch>
            <a:fillRect/>
          </a:stretch>
        </p:blipFill>
        <p:spPr>
          <a:xfrm>
            <a:off x="9141315" y="4675261"/>
            <a:ext cx="1448974" cy="1237502"/>
          </a:xfrm>
          <a:prstGeom prst="rect">
            <a:avLst/>
          </a:prstGeom>
        </p:spPr>
      </p:pic>
      <p:pic>
        <p:nvPicPr>
          <p:cNvPr id="22" name="Picture 21">
            <a:extLst>
              <a:ext uri="{FF2B5EF4-FFF2-40B4-BE49-F238E27FC236}">
                <a16:creationId xmlns:a16="http://schemas.microsoft.com/office/drawing/2014/main" id="{1DD03DD7-391E-496A-B8EF-3652935C4A45}"/>
              </a:ext>
            </a:extLst>
          </p:cNvPr>
          <p:cNvPicPr>
            <a:picLocks noChangeAspect="1"/>
          </p:cNvPicPr>
          <p:nvPr/>
        </p:nvPicPr>
        <p:blipFill>
          <a:blip r:embed="rId14"/>
          <a:stretch>
            <a:fillRect/>
          </a:stretch>
        </p:blipFill>
        <p:spPr>
          <a:xfrm>
            <a:off x="442844" y="4300311"/>
            <a:ext cx="1133475" cy="914400"/>
          </a:xfrm>
          <a:prstGeom prst="rect">
            <a:avLst/>
          </a:prstGeom>
        </p:spPr>
      </p:pic>
      <p:pic>
        <p:nvPicPr>
          <p:cNvPr id="24" name="Picture 23">
            <a:extLst>
              <a:ext uri="{FF2B5EF4-FFF2-40B4-BE49-F238E27FC236}">
                <a16:creationId xmlns:a16="http://schemas.microsoft.com/office/drawing/2014/main" id="{163CA086-6CC3-4D88-AE18-1D719F1507A9}"/>
              </a:ext>
            </a:extLst>
          </p:cNvPr>
          <p:cNvPicPr>
            <a:picLocks noChangeAspect="1"/>
          </p:cNvPicPr>
          <p:nvPr/>
        </p:nvPicPr>
        <p:blipFill>
          <a:blip r:embed="rId15"/>
          <a:stretch>
            <a:fillRect/>
          </a:stretch>
        </p:blipFill>
        <p:spPr>
          <a:xfrm>
            <a:off x="10345543" y="3304120"/>
            <a:ext cx="1538706" cy="1054013"/>
          </a:xfrm>
          <a:prstGeom prst="rect">
            <a:avLst/>
          </a:prstGeom>
        </p:spPr>
      </p:pic>
      <p:pic>
        <p:nvPicPr>
          <p:cNvPr id="26" name="Picture 25">
            <a:extLst>
              <a:ext uri="{FF2B5EF4-FFF2-40B4-BE49-F238E27FC236}">
                <a16:creationId xmlns:a16="http://schemas.microsoft.com/office/drawing/2014/main" id="{4EFD0C9C-F7A1-492B-A0F3-2CCE727FDFB6}"/>
              </a:ext>
            </a:extLst>
          </p:cNvPr>
          <p:cNvPicPr>
            <a:picLocks noChangeAspect="1"/>
          </p:cNvPicPr>
          <p:nvPr/>
        </p:nvPicPr>
        <p:blipFill>
          <a:blip r:embed="rId16"/>
          <a:stretch>
            <a:fillRect/>
          </a:stretch>
        </p:blipFill>
        <p:spPr>
          <a:xfrm>
            <a:off x="8593225" y="945237"/>
            <a:ext cx="9681287" cy="1499746"/>
          </a:xfrm>
          <a:prstGeom prst="rect">
            <a:avLst/>
          </a:prstGeom>
        </p:spPr>
      </p:pic>
      <p:sp>
        <p:nvSpPr>
          <p:cNvPr id="25" name="Title 24">
            <a:extLst>
              <a:ext uri="{FF2B5EF4-FFF2-40B4-BE49-F238E27FC236}">
                <a16:creationId xmlns:a16="http://schemas.microsoft.com/office/drawing/2014/main" id="{C7A55672-EB37-47CA-958A-B1DC061A53E8}"/>
              </a:ext>
            </a:extLst>
          </p:cNvPr>
          <p:cNvSpPr>
            <a:spLocks noGrp="1"/>
          </p:cNvSpPr>
          <p:nvPr>
            <p:ph type="title"/>
          </p:nvPr>
        </p:nvSpPr>
        <p:spPr/>
        <p:txBody>
          <a:bodyPr/>
          <a:lstStyle/>
          <a:p>
            <a:r>
              <a:rPr lang="en-US" dirty="0"/>
              <a:t>PROFESSIONAL WORK</a:t>
            </a:r>
          </a:p>
        </p:txBody>
      </p:sp>
      <p:pic>
        <p:nvPicPr>
          <p:cNvPr id="1028" name="Picture 4" descr="save image">
            <a:extLst>
              <a:ext uri="{FF2B5EF4-FFF2-40B4-BE49-F238E27FC236}">
                <a16:creationId xmlns:a16="http://schemas.microsoft.com/office/drawing/2014/main" id="{8946F489-1F34-400C-9248-29973C726EB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324025" y="1959191"/>
            <a:ext cx="1889685" cy="133750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F5567CD-F1E8-47E9-AE2C-2E871C0188E1}"/>
              </a:ext>
            </a:extLst>
          </p:cNvPr>
          <p:cNvPicPr>
            <a:picLocks noChangeAspect="1"/>
          </p:cNvPicPr>
          <p:nvPr/>
        </p:nvPicPr>
        <p:blipFill>
          <a:blip r:embed="rId18"/>
          <a:stretch>
            <a:fillRect/>
          </a:stretch>
        </p:blipFill>
        <p:spPr>
          <a:xfrm>
            <a:off x="10345543" y="6053481"/>
            <a:ext cx="1652159" cy="591363"/>
          </a:xfrm>
          <a:prstGeom prst="rect">
            <a:avLst/>
          </a:prstGeom>
        </p:spPr>
      </p:pic>
      <p:pic>
        <p:nvPicPr>
          <p:cNvPr id="5" name="Picture 4">
            <a:extLst>
              <a:ext uri="{FF2B5EF4-FFF2-40B4-BE49-F238E27FC236}">
                <a16:creationId xmlns:a16="http://schemas.microsoft.com/office/drawing/2014/main" id="{ECA8B8F2-F7B3-42C6-BE25-D317EF79ABA4}"/>
              </a:ext>
            </a:extLst>
          </p:cNvPr>
          <p:cNvPicPr>
            <a:picLocks noChangeAspect="1"/>
          </p:cNvPicPr>
          <p:nvPr/>
        </p:nvPicPr>
        <p:blipFill>
          <a:blip r:embed="rId19"/>
          <a:stretch>
            <a:fillRect/>
          </a:stretch>
        </p:blipFill>
        <p:spPr>
          <a:xfrm>
            <a:off x="6297828" y="539097"/>
            <a:ext cx="2098470" cy="1049235"/>
          </a:xfrm>
          <a:prstGeom prst="rect">
            <a:avLst/>
          </a:prstGeom>
        </p:spPr>
      </p:pic>
    </p:spTree>
    <p:extLst>
      <p:ext uri="{BB962C8B-B14F-4D97-AF65-F5344CB8AC3E}">
        <p14:creationId xmlns:p14="http://schemas.microsoft.com/office/powerpoint/2010/main" val="1860090698"/>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86397-BA64-475E-AEBD-8D1632E8CF40}"/>
              </a:ext>
            </a:extLst>
          </p:cNvPr>
          <p:cNvSpPr>
            <a:spLocks noGrp="1"/>
          </p:cNvSpPr>
          <p:nvPr>
            <p:ph type="title"/>
          </p:nvPr>
        </p:nvSpPr>
        <p:spPr/>
        <p:txBody>
          <a:bodyPr/>
          <a:lstStyle/>
          <a:p>
            <a:r>
              <a:rPr lang="en-US" dirty="0"/>
              <a:t>“Failure is the key to success!” </a:t>
            </a:r>
          </a:p>
        </p:txBody>
      </p:sp>
      <p:pic>
        <p:nvPicPr>
          <p:cNvPr id="5" name="Content Placeholder 4">
            <a:extLst>
              <a:ext uri="{FF2B5EF4-FFF2-40B4-BE49-F238E27FC236}">
                <a16:creationId xmlns:a16="http://schemas.microsoft.com/office/drawing/2014/main" id="{6360FBA1-2D84-4B0A-A0F6-A02EE12E8FC3}"/>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3209247" y="1930906"/>
            <a:ext cx="5519420" cy="3449638"/>
          </a:xfrm>
        </p:spPr>
      </p:pic>
      <p:sp>
        <p:nvSpPr>
          <p:cNvPr id="6" name="TextBox 5">
            <a:extLst>
              <a:ext uri="{FF2B5EF4-FFF2-40B4-BE49-F238E27FC236}">
                <a16:creationId xmlns:a16="http://schemas.microsoft.com/office/drawing/2014/main" id="{EC3C3559-5709-4EEF-9749-6914B58EBFB4}"/>
              </a:ext>
            </a:extLst>
          </p:cNvPr>
          <p:cNvSpPr txBox="1"/>
          <p:nvPr/>
        </p:nvSpPr>
        <p:spPr>
          <a:xfrm>
            <a:off x="3493452" y="5465763"/>
            <a:ext cx="5519420" cy="230832"/>
          </a:xfrm>
          <a:prstGeom prst="rect">
            <a:avLst/>
          </a:prstGeom>
          <a:noFill/>
        </p:spPr>
        <p:txBody>
          <a:bodyPr wrap="square" rtlCol="0">
            <a:spAutoFit/>
          </a:bodyPr>
          <a:lstStyle/>
          <a:p>
            <a:r>
              <a:rPr lang="en-US" sz="900">
                <a:hlinkClick r:id="rId4" tooltip="http://mysterious-kaddu.blogspot.com/2011/07/experiments.html"/>
              </a:rPr>
              <a:t>This Photo</a:t>
            </a:r>
            <a:r>
              <a:rPr lang="en-US" sz="900"/>
              <a:t> by Unknown Author is licensed under </a:t>
            </a:r>
            <a:r>
              <a:rPr lang="en-US" sz="900">
                <a:hlinkClick r:id="rId5" tooltip="https://creativecommons.org/licenses/by-nc-sa/3.0/"/>
              </a:rPr>
              <a:t>CC BY-SA-NC</a:t>
            </a:r>
            <a:endParaRPr lang="en-US" sz="900"/>
          </a:p>
        </p:txBody>
      </p:sp>
      <p:pic>
        <p:nvPicPr>
          <p:cNvPr id="10" name="Picture 9">
            <a:extLst>
              <a:ext uri="{FF2B5EF4-FFF2-40B4-BE49-F238E27FC236}">
                <a16:creationId xmlns:a16="http://schemas.microsoft.com/office/drawing/2014/main" id="{69FAE771-874C-477E-9F62-3F7F0CD8DB7C}"/>
              </a:ext>
            </a:extLst>
          </p:cNvPr>
          <p:cNvPicPr>
            <a:picLocks noChangeAspect="1"/>
          </p:cNvPicPr>
          <p:nvPr/>
        </p:nvPicPr>
        <p:blipFill>
          <a:blip r:embed="rId6"/>
          <a:stretch>
            <a:fillRect/>
          </a:stretch>
        </p:blipFill>
        <p:spPr>
          <a:xfrm>
            <a:off x="10228774" y="5925945"/>
            <a:ext cx="1652159" cy="591363"/>
          </a:xfrm>
          <a:prstGeom prst="rect">
            <a:avLst/>
          </a:prstGeom>
        </p:spPr>
      </p:pic>
    </p:spTree>
    <p:extLst>
      <p:ext uri="{BB962C8B-B14F-4D97-AF65-F5344CB8AC3E}">
        <p14:creationId xmlns:p14="http://schemas.microsoft.com/office/powerpoint/2010/main" val="3553604233"/>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25A3B-21D9-4088-A270-8C1A81A342C6}"/>
              </a:ext>
            </a:extLst>
          </p:cNvPr>
          <p:cNvSpPr>
            <a:spLocks noGrp="1"/>
          </p:cNvSpPr>
          <p:nvPr>
            <p:ph type="title"/>
          </p:nvPr>
        </p:nvSpPr>
        <p:spPr/>
        <p:txBody>
          <a:bodyPr/>
          <a:lstStyle/>
          <a:p>
            <a:r>
              <a:rPr lang="en-US" dirty="0"/>
              <a:t>Thank you, Library, for your support! </a:t>
            </a:r>
          </a:p>
        </p:txBody>
      </p:sp>
      <p:pic>
        <p:nvPicPr>
          <p:cNvPr id="10" name="Content Placeholder 9">
            <a:extLst>
              <a:ext uri="{FF2B5EF4-FFF2-40B4-BE49-F238E27FC236}">
                <a16:creationId xmlns:a16="http://schemas.microsoft.com/office/drawing/2014/main" id="{23976A6A-A5F5-4EAB-A97D-A9BE5CE6E9B9}"/>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3323968" y="2092888"/>
            <a:ext cx="4830509" cy="3020662"/>
          </a:xfrm>
        </p:spPr>
      </p:pic>
      <p:sp>
        <p:nvSpPr>
          <p:cNvPr id="11" name="TextBox 10">
            <a:extLst>
              <a:ext uri="{FF2B5EF4-FFF2-40B4-BE49-F238E27FC236}">
                <a16:creationId xmlns:a16="http://schemas.microsoft.com/office/drawing/2014/main" id="{39FC13EA-3523-4F47-BF23-C85BFD1CCAE4}"/>
              </a:ext>
            </a:extLst>
          </p:cNvPr>
          <p:cNvSpPr txBox="1"/>
          <p:nvPr/>
        </p:nvSpPr>
        <p:spPr>
          <a:xfrm>
            <a:off x="3323968" y="5023433"/>
            <a:ext cx="4830509" cy="230832"/>
          </a:xfrm>
          <a:prstGeom prst="rect">
            <a:avLst/>
          </a:prstGeom>
          <a:noFill/>
        </p:spPr>
        <p:txBody>
          <a:bodyPr wrap="square" rtlCol="0">
            <a:spAutoFit/>
          </a:bodyPr>
          <a:lstStyle/>
          <a:p>
            <a:r>
              <a:rPr lang="en-US" sz="900">
                <a:hlinkClick r:id="rId4" tooltip="http://blogs.lse.ac.uk/lsesadl/badges-and-recognitions/"/>
              </a:rPr>
              <a:t>This Photo</a:t>
            </a:r>
            <a:r>
              <a:rPr lang="en-US" sz="900"/>
              <a:t> by Unknown Author is licensed under </a:t>
            </a:r>
            <a:r>
              <a:rPr lang="en-US" sz="900">
                <a:hlinkClick r:id="rId5" tooltip="https://creativecommons.org/licenses/by-sa/3.0/"/>
              </a:rPr>
              <a:t>CC BY-SA</a:t>
            </a:r>
            <a:endParaRPr lang="en-US" sz="900"/>
          </a:p>
        </p:txBody>
      </p:sp>
      <p:pic>
        <p:nvPicPr>
          <p:cNvPr id="12" name="Picture 11">
            <a:extLst>
              <a:ext uri="{FF2B5EF4-FFF2-40B4-BE49-F238E27FC236}">
                <a16:creationId xmlns:a16="http://schemas.microsoft.com/office/drawing/2014/main" id="{8A4D7A49-4D63-4A66-9C5C-D0197E3DD7ED}"/>
              </a:ext>
            </a:extLst>
          </p:cNvPr>
          <p:cNvPicPr>
            <a:picLocks noChangeAspect="1"/>
          </p:cNvPicPr>
          <p:nvPr/>
        </p:nvPicPr>
        <p:blipFill>
          <a:blip r:embed="rId6"/>
          <a:stretch>
            <a:fillRect/>
          </a:stretch>
        </p:blipFill>
        <p:spPr>
          <a:xfrm>
            <a:off x="10228774" y="5757799"/>
            <a:ext cx="1652159" cy="591363"/>
          </a:xfrm>
          <a:prstGeom prst="rect">
            <a:avLst/>
          </a:prstGeom>
        </p:spPr>
      </p:pic>
    </p:spTree>
    <p:extLst>
      <p:ext uri="{BB962C8B-B14F-4D97-AF65-F5344CB8AC3E}">
        <p14:creationId xmlns:p14="http://schemas.microsoft.com/office/powerpoint/2010/main" val="2956490516"/>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43514-FD08-42E5-B93D-7307E828CD3B}"/>
              </a:ext>
            </a:extLst>
          </p:cNvPr>
          <p:cNvSpPr>
            <a:spLocks noGrp="1"/>
          </p:cNvSpPr>
          <p:nvPr>
            <p:ph type="title"/>
          </p:nvPr>
        </p:nvSpPr>
        <p:spPr/>
        <p:txBody>
          <a:bodyPr/>
          <a:lstStyle/>
          <a:p>
            <a:r>
              <a:rPr lang="en-US" dirty="0"/>
              <a:t>Challenges</a:t>
            </a:r>
          </a:p>
        </p:txBody>
      </p:sp>
      <p:pic>
        <p:nvPicPr>
          <p:cNvPr id="8" name="Picture 7">
            <a:extLst>
              <a:ext uri="{FF2B5EF4-FFF2-40B4-BE49-F238E27FC236}">
                <a16:creationId xmlns:a16="http://schemas.microsoft.com/office/drawing/2014/main" id="{777E033D-309B-4DED-A27F-4E97CA215E03}"/>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177023" y="1446023"/>
            <a:ext cx="2697891" cy="1795784"/>
          </a:xfrm>
          <a:prstGeom prst="rect">
            <a:avLst/>
          </a:prstGeom>
        </p:spPr>
      </p:pic>
      <p:pic>
        <p:nvPicPr>
          <p:cNvPr id="10" name="Picture 9">
            <a:extLst>
              <a:ext uri="{FF2B5EF4-FFF2-40B4-BE49-F238E27FC236}">
                <a16:creationId xmlns:a16="http://schemas.microsoft.com/office/drawing/2014/main" id="{F07046AE-D36C-467C-AF03-C901B7BFCA15}"/>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269698" y="3857470"/>
            <a:ext cx="2512540" cy="1732429"/>
          </a:xfrm>
          <a:prstGeom prst="rect">
            <a:avLst/>
          </a:prstGeom>
        </p:spPr>
      </p:pic>
      <p:pic>
        <p:nvPicPr>
          <p:cNvPr id="13" name="Picture 12">
            <a:extLst>
              <a:ext uri="{FF2B5EF4-FFF2-40B4-BE49-F238E27FC236}">
                <a16:creationId xmlns:a16="http://schemas.microsoft.com/office/drawing/2014/main" id="{C548EA70-765C-4D01-9C4A-C930EBD08F1D}"/>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4785231" y="121324"/>
            <a:ext cx="2175349" cy="1732430"/>
          </a:xfrm>
          <a:prstGeom prst="rect">
            <a:avLst/>
          </a:prstGeom>
        </p:spPr>
      </p:pic>
      <p:pic>
        <p:nvPicPr>
          <p:cNvPr id="16" name="Picture 15">
            <a:extLst>
              <a:ext uri="{FF2B5EF4-FFF2-40B4-BE49-F238E27FC236}">
                <a16:creationId xmlns:a16="http://schemas.microsoft.com/office/drawing/2014/main" id="{EDBB46F9-D8D2-42B1-9A6E-F426B44C804B}"/>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8112925" y="121324"/>
            <a:ext cx="2215978" cy="1844186"/>
          </a:xfrm>
          <a:prstGeom prst="rect">
            <a:avLst/>
          </a:prstGeom>
        </p:spPr>
      </p:pic>
      <p:pic>
        <p:nvPicPr>
          <p:cNvPr id="19" name="Picture 18">
            <a:extLst>
              <a:ext uri="{FF2B5EF4-FFF2-40B4-BE49-F238E27FC236}">
                <a16:creationId xmlns:a16="http://schemas.microsoft.com/office/drawing/2014/main" id="{3E6C8F32-77DE-435C-BAE1-9551ADB3090E}"/>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10402000" y="1291709"/>
            <a:ext cx="1644269" cy="2478797"/>
          </a:xfrm>
          <a:prstGeom prst="rect">
            <a:avLst/>
          </a:prstGeom>
        </p:spPr>
      </p:pic>
      <p:pic>
        <p:nvPicPr>
          <p:cNvPr id="28" name="Picture 27">
            <a:extLst>
              <a:ext uri="{FF2B5EF4-FFF2-40B4-BE49-F238E27FC236}">
                <a16:creationId xmlns:a16="http://schemas.microsoft.com/office/drawing/2014/main" id="{95D8D354-0F0A-409F-8864-E30F079B3471}"/>
              </a:ext>
            </a:extLst>
          </p:cNvPr>
          <p:cNvPicPr>
            <a:picLocks noChangeAspect="1"/>
          </p:cNvPicPr>
          <p:nvPr/>
        </p:nvPicPr>
        <p:blipFill>
          <a:blip r:embed="rId13">
            <a:extLst>
              <a:ext uri="{837473B0-CC2E-450A-ABE3-18F120FF3D39}">
                <a1611:picAttrSrcUrl xmlns:a1611="http://schemas.microsoft.com/office/drawing/2016/11/main" r:id="rId14"/>
              </a:ext>
            </a:extLst>
          </a:blip>
          <a:stretch>
            <a:fillRect/>
          </a:stretch>
        </p:blipFill>
        <p:spPr>
          <a:xfrm>
            <a:off x="8543033" y="3787911"/>
            <a:ext cx="2847777" cy="2209160"/>
          </a:xfrm>
          <a:prstGeom prst="rect">
            <a:avLst/>
          </a:prstGeom>
        </p:spPr>
      </p:pic>
      <p:pic>
        <p:nvPicPr>
          <p:cNvPr id="36" name="Content Placeholder 35">
            <a:extLst>
              <a:ext uri="{FF2B5EF4-FFF2-40B4-BE49-F238E27FC236}">
                <a16:creationId xmlns:a16="http://schemas.microsoft.com/office/drawing/2014/main" id="{8A507840-FA71-412D-A325-CE8971764006}"/>
              </a:ext>
            </a:extLst>
          </p:cNvPr>
          <p:cNvPicPr>
            <a:picLocks noGrp="1" noChangeAspect="1"/>
          </p:cNvPicPr>
          <p:nvPr>
            <p:ph idx="1"/>
          </p:nvPr>
        </p:nvPicPr>
        <p:blipFill>
          <a:blip r:embed="rId15">
            <a:extLst>
              <a:ext uri="{837473B0-CC2E-450A-ABE3-18F120FF3D39}">
                <a1611:picAttrSrcUrl xmlns:a1611="http://schemas.microsoft.com/office/drawing/2016/11/main" r:id="rId16"/>
              </a:ext>
            </a:extLst>
          </a:blip>
          <a:stretch>
            <a:fillRect/>
          </a:stretch>
        </p:blipFill>
        <p:spPr>
          <a:xfrm>
            <a:off x="2948011" y="2030135"/>
            <a:ext cx="5429250" cy="2190750"/>
          </a:xfrm>
        </p:spPr>
      </p:pic>
      <p:pic>
        <p:nvPicPr>
          <p:cNvPr id="38" name="Picture 37">
            <a:extLst>
              <a:ext uri="{FF2B5EF4-FFF2-40B4-BE49-F238E27FC236}">
                <a16:creationId xmlns:a16="http://schemas.microsoft.com/office/drawing/2014/main" id="{3B5F0C46-FA0E-45FC-9972-0A9B15C8FFF5}"/>
              </a:ext>
            </a:extLst>
          </p:cNvPr>
          <p:cNvPicPr>
            <a:picLocks noChangeAspect="1"/>
          </p:cNvPicPr>
          <p:nvPr/>
        </p:nvPicPr>
        <p:blipFill>
          <a:blip r:embed="rId17"/>
          <a:stretch>
            <a:fillRect/>
          </a:stretch>
        </p:blipFill>
        <p:spPr>
          <a:xfrm>
            <a:off x="10228774" y="6139978"/>
            <a:ext cx="1652159" cy="591363"/>
          </a:xfrm>
          <a:prstGeom prst="rect">
            <a:avLst/>
          </a:prstGeom>
        </p:spPr>
      </p:pic>
    </p:spTree>
    <p:extLst>
      <p:ext uri="{BB962C8B-B14F-4D97-AF65-F5344CB8AC3E}">
        <p14:creationId xmlns:p14="http://schemas.microsoft.com/office/powerpoint/2010/main" val="537239969"/>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7FC89-957C-4FAC-8A50-5FDEF2904B07}"/>
              </a:ext>
            </a:extLst>
          </p:cNvPr>
          <p:cNvSpPr>
            <a:spLocks noGrp="1"/>
          </p:cNvSpPr>
          <p:nvPr>
            <p:ph type="title"/>
          </p:nvPr>
        </p:nvSpPr>
        <p:spPr/>
        <p:txBody>
          <a:bodyPr/>
          <a:lstStyle/>
          <a:p>
            <a:r>
              <a:rPr lang="en-US" dirty="0"/>
              <a:t>Department or Library? – Both!!!!</a:t>
            </a:r>
          </a:p>
        </p:txBody>
      </p:sp>
      <p:pic>
        <p:nvPicPr>
          <p:cNvPr id="13" name="Content Placeholder 12">
            <a:extLst>
              <a:ext uri="{FF2B5EF4-FFF2-40B4-BE49-F238E27FC236}">
                <a16:creationId xmlns:a16="http://schemas.microsoft.com/office/drawing/2014/main" id="{6074062A-9FBD-4955-B8E4-69DE95D5EDD0}"/>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3225114" y="2097614"/>
            <a:ext cx="5993027" cy="2604969"/>
          </a:xfrm>
        </p:spPr>
      </p:pic>
      <p:sp>
        <p:nvSpPr>
          <p:cNvPr id="14" name="TextBox 13">
            <a:extLst>
              <a:ext uri="{FF2B5EF4-FFF2-40B4-BE49-F238E27FC236}">
                <a16:creationId xmlns:a16="http://schemas.microsoft.com/office/drawing/2014/main" id="{05249018-DA66-410C-9B76-ED06557FF5D1}"/>
              </a:ext>
            </a:extLst>
          </p:cNvPr>
          <p:cNvSpPr txBox="1"/>
          <p:nvPr/>
        </p:nvSpPr>
        <p:spPr>
          <a:xfrm>
            <a:off x="3225114" y="4662546"/>
            <a:ext cx="5993027" cy="237943"/>
          </a:xfrm>
          <a:prstGeom prst="rect">
            <a:avLst/>
          </a:prstGeom>
          <a:noFill/>
        </p:spPr>
        <p:txBody>
          <a:bodyPr wrap="square" rtlCol="0">
            <a:spAutoFit/>
          </a:bodyPr>
          <a:lstStyle/>
          <a:p>
            <a:r>
              <a:rPr lang="en-US" sz="900">
                <a:hlinkClick r:id="rId4" tooltip="http://northerninsights.blogspot.com/2012/04/mortons-fork-alberta.html"/>
              </a:rPr>
              <a:t>This Photo</a:t>
            </a:r>
            <a:r>
              <a:rPr lang="en-US" sz="900"/>
              <a:t> by Unknown Author is licensed under </a:t>
            </a:r>
            <a:r>
              <a:rPr lang="en-US" sz="900">
                <a:hlinkClick r:id="rId5" tooltip="https://creativecommons.org/licenses/by-nc-nd/3.0/"/>
              </a:rPr>
              <a:t>CC BY-NC-ND</a:t>
            </a:r>
            <a:endParaRPr lang="en-US" sz="900"/>
          </a:p>
        </p:txBody>
      </p:sp>
      <p:pic>
        <p:nvPicPr>
          <p:cNvPr id="15" name="Picture 14">
            <a:extLst>
              <a:ext uri="{FF2B5EF4-FFF2-40B4-BE49-F238E27FC236}">
                <a16:creationId xmlns:a16="http://schemas.microsoft.com/office/drawing/2014/main" id="{00FC2C49-55A1-4456-ABE9-07230AB450E6}"/>
              </a:ext>
            </a:extLst>
          </p:cNvPr>
          <p:cNvPicPr>
            <a:picLocks noChangeAspect="1"/>
          </p:cNvPicPr>
          <p:nvPr/>
        </p:nvPicPr>
        <p:blipFill>
          <a:blip r:embed="rId6"/>
          <a:stretch>
            <a:fillRect/>
          </a:stretch>
        </p:blipFill>
        <p:spPr>
          <a:xfrm>
            <a:off x="10228774" y="5901231"/>
            <a:ext cx="1652159" cy="591363"/>
          </a:xfrm>
          <a:prstGeom prst="rect">
            <a:avLst/>
          </a:prstGeom>
        </p:spPr>
      </p:pic>
    </p:spTree>
    <p:extLst>
      <p:ext uri="{BB962C8B-B14F-4D97-AF65-F5344CB8AC3E}">
        <p14:creationId xmlns:p14="http://schemas.microsoft.com/office/powerpoint/2010/main" val="3067527571"/>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D7787-F75A-42AD-A3AF-580D41036B71}"/>
              </a:ext>
            </a:extLst>
          </p:cNvPr>
          <p:cNvSpPr>
            <a:spLocks noGrp="1"/>
          </p:cNvSpPr>
          <p:nvPr>
            <p:ph type="title"/>
          </p:nvPr>
        </p:nvSpPr>
        <p:spPr/>
        <p:txBody>
          <a:bodyPr/>
          <a:lstStyle/>
          <a:p>
            <a:r>
              <a:rPr lang="en-US" dirty="0"/>
              <a:t>Work with faculty/departments</a:t>
            </a:r>
          </a:p>
        </p:txBody>
      </p:sp>
      <p:pic>
        <p:nvPicPr>
          <p:cNvPr id="4" name="Content Placeholder 3">
            <a:extLst>
              <a:ext uri="{FF2B5EF4-FFF2-40B4-BE49-F238E27FC236}">
                <a16:creationId xmlns:a16="http://schemas.microsoft.com/office/drawing/2014/main" id="{70CE0FCC-145D-4567-9895-9C882AC1BAA8}"/>
              </a:ext>
            </a:extLst>
          </p:cNvPr>
          <p:cNvPicPr>
            <a:picLocks noGrp="1" noChangeAspect="1"/>
          </p:cNvPicPr>
          <p:nvPr>
            <p:ph idx="1"/>
          </p:nvPr>
        </p:nvPicPr>
        <p:blipFill>
          <a:blip r:embed="rId3"/>
          <a:stretch>
            <a:fillRect/>
          </a:stretch>
        </p:blipFill>
        <p:spPr>
          <a:xfrm>
            <a:off x="5956440" y="1960529"/>
            <a:ext cx="2200846" cy="2936941"/>
          </a:xfrm>
          <a:prstGeom prst="rect">
            <a:avLst/>
          </a:prstGeom>
        </p:spPr>
      </p:pic>
      <p:pic>
        <p:nvPicPr>
          <p:cNvPr id="5" name="Picture 4">
            <a:extLst>
              <a:ext uri="{FF2B5EF4-FFF2-40B4-BE49-F238E27FC236}">
                <a16:creationId xmlns:a16="http://schemas.microsoft.com/office/drawing/2014/main" id="{7E6AEE2B-0491-4200-BD9C-4BD96663BFD2}"/>
              </a:ext>
            </a:extLst>
          </p:cNvPr>
          <p:cNvPicPr>
            <a:picLocks noChangeAspect="1"/>
          </p:cNvPicPr>
          <p:nvPr/>
        </p:nvPicPr>
        <p:blipFill>
          <a:blip r:embed="rId4"/>
          <a:stretch>
            <a:fillRect/>
          </a:stretch>
        </p:blipFill>
        <p:spPr>
          <a:xfrm>
            <a:off x="8951859" y="395417"/>
            <a:ext cx="3198016" cy="3144617"/>
          </a:xfrm>
          <a:prstGeom prst="rect">
            <a:avLst/>
          </a:prstGeom>
        </p:spPr>
      </p:pic>
      <p:pic>
        <p:nvPicPr>
          <p:cNvPr id="6" name="Picture 5">
            <a:extLst>
              <a:ext uri="{FF2B5EF4-FFF2-40B4-BE49-F238E27FC236}">
                <a16:creationId xmlns:a16="http://schemas.microsoft.com/office/drawing/2014/main" id="{CDC7303D-E386-47C5-BE80-CEE3F062FCF0}"/>
              </a:ext>
            </a:extLst>
          </p:cNvPr>
          <p:cNvPicPr>
            <a:picLocks noChangeAspect="1"/>
          </p:cNvPicPr>
          <p:nvPr/>
        </p:nvPicPr>
        <p:blipFill>
          <a:blip r:embed="rId5"/>
          <a:stretch>
            <a:fillRect/>
          </a:stretch>
        </p:blipFill>
        <p:spPr>
          <a:xfrm>
            <a:off x="9626106" y="3621263"/>
            <a:ext cx="2200847" cy="1463167"/>
          </a:xfrm>
          <a:prstGeom prst="rect">
            <a:avLst/>
          </a:prstGeom>
        </p:spPr>
      </p:pic>
      <p:pic>
        <p:nvPicPr>
          <p:cNvPr id="7" name="Picture 6">
            <a:extLst>
              <a:ext uri="{FF2B5EF4-FFF2-40B4-BE49-F238E27FC236}">
                <a16:creationId xmlns:a16="http://schemas.microsoft.com/office/drawing/2014/main" id="{5470DDE6-FE6B-4DD1-95EB-EBF0AB3E531A}"/>
              </a:ext>
            </a:extLst>
          </p:cNvPr>
          <p:cNvPicPr>
            <a:picLocks noChangeAspect="1"/>
          </p:cNvPicPr>
          <p:nvPr/>
        </p:nvPicPr>
        <p:blipFill>
          <a:blip r:embed="rId6"/>
          <a:stretch>
            <a:fillRect/>
          </a:stretch>
        </p:blipFill>
        <p:spPr>
          <a:xfrm>
            <a:off x="270630" y="1426427"/>
            <a:ext cx="4285859" cy="2438611"/>
          </a:xfrm>
          <a:prstGeom prst="rect">
            <a:avLst/>
          </a:prstGeom>
        </p:spPr>
      </p:pic>
      <p:pic>
        <p:nvPicPr>
          <p:cNvPr id="8" name="Picture 7">
            <a:extLst>
              <a:ext uri="{FF2B5EF4-FFF2-40B4-BE49-F238E27FC236}">
                <a16:creationId xmlns:a16="http://schemas.microsoft.com/office/drawing/2014/main" id="{39A5D15B-0CF3-41BF-B158-3559DE30D4E2}"/>
              </a:ext>
            </a:extLst>
          </p:cNvPr>
          <p:cNvPicPr>
            <a:picLocks noChangeAspect="1"/>
          </p:cNvPicPr>
          <p:nvPr/>
        </p:nvPicPr>
        <p:blipFill>
          <a:blip r:embed="rId7"/>
          <a:stretch>
            <a:fillRect/>
          </a:stretch>
        </p:blipFill>
        <p:spPr>
          <a:xfrm>
            <a:off x="82054" y="6053481"/>
            <a:ext cx="1652159" cy="591363"/>
          </a:xfrm>
          <a:prstGeom prst="rect">
            <a:avLst/>
          </a:prstGeom>
        </p:spPr>
      </p:pic>
      <p:pic>
        <p:nvPicPr>
          <p:cNvPr id="2049" name="Picture 1" descr="save image">
            <a:extLst>
              <a:ext uri="{FF2B5EF4-FFF2-40B4-BE49-F238E27FC236}">
                <a16:creationId xmlns:a16="http://schemas.microsoft.com/office/drawing/2014/main" id="{91BB53B4-4475-4DE3-8E5E-389949C682D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5976" y="3955691"/>
            <a:ext cx="3762103" cy="271544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ve image">
            <a:extLst>
              <a:ext uri="{FF2B5EF4-FFF2-40B4-BE49-F238E27FC236}">
                <a16:creationId xmlns:a16="http://schemas.microsoft.com/office/drawing/2014/main" id="{41B74219-452E-41D9-ABEF-E9C9131D1F9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0" y="5275372"/>
            <a:ext cx="4556489" cy="1296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126722"/>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B03DE-8764-4C4E-94C8-222610B33432}"/>
              </a:ext>
            </a:extLst>
          </p:cNvPr>
          <p:cNvSpPr>
            <a:spLocks noGrp="1"/>
          </p:cNvSpPr>
          <p:nvPr>
            <p:ph type="title"/>
          </p:nvPr>
        </p:nvSpPr>
        <p:spPr/>
        <p:txBody>
          <a:bodyPr/>
          <a:lstStyle/>
          <a:p>
            <a:r>
              <a:rPr lang="en-US" dirty="0"/>
              <a:t>Our campus, </a:t>
            </a:r>
            <a:br>
              <a:rPr lang="en-US" dirty="0"/>
            </a:br>
            <a:r>
              <a:rPr lang="en-US" dirty="0"/>
              <a:t>our community</a:t>
            </a:r>
          </a:p>
        </p:txBody>
      </p:sp>
      <p:sp>
        <p:nvSpPr>
          <p:cNvPr id="6" name="TextBox 5">
            <a:extLst>
              <a:ext uri="{FF2B5EF4-FFF2-40B4-BE49-F238E27FC236}">
                <a16:creationId xmlns:a16="http://schemas.microsoft.com/office/drawing/2014/main" id="{94263764-B754-4FA1-92F6-BA89B7DD0C1C}"/>
              </a:ext>
            </a:extLst>
          </p:cNvPr>
          <p:cNvSpPr txBox="1"/>
          <p:nvPr/>
        </p:nvSpPr>
        <p:spPr>
          <a:xfrm>
            <a:off x="4138262" y="5465763"/>
            <a:ext cx="4229801" cy="230832"/>
          </a:xfrm>
          <a:prstGeom prst="rect">
            <a:avLst/>
          </a:prstGeom>
          <a:noFill/>
        </p:spPr>
        <p:txBody>
          <a:bodyPr wrap="square" rtlCol="0">
            <a:spAutoFit/>
          </a:bodyPr>
          <a:lstStyle/>
          <a:p>
            <a:r>
              <a:rPr lang="en-US" sz="900">
                <a:hlinkClick r:id="rId3" tooltip="http://leadershipfreak.wordpress.com/category/community-update/"/>
              </a:rPr>
              <a:t>This Photo</a:t>
            </a:r>
            <a:r>
              <a:rPr lang="en-US" sz="900"/>
              <a:t> by Unknown Author is licensed under </a:t>
            </a:r>
            <a:r>
              <a:rPr lang="en-US" sz="900">
                <a:hlinkClick r:id="rId4" tooltip="https://creativecommons.org/licenses/by/3.0/"/>
              </a:rPr>
              <a:t>CC BY</a:t>
            </a:r>
            <a:endParaRPr lang="en-US" sz="900"/>
          </a:p>
        </p:txBody>
      </p:sp>
      <p:pic>
        <p:nvPicPr>
          <p:cNvPr id="9" name="Content Placeholder 8">
            <a:extLst>
              <a:ext uri="{FF2B5EF4-FFF2-40B4-BE49-F238E27FC236}">
                <a16:creationId xmlns:a16="http://schemas.microsoft.com/office/drawing/2014/main" id="{5348C973-F8BD-4361-A7F3-BE396BCDDC73}"/>
              </a:ext>
            </a:extLst>
          </p:cNvPr>
          <p:cNvPicPr>
            <a:picLocks noGrp="1" noChangeAspect="1"/>
          </p:cNvPicPr>
          <p:nvPr>
            <p:ph idx="1"/>
          </p:nvPr>
        </p:nvPicPr>
        <p:blipFill>
          <a:blip r:embed="rId5"/>
          <a:stretch>
            <a:fillRect/>
          </a:stretch>
        </p:blipFill>
        <p:spPr>
          <a:xfrm>
            <a:off x="6096000" y="220800"/>
            <a:ext cx="3570011" cy="5360379"/>
          </a:xfrm>
        </p:spPr>
      </p:pic>
      <p:pic>
        <p:nvPicPr>
          <p:cNvPr id="10" name="Picture 9">
            <a:extLst>
              <a:ext uri="{FF2B5EF4-FFF2-40B4-BE49-F238E27FC236}">
                <a16:creationId xmlns:a16="http://schemas.microsoft.com/office/drawing/2014/main" id="{B9857886-C460-48EE-AB54-FA6A4D007EBF}"/>
              </a:ext>
            </a:extLst>
          </p:cNvPr>
          <p:cNvPicPr>
            <a:picLocks noChangeAspect="1"/>
          </p:cNvPicPr>
          <p:nvPr/>
        </p:nvPicPr>
        <p:blipFill>
          <a:blip r:embed="rId6"/>
          <a:stretch>
            <a:fillRect/>
          </a:stretch>
        </p:blipFill>
        <p:spPr>
          <a:xfrm>
            <a:off x="10228774" y="5950658"/>
            <a:ext cx="1652159" cy="591363"/>
          </a:xfrm>
          <a:prstGeom prst="rect">
            <a:avLst/>
          </a:prstGeom>
        </p:spPr>
      </p:pic>
    </p:spTree>
    <p:extLst>
      <p:ext uri="{BB962C8B-B14F-4D97-AF65-F5344CB8AC3E}">
        <p14:creationId xmlns:p14="http://schemas.microsoft.com/office/powerpoint/2010/main" val="1908504321"/>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1E7D2-7433-4D38-9EE5-73D33C11DB5E}"/>
              </a:ext>
            </a:extLst>
          </p:cNvPr>
          <p:cNvSpPr>
            <a:spLocks noGrp="1"/>
          </p:cNvSpPr>
          <p:nvPr>
            <p:ph type="title"/>
          </p:nvPr>
        </p:nvSpPr>
        <p:spPr/>
        <p:txBody>
          <a:bodyPr/>
          <a:lstStyle/>
          <a:p>
            <a:r>
              <a:rPr lang="en-US" dirty="0"/>
              <a:t>Liaison work…</a:t>
            </a:r>
          </a:p>
        </p:txBody>
      </p:sp>
      <p:pic>
        <p:nvPicPr>
          <p:cNvPr id="5" name="Content Placeholder 4">
            <a:extLst>
              <a:ext uri="{FF2B5EF4-FFF2-40B4-BE49-F238E27FC236}">
                <a16:creationId xmlns:a16="http://schemas.microsoft.com/office/drawing/2014/main" id="{8894DA6B-F88B-4096-A97E-1882DB99E890}"/>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4110037" y="2312194"/>
            <a:ext cx="4286250" cy="2857500"/>
          </a:xfrm>
        </p:spPr>
      </p:pic>
      <p:sp>
        <p:nvSpPr>
          <p:cNvPr id="6" name="TextBox 5">
            <a:extLst>
              <a:ext uri="{FF2B5EF4-FFF2-40B4-BE49-F238E27FC236}">
                <a16:creationId xmlns:a16="http://schemas.microsoft.com/office/drawing/2014/main" id="{3D2C9EC2-23CE-45C6-A6BA-8234F30D8AC5}"/>
              </a:ext>
            </a:extLst>
          </p:cNvPr>
          <p:cNvSpPr txBox="1"/>
          <p:nvPr/>
        </p:nvSpPr>
        <p:spPr>
          <a:xfrm>
            <a:off x="4110037" y="5169694"/>
            <a:ext cx="4286250" cy="230832"/>
          </a:xfrm>
          <a:prstGeom prst="rect">
            <a:avLst/>
          </a:prstGeom>
          <a:noFill/>
        </p:spPr>
        <p:txBody>
          <a:bodyPr wrap="square" rtlCol="0">
            <a:spAutoFit/>
          </a:bodyPr>
          <a:lstStyle/>
          <a:p>
            <a:r>
              <a:rPr lang="en-US" sz="900">
                <a:hlinkClick r:id="rId4" tooltip="https://www.tanveernaseer.com/how-to-break-organizational-silos/"/>
              </a:rPr>
              <a:t>This Photo</a:t>
            </a:r>
            <a:r>
              <a:rPr lang="en-US" sz="900"/>
              <a:t> by Unknown Author is licensed under </a:t>
            </a:r>
            <a:r>
              <a:rPr lang="en-US" sz="900">
                <a:hlinkClick r:id="rId5" tooltip="https://creativecommons.org/licenses/by-nc-sa/3.0/"/>
              </a:rPr>
              <a:t>CC BY-SA-NC</a:t>
            </a:r>
            <a:endParaRPr lang="en-US" sz="900"/>
          </a:p>
        </p:txBody>
      </p:sp>
      <p:pic>
        <p:nvPicPr>
          <p:cNvPr id="7" name="Picture 6">
            <a:extLst>
              <a:ext uri="{FF2B5EF4-FFF2-40B4-BE49-F238E27FC236}">
                <a16:creationId xmlns:a16="http://schemas.microsoft.com/office/drawing/2014/main" id="{DB18CABA-01F1-46D6-82B0-4EA44AD1682A}"/>
              </a:ext>
            </a:extLst>
          </p:cNvPr>
          <p:cNvPicPr>
            <a:picLocks noChangeAspect="1"/>
          </p:cNvPicPr>
          <p:nvPr/>
        </p:nvPicPr>
        <p:blipFill>
          <a:blip r:embed="rId6"/>
          <a:stretch>
            <a:fillRect/>
          </a:stretch>
        </p:blipFill>
        <p:spPr>
          <a:xfrm>
            <a:off x="10228774" y="5925945"/>
            <a:ext cx="1652159" cy="591363"/>
          </a:xfrm>
          <a:prstGeom prst="rect">
            <a:avLst/>
          </a:prstGeom>
        </p:spPr>
      </p:pic>
    </p:spTree>
    <p:extLst>
      <p:ext uri="{BB962C8B-B14F-4D97-AF65-F5344CB8AC3E}">
        <p14:creationId xmlns:p14="http://schemas.microsoft.com/office/powerpoint/2010/main" val="685458758"/>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81D8C-64FD-4DE5-BF19-F5C437416B2D}"/>
              </a:ext>
            </a:extLst>
          </p:cNvPr>
          <p:cNvSpPr>
            <a:spLocks noGrp="1"/>
          </p:cNvSpPr>
          <p:nvPr>
            <p:ph type="title"/>
          </p:nvPr>
        </p:nvSpPr>
        <p:spPr>
          <a:xfrm>
            <a:off x="1451579" y="506627"/>
            <a:ext cx="9603275" cy="1347127"/>
          </a:xfrm>
        </p:spPr>
        <p:txBody>
          <a:bodyPr>
            <a:normAutofit fontScale="90000"/>
          </a:bodyPr>
          <a:lstStyle/>
          <a:p>
            <a:pPr algn="ctr"/>
            <a:r>
              <a:rPr lang="en-US" dirty="0"/>
              <a:t>Liaison Services Task Force (LSTF) </a:t>
            </a:r>
            <a:br>
              <a:rPr lang="en-US" dirty="0"/>
            </a:br>
            <a:r>
              <a:rPr lang="en-US" sz="2000" dirty="0"/>
              <a:t>October 2012-June 2013</a:t>
            </a:r>
            <a:br>
              <a:rPr lang="en-US" sz="2000" dirty="0"/>
            </a:br>
            <a:br>
              <a:rPr lang="en-US" dirty="0"/>
            </a:br>
            <a:r>
              <a:rPr lang="en-US" sz="1800" dirty="0"/>
              <a:t>http://drum.lib.umd.edu/handle/1903/17456</a:t>
            </a:r>
          </a:p>
        </p:txBody>
      </p:sp>
      <p:sp>
        <p:nvSpPr>
          <p:cNvPr id="3" name="Content Placeholder 2">
            <a:extLst>
              <a:ext uri="{FF2B5EF4-FFF2-40B4-BE49-F238E27FC236}">
                <a16:creationId xmlns:a16="http://schemas.microsoft.com/office/drawing/2014/main" id="{BFAC1612-6E74-40A4-95B3-A4F2914D84C0}"/>
              </a:ext>
            </a:extLst>
          </p:cNvPr>
          <p:cNvSpPr>
            <a:spLocks noGrp="1"/>
          </p:cNvSpPr>
          <p:nvPr>
            <p:ph idx="1"/>
          </p:nvPr>
        </p:nvSpPr>
        <p:spPr/>
        <p:txBody>
          <a:bodyPr/>
          <a:lstStyle/>
          <a:p>
            <a:pPr marL="457200" lvl="1" indent="0">
              <a:buNone/>
            </a:pPr>
            <a:r>
              <a:rPr lang="en-US" sz="2400" dirty="0"/>
              <a:t>Developed framework for subject liaison librarianship at UMD</a:t>
            </a:r>
          </a:p>
          <a:p>
            <a:pPr lvl="2"/>
            <a:r>
              <a:rPr lang="en-US" sz="2400" dirty="0"/>
              <a:t>Role of subject librarians </a:t>
            </a:r>
            <a:r>
              <a:rPr lang="en-US" sz="1400" dirty="0"/>
              <a:t>at UMD</a:t>
            </a:r>
          </a:p>
          <a:p>
            <a:pPr lvl="2"/>
            <a:r>
              <a:rPr lang="en-US" sz="2400" dirty="0"/>
              <a:t>CORE areas of responsibilities</a:t>
            </a:r>
            <a:endParaRPr lang="en-US" sz="1400" dirty="0"/>
          </a:p>
          <a:p>
            <a:pPr lvl="3"/>
            <a:r>
              <a:rPr lang="en-US" sz="1200" dirty="0"/>
              <a:t>Collections, Instruction, Reference, Outreach and Scholarly Communications/Data Research</a:t>
            </a:r>
          </a:p>
          <a:p>
            <a:pPr lvl="3"/>
            <a:r>
              <a:rPr lang="en-US" sz="1200" dirty="0"/>
              <a:t>Both subject and skill based</a:t>
            </a:r>
          </a:p>
          <a:p>
            <a:pPr lvl="2"/>
            <a:r>
              <a:rPr lang="en-US" sz="2400" dirty="0"/>
              <a:t>Best practices </a:t>
            </a:r>
            <a:r>
              <a:rPr lang="en-US" sz="1400" dirty="0"/>
              <a:t>for each CORE area </a:t>
            </a:r>
          </a:p>
          <a:p>
            <a:pPr lvl="2"/>
            <a:r>
              <a:rPr lang="en-US" sz="2400" dirty="0"/>
              <a:t>Recommendations </a:t>
            </a:r>
            <a:r>
              <a:rPr lang="en-US" sz="1400" dirty="0"/>
              <a:t>for going forward</a:t>
            </a:r>
          </a:p>
          <a:p>
            <a:endParaRPr lang="en-US" dirty="0"/>
          </a:p>
        </p:txBody>
      </p:sp>
      <p:pic>
        <p:nvPicPr>
          <p:cNvPr id="4" name="Picture 3">
            <a:extLst>
              <a:ext uri="{FF2B5EF4-FFF2-40B4-BE49-F238E27FC236}">
                <a16:creationId xmlns:a16="http://schemas.microsoft.com/office/drawing/2014/main" id="{667CBD54-11B2-4A58-A7F2-FB1EB1AD9EBC}"/>
              </a:ext>
            </a:extLst>
          </p:cNvPr>
          <p:cNvPicPr>
            <a:picLocks noChangeAspect="1"/>
          </p:cNvPicPr>
          <p:nvPr/>
        </p:nvPicPr>
        <p:blipFill>
          <a:blip r:embed="rId3"/>
          <a:stretch>
            <a:fillRect/>
          </a:stretch>
        </p:blipFill>
        <p:spPr>
          <a:xfrm>
            <a:off x="10360904" y="5851804"/>
            <a:ext cx="1652159" cy="591363"/>
          </a:xfrm>
          <a:prstGeom prst="rect">
            <a:avLst/>
          </a:prstGeom>
        </p:spPr>
      </p:pic>
    </p:spTree>
    <p:extLst>
      <p:ext uri="{BB962C8B-B14F-4D97-AF65-F5344CB8AC3E}">
        <p14:creationId xmlns:p14="http://schemas.microsoft.com/office/powerpoint/2010/main" val="1293520028"/>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F14F9-BB32-4183-B9D8-CB5A7DBB057D}"/>
              </a:ext>
            </a:extLst>
          </p:cNvPr>
          <p:cNvSpPr>
            <a:spLocks noGrp="1"/>
          </p:cNvSpPr>
          <p:nvPr>
            <p:ph type="title"/>
          </p:nvPr>
        </p:nvSpPr>
        <p:spPr/>
        <p:txBody>
          <a:bodyPr/>
          <a:lstStyle/>
          <a:p>
            <a:r>
              <a:rPr lang="en-US" dirty="0"/>
              <a:t>Thank you</a:t>
            </a:r>
          </a:p>
        </p:txBody>
      </p:sp>
      <p:pic>
        <p:nvPicPr>
          <p:cNvPr id="4" name="Shape 292">
            <a:extLst>
              <a:ext uri="{FF2B5EF4-FFF2-40B4-BE49-F238E27FC236}">
                <a16:creationId xmlns:a16="http://schemas.microsoft.com/office/drawing/2014/main" id="{6D4BD647-91C9-403A-A6B5-78350B040C91}"/>
              </a:ext>
            </a:extLst>
          </p:cNvPr>
          <p:cNvPicPr preferRelativeResize="0">
            <a:picLocks noGrp="1"/>
          </p:cNvPicPr>
          <p:nvPr>
            <p:ph idx="1"/>
          </p:nvPr>
        </p:nvPicPr>
        <p:blipFill>
          <a:blip r:embed="rId3">
            <a:alphaModFix/>
          </a:blip>
          <a:stretch>
            <a:fillRect/>
          </a:stretch>
        </p:blipFill>
        <p:spPr>
          <a:xfrm>
            <a:off x="3666451" y="2016125"/>
            <a:ext cx="5173422" cy="3449638"/>
          </a:xfrm>
          <a:prstGeom prst="rect">
            <a:avLst/>
          </a:prstGeom>
          <a:noFill/>
          <a:ln>
            <a:noFill/>
          </a:ln>
        </p:spPr>
      </p:pic>
      <p:pic>
        <p:nvPicPr>
          <p:cNvPr id="5" name="Picture 4">
            <a:extLst>
              <a:ext uri="{FF2B5EF4-FFF2-40B4-BE49-F238E27FC236}">
                <a16:creationId xmlns:a16="http://schemas.microsoft.com/office/drawing/2014/main" id="{F76F0767-C21C-48E7-A789-AF29E89BB4F9}"/>
              </a:ext>
            </a:extLst>
          </p:cNvPr>
          <p:cNvPicPr>
            <a:picLocks noChangeAspect="1"/>
          </p:cNvPicPr>
          <p:nvPr/>
        </p:nvPicPr>
        <p:blipFill>
          <a:blip r:embed="rId4"/>
          <a:stretch>
            <a:fillRect/>
          </a:stretch>
        </p:blipFill>
        <p:spPr>
          <a:xfrm>
            <a:off x="10228774" y="5888874"/>
            <a:ext cx="1652159" cy="591363"/>
          </a:xfrm>
          <a:prstGeom prst="rect">
            <a:avLst/>
          </a:prstGeom>
        </p:spPr>
      </p:pic>
    </p:spTree>
    <p:extLst>
      <p:ext uri="{BB962C8B-B14F-4D97-AF65-F5344CB8AC3E}">
        <p14:creationId xmlns:p14="http://schemas.microsoft.com/office/powerpoint/2010/main" val="298477844"/>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1EDF9-98E2-4DAC-B61D-DFBDCE158EEB}"/>
              </a:ext>
            </a:extLst>
          </p:cNvPr>
          <p:cNvSpPr>
            <a:spLocks noGrp="1"/>
          </p:cNvSpPr>
          <p:nvPr>
            <p:ph type="title"/>
          </p:nvPr>
        </p:nvSpPr>
        <p:spPr/>
        <p:txBody>
          <a:bodyPr/>
          <a:lstStyle/>
          <a:p>
            <a:pPr algn="ctr"/>
            <a:r>
              <a:rPr lang="en-US" dirty="0"/>
              <a:t>LSTF Recommendations</a:t>
            </a:r>
            <a:br>
              <a:rPr lang="en-US" dirty="0"/>
            </a:br>
            <a:endParaRPr lang="en-US" dirty="0"/>
          </a:p>
        </p:txBody>
      </p:sp>
      <p:sp>
        <p:nvSpPr>
          <p:cNvPr id="3" name="Content Placeholder 2">
            <a:extLst>
              <a:ext uri="{FF2B5EF4-FFF2-40B4-BE49-F238E27FC236}">
                <a16:creationId xmlns:a16="http://schemas.microsoft.com/office/drawing/2014/main" id="{F4B17C3C-1AE8-4523-AEFA-DFDB505504CA}"/>
              </a:ext>
            </a:extLst>
          </p:cNvPr>
          <p:cNvSpPr>
            <a:spLocks noGrp="1"/>
          </p:cNvSpPr>
          <p:nvPr>
            <p:ph idx="1"/>
          </p:nvPr>
        </p:nvSpPr>
        <p:spPr/>
        <p:txBody>
          <a:bodyPr>
            <a:normAutofit lnSpcReduction="10000"/>
          </a:bodyPr>
          <a:lstStyle/>
          <a:p>
            <a:pPr lvl="1"/>
            <a:r>
              <a:rPr lang="en-US" sz="2400" dirty="0"/>
              <a:t>CORE Competencies for liaison librarians </a:t>
            </a:r>
            <a:r>
              <a:rPr lang="en-US" sz="1400" dirty="0"/>
              <a:t>(both subject specific and soft skills)</a:t>
            </a:r>
          </a:p>
          <a:p>
            <a:pPr marL="457200" lvl="1" indent="0">
              <a:buNone/>
            </a:pPr>
            <a:endParaRPr lang="en-US" sz="1400" dirty="0"/>
          </a:p>
          <a:p>
            <a:pPr lvl="1"/>
            <a:r>
              <a:rPr lang="en-US" sz="2400" dirty="0"/>
              <a:t>Assessment methods to evaluate liaison work </a:t>
            </a:r>
            <a:r>
              <a:rPr lang="en-US" sz="1400" dirty="0"/>
              <a:t>(annual reviews, not liaison program)</a:t>
            </a:r>
          </a:p>
          <a:p>
            <a:pPr marL="457200" lvl="1" indent="0">
              <a:buNone/>
            </a:pPr>
            <a:endParaRPr lang="en-US" sz="1400" dirty="0"/>
          </a:p>
          <a:p>
            <a:pPr lvl="1"/>
            <a:r>
              <a:rPr lang="en-US" sz="2400" dirty="0"/>
              <a:t>Marketing and promotional plan </a:t>
            </a:r>
            <a:r>
              <a:rPr lang="en-US" sz="1400" dirty="0"/>
              <a:t>(to advertise liaison work and accomplishments on campus and within the Libraries)</a:t>
            </a:r>
          </a:p>
          <a:p>
            <a:pPr marL="457200" lvl="1" indent="0">
              <a:buNone/>
            </a:pPr>
            <a:endParaRPr lang="en-US" sz="1400" dirty="0"/>
          </a:p>
          <a:p>
            <a:pPr lvl="1"/>
            <a:r>
              <a:rPr lang="en-US" sz="2400" dirty="0"/>
              <a:t>Training program </a:t>
            </a:r>
          </a:p>
          <a:p>
            <a:pPr marL="457200" lvl="1" indent="0" algn="ctr">
              <a:buNone/>
            </a:pPr>
            <a:r>
              <a:rPr lang="en-US" dirty="0"/>
              <a:t>http://drum.lib.umd.edu/handle/1903/17456</a:t>
            </a:r>
          </a:p>
          <a:p>
            <a:endParaRPr lang="en-US" dirty="0"/>
          </a:p>
        </p:txBody>
      </p:sp>
      <p:pic>
        <p:nvPicPr>
          <p:cNvPr id="4" name="Picture 3">
            <a:extLst>
              <a:ext uri="{FF2B5EF4-FFF2-40B4-BE49-F238E27FC236}">
                <a16:creationId xmlns:a16="http://schemas.microsoft.com/office/drawing/2014/main" id="{435075F8-EC33-40EB-B3FE-B2F45FD4EBBB}"/>
              </a:ext>
            </a:extLst>
          </p:cNvPr>
          <p:cNvPicPr>
            <a:picLocks noChangeAspect="1"/>
          </p:cNvPicPr>
          <p:nvPr/>
        </p:nvPicPr>
        <p:blipFill>
          <a:blip r:embed="rId3"/>
          <a:stretch>
            <a:fillRect/>
          </a:stretch>
        </p:blipFill>
        <p:spPr>
          <a:xfrm>
            <a:off x="10228774" y="5876518"/>
            <a:ext cx="1652159" cy="591363"/>
          </a:xfrm>
          <a:prstGeom prst="rect">
            <a:avLst/>
          </a:prstGeom>
        </p:spPr>
      </p:pic>
    </p:spTree>
    <p:extLst>
      <p:ext uri="{BB962C8B-B14F-4D97-AF65-F5344CB8AC3E}">
        <p14:creationId xmlns:p14="http://schemas.microsoft.com/office/powerpoint/2010/main" val="527665520"/>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56FE0-DBBB-4087-A29F-A2910F462F3C}"/>
              </a:ext>
            </a:extLst>
          </p:cNvPr>
          <p:cNvSpPr>
            <a:spLocks noGrp="1"/>
          </p:cNvSpPr>
          <p:nvPr>
            <p:ph type="title"/>
          </p:nvPr>
        </p:nvSpPr>
        <p:spPr/>
        <p:txBody>
          <a:bodyPr/>
          <a:lstStyle/>
          <a:p>
            <a:r>
              <a:rPr lang="en-US" dirty="0"/>
              <a:t>National trends </a:t>
            </a:r>
          </a:p>
        </p:txBody>
      </p:sp>
      <p:sp>
        <p:nvSpPr>
          <p:cNvPr id="3" name="Content Placeholder 2">
            <a:extLst>
              <a:ext uri="{FF2B5EF4-FFF2-40B4-BE49-F238E27FC236}">
                <a16:creationId xmlns:a16="http://schemas.microsoft.com/office/drawing/2014/main" id="{52172BE8-0962-49CE-A2BF-91E5019881F8}"/>
              </a:ext>
            </a:extLst>
          </p:cNvPr>
          <p:cNvSpPr>
            <a:spLocks noGrp="1"/>
          </p:cNvSpPr>
          <p:nvPr>
            <p:ph idx="1"/>
          </p:nvPr>
        </p:nvSpPr>
        <p:spPr/>
        <p:txBody>
          <a:bodyPr>
            <a:normAutofit fontScale="70000" lnSpcReduction="20000"/>
          </a:bodyPr>
          <a:lstStyle/>
          <a:p>
            <a:r>
              <a:rPr lang="en-US" dirty="0"/>
              <a:t>Hahn, Karla, Ed., and Association of Research Libraries. Research Library Issues: A Bimonthly Report from ARL, CNI, and SPARC. RLI 265. Chicago: Association of Research Libraries, 2009. </a:t>
            </a:r>
          </a:p>
          <a:p>
            <a:r>
              <a:rPr lang="en-US" dirty="0" err="1"/>
              <a:t>Jaguszewski</a:t>
            </a:r>
            <a:r>
              <a:rPr lang="en-US" dirty="0"/>
              <a:t>, Janice M., &amp; Karen Williams.  New Roles for New Times:  Transforming Liaison Roles in Research Libraries. Washington, D.C.: Association of Research Libraries, 2013.</a:t>
            </a:r>
          </a:p>
          <a:p>
            <a:r>
              <a:rPr lang="en-US" dirty="0"/>
              <a:t>Mack, Daniel. C., &amp; Gary W. White.  Assessing Liaison Librarians: Documenting Impact For Positive Change (Publications in librarianship, no. 67; ACRL publications in librarianship, no. 67). Chicago, Illinois: Association of College and Research Libraries, 2014.</a:t>
            </a:r>
          </a:p>
          <a:p>
            <a:r>
              <a:rPr lang="en-US" dirty="0"/>
              <a:t>Miller, Rebecca K., and Lauren Pressley. Evolution of Library Liaisons. SPEC Kit 349. Washington, DC: Association of Research Libraries, November 2015.  </a:t>
            </a:r>
          </a:p>
          <a:p>
            <a:r>
              <a:rPr lang="en-US" dirty="0" err="1"/>
              <a:t>Rockenbach</a:t>
            </a:r>
            <a:r>
              <a:rPr lang="en-US" dirty="0"/>
              <a:t>, Barbara, Judy </a:t>
            </a:r>
            <a:r>
              <a:rPr lang="en-US" dirty="0" err="1"/>
              <a:t>Ruttenberg</a:t>
            </a:r>
            <a:r>
              <a:rPr lang="en-US" dirty="0"/>
              <a:t>, </a:t>
            </a:r>
            <a:r>
              <a:rPr lang="en-US" dirty="0" err="1"/>
              <a:t>Kornelia</a:t>
            </a:r>
            <a:r>
              <a:rPr lang="en-US" dirty="0"/>
              <a:t> </a:t>
            </a:r>
            <a:r>
              <a:rPr lang="en-US" dirty="0" err="1"/>
              <a:t>Tancheva</a:t>
            </a:r>
            <a:r>
              <a:rPr lang="en-US" dirty="0"/>
              <a:t>, &amp; Rita Vine.  Association of Research Libraries/Columbia University/Cornell University/University of Toronto Pilot Library Liaison Institute: Final Report.  Washington, DC: Association of Research Libraries, 2015.</a:t>
            </a:r>
          </a:p>
          <a:p>
            <a:endParaRPr lang="en-US" dirty="0"/>
          </a:p>
          <a:p>
            <a:endParaRPr lang="en-US" dirty="0"/>
          </a:p>
        </p:txBody>
      </p:sp>
    </p:spTree>
    <p:extLst>
      <p:ext uri="{BB962C8B-B14F-4D97-AF65-F5344CB8AC3E}">
        <p14:creationId xmlns:p14="http://schemas.microsoft.com/office/powerpoint/2010/main" val="1872967747"/>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06CC3-4799-4C8C-A25E-591C51805550}"/>
              </a:ext>
            </a:extLst>
          </p:cNvPr>
          <p:cNvSpPr>
            <a:spLocks noGrp="1"/>
          </p:cNvSpPr>
          <p:nvPr>
            <p:ph type="title"/>
          </p:nvPr>
        </p:nvSpPr>
        <p:spPr>
          <a:xfrm>
            <a:off x="1587504" y="827902"/>
            <a:ext cx="9603275" cy="840259"/>
          </a:xfrm>
        </p:spPr>
        <p:txBody>
          <a:bodyPr/>
          <a:lstStyle/>
          <a:p>
            <a:r>
              <a:rPr lang="en-US" dirty="0"/>
              <a:t>So what are the new expectations? </a:t>
            </a:r>
          </a:p>
        </p:txBody>
      </p:sp>
      <p:pic>
        <p:nvPicPr>
          <p:cNvPr id="8" name="Content Placeholder 7">
            <a:extLst>
              <a:ext uri="{FF2B5EF4-FFF2-40B4-BE49-F238E27FC236}">
                <a16:creationId xmlns:a16="http://schemas.microsoft.com/office/drawing/2014/main" id="{B72C4872-2CD4-403B-A2AC-78746A0E9B16}"/>
              </a:ext>
            </a:extLst>
          </p:cNvPr>
          <p:cNvPicPr>
            <a:picLocks noGrp="1" noChangeAspect="1"/>
          </p:cNvPicPr>
          <p:nvPr>
            <p:ph idx="1"/>
          </p:nvPr>
        </p:nvPicPr>
        <p:blipFill>
          <a:blip r:embed="rId3">
            <a:extLst>
              <a:ext uri="{837473B0-CC2E-450A-ABE3-18F120FF3D39}">
                <a1611:picAttrSrcUrl xmlns:a1611="http://schemas.microsoft.com/office/drawing/2016/11/main" r:id="rId4"/>
              </a:ext>
            </a:extLst>
          </a:blip>
          <a:stretch>
            <a:fillRect/>
          </a:stretch>
        </p:blipFill>
        <p:spPr>
          <a:xfrm>
            <a:off x="3953404" y="2016125"/>
            <a:ext cx="4599517" cy="3449638"/>
          </a:xfrm>
        </p:spPr>
      </p:pic>
      <p:sp>
        <p:nvSpPr>
          <p:cNvPr id="9" name="TextBox 8">
            <a:extLst>
              <a:ext uri="{FF2B5EF4-FFF2-40B4-BE49-F238E27FC236}">
                <a16:creationId xmlns:a16="http://schemas.microsoft.com/office/drawing/2014/main" id="{8DA42BDA-BD4B-44E4-8721-9CBD5D53C95C}"/>
              </a:ext>
            </a:extLst>
          </p:cNvPr>
          <p:cNvSpPr txBox="1"/>
          <p:nvPr/>
        </p:nvSpPr>
        <p:spPr>
          <a:xfrm>
            <a:off x="3953404" y="5465763"/>
            <a:ext cx="4599517" cy="230832"/>
          </a:xfrm>
          <a:prstGeom prst="rect">
            <a:avLst/>
          </a:prstGeom>
          <a:noFill/>
        </p:spPr>
        <p:txBody>
          <a:bodyPr wrap="square" rtlCol="0">
            <a:spAutoFit/>
          </a:bodyPr>
          <a:lstStyle/>
          <a:p>
            <a:r>
              <a:rPr lang="en-US" sz="900">
                <a:hlinkClick r:id="rId4" tooltip="http://www.flickr.com/photos/roland/100853718/"/>
              </a:rPr>
              <a:t>This Photo</a:t>
            </a:r>
            <a:r>
              <a:rPr lang="en-US" sz="900"/>
              <a:t> by Unknown Author is licensed under </a:t>
            </a:r>
            <a:r>
              <a:rPr lang="en-US" sz="900">
                <a:hlinkClick r:id="rId5" tooltip="https://creativecommons.org/licenses/by/3.0/"/>
              </a:rPr>
              <a:t>CC BY</a:t>
            </a:r>
            <a:endParaRPr lang="en-US" sz="900"/>
          </a:p>
        </p:txBody>
      </p:sp>
      <p:pic>
        <p:nvPicPr>
          <p:cNvPr id="3" name="Picture 2">
            <a:extLst>
              <a:ext uri="{FF2B5EF4-FFF2-40B4-BE49-F238E27FC236}">
                <a16:creationId xmlns:a16="http://schemas.microsoft.com/office/drawing/2014/main" id="{E3A6B373-6C70-45A6-92AF-76B045C081FF}"/>
              </a:ext>
            </a:extLst>
          </p:cNvPr>
          <p:cNvPicPr>
            <a:picLocks noChangeAspect="1"/>
          </p:cNvPicPr>
          <p:nvPr/>
        </p:nvPicPr>
        <p:blipFill>
          <a:blip r:embed="rId6"/>
          <a:stretch>
            <a:fillRect/>
          </a:stretch>
        </p:blipFill>
        <p:spPr>
          <a:xfrm>
            <a:off x="10364699" y="5876518"/>
            <a:ext cx="1652159" cy="591363"/>
          </a:xfrm>
          <a:prstGeom prst="rect">
            <a:avLst/>
          </a:prstGeom>
        </p:spPr>
      </p:pic>
    </p:spTree>
    <p:extLst>
      <p:ext uri="{BB962C8B-B14F-4D97-AF65-F5344CB8AC3E}">
        <p14:creationId xmlns:p14="http://schemas.microsoft.com/office/powerpoint/2010/main" val="3667463211"/>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1BD52-AEF4-4224-A94A-902D4E425E55}"/>
              </a:ext>
            </a:extLst>
          </p:cNvPr>
          <p:cNvSpPr>
            <a:spLocks noGrp="1"/>
          </p:cNvSpPr>
          <p:nvPr>
            <p:ph type="title"/>
          </p:nvPr>
        </p:nvSpPr>
        <p:spPr/>
        <p:txBody>
          <a:bodyPr/>
          <a:lstStyle/>
          <a:p>
            <a:r>
              <a:rPr lang="en-US" dirty="0"/>
              <a:t>Instruction</a:t>
            </a:r>
          </a:p>
        </p:txBody>
      </p:sp>
      <p:pic>
        <p:nvPicPr>
          <p:cNvPr id="4" name="Shape 244">
            <a:extLst>
              <a:ext uri="{FF2B5EF4-FFF2-40B4-BE49-F238E27FC236}">
                <a16:creationId xmlns:a16="http://schemas.microsoft.com/office/drawing/2014/main" id="{78586461-4922-40DD-AAE5-6E008C189940}"/>
              </a:ext>
            </a:extLst>
          </p:cNvPr>
          <p:cNvPicPr preferRelativeResize="0">
            <a:picLocks noGrp="1"/>
          </p:cNvPicPr>
          <p:nvPr>
            <p:ph idx="1"/>
          </p:nvPr>
        </p:nvPicPr>
        <p:blipFill>
          <a:blip r:embed="rId3">
            <a:alphaModFix/>
          </a:blip>
          <a:stretch>
            <a:fillRect/>
          </a:stretch>
        </p:blipFill>
        <p:spPr>
          <a:xfrm>
            <a:off x="2030695" y="1954342"/>
            <a:ext cx="4407175" cy="3210782"/>
          </a:xfrm>
          <a:prstGeom prst="rect">
            <a:avLst/>
          </a:prstGeom>
          <a:noFill/>
          <a:ln>
            <a:noFill/>
          </a:ln>
        </p:spPr>
      </p:pic>
      <p:pic>
        <p:nvPicPr>
          <p:cNvPr id="5" name="Picture 4">
            <a:extLst>
              <a:ext uri="{FF2B5EF4-FFF2-40B4-BE49-F238E27FC236}">
                <a16:creationId xmlns:a16="http://schemas.microsoft.com/office/drawing/2014/main" id="{FDD4C4DB-9618-42CB-A844-261E45BB04BF}"/>
              </a:ext>
            </a:extLst>
          </p:cNvPr>
          <p:cNvPicPr>
            <a:picLocks noChangeAspect="1"/>
          </p:cNvPicPr>
          <p:nvPr/>
        </p:nvPicPr>
        <p:blipFill>
          <a:blip r:embed="rId4"/>
          <a:stretch>
            <a:fillRect/>
          </a:stretch>
        </p:blipFill>
        <p:spPr>
          <a:xfrm>
            <a:off x="7322827" y="986397"/>
            <a:ext cx="2838478" cy="4438219"/>
          </a:xfrm>
          <a:prstGeom prst="rect">
            <a:avLst/>
          </a:prstGeom>
        </p:spPr>
      </p:pic>
      <p:pic>
        <p:nvPicPr>
          <p:cNvPr id="3" name="Picture 2">
            <a:extLst>
              <a:ext uri="{FF2B5EF4-FFF2-40B4-BE49-F238E27FC236}">
                <a16:creationId xmlns:a16="http://schemas.microsoft.com/office/drawing/2014/main" id="{E2CFF40D-9C07-406C-8C03-B1B0C6BF5E5B}"/>
              </a:ext>
            </a:extLst>
          </p:cNvPr>
          <p:cNvPicPr>
            <a:picLocks noChangeAspect="1"/>
          </p:cNvPicPr>
          <p:nvPr/>
        </p:nvPicPr>
        <p:blipFill>
          <a:blip r:embed="rId5"/>
          <a:stretch>
            <a:fillRect/>
          </a:stretch>
        </p:blipFill>
        <p:spPr>
          <a:xfrm>
            <a:off x="10360903" y="6010232"/>
            <a:ext cx="1652159" cy="591363"/>
          </a:xfrm>
          <a:prstGeom prst="rect">
            <a:avLst/>
          </a:prstGeom>
        </p:spPr>
      </p:pic>
    </p:spTree>
    <p:extLst>
      <p:ext uri="{BB962C8B-B14F-4D97-AF65-F5344CB8AC3E}">
        <p14:creationId xmlns:p14="http://schemas.microsoft.com/office/powerpoint/2010/main" val="2861739001"/>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D88F4-CA61-4EBE-98A1-299B7737A980}"/>
              </a:ext>
            </a:extLst>
          </p:cNvPr>
          <p:cNvSpPr>
            <a:spLocks noGrp="1"/>
          </p:cNvSpPr>
          <p:nvPr>
            <p:ph type="title"/>
          </p:nvPr>
        </p:nvSpPr>
        <p:spPr/>
        <p:txBody>
          <a:bodyPr/>
          <a:lstStyle/>
          <a:p>
            <a:r>
              <a:rPr lang="en-US" dirty="0"/>
              <a:t>Holistic approach</a:t>
            </a:r>
            <a:br>
              <a:rPr lang="en-US" dirty="0"/>
            </a:br>
            <a:r>
              <a:rPr lang="en-US" dirty="0"/>
              <a:t>to user needs</a:t>
            </a:r>
          </a:p>
        </p:txBody>
      </p:sp>
      <p:sp>
        <p:nvSpPr>
          <p:cNvPr id="3" name="Content Placeholder 2">
            <a:extLst>
              <a:ext uri="{FF2B5EF4-FFF2-40B4-BE49-F238E27FC236}">
                <a16:creationId xmlns:a16="http://schemas.microsoft.com/office/drawing/2014/main" id="{76D5D2B5-6AAC-4955-9308-7CBFC5D89337}"/>
              </a:ext>
            </a:extLst>
          </p:cNvPr>
          <p:cNvSpPr>
            <a:spLocks noGrp="1"/>
          </p:cNvSpPr>
          <p:nvPr>
            <p:ph idx="1"/>
          </p:nvPr>
        </p:nvSpPr>
        <p:spPr/>
        <p:txBody>
          <a:bodyPr/>
          <a:lstStyle/>
          <a:p>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FF8ED80F-AD31-48B3-8138-1FA7D97E170F}"/>
              </a:ext>
            </a:extLst>
          </p:cNvPr>
          <p:cNvPicPr>
            <a:picLocks noChangeAspect="1"/>
          </p:cNvPicPr>
          <p:nvPr/>
        </p:nvPicPr>
        <p:blipFill>
          <a:blip r:embed="rId3"/>
          <a:stretch>
            <a:fillRect/>
          </a:stretch>
        </p:blipFill>
        <p:spPr>
          <a:xfrm>
            <a:off x="5978610" y="507957"/>
            <a:ext cx="5710881" cy="4837155"/>
          </a:xfrm>
          <a:prstGeom prst="rect">
            <a:avLst/>
          </a:prstGeom>
        </p:spPr>
      </p:pic>
      <p:pic>
        <p:nvPicPr>
          <p:cNvPr id="5" name="Picture 4">
            <a:extLst>
              <a:ext uri="{FF2B5EF4-FFF2-40B4-BE49-F238E27FC236}">
                <a16:creationId xmlns:a16="http://schemas.microsoft.com/office/drawing/2014/main" id="{8EE0DAC6-BC6A-4394-ADA2-032289297AE5}"/>
              </a:ext>
            </a:extLst>
          </p:cNvPr>
          <p:cNvPicPr>
            <a:picLocks noChangeAspect="1"/>
          </p:cNvPicPr>
          <p:nvPr/>
        </p:nvPicPr>
        <p:blipFill>
          <a:blip r:embed="rId4"/>
          <a:stretch>
            <a:fillRect/>
          </a:stretch>
        </p:blipFill>
        <p:spPr>
          <a:xfrm>
            <a:off x="283948" y="2150316"/>
            <a:ext cx="5443615" cy="2695446"/>
          </a:xfrm>
          <a:prstGeom prst="rect">
            <a:avLst/>
          </a:prstGeom>
        </p:spPr>
      </p:pic>
      <p:pic>
        <p:nvPicPr>
          <p:cNvPr id="6" name="Picture 5">
            <a:extLst>
              <a:ext uri="{FF2B5EF4-FFF2-40B4-BE49-F238E27FC236}">
                <a16:creationId xmlns:a16="http://schemas.microsoft.com/office/drawing/2014/main" id="{36C20D28-ECC7-4132-80E6-DDD8D97D8714}"/>
              </a:ext>
            </a:extLst>
          </p:cNvPr>
          <p:cNvPicPr>
            <a:picLocks noChangeAspect="1"/>
          </p:cNvPicPr>
          <p:nvPr/>
        </p:nvPicPr>
        <p:blipFill>
          <a:blip r:embed="rId5"/>
          <a:stretch>
            <a:fillRect/>
          </a:stretch>
        </p:blipFill>
        <p:spPr>
          <a:xfrm>
            <a:off x="10410331" y="5876518"/>
            <a:ext cx="1652159" cy="591363"/>
          </a:xfrm>
          <a:prstGeom prst="rect">
            <a:avLst/>
          </a:prstGeom>
        </p:spPr>
      </p:pic>
    </p:spTree>
    <p:extLst>
      <p:ext uri="{BB962C8B-B14F-4D97-AF65-F5344CB8AC3E}">
        <p14:creationId xmlns:p14="http://schemas.microsoft.com/office/powerpoint/2010/main" val="2149671496"/>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60F8A-D69A-4FE2-A295-EFED9D01F54F}"/>
              </a:ext>
            </a:extLst>
          </p:cNvPr>
          <p:cNvSpPr>
            <a:spLocks noGrp="1"/>
          </p:cNvSpPr>
          <p:nvPr>
            <p:ph type="title"/>
          </p:nvPr>
        </p:nvSpPr>
        <p:spPr/>
        <p:txBody>
          <a:bodyPr/>
          <a:lstStyle/>
          <a:p>
            <a:r>
              <a:rPr lang="en-US" dirty="0"/>
              <a:t>Library as Intellectual hub</a:t>
            </a:r>
          </a:p>
        </p:txBody>
      </p:sp>
      <p:pic>
        <p:nvPicPr>
          <p:cNvPr id="4" name="Content Placeholder 3">
            <a:extLst>
              <a:ext uri="{FF2B5EF4-FFF2-40B4-BE49-F238E27FC236}">
                <a16:creationId xmlns:a16="http://schemas.microsoft.com/office/drawing/2014/main" id="{102F3959-7370-42EC-9EC9-C0FB03B67F7C}"/>
              </a:ext>
            </a:extLst>
          </p:cNvPr>
          <p:cNvPicPr>
            <a:picLocks noGrp="1" noChangeAspect="1"/>
          </p:cNvPicPr>
          <p:nvPr>
            <p:ph idx="1"/>
          </p:nvPr>
        </p:nvPicPr>
        <p:blipFill>
          <a:blip r:embed="rId3"/>
          <a:stretch>
            <a:fillRect/>
          </a:stretch>
        </p:blipFill>
        <p:spPr>
          <a:xfrm>
            <a:off x="581518" y="2777735"/>
            <a:ext cx="4609303" cy="2602469"/>
          </a:xfrm>
          <a:prstGeom prst="rect">
            <a:avLst/>
          </a:prstGeom>
        </p:spPr>
      </p:pic>
      <p:pic>
        <p:nvPicPr>
          <p:cNvPr id="5" name="Picture 4">
            <a:extLst>
              <a:ext uri="{FF2B5EF4-FFF2-40B4-BE49-F238E27FC236}">
                <a16:creationId xmlns:a16="http://schemas.microsoft.com/office/drawing/2014/main" id="{555B51B9-33F6-455C-80E4-AB30CF0687C6}"/>
              </a:ext>
            </a:extLst>
          </p:cNvPr>
          <p:cNvPicPr>
            <a:picLocks noChangeAspect="1"/>
          </p:cNvPicPr>
          <p:nvPr/>
        </p:nvPicPr>
        <p:blipFill>
          <a:blip r:embed="rId4"/>
          <a:stretch>
            <a:fillRect/>
          </a:stretch>
        </p:blipFill>
        <p:spPr>
          <a:xfrm>
            <a:off x="8190210" y="804519"/>
            <a:ext cx="3347431" cy="4329458"/>
          </a:xfrm>
          <a:prstGeom prst="rect">
            <a:avLst/>
          </a:prstGeom>
        </p:spPr>
      </p:pic>
      <p:pic>
        <p:nvPicPr>
          <p:cNvPr id="6" name="Picture 5">
            <a:extLst>
              <a:ext uri="{FF2B5EF4-FFF2-40B4-BE49-F238E27FC236}">
                <a16:creationId xmlns:a16="http://schemas.microsoft.com/office/drawing/2014/main" id="{5D97A425-7BC2-43E2-AC91-AF912118187C}"/>
              </a:ext>
            </a:extLst>
          </p:cNvPr>
          <p:cNvPicPr>
            <a:picLocks noChangeAspect="1"/>
          </p:cNvPicPr>
          <p:nvPr/>
        </p:nvPicPr>
        <p:blipFill>
          <a:blip r:embed="rId5"/>
          <a:stretch>
            <a:fillRect/>
          </a:stretch>
        </p:blipFill>
        <p:spPr>
          <a:xfrm>
            <a:off x="5354573" y="1634018"/>
            <a:ext cx="2508134" cy="3192668"/>
          </a:xfrm>
          <a:prstGeom prst="rect">
            <a:avLst/>
          </a:prstGeom>
        </p:spPr>
      </p:pic>
      <p:pic>
        <p:nvPicPr>
          <p:cNvPr id="3" name="Picture 2">
            <a:extLst>
              <a:ext uri="{FF2B5EF4-FFF2-40B4-BE49-F238E27FC236}">
                <a16:creationId xmlns:a16="http://schemas.microsoft.com/office/drawing/2014/main" id="{0232949B-68A6-41DA-B844-FCED6B8116A4}"/>
              </a:ext>
            </a:extLst>
          </p:cNvPr>
          <p:cNvPicPr>
            <a:picLocks noChangeAspect="1"/>
          </p:cNvPicPr>
          <p:nvPr/>
        </p:nvPicPr>
        <p:blipFill>
          <a:blip r:embed="rId6"/>
          <a:stretch>
            <a:fillRect/>
          </a:stretch>
        </p:blipFill>
        <p:spPr>
          <a:xfrm>
            <a:off x="10360904" y="5888874"/>
            <a:ext cx="1652159" cy="591363"/>
          </a:xfrm>
          <a:prstGeom prst="rect">
            <a:avLst/>
          </a:prstGeom>
        </p:spPr>
      </p:pic>
    </p:spTree>
    <p:extLst>
      <p:ext uri="{BB962C8B-B14F-4D97-AF65-F5344CB8AC3E}">
        <p14:creationId xmlns:p14="http://schemas.microsoft.com/office/powerpoint/2010/main" val="888463350"/>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1645A-CD91-438C-8B1F-91EAF6DD6F30}"/>
              </a:ext>
            </a:extLst>
          </p:cNvPr>
          <p:cNvSpPr>
            <a:spLocks noGrp="1"/>
          </p:cNvSpPr>
          <p:nvPr>
            <p:ph type="title"/>
          </p:nvPr>
        </p:nvSpPr>
        <p:spPr/>
        <p:txBody>
          <a:bodyPr/>
          <a:lstStyle/>
          <a:p>
            <a:r>
              <a:rPr lang="en-US" dirty="0"/>
              <a:t>collections</a:t>
            </a:r>
          </a:p>
        </p:txBody>
      </p:sp>
      <p:pic>
        <p:nvPicPr>
          <p:cNvPr id="5" name="Content Placeholder 4">
            <a:extLst>
              <a:ext uri="{FF2B5EF4-FFF2-40B4-BE49-F238E27FC236}">
                <a16:creationId xmlns:a16="http://schemas.microsoft.com/office/drawing/2014/main" id="{138F1776-9D77-4CD9-B096-2CC92EF0BD67}"/>
              </a:ext>
            </a:extLst>
          </p:cNvPr>
          <p:cNvPicPr>
            <a:picLocks noGrp="1" noChangeAspect="1"/>
          </p:cNvPicPr>
          <p:nvPr>
            <p:ph idx="1"/>
          </p:nvPr>
        </p:nvPicPr>
        <p:blipFill>
          <a:blip r:embed="rId3"/>
          <a:stretch>
            <a:fillRect/>
          </a:stretch>
        </p:blipFill>
        <p:spPr>
          <a:xfrm>
            <a:off x="432384" y="2256995"/>
            <a:ext cx="4423779" cy="2949186"/>
          </a:xfrm>
        </p:spPr>
      </p:pic>
      <p:pic>
        <p:nvPicPr>
          <p:cNvPr id="7" name="Picture 6">
            <a:extLst>
              <a:ext uri="{FF2B5EF4-FFF2-40B4-BE49-F238E27FC236}">
                <a16:creationId xmlns:a16="http://schemas.microsoft.com/office/drawing/2014/main" id="{88C59A4A-6509-4D03-A6D0-30D9F37EDB8C}"/>
              </a:ext>
            </a:extLst>
          </p:cNvPr>
          <p:cNvPicPr>
            <a:picLocks noChangeAspect="1"/>
          </p:cNvPicPr>
          <p:nvPr/>
        </p:nvPicPr>
        <p:blipFill>
          <a:blip r:embed="rId4"/>
          <a:stretch>
            <a:fillRect/>
          </a:stretch>
        </p:blipFill>
        <p:spPr>
          <a:xfrm>
            <a:off x="8907264" y="3395295"/>
            <a:ext cx="2852352" cy="1901568"/>
          </a:xfrm>
          <a:prstGeom prst="rect">
            <a:avLst/>
          </a:prstGeom>
        </p:spPr>
      </p:pic>
      <p:pic>
        <p:nvPicPr>
          <p:cNvPr id="3" name="Picture 2">
            <a:extLst>
              <a:ext uri="{FF2B5EF4-FFF2-40B4-BE49-F238E27FC236}">
                <a16:creationId xmlns:a16="http://schemas.microsoft.com/office/drawing/2014/main" id="{58EB32FE-B500-43FD-86D1-CD712382B28E}"/>
              </a:ext>
            </a:extLst>
          </p:cNvPr>
          <p:cNvPicPr>
            <a:picLocks noChangeAspect="1"/>
          </p:cNvPicPr>
          <p:nvPr/>
        </p:nvPicPr>
        <p:blipFill>
          <a:blip r:embed="rId5"/>
          <a:stretch>
            <a:fillRect/>
          </a:stretch>
        </p:blipFill>
        <p:spPr>
          <a:xfrm>
            <a:off x="10323833" y="5987360"/>
            <a:ext cx="1652159" cy="591363"/>
          </a:xfrm>
          <a:prstGeom prst="rect">
            <a:avLst/>
          </a:prstGeom>
        </p:spPr>
      </p:pic>
      <p:pic>
        <p:nvPicPr>
          <p:cNvPr id="1025" name="Picture 1" descr="save image">
            <a:extLst>
              <a:ext uri="{FF2B5EF4-FFF2-40B4-BE49-F238E27FC236}">
                <a16:creationId xmlns:a16="http://schemas.microsoft.com/office/drawing/2014/main" id="{90FCE42F-500D-423D-9C46-33F522B068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747" y="578735"/>
            <a:ext cx="3224869" cy="20457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C4110AFB-B54E-4939-9FB6-021A134D287B}"/>
              </a:ext>
            </a:extLst>
          </p:cNvPr>
          <p:cNvPicPr>
            <a:picLocks noChangeAspect="1"/>
          </p:cNvPicPr>
          <p:nvPr/>
        </p:nvPicPr>
        <p:blipFill>
          <a:blip r:embed="rId7"/>
          <a:stretch>
            <a:fillRect/>
          </a:stretch>
        </p:blipFill>
        <p:spPr>
          <a:xfrm>
            <a:off x="5269279" y="2935869"/>
            <a:ext cx="3224869" cy="2548572"/>
          </a:xfrm>
          <a:prstGeom prst="rect">
            <a:avLst/>
          </a:prstGeom>
        </p:spPr>
      </p:pic>
    </p:spTree>
    <p:extLst>
      <p:ext uri="{BB962C8B-B14F-4D97-AF65-F5344CB8AC3E}">
        <p14:creationId xmlns:p14="http://schemas.microsoft.com/office/powerpoint/2010/main" val="128671677"/>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TM10001114[[fn=Gallery]]</Template>
  <TotalTime>867</TotalTime>
  <Words>601</Words>
  <Application>Microsoft Office PowerPoint</Application>
  <PresentationFormat>Widescreen</PresentationFormat>
  <Paragraphs>110</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Gill Sans MT</vt:lpstr>
      <vt:lpstr>Gallery</vt:lpstr>
      <vt:lpstr>LIAISON Librarianship: WHO ARE WE? </vt:lpstr>
      <vt:lpstr>Liaison Services Task Force (LSTF)  October 2012-June 2013  http://drum.lib.umd.edu/handle/1903/17456</vt:lpstr>
      <vt:lpstr>LSTF Recommendations </vt:lpstr>
      <vt:lpstr>National trends </vt:lpstr>
      <vt:lpstr>So what are the new expectations? </vt:lpstr>
      <vt:lpstr>Instruction</vt:lpstr>
      <vt:lpstr>Holistic approach to user needs</vt:lpstr>
      <vt:lpstr>Library as Intellectual hub</vt:lpstr>
      <vt:lpstr>collections</vt:lpstr>
      <vt:lpstr>Stop doing? </vt:lpstr>
      <vt:lpstr>training</vt:lpstr>
      <vt:lpstr>PROFESSIONAL WORK</vt:lpstr>
      <vt:lpstr>“Failure is the key to success!” </vt:lpstr>
      <vt:lpstr>Thank you, Library, for your support! </vt:lpstr>
      <vt:lpstr>Challenges</vt:lpstr>
      <vt:lpstr>Department or Library? – Both!!!!</vt:lpstr>
      <vt:lpstr>Work with faculty/departments</vt:lpstr>
      <vt:lpstr>Our campus,  our community</vt:lpstr>
      <vt:lpstr>Liaison work…</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LIAISON Librarianship: WHO ARE WE?</dc:title>
  <dc:creator>Yelena Luckert</dc:creator>
  <cp:lastModifiedBy>Yelena Luckert</cp:lastModifiedBy>
  <cp:revision>57</cp:revision>
  <cp:lastPrinted>2019-10-16T21:24:35Z</cp:lastPrinted>
  <dcterms:created xsi:type="dcterms:W3CDTF">2019-10-08T20:38:49Z</dcterms:created>
  <dcterms:modified xsi:type="dcterms:W3CDTF">2019-10-28T13:54:37Z</dcterms:modified>
</cp:coreProperties>
</file>