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9" r:id="rId2"/>
  </p:sldIdLst>
  <p:sldSz cx="43891200" cy="32918400"/>
  <p:notesSz cx="7019925" cy="93059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13824">
          <p15:clr>
            <a:srgbClr val="747775"/>
          </p15:clr>
        </p15:guide>
        <p15:guide id="2" orient="horz" pos="10368">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h9y5NJgJWbDCW8IOJsDY0/reEu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7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0" d="100"/>
          <a:sy n="60" d="100"/>
        </p:scale>
        <p:origin x="-6870" y="-7764"/>
      </p:cViewPr>
      <p:guideLst>
        <p:guide pos="13824"/>
        <p:guide orient="horz"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customschemas.google.com/relationships/presentationmetadata" Target="metadata"/><Relationship Id="rId3"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15" Type="http://schemas.openxmlformats.org/officeDocument/2006/relationships/viewProps" Target="viewProps.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57465" y="697925"/>
            <a:ext cx="5105700" cy="34896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975" y="4420300"/>
            <a:ext cx="5615925" cy="418765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ca9ec489c2_1_0:notes"/>
          <p:cNvSpPr txBox="1">
            <a:spLocks noGrp="1"/>
          </p:cNvSpPr>
          <p:nvPr>
            <p:ph type="body" idx="1"/>
          </p:nvPr>
        </p:nvSpPr>
        <p:spPr>
          <a:xfrm>
            <a:off x="701975" y="4420300"/>
            <a:ext cx="5616000" cy="418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6" name="Google Shape;156;g2ca9ec489c2_1_0:notes"/>
          <p:cNvSpPr>
            <a:spLocks noGrp="1" noRot="1" noChangeAspect="1"/>
          </p:cNvSpPr>
          <p:nvPr>
            <p:ph type="sldImg" idx="2"/>
          </p:nvPr>
        </p:nvSpPr>
        <p:spPr>
          <a:xfrm>
            <a:off x="1184275" y="698500"/>
            <a:ext cx="4651375" cy="34893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291840" y="5387342"/>
            <a:ext cx="37307400" cy="11460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6400"/>
              <a:buFont typeface="Calibri"/>
              <a:buNone/>
              <a:defRPr sz="26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5486400" y="17289782"/>
            <a:ext cx="32918400" cy="79476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4400"/>
              </a:spcBef>
              <a:spcAft>
                <a:spcPts val="0"/>
              </a:spcAft>
              <a:buClr>
                <a:schemeClr val="dk1"/>
              </a:buClr>
              <a:buSzPts val="10560"/>
              <a:buNone/>
              <a:defRPr sz="10560"/>
            </a:lvl1pPr>
            <a:lvl2pPr lvl="1" algn="ctr">
              <a:lnSpc>
                <a:spcPct val="90000"/>
              </a:lnSpc>
              <a:spcBef>
                <a:spcPts val="2200"/>
              </a:spcBef>
              <a:spcAft>
                <a:spcPts val="0"/>
              </a:spcAft>
              <a:buClr>
                <a:schemeClr val="dk1"/>
              </a:buClr>
              <a:buSzPts val="8800"/>
              <a:buNone/>
              <a:defRPr sz="8800"/>
            </a:lvl2pPr>
            <a:lvl3pPr lvl="2" algn="ctr">
              <a:lnSpc>
                <a:spcPct val="90000"/>
              </a:lnSpc>
              <a:spcBef>
                <a:spcPts val="2200"/>
              </a:spcBef>
              <a:spcAft>
                <a:spcPts val="0"/>
              </a:spcAft>
              <a:buClr>
                <a:schemeClr val="dk1"/>
              </a:buClr>
              <a:buSzPts val="7920"/>
              <a:buNone/>
              <a:defRPr sz="7919"/>
            </a:lvl3pPr>
            <a:lvl4pPr lvl="3" algn="ctr">
              <a:lnSpc>
                <a:spcPct val="90000"/>
              </a:lnSpc>
              <a:spcBef>
                <a:spcPts val="2200"/>
              </a:spcBef>
              <a:spcAft>
                <a:spcPts val="0"/>
              </a:spcAft>
              <a:buClr>
                <a:schemeClr val="dk1"/>
              </a:buClr>
              <a:buSzPts val="7040"/>
              <a:buNone/>
              <a:defRPr sz="7040"/>
            </a:lvl4pPr>
            <a:lvl5pPr lvl="4" algn="ctr">
              <a:lnSpc>
                <a:spcPct val="90000"/>
              </a:lnSpc>
              <a:spcBef>
                <a:spcPts val="2200"/>
              </a:spcBef>
              <a:spcAft>
                <a:spcPts val="0"/>
              </a:spcAft>
              <a:buClr>
                <a:schemeClr val="dk1"/>
              </a:buClr>
              <a:buSzPts val="7040"/>
              <a:buNone/>
              <a:defRPr sz="7040"/>
            </a:lvl5pPr>
            <a:lvl6pPr lvl="5" algn="ctr">
              <a:lnSpc>
                <a:spcPct val="90000"/>
              </a:lnSpc>
              <a:spcBef>
                <a:spcPts val="2200"/>
              </a:spcBef>
              <a:spcAft>
                <a:spcPts val="0"/>
              </a:spcAft>
              <a:buClr>
                <a:schemeClr val="dk1"/>
              </a:buClr>
              <a:buSzPts val="7040"/>
              <a:buNone/>
              <a:defRPr sz="7040"/>
            </a:lvl6pPr>
            <a:lvl7pPr lvl="6" algn="ctr">
              <a:lnSpc>
                <a:spcPct val="90000"/>
              </a:lnSpc>
              <a:spcBef>
                <a:spcPts val="2200"/>
              </a:spcBef>
              <a:spcAft>
                <a:spcPts val="0"/>
              </a:spcAft>
              <a:buClr>
                <a:schemeClr val="dk1"/>
              </a:buClr>
              <a:buSzPts val="7040"/>
              <a:buNone/>
              <a:defRPr sz="7040"/>
            </a:lvl7pPr>
            <a:lvl8pPr lvl="7" algn="ctr">
              <a:lnSpc>
                <a:spcPct val="90000"/>
              </a:lnSpc>
              <a:spcBef>
                <a:spcPts val="2200"/>
              </a:spcBef>
              <a:spcAft>
                <a:spcPts val="0"/>
              </a:spcAft>
              <a:buClr>
                <a:schemeClr val="dk1"/>
              </a:buClr>
              <a:buSzPts val="7040"/>
              <a:buNone/>
              <a:defRPr sz="7040"/>
            </a:lvl8pPr>
            <a:lvl9pPr lvl="8" algn="ctr">
              <a:lnSpc>
                <a:spcPct val="90000"/>
              </a:lnSpc>
              <a:spcBef>
                <a:spcPts val="2200"/>
              </a:spcBef>
              <a:spcAft>
                <a:spcPts val="0"/>
              </a:spcAft>
              <a:buClr>
                <a:schemeClr val="dk1"/>
              </a:buClr>
              <a:buSzPts val="7040"/>
              <a:buNone/>
              <a:defRPr sz="7040"/>
            </a:lvl9pPr>
          </a:lstStyle>
          <a:p>
            <a:endParaRPr/>
          </a:p>
        </p:txBody>
      </p:sp>
      <p:sp>
        <p:nvSpPr>
          <p:cNvPr id="14" name="Google Shape;14;p3"/>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3017520" y="1752607"/>
            <a:ext cx="37856100" cy="636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11502480" y="278100"/>
            <a:ext cx="20886300" cy="378561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22193282" y="10968900"/>
            <a:ext cx="27896700" cy="946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2990852" y="1779150"/>
            <a:ext cx="27896700" cy="27843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017520" y="1752607"/>
            <a:ext cx="37856100" cy="636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3017520" y="8763000"/>
            <a:ext cx="37856100" cy="20886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20" name="Google Shape;20;p4"/>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2994662" y="8206749"/>
            <a:ext cx="37856100" cy="13693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6400"/>
              <a:buFont typeface="Calibri"/>
              <a:buNone/>
              <a:defRPr sz="26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2994662" y="22029429"/>
            <a:ext cx="37856100" cy="72009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400"/>
              </a:spcBef>
              <a:spcAft>
                <a:spcPts val="0"/>
              </a:spcAft>
              <a:buClr>
                <a:schemeClr val="dk1"/>
              </a:buClr>
              <a:buSzPts val="10560"/>
              <a:buNone/>
              <a:defRPr sz="10560">
                <a:solidFill>
                  <a:schemeClr val="dk1"/>
                </a:solidFill>
              </a:defRPr>
            </a:lvl1pPr>
            <a:lvl2pPr marL="914400" lvl="1" indent="-228600" algn="l">
              <a:lnSpc>
                <a:spcPct val="90000"/>
              </a:lnSpc>
              <a:spcBef>
                <a:spcPts val="2200"/>
              </a:spcBef>
              <a:spcAft>
                <a:spcPts val="0"/>
              </a:spcAft>
              <a:buClr>
                <a:srgbClr val="888888"/>
              </a:buClr>
              <a:buSzPts val="8800"/>
              <a:buNone/>
              <a:defRPr sz="8800">
                <a:solidFill>
                  <a:srgbClr val="888888"/>
                </a:solidFill>
              </a:defRPr>
            </a:lvl2pPr>
            <a:lvl3pPr marL="1371600" lvl="2" indent="-228600" algn="l">
              <a:lnSpc>
                <a:spcPct val="90000"/>
              </a:lnSpc>
              <a:spcBef>
                <a:spcPts val="2200"/>
              </a:spcBef>
              <a:spcAft>
                <a:spcPts val="0"/>
              </a:spcAft>
              <a:buClr>
                <a:srgbClr val="888888"/>
              </a:buClr>
              <a:buSzPts val="7920"/>
              <a:buNone/>
              <a:defRPr sz="7919">
                <a:solidFill>
                  <a:srgbClr val="888888"/>
                </a:solidFill>
              </a:defRPr>
            </a:lvl3pPr>
            <a:lvl4pPr marL="1828800" lvl="3" indent="-228600" algn="l">
              <a:lnSpc>
                <a:spcPct val="90000"/>
              </a:lnSpc>
              <a:spcBef>
                <a:spcPts val="2200"/>
              </a:spcBef>
              <a:spcAft>
                <a:spcPts val="0"/>
              </a:spcAft>
              <a:buClr>
                <a:srgbClr val="888888"/>
              </a:buClr>
              <a:buSzPts val="7040"/>
              <a:buNone/>
              <a:defRPr sz="7040">
                <a:solidFill>
                  <a:srgbClr val="888888"/>
                </a:solidFill>
              </a:defRPr>
            </a:lvl4pPr>
            <a:lvl5pPr marL="2286000" lvl="4" indent="-228600" algn="l">
              <a:lnSpc>
                <a:spcPct val="90000"/>
              </a:lnSpc>
              <a:spcBef>
                <a:spcPts val="2200"/>
              </a:spcBef>
              <a:spcAft>
                <a:spcPts val="0"/>
              </a:spcAft>
              <a:buClr>
                <a:srgbClr val="888888"/>
              </a:buClr>
              <a:buSzPts val="7040"/>
              <a:buNone/>
              <a:defRPr sz="7040">
                <a:solidFill>
                  <a:srgbClr val="888888"/>
                </a:solidFill>
              </a:defRPr>
            </a:lvl5pPr>
            <a:lvl6pPr marL="2743200" lvl="5" indent="-228600" algn="l">
              <a:lnSpc>
                <a:spcPct val="90000"/>
              </a:lnSpc>
              <a:spcBef>
                <a:spcPts val="2200"/>
              </a:spcBef>
              <a:spcAft>
                <a:spcPts val="0"/>
              </a:spcAft>
              <a:buClr>
                <a:srgbClr val="888888"/>
              </a:buClr>
              <a:buSzPts val="7040"/>
              <a:buNone/>
              <a:defRPr sz="7040">
                <a:solidFill>
                  <a:srgbClr val="888888"/>
                </a:solidFill>
              </a:defRPr>
            </a:lvl6pPr>
            <a:lvl7pPr marL="3200400" lvl="6" indent="-228600" algn="l">
              <a:lnSpc>
                <a:spcPct val="90000"/>
              </a:lnSpc>
              <a:spcBef>
                <a:spcPts val="2200"/>
              </a:spcBef>
              <a:spcAft>
                <a:spcPts val="0"/>
              </a:spcAft>
              <a:buClr>
                <a:srgbClr val="888888"/>
              </a:buClr>
              <a:buSzPts val="7040"/>
              <a:buNone/>
              <a:defRPr sz="7040">
                <a:solidFill>
                  <a:srgbClr val="888888"/>
                </a:solidFill>
              </a:defRPr>
            </a:lvl7pPr>
            <a:lvl8pPr marL="3657600" lvl="7" indent="-228600" algn="l">
              <a:lnSpc>
                <a:spcPct val="90000"/>
              </a:lnSpc>
              <a:spcBef>
                <a:spcPts val="2200"/>
              </a:spcBef>
              <a:spcAft>
                <a:spcPts val="0"/>
              </a:spcAft>
              <a:buClr>
                <a:srgbClr val="888888"/>
              </a:buClr>
              <a:buSzPts val="7040"/>
              <a:buNone/>
              <a:defRPr sz="7040">
                <a:solidFill>
                  <a:srgbClr val="888888"/>
                </a:solidFill>
              </a:defRPr>
            </a:lvl8pPr>
            <a:lvl9pPr marL="4114800" lvl="8" indent="-228600" algn="l">
              <a:lnSpc>
                <a:spcPct val="90000"/>
              </a:lnSpc>
              <a:spcBef>
                <a:spcPts val="2200"/>
              </a:spcBef>
              <a:spcAft>
                <a:spcPts val="0"/>
              </a:spcAft>
              <a:buClr>
                <a:srgbClr val="888888"/>
              </a:buClr>
              <a:buSzPts val="7040"/>
              <a:buNone/>
              <a:defRPr sz="7040">
                <a:solidFill>
                  <a:srgbClr val="888888"/>
                </a:solidFill>
              </a:defRPr>
            </a:lvl9pPr>
          </a:lstStyle>
          <a:p>
            <a:endParaRPr/>
          </a:p>
        </p:txBody>
      </p:sp>
      <p:sp>
        <p:nvSpPr>
          <p:cNvPr id="26" name="Google Shape;26;p5"/>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017520" y="1752607"/>
            <a:ext cx="37856100" cy="636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3017520" y="8763000"/>
            <a:ext cx="18653700" cy="20886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22219920" y="8763000"/>
            <a:ext cx="18653700" cy="20886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3023236" y="1752607"/>
            <a:ext cx="37856100" cy="636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3023242" y="8069582"/>
            <a:ext cx="18567900" cy="39549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400"/>
              </a:spcBef>
              <a:spcAft>
                <a:spcPts val="0"/>
              </a:spcAft>
              <a:buClr>
                <a:schemeClr val="dk1"/>
              </a:buClr>
              <a:buSzPts val="10560"/>
              <a:buNone/>
              <a:defRPr sz="10560" b="1"/>
            </a:lvl1pPr>
            <a:lvl2pPr marL="914400" lvl="1" indent="-228600" algn="l">
              <a:lnSpc>
                <a:spcPct val="90000"/>
              </a:lnSpc>
              <a:spcBef>
                <a:spcPts val="2200"/>
              </a:spcBef>
              <a:spcAft>
                <a:spcPts val="0"/>
              </a:spcAft>
              <a:buClr>
                <a:schemeClr val="dk1"/>
              </a:buClr>
              <a:buSzPts val="8800"/>
              <a:buNone/>
              <a:defRPr sz="8800" b="1"/>
            </a:lvl2pPr>
            <a:lvl3pPr marL="1371600" lvl="2" indent="-228600" algn="l">
              <a:lnSpc>
                <a:spcPct val="90000"/>
              </a:lnSpc>
              <a:spcBef>
                <a:spcPts val="2200"/>
              </a:spcBef>
              <a:spcAft>
                <a:spcPts val="0"/>
              </a:spcAft>
              <a:buClr>
                <a:schemeClr val="dk1"/>
              </a:buClr>
              <a:buSzPts val="7920"/>
              <a:buNone/>
              <a:defRPr sz="7919" b="1"/>
            </a:lvl3pPr>
            <a:lvl4pPr marL="1828800" lvl="3" indent="-228600" algn="l">
              <a:lnSpc>
                <a:spcPct val="90000"/>
              </a:lnSpc>
              <a:spcBef>
                <a:spcPts val="2200"/>
              </a:spcBef>
              <a:spcAft>
                <a:spcPts val="0"/>
              </a:spcAft>
              <a:buClr>
                <a:schemeClr val="dk1"/>
              </a:buClr>
              <a:buSzPts val="7040"/>
              <a:buNone/>
              <a:defRPr sz="7040" b="1"/>
            </a:lvl4pPr>
            <a:lvl5pPr marL="2286000" lvl="4" indent="-228600" algn="l">
              <a:lnSpc>
                <a:spcPct val="90000"/>
              </a:lnSpc>
              <a:spcBef>
                <a:spcPts val="2200"/>
              </a:spcBef>
              <a:spcAft>
                <a:spcPts val="0"/>
              </a:spcAft>
              <a:buClr>
                <a:schemeClr val="dk1"/>
              </a:buClr>
              <a:buSzPts val="7040"/>
              <a:buNone/>
              <a:defRPr sz="7040" b="1"/>
            </a:lvl5pPr>
            <a:lvl6pPr marL="2743200" lvl="5" indent="-228600" algn="l">
              <a:lnSpc>
                <a:spcPct val="90000"/>
              </a:lnSpc>
              <a:spcBef>
                <a:spcPts val="2200"/>
              </a:spcBef>
              <a:spcAft>
                <a:spcPts val="0"/>
              </a:spcAft>
              <a:buClr>
                <a:schemeClr val="dk1"/>
              </a:buClr>
              <a:buSzPts val="7040"/>
              <a:buNone/>
              <a:defRPr sz="7040" b="1"/>
            </a:lvl6pPr>
            <a:lvl7pPr marL="3200400" lvl="6" indent="-228600" algn="l">
              <a:lnSpc>
                <a:spcPct val="90000"/>
              </a:lnSpc>
              <a:spcBef>
                <a:spcPts val="2200"/>
              </a:spcBef>
              <a:spcAft>
                <a:spcPts val="0"/>
              </a:spcAft>
              <a:buClr>
                <a:schemeClr val="dk1"/>
              </a:buClr>
              <a:buSzPts val="7040"/>
              <a:buNone/>
              <a:defRPr sz="7040" b="1"/>
            </a:lvl7pPr>
            <a:lvl8pPr marL="3657600" lvl="7" indent="-228600" algn="l">
              <a:lnSpc>
                <a:spcPct val="90000"/>
              </a:lnSpc>
              <a:spcBef>
                <a:spcPts val="2200"/>
              </a:spcBef>
              <a:spcAft>
                <a:spcPts val="0"/>
              </a:spcAft>
              <a:buClr>
                <a:schemeClr val="dk1"/>
              </a:buClr>
              <a:buSzPts val="7040"/>
              <a:buNone/>
              <a:defRPr sz="7040" b="1"/>
            </a:lvl8pPr>
            <a:lvl9pPr marL="4114800" lvl="8" indent="-228600" algn="l">
              <a:lnSpc>
                <a:spcPct val="90000"/>
              </a:lnSpc>
              <a:spcBef>
                <a:spcPts val="2200"/>
              </a:spcBef>
              <a:spcAft>
                <a:spcPts val="0"/>
              </a:spcAft>
              <a:buClr>
                <a:schemeClr val="dk1"/>
              </a:buClr>
              <a:buSzPts val="7040"/>
              <a:buNone/>
              <a:defRPr sz="7040" b="1"/>
            </a:lvl9pPr>
          </a:lstStyle>
          <a:p>
            <a:endParaRPr/>
          </a:p>
        </p:txBody>
      </p:sp>
      <p:sp>
        <p:nvSpPr>
          <p:cNvPr id="39" name="Google Shape;39;p7"/>
          <p:cNvSpPr txBox="1">
            <a:spLocks noGrp="1"/>
          </p:cNvSpPr>
          <p:nvPr>
            <p:ph type="body" idx="2"/>
          </p:nvPr>
        </p:nvSpPr>
        <p:spPr>
          <a:xfrm>
            <a:off x="3023242" y="12024360"/>
            <a:ext cx="18567900" cy="176859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22219922" y="8069582"/>
            <a:ext cx="18659400" cy="39549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400"/>
              </a:spcBef>
              <a:spcAft>
                <a:spcPts val="0"/>
              </a:spcAft>
              <a:buClr>
                <a:schemeClr val="dk1"/>
              </a:buClr>
              <a:buSzPts val="10560"/>
              <a:buNone/>
              <a:defRPr sz="10560" b="1"/>
            </a:lvl1pPr>
            <a:lvl2pPr marL="914400" lvl="1" indent="-228600" algn="l">
              <a:lnSpc>
                <a:spcPct val="90000"/>
              </a:lnSpc>
              <a:spcBef>
                <a:spcPts val="2200"/>
              </a:spcBef>
              <a:spcAft>
                <a:spcPts val="0"/>
              </a:spcAft>
              <a:buClr>
                <a:schemeClr val="dk1"/>
              </a:buClr>
              <a:buSzPts val="8800"/>
              <a:buNone/>
              <a:defRPr sz="8800" b="1"/>
            </a:lvl2pPr>
            <a:lvl3pPr marL="1371600" lvl="2" indent="-228600" algn="l">
              <a:lnSpc>
                <a:spcPct val="90000"/>
              </a:lnSpc>
              <a:spcBef>
                <a:spcPts val="2200"/>
              </a:spcBef>
              <a:spcAft>
                <a:spcPts val="0"/>
              </a:spcAft>
              <a:buClr>
                <a:schemeClr val="dk1"/>
              </a:buClr>
              <a:buSzPts val="7920"/>
              <a:buNone/>
              <a:defRPr sz="7919" b="1"/>
            </a:lvl3pPr>
            <a:lvl4pPr marL="1828800" lvl="3" indent="-228600" algn="l">
              <a:lnSpc>
                <a:spcPct val="90000"/>
              </a:lnSpc>
              <a:spcBef>
                <a:spcPts val="2200"/>
              </a:spcBef>
              <a:spcAft>
                <a:spcPts val="0"/>
              </a:spcAft>
              <a:buClr>
                <a:schemeClr val="dk1"/>
              </a:buClr>
              <a:buSzPts val="7040"/>
              <a:buNone/>
              <a:defRPr sz="7040" b="1"/>
            </a:lvl4pPr>
            <a:lvl5pPr marL="2286000" lvl="4" indent="-228600" algn="l">
              <a:lnSpc>
                <a:spcPct val="90000"/>
              </a:lnSpc>
              <a:spcBef>
                <a:spcPts val="2200"/>
              </a:spcBef>
              <a:spcAft>
                <a:spcPts val="0"/>
              </a:spcAft>
              <a:buClr>
                <a:schemeClr val="dk1"/>
              </a:buClr>
              <a:buSzPts val="7040"/>
              <a:buNone/>
              <a:defRPr sz="7040" b="1"/>
            </a:lvl5pPr>
            <a:lvl6pPr marL="2743200" lvl="5" indent="-228600" algn="l">
              <a:lnSpc>
                <a:spcPct val="90000"/>
              </a:lnSpc>
              <a:spcBef>
                <a:spcPts val="2200"/>
              </a:spcBef>
              <a:spcAft>
                <a:spcPts val="0"/>
              </a:spcAft>
              <a:buClr>
                <a:schemeClr val="dk1"/>
              </a:buClr>
              <a:buSzPts val="7040"/>
              <a:buNone/>
              <a:defRPr sz="7040" b="1"/>
            </a:lvl6pPr>
            <a:lvl7pPr marL="3200400" lvl="6" indent="-228600" algn="l">
              <a:lnSpc>
                <a:spcPct val="90000"/>
              </a:lnSpc>
              <a:spcBef>
                <a:spcPts val="2200"/>
              </a:spcBef>
              <a:spcAft>
                <a:spcPts val="0"/>
              </a:spcAft>
              <a:buClr>
                <a:schemeClr val="dk1"/>
              </a:buClr>
              <a:buSzPts val="7040"/>
              <a:buNone/>
              <a:defRPr sz="7040" b="1"/>
            </a:lvl7pPr>
            <a:lvl8pPr marL="3657600" lvl="7" indent="-228600" algn="l">
              <a:lnSpc>
                <a:spcPct val="90000"/>
              </a:lnSpc>
              <a:spcBef>
                <a:spcPts val="2200"/>
              </a:spcBef>
              <a:spcAft>
                <a:spcPts val="0"/>
              </a:spcAft>
              <a:buClr>
                <a:schemeClr val="dk1"/>
              </a:buClr>
              <a:buSzPts val="7040"/>
              <a:buNone/>
              <a:defRPr sz="7040" b="1"/>
            </a:lvl8pPr>
            <a:lvl9pPr marL="4114800" lvl="8" indent="-228600" algn="l">
              <a:lnSpc>
                <a:spcPct val="90000"/>
              </a:lnSpc>
              <a:spcBef>
                <a:spcPts val="2200"/>
              </a:spcBef>
              <a:spcAft>
                <a:spcPts val="0"/>
              </a:spcAft>
              <a:buClr>
                <a:schemeClr val="dk1"/>
              </a:buClr>
              <a:buSzPts val="7040"/>
              <a:buNone/>
              <a:defRPr sz="7040" b="1"/>
            </a:lvl9pPr>
          </a:lstStyle>
          <a:p>
            <a:endParaRPr/>
          </a:p>
        </p:txBody>
      </p:sp>
      <p:sp>
        <p:nvSpPr>
          <p:cNvPr id="41" name="Google Shape;41;p7"/>
          <p:cNvSpPr txBox="1">
            <a:spLocks noGrp="1"/>
          </p:cNvSpPr>
          <p:nvPr>
            <p:ph type="body" idx="4"/>
          </p:nvPr>
        </p:nvSpPr>
        <p:spPr>
          <a:xfrm>
            <a:off x="22219922" y="12024360"/>
            <a:ext cx="18659400" cy="176859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400"/>
              </a:spcBef>
              <a:spcAft>
                <a:spcPts val="0"/>
              </a:spcAft>
              <a:buClr>
                <a:schemeClr val="dk1"/>
              </a:buClr>
              <a:buSzPts val="1800"/>
              <a:buChar char="•"/>
              <a:defRPr/>
            </a:lvl1pPr>
            <a:lvl2pPr marL="914400" lvl="1" indent="-342900" algn="l">
              <a:lnSpc>
                <a:spcPct val="90000"/>
              </a:lnSpc>
              <a:spcBef>
                <a:spcPts val="2200"/>
              </a:spcBef>
              <a:spcAft>
                <a:spcPts val="0"/>
              </a:spcAft>
              <a:buClr>
                <a:schemeClr val="dk1"/>
              </a:buClr>
              <a:buSzPts val="1800"/>
              <a:buChar char="•"/>
              <a:defRPr/>
            </a:lvl2pPr>
            <a:lvl3pPr marL="1371600" lvl="2" indent="-342900" algn="l">
              <a:lnSpc>
                <a:spcPct val="90000"/>
              </a:lnSpc>
              <a:spcBef>
                <a:spcPts val="2200"/>
              </a:spcBef>
              <a:spcAft>
                <a:spcPts val="0"/>
              </a:spcAft>
              <a:buClr>
                <a:schemeClr val="dk1"/>
              </a:buClr>
              <a:buSzPts val="1800"/>
              <a:buChar char="•"/>
              <a:defRPr/>
            </a:lvl3pPr>
            <a:lvl4pPr marL="1828800" lvl="3" indent="-342900" algn="l">
              <a:lnSpc>
                <a:spcPct val="90000"/>
              </a:lnSpc>
              <a:spcBef>
                <a:spcPts val="2200"/>
              </a:spcBef>
              <a:spcAft>
                <a:spcPts val="0"/>
              </a:spcAft>
              <a:buClr>
                <a:schemeClr val="dk1"/>
              </a:buClr>
              <a:buSzPts val="1800"/>
              <a:buChar char="•"/>
              <a:defRPr/>
            </a:lvl4pPr>
            <a:lvl5pPr marL="2286000" lvl="4" indent="-342900" algn="l">
              <a:lnSpc>
                <a:spcPct val="90000"/>
              </a:lnSpc>
              <a:spcBef>
                <a:spcPts val="2200"/>
              </a:spcBef>
              <a:spcAft>
                <a:spcPts val="0"/>
              </a:spcAft>
              <a:buClr>
                <a:schemeClr val="dk1"/>
              </a:buClr>
              <a:buSzPts val="1800"/>
              <a:buChar char="•"/>
              <a:defRPr/>
            </a:lvl5pPr>
            <a:lvl6pPr marL="2743200" lvl="5" indent="-342900" algn="l">
              <a:lnSpc>
                <a:spcPct val="90000"/>
              </a:lnSpc>
              <a:spcBef>
                <a:spcPts val="2200"/>
              </a:spcBef>
              <a:spcAft>
                <a:spcPts val="0"/>
              </a:spcAft>
              <a:buClr>
                <a:schemeClr val="dk1"/>
              </a:buClr>
              <a:buSzPts val="1800"/>
              <a:buChar char="•"/>
              <a:defRPr/>
            </a:lvl6pPr>
            <a:lvl7pPr marL="3200400" lvl="6" indent="-342900" algn="l">
              <a:lnSpc>
                <a:spcPct val="90000"/>
              </a:lnSpc>
              <a:spcBef>
                <a:spcPts val="2200"/>
              </a:spcBef>
              <a:spcAft>
                <a:spcPts val="0"/>
              </a:spcAft>
              <a:buClr>
                <a:schemeClr val="dk1"/>
              </a:buClr>
              <a:buSzPts val="1800"/>
              <a:buChar char="•"/>
              <a:defRPr/>
            </a:lvl7pPr>
            <a:lvl8pPr marL="3657600" lvl="7" indent="-342900" algn="l">
              <a:lnSpc>
                <a:spcPct val="90000"/>
              </a:lnSpc>
              <a:spcBef>
                <a:spcPts val="2200"/>
              </a:spcBef>
              <a:spcAft>
                <a:spcPts val="0"/>
              </a:spcAft>
              <a:buClr>
                <a:schemeClr val="dk1"/>
              </a:buClr>
              <a:buSzPts val="1800"/>
              <a:buChar char="•"/>
              <a:defRPr/>
            </a:lvl8pPr>
            <a:lvl9pPr marL="4114800" lvl="8" indent="-342900" algn="l">
              <a:lnSpc>
                <a:spcPct val="90000"/>
              </a:lnSpc>
              <a:spcBef>
                <a:spcPts val="22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3017520" y="1752607"/>
            <a:ext cx="37856100" cy="636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023237" y="2194560"/>
            <a:ext cx="14156100" cy="7680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4080"/>
              <a:buFont typeface="Calibri"/>
              <a:buNone/>
              <a:defRPr sz="1408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18659476" y="4739647"/>
            <a:ext cx="22219800" cy="23393400"/>
          </a:xfrm>
          <a:prstGeom prst="rect">
            <a:avLst/>
          </a:prstGeom>
          <a:noFill/>
          <a:ln>
            <a:noFill/>
          </a:ln>
        </p:spPr>
        <p:txBody>
          <a:bodyPr spcFirstLastPara="1" wrap="square" lIns="91425" tIns="45700" rIns="91425" bIns="45700" anchor="t" anchorCtr="0">
            <a:normAutofit/>
          </a:bodyPr>
          <a:lstStyle>
            <a:lvl1pPr marL="457200" lvl="0" indent="-1122680" algn="l">
              <a:lnSpc>
                <a:spcPct val="90000"/>
              </a:lnSpc>
              <a:spcBef>
                <a:spcPts val="4400"/>
              </a:spcBef>
              <a:spcAft>
                <a:spcPts val="0"/>
              </a:spcAft>
              <a:buClr>
                <a:schemeClr val="dk1"/>
              </a:buClr>
              <a:buSzPts val="14080"/>
              <a:buChar char="•"/>
              <a:defRPr sz="14080"/>
            </a:lvl1pPr>
            <a:lvl2pPr marL="914400" lvl="1" indent="-1010920" algn="l">
              <a:lnSpc>
                <a:spcPct val="90000"/>
              </a:lnSpc>
              <a:spcBef>
                <a:spcPts val="2200"/>
              </a:spcBef>
              <a:spcAft>
                <a:spcPts val="0"/>
              </a:spcAft>
              <a:buClr>
                <a:schemeClr val="dk1"/>
              </a:buClr>
              <a:buSzPts val="12320"/>
              <a:buChar char="•"/>
              <a:defRPr sz="12320"/>
            </a:lvl2pPr>
            <a:lvl3pPr marL="1371600" lvl="2" indent="-899160" algn="l">
              <a:lnSpc>
                <a:spcPct val="90000"/>
              </a:lnSpc>
              <a:spcBef>
                <a:spcPts val="2200"/>
              </a:spcBef>
              <a:spcAft>
                <a:spcPts val="0"/>
              </a:spcAft>
              <a:buClr>
                <a:schemeClr val="dk1"/>
              </a:buClr>
              <a:buSzPts val="10560"/>
              <a:buChar char="•"/>
              <a:defRPr sz="10560"/>
            </a:lvl3pPr>
            <a:lvl4pPr marL="1828800" lvl="3" indent="-787400" algn="l">
              <a:lnSpc>
                <a:spcPct val="90000"/>
              </a:lnSpc>
              <a:spcBef>
                <a:spcPts val="2200"/>
              </a:spcBef>
              <a:spcAft>
                <a:spcPts val="0"/>
              </a:spcAft>
              <a:buClr>
                <a:schemeClr val="dk1"/>
              </a:buClr>
              <a:buSzPts val="8800"/>
              <a:buChar char="•"/>
              <a:defRPr sz="8800"/>
            </a:lvl4pPr>
            <a:lvl5pPr marL="2286000" lvl="4" indent="-787400" algn="l">
              <a:lnSpc>
                <a:spcPct val="90000"/>
              </a:lnSpc>
              <a:spcBef>
                <a:spcPts val="2200"/>
              </a:spcBef>
              <a:spcAft>
                <a:spcPts val="0"/>
              </a:spcAft>
              <a:buClr>
                <a:schemeClr val="dk1"/>
              </a:buClr>
              <a:buSzPts val="8800"/>
              <a:buChar char="•"/>
              <a:defRPr sz="8800"/>
            </a:lvl5pPr>
            <a:lvl6pPr marL="2743200" lvl="5" indent="-787400" algn="l">
              <a:lnSpc>
                <a:spcPct val="90000"/>
              </a:lnSpc>
              <a:spcBef>
                <a:spcPts val="2200"/>
              </a:spcBef>
              <a:spcAft>
                <a:spcPts val="0"/>
              </a:spcAft>
              <a:buClr>
                <a:schemeClr val="dk1"/>
              </a:buClr>
              <a:buSzPts val="8800"/>
              <a:buChar char="•"/>
              <a:defRPr sz="8800"/>
            </a:lvl6pPr>
            <a:lvl7pPr marL="3200400" lvl="6" indent="-787400" algn="l">
              <a:lnSpc>
                <a:spcPct val="90000"/>
              </a:lnSpc>
              <a:spcBef>
                <a:spcPts val="2200"/>
              </a:spcBef>
              <a:spcAft>
                <a:spcPts val="0"/>
              </a:spcAft>
              <a:buClr>
                <a:schemeClr val="dk1"/>
              </a:buClr>
              <a:buSzPts val="8800"/>
              <a:buChar char="•"/>
              <a:defRPr sz="8800"/>
            </a:lvl7pPr>
            <a:lvl8pPr marL="3657600" lvl="7" indent="-787400" algn="l">
              <a:lnSpc>
                <a:spcPct val="90000"/>
              </a:lnSpc>
              <a:spcBef>
                <a:spcPts val="2200"/>
              </a:spcBef>
              <a:spcAft>
                <a:spcPts val="0"/>
              </a:spcAft>
              <a:buClr>
                <a:schemeClr val="dk1"/>
              </a:buClr>
              <a:buSzPts val="8800"/>
              <a:buChar char="•"/>
              <a:defRPr sz="8800"/>
            </a:lvl8pPr>
            <a:lvl9pPr marL="4114800" lvl="8" indent="-787400" algn="l">
              <a:lnSpc>
                <a:spcPct val="90000"/>
              </a:lnSpc>
              <a:spcBef>
                <a:spcPts val="2200"/>
              </a:spcBef>
              <a:spcAft>
                <a:spcPts val="0"/>
              </a:spcAft>
              <a:buClr>
                <a:schemeClr val="dk1"/>
              </a:buClr>
              <a:buSzPts val="8800"/>
              <a:buChar char="•"/>
              <a:defRPr sz="8800"/>
            </a:lvl9pPr>
          </a:lstStyle>
          <a:p>
            <a:endParaRPr/>
          </a:p>
        </p:txBody>
      </p:sp>
      <p:sp>
        <p:nvSpPr>
          <p:cNvPr id="57" name="Google Shape;57;p10"/>
          <p:cNvSpPr txBox="1">
            <a:spLocks noGrp="1"/>
          </p:cNvSpPr>
          <p:nvPr>
            <p:ph type="body" idx="2"/>
          </p:nvPr>
        </p:nvSpPr>
        <p:spPr>
          <a:xfrm>
            <a:off x="3023237" y="9875520"/>
            <a:ext cx="14156100" cy="18295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400"/>
              </a:spcBef>
              <a:spcAft>
                <a:spcPts val="0"/>
              </a:spcAft>
              <a:buClr>
                <a:schemeClr val="dk1"/>
              </a:buClr>
              <a:buSzPts val="7040"/>
              <a:buNone/>
              <a:defRPr sz="7040"/>
            </a:lvl1pPr>
            <a:lvl2pPr marL="914400" lvl="1" indent="-228600" algn="l">
              <a:lnSpc>
                <a:spcPct val="90000"/>
              </a:lnSpc>
              <a:spcBef>
                <a:spcPts val="2200"/>
              </a:spcBef>
              <a:spcAft>
                <a:spcPts val="0"/>
              </a:spcAft>
              <a:buClr>
                <a:schemeClr val="dk1"/>
              </a:buClr>
              <a:buSzPts val="6160"/>
              <a:buNone/>
              <a:defRPr sz="6160"/>
            </a:lvl2pPr>
            <a:lvl3pPr marL="1371600" lvl="2" indent="-228600" algn="l">
              <a:lnSpc>
                <a:spcPct val="90000"/>
              </a:lnSpc>
              <a:spcBef>
                <a:spcPts val="2200"/>
              </a:spcBef>
              <a:spcAft>
                <a:spcPts val="0"/>
              </a:spcAft>
              <a:buClr>
                <a:schemeClr val="dk1"/>
              </a:buClr>
              <a:buSzPts val="5280"/>
              <a:buNone/>
              <a:defRPr sz="5280"/>
            </a:lvl3pPr>
            <a:lvl4pPr marL="1828800" lvl="3" indent="-228600" algn="l">
              <a:lnSpc>
                <a:spcPct val="90000"/>
              </a:lnSpc>
              <a:spcBef>
                <a:spcPts val="2200"/>
              </a:spcBef>
              <a:spcAft>
                <a:spcPts val="0"/>
              </a:spcAft>
              <a:buClr>
                <a:schemeClr val="dk1"/>
              </a:buClr>
              <a:buSzPts val="4400"/>
              <a:buNone/>
              <a:defRPr sz="4400"/>
            </a:lvl4pPr>
            <a:lvl5pPr marL="2286000" lvl="4" indent="-228600" algn="l">
              <a:lnSpc>
                <a:spcPct val="90000"/>
              </a:lnSpc>
              <a:spcBef>
                <a:spcPts val="2200"/>
              </a:spcBef>
              <a:spcAft>
                <a:spcPts val="0"/>
              </a:spcAft>
              <a:buClr>
                <a:schemeClr val="dk1"/>
              </a:buClr>
              <a:buSzPts val="4400"/>
              <a:buNone/>
              <a:defRPr sz="4400"/>
            </a:lvl5pPr>
            <a:lvl6pPr marL="2743200" lvl="5" indent="-228600" algn="l">
              <a:lnSpc>
                <a:spcPct val="90000"/>
              </a:lnSpc>
              <a:spcBef>
                <a:spcPts val="2200"/>
              </a:spcBef>
              <a:spcAft>
                <a:spcPts val="0"/>
              </a:spcAft>
              <a:buClr>
                <a:schemeClr val="dk1"/>
              </a:buClr>
              <a:buSzPts val="4400"/>
              <a:buNone/>
              <a:defRPr sz="4400"/>
            </a:lvl6pPr>
            <a:lvl7pPr marL="3200400" lvl="6" indent="-228600" algn="l">
              <a:lnSpc>
                <a:spcPct val="90000"/>
              </a:lnSpc>
              <a:spcBef>
                <a:spcPts val="2200"/>
              </a:spcBef>
              <a:spcAft>
                <a:spcPts val="0"/>
              </a:spcAft>
              <a:buClr>
                <a:schemeClr val="dk1"/>
              </a:buClr>
              <a:buSzPts val="4400"/>
              <a:buNone/>
              <a:defRPr sz="4400"/>
            </a:lvl7pPr>
            <a:lvl8pPr marL="3657600" lvl="7" indent="-228600" algn="l">
              <a:lnSpc>
                <a:spcPct val="90000"/>
              </a:lnSpc>
              <a:spcBef>
                <a:spcPts val="2200"/>
              </a:spcBef>
              <a:spcAft>
                <a:spcPts val="0"/>
              </a:spcAft>
              <a:buClr>
                <a:schemeClr val="dk1"/>
              </a:buClr>
              <a:buSzPts val="4400"/>
              <a:buNone/>
              <a:defRPr sz="4400"/>
            </a:lvl8pPr>
            <a:lvl9pPr marL="4114800" lvl="8" indent="-228600" algn="l">
              <a:lnSpc>
                <a:spcPct val="90000"/>
              </a:lnSpc>
              <a:spcBef>
                <a:spcPts val="2200"/>
              </a:spcBef>
              <a:spcAft>
                <a:spcPts val="0"/>
              </a:spcAft>
              <a:buClr>
                <a:schemeClr val="dk1"/>
              </a:buClr>
              <a:buSzPts val="4400"/>
              <a:buNone/>
              <a:defRPr sz="4400"/>
            </a:lvl9pPr>
          </a:lstStyle>
          <a:p>
            <a:endParaRPr/>
          </a:p>
        </p:txBody>
      </p:sp>
      <p:sp>
        <p:nvSpPr>
          <p:cNvPr id="58" name="Google Shape;58;p10"/>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3023237" y="2194560"/>
            <a:ext cx="14156100" cy="76809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4080"/>
              <a:buFont typeface="Calibri"/>
              <a:buNone/>
              <a:defRPr sz="1408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a:spLocks noGrp="1"/>
          </p:cNvSpPr>
          <p:nvPr>
            <p:ph type="pic" idx="2"/>
          </p:nvPr>
        </p:nvSpPr>
        <p:spPr>
          <a:xfrm>
            <a:off x="18659476" y="4739647"/>
            <a:ext cx="22219800" cy="23393400"/>
          </a:xfrm>
          <a:prstGeom prst="rect">
            <a:avLst/>
          </a:prstGeom>
          <a:noFill/>
          <a:ln>
            <a:noFill/>
          </a:ln>
        </p:spPr>
      </p:sp>
      <p:sp>
        <p:nvSpPr>
          <p:cNvPr id="64" name="Google Shape;64;p11"/>
          <p:cNvSpPr txBox="1">
            <a:spLocks noGrp="1"/>
          </p:cNvSpPr>
          <p:nvPr>
            <p:ph type="body" idx="1"/>
          </p:nvPr>
        </p:nvSpPr>
        <p:spPr>
          <a:xfrm>
            <a:off x="3023237" y="9875520"/>
            <a:ext cx="14156100" cy="18295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400"/>
              </a:spcBef>
              <a:spcAft>
                <a:spcPts val="0"/>
              </a:spcAft>
              <a:buClr>
                <a:schemeClr val="dk1"/>
              </a:buClr>
              <a:buSzPts val="7040"/>
              <a:buNone/>
              <a:defRPr sz="7040"/>
            </a:lvl1pPr>
            <a:lvl2pPr marL="914400" lvl="1" indent="-228600" algn="l">
              <a:lnSpc>
                <a:spcPct val="90000"/>
              </a:lnSpc>
              <a:spcBef>
                <a:spcPts val="2200"/>
              </a:spcBef>
              <a:spcAft>
                <a:spcPts val="0"/>
              </a:spcAft>
              <a:buClr>
                <a:schemeClr val="dk1"/>
              </a:buClr>
              <a:buSzPts val="6160"/>
              <a:buNone/>
              <a:defRPr sz="6160"/>
            </a:lvl2pPr>
            <a:lvl3pPr marL="1371600" lvl="2" indent="-228600" algn="l">
              <a:lnSpc>
                <a:spcPct val="90000"/>
              </a:lnSpc>
              <a:spcBef>
                <a:spcPts val="2200"/>
              </a:spcBef>
              <a:spcAft>
                <a:spcPts val="0"/>
              </a:spcAft>
              <a:buClr>
                <a:schemeClr val="dk1"/>
              </a:buClr>
              <a:buSzPts val="5280"/>
              <a:buNone/>
              <a:defRPr sz="5280"/>
            </a:lvl3pPr>
            <a:lvl4pPr marL="1828800" lvl="3" indent="-228600" algn="l">
              <a:lnSpc>
                <a:spcPct val="90000"/>
              </a:lnSpc>
              <a:spcBef>
                <a:spcPts val="2200"/>
              </a:spcBef>
              <a:spcAft>
                <a:spcPts val="0"/>
              </a:spcAft>
              <a:buClr>
                <a:schemeClr val="dk1"/>
              </a:buClr>
              <a:buSzPts val="4400"/>
              <a:buNone/>
              <a:defRPr sz="4400"/>
            </a:lvl4pPr>
            <a:lvl5pPr marL="2286000" lvl="4" indent="-228600" algn="l">
              <a:lnSpc>
                <a:spcPct val="90000"/>
              </a:lnSpc>
              <a:spcBef>
                <a:spcPts val="2200"/>
              </a:spcBef>
              <a:spcAft>
                <a:spcPts val="0"/>
              </a:spcAft>
              <a:buClr>
                <a:schemeClr val="dk1"/>
              </a:buClr>
              <a:buSzPts val="4400"/>
              <a:buNone/>
              <a:defRPr sz="4400"/>
            </a:lvl5pPr>
            <a:lvl6pPr marL="2743200" lvl="5" indent="-228600" algn="l">
              <a:lnSpc>
                <a:spcPct val="90000"/>
              </a:lnSpc>
              <a:spcBef>
                <a:spcPts val="2200"/>
              </a:spcBef>
              <a:spcAft>
                <a:spcPts val="0"/>
              </a:spcAft>
              <a:buClr>
                <a:schemeClr val="dk1"/>
              </a:buClr>
              <a:buSzPts val="4400"/>
              <a:buNone/>
              <a:defRPr sz="4400"/>
            </a:lvl6pPr>
            <a:lvl7pPr marL="3200400" lvl="6" indent="-228600" algn="l">
              <a:lnSpc>
                <a:spcPct val="90000"/>
              </a:lnSpc>
              <a:spcBef>
                <a:spcPts val="2200"/>
              </a:spcBef>
              <a:spcAft>
                <a:spcPts val="0"/>
              </a:spcAft>
              <a:buClr>
                <a:schemeClr val="dk1"/>
              </a:buClr>
              <a:buSzPts val="4400"/>
              <a:buNone/>
              <a:defRPr sz="4400"/>
            </a:lvl7pPr>
            <a:lvl8pPr marL="3657600" lvl="7" indent="-228600" algn="l">
              <a:lnSpc>
                <a:spcPct val="90000"/>
              </a:lnSpc>
              <a:spcBef>
                <a:spcPts val="2200"/>
              </a:spcBef>
              <a:spcAft>
                <a:spcPts val="0"/>
              </a:spcAft>
              <a:buClr>
                <a:schemeClr val="dk1"/>
              </a:buClr>
              <a:buSzPts val="4400"/>
              <a:buNone/>
              <a:defRPr sz="4400"/>
            </a:lvl8pPr>
            <a:lvl9pPr marL="4114800" lvl="8" indent="-228600" algn="l">
              <a:lnSpc>
                <a:spcPct val="90000"/>
              </a:lnSpc>
              <a:spcBef>
                <a:spcPts val="2200"/>
              </a:spcBef>
              <a:spcAft>
                <a:spcPts val="0"/>
              </a:spcAft>
              <a:buClr>
                <a:schemeClr val="dk1"/>
              </a:buClr>
              <a:buSzPts val="4400"/>
              <a:buNone/>
              <a:defRPr sz="4400"/>
            </a:lvl9pPr>
          </a:lstStyle>
          <a:p>
            <a:endParaRPr/>
          </a:p>
        </p:txBody>
      </p:sp>
      <p:sp>
        <p:nvSpPr>
          <p:cNvPr id="65" name="Google Shape;65;p11"/>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3017520" y="1752607"/>
            <a:ext cx="37856100" cy="6362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9360"/>
              <a:buFont typeface="Calibri"/>
              <a:buNone/>
              <a:defRPr sz="1936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3017520" y="8763000"/>
            <a:ext cx="37856100" cy="20886300"/>
          </a:xfrm>
          <a:prstGeom prst="rect">
            <a:avLst/>
          </a:prstGeom>
          <a:noFill/>
          <a:ln>
            <a:noFill/>
          </a:ln>
        </p:spPr>
        <p:txBody>
          <a:bodyPr spcFirstLastPara="1" wrap="square" lIns="91425" tIns="45700" rIns="91425" bIns="45700" anchor="t" anchorCtr="0">
            <a:normAutofit/>
          </a:bodyPr>
          <a:lstStyle>
            <a:lvl1pPr marL="457200" marR="0" lvl="0" indent="-1010920" algn="l" rtl="0">
              <a:lnSpc>
                <a:spcPct val="90000"/>
              </a:lnSpc>
              <a:spcBef>
                <a:spcPts val="4400"/>
              </a:spcBef>
              <a:spcAft>
                <a:spcPts val="0"/>
              </a:spcAft>
              <a:buClr>
                <a:schemeClr val="dk1"/>
              </a:buClr>
              <a:buSzPts val="12320"/>
              <a:buFont typeface="Arial"/>
              <a:buChar char="•"/>
              <a:defRPr sz="12320" b="0" i="0" u="none" strike="noStrike" cap="none">
                <a:solidFill>
                  <a:schemeClr val="dk1"/>
                </a:solidFill>
                <a:latin typeface="Calibri"/>
                <a:ea typeface="Calibri"/>
                <a:cs typeface="Calibri"/>
                <a:sym typeface="Calibri"/>
              </a:defRPr>
            </a:lvl1pPr>
            <a:lvl2pPr marL="914400" marR="0" lvl="1" indent="-899160" algn="l" rtl="0">
              <a:lnSpc>
                <a:spcPct val="90000"/>
              </a:lnSpc>
              <a:spcBef>
                <a:spcPts val="2200"/>
              </a:spcBef>
              <a:spcAft>
                <a:spcPts val="0"/>
              </a:spcAft>
              <a:buClr>
                <a:schemeClr val="dk1"/>
              </a:buClr>
              <a:buSzPts val="10560"/>
              <a:buFont typeface="Arial"/>
              <a:buChar char="•"/>
              <a:defRPr sz="10560" b="0" i="0" u="none" strike="noStrike" cap="none">
                <a:solidFill>
                  <a:schemeClr val="dk1"/>
                </a:solidFill>
                <a:latin typeface="Calibri"/>
                <a:ea typeface="Calibri"/>
                <a:cs typeface="Calibri"/>
                <a:sym typeface="Calibri"/>
              </a:defRPr>
            </a:lvl2pPr>
            <a:lvl3pPr marL="1371600" marR="0" lvl="2" indent="-787400" algn="l" rtl="0">
              <a:lnSpc>
                <a:spcPct val="90000"/>
              </a:lnSpc>
              <a:spcBef>
                <a:spcPts val="2200"/>
              </a:spcBef>
              <a:spcAft>
                <a:spcPts val="0"/>
              </a:spcAft>
              <a:buClr>
                <a:schemeClr val="dk1"/>
              </a:buClr>
              <a:buSzPts val="8800"/>
              <a:buFont typeface="Arial"/>
              <a:buChar char="•"/>
              <a:defRPr sz="8800" b="0" i="0" u="none" strike="noStrike" cap="none">
                <a:solidFill>
                  <a:schemeClr val="dk1"/>
                </a:solidFill>
                <a:latin typeface="Calibri"/>
                <a:ea typeface="Calibri"/>
                <a:cs typeface="Calibri"/>
                <a:sym typeface="Calibri"/>
              </a:defRPr>
            </a:lvl3pPr>
            <a:lvl4pPr marL="1828800" marR="0" lvl="3"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4pPr>
            <a:lvl5pPr marL="2286000" marR="0" lvl="4"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5pPr>
            <a:lvl6pPr marL="2743200" marR="0" lvl="5"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6pPr>
            <a:lvl7pPr marL="3200400" marR="0" lvl="6"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7pPr>
            <a:lvl8pPr marL="3657600" marR="0" lvl="7"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8pPr>
            <a:lvl9pPr marL="4114800" marR="0" lvl="8" indent="-731520" algn="l" rtl="0">
              <a:lnSpc>
                <a:spcPct val="90000"/>
              </a:lnSpc>
              <a:spcBef>
                <a:spcPts val="2200"/>
              </a:spcBef>
              <a:spcAft>
                <a:spcPts val="0"/>
              </a:spcAft>
              <a:buClr>
                <a:schemeClr val="dk1"/>
              </a:buClr>
              <a:buSzPts val="7920"/>
              <a:buFont typeface="Arial"/>
              <a:buChar char="•"/>
              <a:defRPr sz="7919"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3017520" y="30510487"/>
            <a:ext cx="9875400" cy="17526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528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4538960" y="30510487"/>
            <a:ext cx="14813400" cy="17526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528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0998160" y="30510487"/>
            <a:ext cx="9875400" cy="1752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5280"/>
              <a:buFont typeface="Arial"/>
              <a:buNone/>
              <a:defRPr sz="528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emf"/><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72" name="Google Shape;172;g2ca9ec489c2_1_0"/>
          <p:cNvSpPr/>
          <p:nvPr/>
        </p:nvSpPr>
        <p:spPr>
          <a:xfrm>
            <a:off x="15102987" y="6239857"/>
            <a:ext cx="13716000" cy="14630400"/>
          </a:xfrm>
          <a:prstGeom prst="rect">
            <a:avLst/>
          </a:prstGeom>
          <a:noFill/>
          <a:ln w="38100" cap="flat" cmpd="sng">
            <a:solidFill>
              <a:srgbClr val="1D749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3200" b="1" dirty="0">
                <a:latin typeface="Calibri"/>
                <a:ea typeface="Calibri"/>
                <a:cs typeface="Calibri"/>
                <a:sym typeface="Calibri"/>
              </a:rPr>
              <a:t>A)</a:t>
            </a:r>
            <a:endParaRPr sz="3200" b="1"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r>
              <a:rPr lang="en-US" sz="3200" b="1" dirty="0">
                <a:latin typeface="Calibri"/>
                <a:ea typeface="Calibri"/>
                <a:cs typeface="Calibri"/>
                <a:sym typeface="Calibri"/>
              </a:rPr>
              <a:t>B)</a:t>
            </a:r>
            <a:endParaRPr sz="3200" b="1"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r>
              <a:rPr lang="en-US" sz="3200" b="1" dirty="0">
                <a:latin typeface="Calibri"/>
                <a:ea typeface="Calibri"/>
                <a:cs typeface="Calibri"/>
                <a:sym typeface="Calibri"/>
              </a:rPr>
              <a:t>C)</a:t>
            </a:r>
            <a:endParaRPr sz="3200" b="1"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r>
              <a:rPr lang="en-US" sz="3200" b="1" dirty="0">
                <a:latin typeface="Calibri"/>
                <a:ea typeface="Calibri"/>
                <a:cs typeface="Calibri"/>
                <a:sym typeface="Calibri"/>
              </a:rPr>
              <a:t>D)</a:t>
            </a:r>
            <a:endParaRPr sz="3200" b="1"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algn="ctr">
              <a:buClr>
                <a:schemeClr val="dk1"/>
              </a:buClr>
              <a:buSzPts val="2400"/>
            </a:pPr>
            <a:r>
              <a:rPr lang="en-US" sz="2800" b="1" dirty="0">
                <a:latin typeface="Calibri"/>
                <a:ea typeface="Calibri"/>
                <a:cs typeface="Calibri"/>
                <a:sym typeface="Calibri"/>
              </a:rPr>
              <a:t>A)</a:t>
            </a:r>
            <a:r>
              <a:rPr lang="en-US" sz="2800" dirty="0">
                <a:latin typeface="Calibri"/>
                <a:ea typeface="Calibri"/>
                <a:cs typeface="Calibri"/>
                <a:sym typeface="Calibri"/>
              </a:rPr>
              <a:t> Gross</a:t>
            </a:r>
            <a:r>
              <a:rPr lang="en-US" sz="2800" dirty="0">
                <a:solidFill>
                  <a:schemeClr val="dk1"/>
                </a:solidFill>
              </a:rPr>
              <a:t> morphology of subscapular adipose tissue. Hematoxylin and Eosin (H&amp;E) stained sections of </a:t>
            </a:r>
            <a:r>
              <a:rPr lang="en-US" sz="2800" b="1" dirty="0">
                <a:solidFill>
                  <a:schemeClr val="dk1"/>
                </a:solidFill>
              </a:rPr>
              <a:t>B)</a:t>
            </a:r>
            <a:r>
              <a:rPr lang="en-US" sz="2800" dirty="0">
                <a:solidFill>
                  <a:schemeClr val="dk1"/>
                </a:solidFill>
              </a:rPr>
              <a:t> Liver, </a:t>
            </a:r>
            <a:r>
              <a:rPr lang="en-US" sz="2800" b="1" dirty="0">
                <a:solidFill>
                  <a:schemeClr val="dk1"/>
                </a:solidFill>
              </a:rPr>
              <a:t>C)</a:t>
            </a:r>
            <a:r>
              <a:rPr lang="en-US" sz="2800" dirty="0">
                <a:solidFill>
                  <a:schemeClr val="dk1"/>
                </a:solidFill>
              </a:rPr>
              <a:t> White adipose tissue, and </a:t>
            </a:r>
            <a:r>
              <a:rPr lang="en-US" sz="2800" b="1" dirty="0">
                <a:solidFill>
                  <a:schemeClr val="dk1"/>
                </a:solidFill>
              </a:rPr>
              <a:t>D)</a:t>
            </a:r>
            <a:r>
              <a:rPr lang="en-US" sz="2800" dirty="0">
                <a:solidFill>
                  <a:schemeClr val="dk1"/>
                </a:solidFill>
              </a:rPr>
              <a:t> Brown adipose tissue. </a:t>
            </a:r>
            <a:endParaRPr lang="en-US" sz="2800" dirty="0">
              <a:latin typeface="Calibri"/>
              <a:ea typeface="Calibri"/>
              <a:cs typeface="Calibri"/>
              <a:sym typeface="Calibri"/>
            </a:endParaRPr>
          </a:p>
          <a:p>
            <a:pPr marL="0" lvl="0" indent="0" algn="ctr" rtl="0">
              <a:spcBef>
                <a:spcPts val="0"/>
              </a:spcBef>
              <a:spcAft>
                <a:spcPts val="0"/>
              </a:spcAft>
              <a:buClr>
                <a:schemeClr val="dk1"/>
              </a:buClr>
              <a:buSzPts val="2400"/>
              <a:buFont typeface="Arial"/>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sz="2700"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
        <p:nvSpPr>
          <p:cNvPr id="171" name="Google Shape;171;g2ca9ec489c2_1_0"/>
          <p:cNvSpPr txBox="1"/>
          <p:nvPr/>
        </p:nvSpPr>
        <p:spPr>
          <a:xfrm>
            <a:off x="15077500" y="5145876"/>
            <a:ext cx="13716000" cy="1015622"/>
          </a:xfrm>
          <a:prstGeom prst="rect">
            <a:avLst/>
          </a:prstGeom>
          <a:solidFill>
            <a:srgbClr val="1D7496">
              <a:alpha val="24710"/>
            </a:srgbClr>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457200" marR="0" lvl="0" indent="0" algn="ctr" rtl="0">
              <a:lnSpc>
                <a:spcPct val="100000"/>
              </a:lnSpc>
              <a:spcBef>
                <a:spcPts val="0"/>
              </a:spcBef>
              <a:spcAft>
                <a:spcPts val="0"/>
              </a:spcAft>
              <a:buNone/>
            </a:pPr>
            <a:r>
              <a:rPr lang="en-US" sz="3000" b="1" dirty="0">
                <a:solidFill>
                  <a:schemeClr val="dk1"/>
                </a:solidFill>
              </a:rPr>
              <a:t>Figure 1. Impact of c</a:t>
            </a:r>
            <a:r>
              <a:rPr lang="en-US" sz="3000" b="1" i="0" u="none" strike="noStrike" cap="none" dirty="0">
                <a:solidFill>
                  <a:schemeClr val="dk1"/>
                </a:solidFill>
                <a:latin typeface="Arial"/>
                <a:ea typeface="Arial"/>
                <a:cs typeface="Arial"/>
                <a:sym typeface="Arial"/>
              </a:rPr>
              <a:t>old exposure and BCAA supplementation on adipose tissue and liver histology </a:t>
            </a:r>
            <a:endParaRPr sz="1400" b="0" i="0" u="none" strike="noStrike" cap="none" dirty="0">
              <a:solidFill>
                <a:srgbClr val="000000"/>
              </a:solidFill>
              <a:latin typeface="Arial"/>
              <a:ea typeface="Arial"/>
              <a:cs typeface="Arial"/>
              <a:sym typeface="Arial"/>
            </a:endParaRPr>
          </a:p>
        </p:txBody>
      </p:sp>
      <p:sp>
        <p:nvSpPr>
          <p:cNvPr id="159" name="Google Shape;159;g2ca9ec489c2_1_0"/>
          <p:cNvSpPr txBox="1"/>
          <p:nvPr/>
        </p:nvSpPr>
        <p:spPr>
          <a:xfrm>
            <a:off x="4808160" y="1614698"/>
            <a:ext cx="37505386" cy="2308284"/>
          </a:xfrm>
          <a:prstGeom prst="rect">
            <a:avLst/>
          </a:prstGeom>
          <a:solidFill>
            <a:srgbClr val="1D7496"/>
          </a:solidFill>
          <a:ln>
            <a:noFill/>
          </a:ln>
        </p:spPr>
        <p:txBody>
          <a:bodyPr spcFirstLastPara="1" wrap="square" lIns="91425" tIns="45700" rIns="91425" bIns="45700" anchor="ctr" anchorCtr="0">
            <a:spAutoFit/>
          </a:bodyPr>
          <a:lstStyle/>
          <a:p>
            <a:pPr marL="0" lvl="0" indent="0" algn="ctr" rtl="0">
              <a:spcBef>
                <a:spcPts val="0"/>
              </a:spcBef>
              <a:spcAft>
                <a:spcPts val="0"/>
              </a:spcAft>
              <a:buClr>
                <a:schemeClr val="dk1"/>
              </a:buClr>
              <a:buSzPts val="1100"/>
              <a:buFont typeface="Arial"/>
              <a:buNone/>
            </a:pPr>
            <a:r>
              <a:rPr lang="en-US" sz="5200" b="1" dirty="0">
                <a:solidFill>
                  <a:schemeClr val="lt1"/>
                </a:solidFill>
              </a:rPr>
              <a:t>Impact of Branched Chain Amino Acids and Cold Exposure on Liver and Adipose Metabolism</a:t>
            </a:r>
            <a:endParaRPr sz="5200" b="1" dirty="0">
              <a:solidFill>
                <a:schemeClr val="lt1"/>
              </a:solidFill>
            </a:endParaRPr>
          </a:p>
          <a:p>
            <a:pPr marL="0" marR="0" lvl="0" indent="0" algn="ctr" rtl="0">
              <a:lnSpc>
                <a:spcPct val="100000"/>
              </a:lnSpc>
              <a:spcBef>
                <a:spcPts val="0"/>
              </a:spcBef>
              <a:spcAft>
                <a:spcPts val="0"/>
              </a:spcAft>
              <a:buClr>
                <a:srgbClr val="000000"/>
              </a:buClr>
              <a:buSzPts val="4000"/>
              <a:buFont typeface="Arial"/>
              <a:buNone/>
            </a:pPr>
            <a:r>
              <a:rPr lang="en-US" sz="4800" b="1" i="0" u="none" strike="noStrike" cap="none" dirty="0">
                <a:solidFill>
                  <a:schemeClr val="lt1"/>
                </a:solidFill>
                <a:latin typeface="Arial"/>
                <a:ea typeface="Arial"/>
                <a:cs typeface="Arial"/>
                <a:sym typeface="Arial"/>
              </a:rPr>
              <a:t>Ipsa Mishra</a:t>
            </a:r>
            <a:r>
              <a:rPr lang="en-US" sz="4800" b="0" i="0" u="none" strike="noStrike" cap="none" dirty="0">
                <a:solidFill>
                  <a:schemeClr val="lt1"/>
                </a:solidFill>
                <a:latin typeface="Arial"/>
                <a:ea typeface="Arial"/>
                <a:cs typeface="Arial"/>
                <a:sym typeface="Arial"/>
              </a:rPr>
              <a:t>, Caitlin E. Ryan, Parama Bhattacharjee, Nishanth E. Sunny</a:t>
            </a:r>
            <a:endParaRPr sz="22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r>
              <a:rPr lang="en-US" sz="4000" b="0" i="0" u="none" strike="noStrike" cap="none" dirty="0">
                <a:solidFill>
                  <a:schemeClr val="lt1"/>
                </a:solidFill>
                <a:latin typeface="Arial"/>
                <a:ea typeface="Arial"/>
                <a:cs typeface="Arial"/>
                <a:sym typeface="Arial"/>
              </a:rPr>
              <a:t>Department of Animal and Avian Sciences, University of Maryland, College Park</a:t>
            </a:r>
            <a:endParaRPr sz="4000" b="0" i="0" u="none" strike="noStrike" cap="none" dirty="0">
              <a:solidFill>
                <a:schemeClr val="lt1"/>
              </a:solidFill>
              <a:latin typeface="Arial"/>
              <a:ea typeface="Arial"/>
              <a:cs typeface="Arial"/>
              <a:sym typeface="Arial"/>
            </a:endParaRPr>
          </a:p>
        </p:txBody>
      </p:sp>
      <p:pic>
        <p:nvPicPr>
          <p:cNvPr id="160" name="Google Shape;160;g2ca9ec489c2_1_0" descr="globedate"/>
          <p:cNvPicPr preferRelativeResize="0"/>
          <p:nvPr/>
        </p:nvPicPr>
        <p:blipFill rotWithShape="1">
          <a:blip r:embed="rId3">
            <a:alphaModFix/>
          </a:blip>
          <a:srcRect/>
          <a:stretch/>
        </p:blipFill>
        <p:spPr>
          <a:xfrm>
            <a:off x="1577654" y="1195508"/>
            <a:ext cx="2978506" cy="3031038"/>
          </a:xfrm>
          <a:prstGeom prst="rect">
            <a:avLst/>
          </a:prstGeom>
          <a:noFill/>
          <a:ln>
            <a:noFill/>
          </a:ln>
        </p:spPr>
      </p:pic>
      <p:sp>
        <p:nvSpPr>
          <p:cNvPr id="161" name="Google Shape;161;g2ca9ec489c2_1_0"/>
          <p:cNvSpPr/>
          <p:nvPr/>
        </p:nvSpPr>
        <p:spPr>
          <a:xfrm>
            <a:off x="30042969" y="8036512"/>
            <a:ext cx="911700" cy="652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5"/>
              <a:buFont typeface="Arial"/>
              <a:buNone/>
            </a:pPr>
            <a:endParaRPr sz="1205" b="0" i="0" u="none" strike="noStrike" cap="none">
              <a:solidFill>
                <a:schemeClr val="lt1"/>
              </a:solidFill>
              <a:latin typeface="Calibri"/>
              <a:ea typeface="Calibri"/>
              <a:cs typeface="Calibri"/>
              <a:sym typeface="Calibri"/>
            </a:endParaRPr>
          </a:p>
        </p:txBody>
      </p:sp>
      <p:sp>
        <p:nvSpPr>
          <p:cNvPr id="163" name="Google Shape;163;g2ca9ec489c2_1_0"/>
          <p:cNvSpPr txBox="1"/>
          <p:nvPr/>
        </p:nvSpPr>
        <p:spPr>
          <a:xfrm>
            <a:off x="967932" y="4462775"/>
            <a:ext cx="13716000" cy="585000"/>
          </a:xfrm>
          <a:prstGeom prst="rect">
            <a:avLst/>
          </a:prstGeom>
          <a:solidFill>
            <a:srgbClr val="1D7496"/>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3200" dirty="0">
                <a:solidFill>
                  <a:schemeClr val="lt1"/>
                </a:solidFill>
              </a:rPr>
              <a:t>Abstract</a:t>
            </a:r>
            <a:endParaRPr sz="1800" b="0" i="0" u="none" strike="noStrike" cap="none" dirty="0">
              <a:solidFill>
                <a:srgbClr val="000000"/>
              </a:solidFill>
              <a:latin typeface="Arial"/>
              <a:ea typeface="Arial"/>
              <a:cs typeface="Arial"/>
              <a:sym typeface="Arial"/>
            </a:endParaRPr>
          </a:p>
        </p:txBody>
      </p:sp>
      <p:sp>
        <p:nvSpPr>
          <p:cNvPr id="164" name="Google Shape;164;g2ca9ec489c2_1_0"/>
          <p:cNvSpPr/>
          <p:nvPr/>
        </p:nvSpPr>
        <p:spPr>
          <a:xfrm>
            <a:off x="967925" y="4985975"/>
            <a:ext cx="13716000" cy="9235440"/>
          </a:xfrm>
          <a:prstGeom prst="rect">
            <a:avLst/>
          </a:prstGeom>
          <a:noFill/>
          <a:ln w="38100" cap="flat" cmpd="sng">
            <a:solidFill>
              <a:srgbClr val="1D749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a:solidFill>
                  <a:schemeClr val="dk1"/>
                </a:solidFill>
              </a:rPr>
              <a:t>Branched chain amino acids (BCAAs; Valine, Leucine, Isoleucine) are the primary regulators of tissue protein synthesis. However, higher plasma BCAAs and defects in their degradation coexist with disorders of lipid metabolism during insulin resistance and NAFLD. On the contrary, BCAAs have also been shown to induce mitochondrial lipid oxidation and lower lipid synthesis in insulin sensitive livers. I used cold exposure as a stimulus to amplify the impact of BCAAs on lipid metabolism in the liver and adipose tissue. I hypothesized that in insulin sensitive mice, cold exposure + BCAAs, will prime the liver to induce mitochondrial metabolism while also priming the adipose tissue for adipogenesis. Male mice (C57BL/6NJ) were assigned to four treatments for 2-wks: 1) no BCAAs, room temp; NR, 2) BCAAs in water, room temp; BR, 3) no BCAAs, cold exposed for 5-hrs 10℃; NC, 4) BCAAs in water, cold exposed for 5-hrs 10℃; BC. All mice were given </a:t>
            </a:r>
            <a:r>
              <a:rPr lang="en-US" sz="2800" baseline="30000" dirty="0">
                <a:solidFill>
                  <a:schemeClr val="dk1"/>
                </a:solidFill>
              </a:rPr>
              <a:t>13</a:t>
            </a:r>
            <a:r>
              <a:rPr lang="en-US" sz="2800" dirty="0">
                <a:solidFill>
                  <a:schemeClr val="dk1"/>
                </a:solidFill>
              </a:rPr>
              <a:t>C</a:t>
            </a:r>
            <a:r>
              <a:rPr lang="en-US" sz="2800" baseline="-25000" dirty="0">
                <a:solidFill>
                  <a:schemeClr val="dk1"/>
                </a:solidFill>
              </a:rPr>
              <a:t>6</a:t>
            </a:r>
            <a:r>
              <a:rPr lang="en-US" sz="2800" dirty="0">
                <a:solidFill>
                  <a:schemeClr val="dk1"/>
                </a:solidFill>
              </a:rPr>
              <a:t>  leucine in drinking water, for 24-hrs, prior to sacrifice for blood and tissue collection. Western blots of the liver tissue revealed that BCAA degradation (lower </a:t>
            </a:r>
            <a:r>
              <a:rPr lang="en-US" sz="2800" dirty="0" err="1">
                <a:solidFill>
                  <a:schemeClr val="dk1"/>
                </a:solidFill>
              </a:rPr>
              <a:t>pBCKDH</a:t>
            </a:r>
            <a:r>
              <a:rPr lang="en-US" sz="2800" dirty="0">
                <a:solidFill>
                  <a:schemeClr val="dk1"/>
                </a:solidFill>
              </a:rPr>
              <a:t>/ BCKDH ratio), lipid oxidation (CPT1A), and mitochondrial function (COXIV) proteins were higher in BCAA enriched groups. Tissue histology (H&amp;E) showed no significant differences in lipid accumulation. Gas chromatography-mass spectrometry analysis of plasma </a:t>
            </a:r>
            <a:r>
              <a:rPr lang="en-US" sz="2800" baseline="30000" dirty="0">
                <a:solidFill>
                  <a:schemeClr val="dk1"/>
                </a:solidFill>
              </a:rPr>
              <a:t>13</a:t>
            </a:r>
            <a:r>
              <a:rPr lang="en-US" sz="2800" dirty="0">
                <a:solidFill>
                  <a:schemeClr val="dk1"/>
                </a:solidFill>
              </a:rPr>
              <a:t>C</a:t>
            </a:r>
            <a:r>
              <a:rPr lang="en-US" sz="2800" baseline="-25000" dirty="0">
                <a:solidFill>
                  <a:schemeClr val="dk1"/>
                </a:solidFill>
              </a:rPr>
              <a:t>6</a:t>
            </a:r>
            <a:r>
              <a:rPr lang="en-US" sz="2800" dirty="0">
                <a:solidFill>
                  <a:schemeClr val="dk1"/>
                </a:solidFill>
              </a:rPr>
              <a:t> leucine showed higher enrichment of  </a:t>
            </a:r>
            <a:r>
              <a:rPr lang="en-US" sz="2800" baseline="30000" dirty="0">
                <a:solidFill>
                  <a:schemeClr val="dk1"/>
                </a:solidFill>
              </a:rPr>
              <a:t>13</a:t>
            </a:r>
            <a:r>
              <a:rPr lang="en-US" sz="2800" dirty="0">
                <a:solidFill>
                  <a:schemeClr val="dk1"/>
                </a:solidFill>
              </a:rPr>
              <a:t>C</a:t>
            </a:r>
            <a:r>
              <a:rPr lang="en-US" sz="2800" baseline="-25000" dirty="0">
                <a:solidFill>
                  <a:schemeClr val="dk1"/>
                </a:solidFill>
              </a:rPr>
              <a:t>6</a:t>
            </a:r>
            <a:r>
              <a:rPr lang="en-US" sz="2800" dirty="0">
                <a:solidFill>
                  <a:schemeClr val="dk1"/>
                </a:solidFill>
              </a:rPr>
              <a:t> leucine and its keto acid in both BR and BC groups. These results suggest that BCAA supplementation + cold exposure can be a good strategy to amplify the impacts of BCAAs on mitochondrial lipid metabolism, during insulin sensitivity and NAFLD.</a:t>
            </a:r>
            <a:endParaRPr sz="2800" dirty="0">
              <a:latin typeface="Calibri"/>
              <a:ea typeface="Calibri"/>
              <a:cs typeface="Calibri"/>
              <a:sym typeface="Calibri"/>
            </a:endParaRPr>
          </a:p>
        </p:txBody>
      </p:sp>
      <p:sp>
        <p:nvSpPr>
          <p:cNvPr id="165" name="Google Shape;165;g2ca9ec489c2_1_0"/>
          <p:cNvSpPr txBox="1"/>
          <p:nvPr/>
        </p:nvSpPr>
        <p:spPr>
          <a:xfrm>
            <a:off x="967925" y="14372476"/>
            <a:ext cx="13716000" cy="646290"/>
          </a:xfrm>
          <a:prstGeom prst="rect">
            <a:avLst/>
          </a:prstGeom>
          <a:solidFill>
            <a:srgbClr val="1D7496"/>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3600" b="0" i="0" u="none" strike="noStrike" cap="none" dirty="0">
                <a:solidFill>
                  <a:schemeClr val="lt1"/>
                </a:solidFill>
                <a:latin typeface="Arial"/>
                <a:ea typeface="Arial"/>
                <a:cs typeface="Arial"/>
                <a:sym typeface="Arial"/>
              </a:rPr>
              <a:t>Introduction</a:t>
            </a:r>
            <a:endParaRPr sz="3600" b="0" i="0" u="none" strike="noStrike" cap="none" dirty="0">
              <a:solidFill>
                <a:srgbClr val="000000"/>
              </a:solidFill>
              <a:latin typeface="Arial"/>
              <a:ea typeface="Arial"/>
              <a:cs typeface="Arial"/>
              <a:sym typeface="Arial"/>
            </a:endParaRPr>
          </a:p>
        </p:txBody>
      </p:sp>
      <p:sp>
        <p:nvSpPr>
          <p:cNvPr id="166" name="Google Shape;166;g2ca9ec489c2_1_0"/>
          <p:cNvSpPr/>
          <p:nvPr/>
        </p:nvSpPr>
        <p:spPr>
          <a:xfrm>
            <a:off x="967925" y="15002522"/>
            <a:ext cx="13716000" cy="5394960"/>
          </a:xfrm>
          <a:prstGeom prst="rect">
            <a:avLst/>
          </a:prstGeom>
          <a:noFill/>
          <a:ln w="38100" cap="flat" cmpd="sng">
            <a:solidFill>
              <a:srgbClr val="1D7496"/>
            </a:solidFill>
            <a:prstDash val="solid"/>
            <a:round/>
            <a:headEnd type="none" w="sm" len="sm"/>
            <a:tailEnd type="none" w="sm" len="sm"/>
          </a:ln>
        </p:spPr>
        <p:txBody>
          <a:bodyPr spcFirstLastPara="1" wrap="square" lIns="91425" tIns="91425" rIns="91425" bIns="91425" anchor="t" anchorCtr="0">
            <a:noAutofit/>
          </a:bodyPr>
          <a:lstStyle/>
          <a:p>
            <a:pPr marL="457200" lvl="0" indent="-431800" algn="l" rtl="0">
              <a:spcBef>
                <a:spcPts val="0"/>
              </a:spcBef>
              <a:spcAft>
                <a:spcPts val="600"/>
              </a:spcAft>
              <a:buClr>
                <a:schemeClr val="dk1"/>
              </a:buClr>
              <a:buSzPts val="3200"/>
              <a:buChar char="•"/>
            </a:pPr>
            <a:r>
              <a:rPr lang="en-US" sz="3200" dirty="0">
                <a:solidFill>
                  <a:schemeClr val="dk1"/>
                </a:solidFill>
              </a:rPr>
              <a:t>BCAAs (Valine, Leucine, Isoleucine) are the amino acids most sensitive to insulin action and are important regulators of protein synthesis.</a:t>
            </a:r>
            <a:endParaRPr sz="3200" dirty="0">
              <a:solidFill>
                <a:schemeClr val="dk1"/>
              </a:solidFill>
            </a:endParaRPr>
          </a:p>
          <a:p>
            <a:pPr marL="457200" lvl="0" indent="-431800" algn="l" rtl="0">
              <a:spcBef>
                <a:spcPts val="0"/>
              </a:spcBef>
              <a:spcAft>
                <a:spcPts val="0"/>
              </a:spcAft>
              <a:buClr>
                <a:schemeClr val="dk1"/>
              </a:buClr>
              <a:buSzPts val="3200"/>
              <a:buChar char="•"/>
            </a:pPr>
            <a:r>
              <a:rPr lang="en-US" sz="3200" dirty="0">
                <a:solidFill>
                  <a:schemeClr val="dk1"/>
                </a:solidFill>
              </a:rPr>
              <a:t>Increased plasma BCAAs and defects in BCAA degradation co-exist with disorders of lipid metabolism during insulin resistance, obesity and non-alcoholic fatty liver disease (NAFLD)</a:t>
            </a:r>
            <a:r>
              <a:rPr lang="en-US" sz="3200" baseline="30000" dirty="0">
                <a:solidFill>
                  <a:schemeClr val="dk1"/>
                </a:solidFill>
              </a:rPr>
              <a:t>(1)</a:t>
            </a:r>
            <a:r>
              <a:rPr lang="en-US" sz="3200" dirty="0">
                <a:solidFill>
                  <a:schemeClr val="dk1"/>
                </a:solidFill>
              </a:rPr>
              <a:t>.</a:t>
            </a:r>
            <a:endParaRPr sz="3200" dirty="0">
              <a:solidFill>
                <a:schemeClr val="dk1"/>
              </a:solidFill>
            </a:endParaRPr>
          </a:p>
          <a:p>
            <a:pPr marL="457200" lvl="0" indent="-431800" algn="l" rtl="0">
              <a:spcBef>
                <a:spcPts val="0"/>
              </a:spcBef>
              <a:spcAft>
                <a:spcPts val="1200"/>
              </a:spcAft>
              <a:buClr>
                <a:schemeClr val="dk1"/>
              </a:buClr>
              <a:buSzPts val="3200"/>
              <a:buChar char="•"/>
            </a:pPr>
            <a:r>
              <a:rPr lang="en-US" sz="3200" dirty="0">
                <a:solidFill>
                  <a:schemeClr val="dk1"/>
                </a:solidFill>
              </a:rPr>
              <a:t>Liver and adipose tissue regulate whole body energy metabolism through hormonal regulation and diet</a:t>
            </a:r>
            <a:r>
              <a:rPr lang="en-US" sz="3200" baseline="30000" dirty="0">
                <a:solidFill>
                  <a:schemeClr val="dk1"/>
                </a:solidFill>
              </a:rPr>
              <a:t>(2,3,4)</a:t>
            </a:r>
            <a:r>
              <a:rPr lang="en-US" sz="3200" dirty="0">
                <a:solidFill>
                  <a:schemeClr val="dk1"/>
                </a:solidFill>
              </a:rPr>
              <a:t> and thus understanding the impact of BCAAs on liver and adipose tissue is of significance.</a:t>
            </a:r>
            <a:endParaRPr sz="3200" dirty="0">
              <a:solidFill>
                <a:schemeClr val="dk1"/>
              </a:solidFill>
            </a:endParaRPr>
          </a:p>
          <a:p>
            <a:pPr marL="0" lvl="0" indent="0" algn="l" rtl="0">
              <a:spcBef>
                <a:spcPts val="0"/>
              </a:spcBef>
              <a:spcAft>
                <a:spcPts val="0"/>
              </a:spcAft>
              <a:buNone/>
            </a:pPr>
            <a:r>
              <a:rPr lang="en-US" sz="3200" b="1" u="sng" dirty="0">
                <a:solidFill>
                  <a:schemeClr val="dk1"/>
                </a:solidFill>
              </a:rPr>
              <a:t>Hypothesis: </a:t>
            </a:r>
            <a:r>
              <a:rPr lang="en-US" sz="3200" dirty="0">
                <a:solidFill>
                  <a:schemeClr val="dk1"/>
                </a:solidFill>
              </a:rPr>
              <a:t>Cold exposure together with BCAA supplementation, will induce fatty acid oxidation and increase rates of adipogenesis.</a:t>
            </a:r>
            <a:endParaRPr dirty="0">
              <a:latin typeface="Calibri"/>
              <a:ea typeface="Calibri"/>
              <a:cs typeface="Calibri"/>
              <a:sym typeface="Calibri"/>
            </a:endParaRPr>
          </a:p>
        </p:txBody>
      </p:sp>
      <p:sp>
        <p:nvSpPr>
          <p:cNvPr id="167" name="Google Shape;167;g2ca9ec489c2_1_0"/>
          <p:cNvSpPr txBox="1"/>
          <p:nvPr/>
        </p:nvSpPr>
        <p:spPr>
          <a:xfrm>
            <a:off x="964459" y="20900201"/>
            <a:ext cx="13716000" cy="646290"/>
          </a:xfrm>
          <a:prstGeom prst="rect">
            <a:avLst/>
          </a:prstGeom>
          <a:solidFill>
            <a:srgbClr val="1D7496"/>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600" b="0" i="0" u="none" strike="noStrike" cap="none" dirty="0">
                <a:solidFill>
                  <a:schemeClr val="lt1"/>
                </a:solidFill>
                <a:latin typeface="Arial"/>
                <a:ea typeface="Arial"/>
                <a:cs typeface="Arial"/>
                <a:sym typeface="Arial"/>
              </a:rPr>
              <a:t>Experimental Design</a:t>
            </a:r>
            <a:endParaRPr sz="3600" b="0" i="0" u="none" strike="noStrike" cap="none" dirty="0">
              <a:solidFill>
                <a:srgbClr val="000000"/>
              </a:solidFill>
              <a:latin typeface="Arial"/>
              <a:ea typeface="Arial"/>
              <a:cs typeface="Arial"/>
              <a:sym typeface="Arial"/>
            </a:endParaRPr>
          </a:p>
        </p:txBody>
      </p:sp>
      <p:sp>
        <p:nvSpPr>
          <p:cNvPr id="170" name="Google Shape;170;g2ca9ec489c2_1_0"/>
          <p:cNvSpPr txBox="1"/>
          <p:nvPr/>
        </p:nvSpPr>
        <p:spPr>
          <a:xfrm>
            <a:off x="15077523" y="4443682"/>
            <a:ext cx="13716000" cy="646290"/>
          </a:xfrm>
          <a:prstGeom prst="rect">
            <a:avLst/>
          </a:prstGeom>
          <a:solidFill>
            <a:srgbClr val="1D7496"/>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600" b="0" i="0" u="none" strike="noStrike" cap="none">
                <a:solidFill>
                  <a:schemeClr val="lt1"/>
                </a:solidFill>
                <a:latin typeface="Arial"/>
                <a:ea typeface="Arial"/>
                <a:cs typeface="Arial"/>
                <a:sym typeface="Arial"/>
              </a:rPr>
              <a:t>Results</a:t>
            </a:r>
            <a:endParaRPr sz="3600" b="0" i="0" u="none" strike="noStrike" cap="none">
              <a:solidFill>
                <a:srgbClr val="000000"/>
              </a:solidFill>
              <a:latin typeface="Arial"/>
              <a:ea typeface="Arial"/>
              <a:cs typeface="Arial"/>
              <a:sym typeface="Arial"/>
            </a:endParaRPr>
          </a:p>
        </p:txBody>
      </p:sp>
      <p:grpSp>
        <p:nvGrpSpPr>
          <p:cNvPr id="173" name="Google Shape;173;g2ca9ec489c2_1_0"/>
          <p:cNvGrpSpPr/>
          <p:nvPr/>
        </p:nvGrpSpPr>
        <p:grpSpPr>
          <a:xfrm>
            <a:off x="15175139" y="6164806"/>
            <a:ext cx="13577995" cy="3588501"/>
            <a:chOff x="29356871" y="6702589"/>
            <a:chExt cx="11918885" cy="3588501"/>
          </a:xfrm>
        </p:grpSpPr>
        <p:pic>
          <p:nvPicPr>
            <p:cNvPr id="174" name="Google Shape;174;g2ca9ec489c2_1_0"/>
            <p:cNvPicPr preferRelativeResize="0"/>
            <p:nvPr/>
          </p:nvPicPr>
          <p:blipFill rotWithShape="1">
            <a:blip r:embed="rId4">
              <a:alphaModFix/>
            </a:blip>
            <a:srcRect/>
            <a:stretch/>
          </p:blipFill>
          <p:spPr>
            <a:xfrm>
              <a:off x="29356871" y="7520458"/>
              <a:ext cx="2930250" cy="2770632"/>
            </a:xfrm>
            <a:prstGeom prst="rect">
              <a:avLst/>
            </a:prstGeom>
            <a:noFill/>
            <a:ln>
              <a:noFill/>
            </a:ln>
          </p:spPr>
        </p:pic>
        <p:pic>
          <p:nvPicPr>
            <p:cNvPr id="175" name="Google Shape;175;g2ca9ec489c2_1_0"/>
            <p:cNvPicPr preferRelativeResize="0"/>
            <p:nvPr/>
          </p:nvPicPr>
          <p:blipFill rotWithShape="1">
            <a:blip r:embed="rId5">
              <a:alphaModFix/>
            </a:blip>
            <a:srcRect/>
            <a:stretch/>
          </p:blipFill>
          <p:spPr>
            <a:xfrm>
              <a:off x="32360131" y="7520457"/>
              <a:ext cx="2930250" cy="2766320"/>
            </a:xfrm>
            <a:prstGeom prst="rect">
              <a:avLst/>
            </a:prstGeom>
            <a:noFill/>
            <a:ln>
              <a:noFill/>
            </a:ln>
          </p:spPr>
        </p:pic>
        <p:pic>
          <p:nvPicPr>
            <p:cNvPr id="176" name="Google Shape;176;g2ca9ec489c2_1_0"/>
            <p:cNvPicPr preferRelativeResize="0"/>
            <p:nvPr/>
          </p:nvPicPr>
          <p:blipFill rotWithShape="1">
            <a:blip r:embed="rId6">
              <a:alphaModFix/>
            </a:blip>
            <a:srcRect/>
            <a:stretch/>
          </p:blipFill>
          <p:spPr>
            <a:xfrm>
              <a:off x="35405637" y="7505095"/>
              <a:ext cx="2930250" cy="2770632"/>
            </a:xfrm>
            <a:prstGeom prst="rect">
              <a:avLst/>
            </a:prstGeom>
            <a:noFill/>
            <a:ln>
              <a:noFill/>
            </a:ln>
          </p:spPr>
        </p:pic>
        <p:pic>
          <p:nvPicPr>
            <p:cNvPr id="177" name="Google Shape;177;g2ca9ec489c2_1_0"/>
            <p:cNvPicPr preferRelativeResize="0"/>
            <p:nvPr/>
          </p:nvPicPr>
          <p:blipFill rotWithShape="1">
            <a:blip r:embed="rId7">
              <a:alphaModFix/>
            </a:blip>
            <a:srcRect/>
            <a:stretch/>
          </p:blipFill>
          <p:spPr>
            <a:xfrm>
              <a:off x="38426353" y="7520457"/>
              <a:ext cx="2849403" cy="2770632"/>
            </a:xfrm>
            <a:prstGeom prst="rect">
              <a:avLst/>
            </a:prstGeom>
            <a:noFill/>
            <a:ln>
              <a:noFill/>
            </a:ln>
          </p:spPr>
        </p:pic>
        <p:sp>
          <p:nvSpPr>
            <p:cNvPr id="178" name="Google Shape;178;g2ca9ec489c2_1_0"/>
            <p:cNvSpPr txBox="1"/>
            <p:nvPr/>
          </p:nvSpPr>
          <p:spPr>
            <a:xfrm>
              <a:off x="29867000" y="6702589"/>
              <a:ext cx="1825500" cy="46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600" b="1" i="0" u="none" strike="noStrike" cap="none" dirty="0">
                  <a:solidFill>
                    <a:srgbClr val="000000"/>
                  </a:solidFill>
                  <a:latin typeface="Calibri"/>
                  <a:ea typeface="Calibri"/>
                  <a:cs typeface="Calibri"/>
                  <a:sym typeface="Calibri"/>
                </a:rPr>
                <a:t>NR</a:t>
              </a:r>
              <a:endParaRPr sz="3600" b="1" i="0" u="none" strike="noStrike" cap="none" dirty="0">
                <a:solidFill>
                  <a:srgbClr val="000000"/>
                </a:solidFill>
                <a:latin typeface="Calibri"/>
                <a:ea typeface="Calibri"/>
                <a:cs typeface="Calibri"/>
                <a:sym typeface="Calibri"/>
              </a:endParaRPr>
            </a:p>
          </p:txBody>
        </p:sp>
        <p:sp>
          <p:nvSpPr>
            <p:cNvPr id="179" name="Google Shape;179;g2ca9ec489c2_1_0"/>
            <p:cNvSpPr txBox="1"/>
            <p:nvPr/>
          </p:nvSpPr>
          <p:spPr>
            <a:xfrm>
              <a:off x="32912507" y="6702601"/>
              <a:ext cx="1825500" cy="46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600" b="1" i="0" u="none" strike="noStrike" cap="none">
                  <a:solidFill>
                    <a:srgbClr val="000000"/>
                  </a:solidFill>
                  <a:latin typeface="Calibri"/>
                  <a:ea typeface="Calibri"/>
                  <a:cs typeface="Calibri"/>
                  <a:sym typeface="Calibri"/>
                </a:rPr>
                <a:t>BR</a:t>
              </a:r>
              <a:endParaRPr sz="3600" b="1" i="0" u="none" strike="noStrike" cap="none">
                <a:solidFill>
                  <a:srgbClr val="000000"/>
                </a:solidFill>
                <a:latin typeface="Calibri"/>
                <a:ea typeface="Calibri"/>
                <a:cs typeface="Calibri"/>
                <a:sym typeface="Calibri"/>
              </a:endParaRPr>
            </a:p>
          </p:txBody>
        </p:sp>
        <p:sp>
          <p:nvSpPr>
            <p:cNvPr id="180" name="Google Shape;180;g2ca9ec489c2_1_0"/>
            <p:cNvSpPr txBox="1"/>
            <p:nvPr/>
          </p:nvSpPr>
          <p:spPr>
            <a:xfrm>
              <a:off x="35957990" y="6702589"/>
              <a:ext cx="1825500" cy="46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600" b="1" i="0" u="none" strike="noStrike" cap="none">
                  <a:solidFill>
                    <a:srgbClr val="000000"/>
                  </a:solidFill>
                  <a:latin typeface="Calibri"/>
                  <a:ea typeface="Calibri"/>
                  <a:cs typeface="Calibri"/>
                  <a:sym typeface="Calibri"/>
                </a:rPr>
                <a:t>NC</a:t>
              </a:r>
              <a:endParaRPr sz="3600" b="1" i="0" u="none" strike="noStrike" cap="none">
                <a:solidFill>
                  <a:srgbClr val="000000"/>
                </a:solidFill>
                <a:latin typeface="Calibri"/>
                <a:ea typeface="Calibri"/>
                <a:cs typeface="Calibri"/>
                <a:sym typeface="Calibri"/>
              </a:endParaRPr>
            </a:p>
          </p:txBody>
        </p:sp>
        <p:sp>
          <p:nvSpPr>
            <p:cNvPr id="181" name="Google Shape;181;g2ca9ec489c2_1_0"/>
            <p:cNvSpPr txBox="1"/>
            <p:nvPr/>
          </p:nvSpPr>
          <p:spPr>
            <a:xfrm>
              <a:off x="39003491" y="6702601"/>
              <a:ext cx="1825500" cy="46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3600" b="1" i="0" u="none" strike="noStrike" cap="none">
                  <a:solidFill>
                    <a:srgbClr val="000000"/>
                  </a:solidFill>
                  <a:latin typeface="Calibri"/>
                  <a:ea typeface="Calibri"/>
                  <a:cs typeface="Calibri"/>
                  <a:sym typeface="Calibri"/>
                </a:rPr>
                <a:t>BC</a:t>
              </a:r>
              <a:endParaRPr sz="3600" b="1" i="0" u="none" strike="noStrike" cap="none">
                <a:solidFill>
                  <a:srgbClr val="000000"/>
                </a:solidFill>
                <a:latin typeface="Calibri"/>
                <a:ea typeface="Calibri"/>
                <a:cs typeface="Calibri"/>
                <a:sym typeface="Calibri"/>
              </a:endParaRPr>
            </a:p>
          </p:txBody>
        </p:sp>
      </p:grpSp>
      <p:grpSp>
        <p:nvGrpSpPr>
          <p:cNvPr id="182" name="Google Shape;182;g2ca9ec489c2_1_0"/>
          <p:cNvGrpSpPr/>
          <p:nvPr/>
        </p:nvGrpSpPr>
        <p:grpSpPr>
          <a:xfrm>
            <a:off x="15219503" y="10220262"/>
            <a:ext cx="13518924" cy="2779415"/>
            <a:chOff x="30365407" y="10828338"/>
            <a:chExt cx="12579255" cy="1987568"/>
          </a:xfrm>
        </p:grpSpPr>
        <p:pic>
          <p:nvPicPr>
            <p:cNvPr id="183" name="Google Shape;183;g2ca9ec489c2_1_0"/>
            <p:cNvPicPr preferRelativeResize="0"/>
            <p:nvPr/>
          </p:nvPicPr>
          <p:blipFill rotWithShape="1">
            <a:blip r:embed="rId8">
              <a:alphaModFix/>
            </a:blip>
            <a:srcRect/>
            <a:stretch/>
          </p:blipFill>
          <p:spPr>
            <a:xfrm>
              <a:off x="30365407" y="10834619"/>
              <a:ext cx="3115911" cy="1981287"/>
            </a:xfrm>
            <a:prstGeom prst="rect">
              <a:avLst/>
            </a:prstGeom>
            <a:noFill/>
            <a:ln>
              <a:noFill/>
            </a:ln>
          </p:spPr>
        </p:pic>
        <p:pic>
          <p:nvPicPr>
            <p:cNvPr id="184" name="Google Shape;184;g2ca9ec489c2_1_0"/>
            <p:cNvPicPr preferRelativeResize="0"/>
            <p:nvPr/>
          </p:nvPicPr>
          <p:blipFill rotWithShape="1">
            <a:blip r:embed="rId9">
              <a:alphaModFix/>
            </a:blip>
            <a:srcRect/>
            <a:stretch/>
          </p:blipFill>
          <p:spPr>
            <a:xfrm>
              <a:off x="36738435" y="10828338"/>
              <a:ext cx="3115911" cy="1981287"/>
            </a:xfrm>
            <a:prstGeom prst="rect">
              <a:avLst/>
            </a:prstGeom>
            <a:noFill/>
            <a:ln>
              <a:noFill/>
            </a:ln>
          </p:spPr>
        </p:pic>
        <p:pic>
          <p:nvPicPr>
            <p:cNvPr id="185" name="Google Shape;185;g2ca9ec489c2_1_0"/>
            <p:cNvPicPr preferRelativeResize="0"/>
            <p:nvPr/>
          </p:nvPicPr>
          <p:blipFill rotWithShape="1">
            <a:blip r:embed="rId10">
              <a:alphaModFix/>
            </a:blip>
            <a:srcRect/>
            <a:stretch/>
          </p:blipFill>
          <p:spPr>
            <a:xfrm>
              <a:off x="33563362" y="10834618"/>
              <a:ext cx="3115912" cy="1981287"/>
            </a:xfrm>
            <a:prstGeom prst="rect">
              <a:avLst/>
            </a:prstGeom>
            <a:noFill/>
            <a:ln>
              <a:noFill/>
            </a:ln>
          </p:spPr>
        </p:pic>
        <p:pic>
          <p:nvPicPr>
            <p:cNvPr id="186" name="Google Shape;186;g2ca9ec489c2_1_0"/>
            <p:cNvPicPr preferRelativeResize="0"/>
            <p:nvPr/>
          </p:nvPicPr>
          <p:blipFill rotWithShape="1">
            <a:blip r:embed="rId11">
              <a:alphaModFix/>
            </a:blip>
            <a:srcRect/>
            <a:stretch/>
          </p:blipFill>
          <p:spPr>
            <a:xfrm>
              <a:off x="39924290" y="10828339"/>
              <a:ext cx="3020372" cy="1981287"/>
            </a:xfrm>
            <a:prstGeom prst="rect">
              <a:avLst/>
            </a:prstGeom>
            <a:noFill/>
            <a:ln>
              <a:noFill/>
            </a:ln>
          </p:spPr>
        </p:pic>
      </p:grpSp>
      <p:grpSp>
        <p:nvGrpSpPr>
          <p:cNvPr id="187" name="Google Shape;187;g2ca9ec489c2_1_0"/>
          <p:cNvGrpSpPr/>
          <p:nvPr/>
        </p:nvGrpSpPr>
        <p:grpSpPr>
          <a:xfrm>
            <a:off x="15194018" y="13607027"/>
            <a:ext cx="13537945" cy="2824319"/>
            <a:chOff x="14009825" y="12329913"/>
            <a:chExt cx="12570051" cy="2824319"/>
          </a:xfrm>
        </p:grpSpPr>
        <p:pic>
          <p:nvPicPr>
            <p:cNvPr id="188" name="Google Shape;188;g2ca9ec489c2_1_0"/>
            <p:cNvPicPr preferRelativeResize="0"/>
            <p:nvPr/>
          </p:nvPicPr>
          <p:blipFill rotWithShape="1">
            <a:blip r:embed="rId12">
              <a:alphaModFix/>
            </a:blip>
            <a:srcRect/>
            <a:stretch/>
          </p:blipFill>
          <p:spPr>
            <a:xfrm>
              <a:off x="14009825" y="12329913"/>
              <a:ext cx="3093898" cy="2770632"/>
            </a:xfrm>
            <a:prstGeom prst="rect">
              <a:avLst/>
            </a:prstGeom>
            <a:noFill/>
            <a:ln>
              <a:noFill/>
            </a:ln>
          </p:spPr>
        </p:pic>
        <p:pic>
          <p:nvPicPr>
            <p:cNvPr id="189" name="Google Shape;189;g2ca9ec489c2_1_0"/>
            <p:cNvPicPr preferRelativeResize="0"/>
            <p:nvPr/>
          </p:nvPicPr>
          <p:blipFill rotWithShape="1">
            <a:blip r:embed="rId13">
              <a:alphaModFix/>
            </a:blip>
            <a:srcRect/>
            <a:stretch/>
          </p:blipFill>
          <p:spPr>
            <a:xfrm>
              <a:off x="17220292" y="12338700"/>
              <a:ext cx="3093898" cy="2770632"/>
            </a:xfrm>
            <a:prstGeom prst="rect">
              <a:avLst/>
            </a:prstGeom>
            <a:noFill/>
            <a:ln>
              <a:noFill/>
            </a:ln>
          </p:spPr>
        </p:pic>
        <p:pic>
          <p:nvPicPr>
            <p:cNvPr id="190" name="Google Shape;190;g2ca9ec489c2_1_0"/>
            <p:cNvPicPr preferRelativeResize="0"/>
            <p:nvPr/>
          </p:nvPicPr>
          <p:blipFill rotWithShape="1">
            <a:blip r:embed="rId14">
              <a:alphaModFix/>
            </a:blip>
            <a:srcRect/>
            <a:stretch/>
          </p:blipFill>
          <p:spPr>
            <a:xfrm>
              <a:off x="20427357" y="12362850"/>
              <a:ext cx="3093899" cy="2770632"/>
            </a:xfrm>
            <a:prstGeom prst="rect">
              <a:avLst/>
            </a:prstGeom>
            <a:noFill/>
            <a:ln>
              <a:noFill/>
            </a:ln>
          </p:spPr>
        </p:pic>
        <p:pic>
          <p:nvPicPr>
            <p:cNvPr id="191" name="Google Shape;191;g2ca9ec489c2_1_0"/>
            <p:cNvPicPr preferRelativeResize="0"/>
            <p:nvPr/>
          </p:nvPicPr>
          <p:blipFill rotWithShape="1">
            <a:blip r:embed="rId15">
              <a:alphaModFix/>
            </a:blip>
            <a:srcRect/>
            <a:stretch/>
          </p:blipFill>
          <p:spPr>
            <a:xfrm>
              <a:off x="23608288" y="12383600"/>
              <a:ext cx="2971588" cy="2770632"/>
            </a:xfrm>
            <a:prstGeom prst="rect">
              <a:avLst/>
            </a:prstGeom>
            <a:noFill/>
            <a:ln>
              <a:noFill/>
            </a:ln>
          </p:spPr>
        </p:pic>
      </p:grpSp>
      <p:grpSp>
        <p:nvGrpSpPr>
          <p:cNvPr id="192" name="Google Shape;192;g2ca9ec489c2_1_0"/>
          <p:cNvGrpSpPr/>
          <p:nvPr/>
        </p:nvGrpSpPr>
        <p:grpSpPr>
          <a:xfrm>
            <a:off x="15180410" y="16905303"/>
            <a:ext cx="13562314" cy="2807745"/>
            <a:chOff x="13986425" y="14925025"/>
            <a:chExt cx="12603210" cy="2807745"/>
          </a:xfrm>
        </p:grpSpPr>
        <p:pic>
          <p:nvPicPr>
            <p:cNvPr id="193" name="Google Shape;193;g2ca9ec489c2_1_0"/>
            <p:cNvPicPr preferRelativeResize="0"/>
            <p:nvPr/>
          </p:nvPicPr>
          <p:blipFill rotWithShape="1">
            <a:blip r:embed="rId16">
              <a:alphaModFix/>
            </a:blip>
            <a:srcRect/>
            <a:stretch/>
          </p:blipFill>
          <p:spPr>
            <a:xfrm>
              <a:off x="13986425" y="14962138"/>
              <a:ext cx="3093898" cy="2770632"/>
            </a:xfrm>
            <a:prstGeom prst="rect">
              <a:avLst/>
            </a:prstGeom>
            <a:noFill/>
            <a:ln>
              <a:noFill/>
            </a:ln>
          </p:spPr>
        </p:pic>
        <p:pic>
          <p:nvPicPr>
            <p:cNvPr id="194" name="Google Shape;194;g2ca9ec489c2_1_0"/>
            <p:cNvPicPr preferRelativeResize="0"/>
            <p:nvPr/>
          </p:nvPicPr>
          <p:blipFill rotWithShape="1">
            <a:blip r:embed="rId17">
              <a:alphaModFix/>
            </a:blip>
            <a:srcRect/>
            <a:stretch/>
          </p:blipFill>
          <p:spPr>
            <a:xfrm>
              <a:off x="17189872" y="14925025"/>
              <a:ext cx="3093898" cy="2770632"/>
            </a:xfrm>
            <a:prstGeom prst="rect">
              <a:avLst/>
            </a:prstGeom>
            <a:noFill/>
            <a:ln>
              <a:noFill/>
            </a:ln>
          </p:spPr>
        </p:pic>
        <p:pic>
          <p:nvPicPr>
            <p:cNvPr id="195" name="Google Shape;195;g2ca9ec489c2_1_0"/>
            <p:cNvPicPr preferRelativeResize="0"/>
            <p:nvPr/>
          </p:nvPicPr>
          <p:blipFill rotWithShape="1">
            <a:blip r:embed="rId18">
              <a:alphaModFix/>
            </a:blip>
            <a:srcRect/>
            <a:stretch/>
          </p:blipFill>
          <p:spPr>
            <a:xfrm>
              <a:off x="20381524" y="14958688"/>
              <a:ext cx="3093898" cy="2770632"/>
            </a:xfrm>
            <a:prstGeom prst="rect">
              <a:avLst/>
            </a:prstGeom>
            <a:noFill/>
            <a:ln>
              <a:noFill/>
            </a:ln>
          </p:spPr>
        </p:pic>
        <p:pic>
          <p:nvPicPr>
            <p:cNvPr id="196" name="Google Shape;196;g2ca9ec489c2_1_0"/>
            <p:cNvPicPr preferRelativeResize="0"/>
            <p:nvPr/>
          </p:nvPicPr>
          <p:blipFill rotWithShape="1">
            <a:blip r:embed="rId19">
              <a:alphaModFix/>
            </a:blip>
            <a:srcRect/>
            <a:stretch/>
          </p:blipFill>
          <p:spPr>
            <a:xfrm>
              <a:off x="23573178" y="14959000"/>
              <a:ext cx="3016457" cy="2770632"/>
            </a:xfrm>
            <a:prstGeom prst="rect">
              <a:avLst/>
            </a:prstGeom>
            <a:noFill/>
            <a:ln>
              <a:noFill/>
            </a:ln>
          </p:spPr>
        </p:pic>
      </p:grpSp>
      <p:sp>
        <p:nvSpPr>
          <p:cNvPr id="197" name="Google Shape;197;g2ca9ec489c2_1_0"/>
          <p:cNvSpPr txBox="1"/>
          <p:nvPr/>
        </p:nvSpPr>
        <p:spPr>
          <a:xfrm>
            <a:off x="15125645" y="21078538"/>
            <a:ext cx="13716000" cy="1015622"/>
          </a:xfrm>
          <a:prstGeom prst="rect">
            <a:avLst/>
          </a:prstGeom>
          <a:solidFill>
            <a:srgbClr val="1D7496">
              <a:alpha val="24710"/>
            </a:srgbClr>
          </a:solidFill>
          <a:ln w="38100"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1" dirty="0">
                <a:solidFill>
                  <a:schemeClr val="dk1"/>
                </a:solidFill>
              </a:rPr>
              <a:t>Figure 2. Circulating </a:t>
            </a:r>
            <a:r>
              <a:rPr lang="en-US" sz="3000" b="1" i="0" u="none" strike="noStrike" cap="none" dirty="0">
                <a:solidFill>
                  <a:schemeClr val="dk1"/>
                </a:solidFill>
                <a:latin typeface="Arial"/>
                <a:ea typeface="Arial"/>
                <a:cs typeface="Arial"/>
                <a:sym typeface="Arial"/>
              </a:rPr>
              <a:t>BCAAs and their corresponding ketoacids following cold exposure </a:t>
            </a:r>
            <a:r>
              <a:rPr lang="en-US" sz="3000" b="1" dirty="0">
                <a:solidFill>
                  <a:schemeClr val="dk1"/>
                </a:solidFill>
              </a:rPr>
              <a:t>and BCAA supplementation</a:t>
            </a:r>
            <a:r>
              <a:rPr lang="en-US" sz="3000" b="1" i="0" u="none" strike="noStrike" cap="none" dirty="0">
                <a:solidFill>
                  <a:schemeClr val="dk1"/>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
        <p:nvSpPr>
          <p:cNvPr id="198" name="Google Shape;198;g2ca9ec489c2_1_0"/>
          <p:cNvSpPr/>
          <p:nvPr/>
        </p:nvSpPr>
        <p:spPr>
          <a:xfrm>
            <a:off x="15125650" y="22118314"/>
            <a:ext cx="13716000" cy="9451051"/>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lang="en-US" sz="2800" dirty="0">
              <a:solidFill>
                <a:schemeClr val="dk1"/>
              </a:solidFill>
            </a:endParaRPr>
          </a:p>
          <a:p>
            <a:pPr marL="0" lvl="0" indent="0" algn="ctr" rtl="0">
              <a:spcBef>
                <a:spcPts val="0"/>
              </a:spcBef>
              <a:spcAft>
                <a:spcPts val="0"/>
              </a:spcAft>
              <a:buNone/>
            </a:pPr>
            <a:endParaRPr lang="en-US" sz="2800" dirty="0">
              <a:solidFill>
                <a:schemeClr val="dk1"/>
              </a:solidFill>
            </a:endParaRPr>
          </a:p>
          <a:p>
            <a:pPr marL="0" lvl="0" indent="0" algn="ctr" rtl="0">
              <a:spcBef>
                <a:spcPts val="0"/>
              </a:spcBef>
              <a:spcAft>
                <a:spcPts val="0"/>
              </a:spcAft>
              <a:buNone/>
            </a:pPr>
            <a:endParaRPr lang="en-US" sz="2800" dirty="0">
              <a:solidFill>
                <a:schemeClr val="dk1"/>
              </a:solidFill>
            </a:endParaRPr>
          </a:p>
          <a:p>
            <a:pPr marL="0" lvl="0" indent="0" algn="ctr" rtl="0">
              <a:spcBef>
                <a:spcPts val="0"/>
              </a:spcBef>
              <a:spcAft>
                <a:spcPts val="0"/>
              </a:spcAft>
              <a:buNone/>
            </a:pPr>
            <a:r>
              <a:rPr lang="en-US" sz="2800" b="1" dirty="0">
                <a:solidFill>
                  <a:schemeClr val="dk1"/>
                </a:solidFill>
              </a:rPr>
              <a:t>a</a:t>
            </a:r>
            <a:r>
              <a:rPr lang="en-US" sz="2800" dirty="0">
                <a:solidFill>
                  <a:schemeClr val="dk1"/>
                </a:solidFill>
              </a:rPr>
              <a:t> = NR vs. BR, </a:t>
            </a:r>
            <a:r>
              <a:rPr lang="en-US" sz="2800" b="1" dirty="0">
                <a:solidFill>
                  <a:schemeClr val="dk1"/>
                </a:solidFill>
              </a:rPr>
              <a:t>b</a:t>
            </a:r>
            <a:r>
              <a:rPr lang="en-US" sz="2800" dirty="0">
                <a:solidFill>
                  <a:schemeClr val="dk1"/>
                </a:solidFill>
              </a:rPr>
              <a:t> = NR vs NC, </a:t>
            </a:r>
            <a:r>
              <a:rPr lang="en-US" sz="2800" b="1" dirty="0">
                <a:solidFill>
                  <a:schemeClr val="dk1"/>
                </a:solidFill>
              </a:rPr>
              <a:t>c</a:t>
            </a:r>
            <a:r>
              <a:rPr lang="en-US" sz="2800" dirty="0">
                <a:solidFill>
                  <a:schemeClr val="dk1"/>
                </a:solidFill>
              </a:rPr>
              <a:t> = NC vs. BC, </a:t>
            </a:r>
            <a:r>
              <a:rPr lang="en-US" sz="2800" b="1" dirty="0">
                <a:solidFill>
                  <a:schemeClr val="dk1"/>
                </a:solidFill>
              </a:rPr>
              <a:t>d</a:t>
            </a:r>
            <a:r>
              <a:rPr lang="en-US" sz="2800" dirty="0">
                <a:solidFill>
                  <a:schemeClr val="dk1"/>
                </a:solidFill>
              </a:rPr>
              <a:t> = BR vs. BC; </a:t>
            </a:r>
          </a:p>
          <a:p>
            <a:pPr marL="0" lvl="0" indent="0" algn="ctr" rtl="0">
              <a:spcBef>
                <a:spcPts val="0"/>
              </a:spcBef>
              <a:spcAft>
                <a:spcPts val="0"/>
              </a:spcAft>
              <a:buNone/>
            </a:pPr>
            <a:r>
              <a:rPr lang="en-US" sz="2800" dirty="0">
                <a:solidFill>
                  <a:schemeClr val="dk1"/>
                </a:solidFill>
              </a:rPr>
              <a:t>Significance at P ≤ 0.05</a:t>
            </a:r>
          </a:p>
        </p:txBody>
      </p:sp>
      <p:sp>
        <p:nvSpPr>
          <p:cNvPr id="199" name="Google Shape;199;g2ca9ec489c2_1_0"/>
          <p:cNvSpPr/>
          <p:nvPr/>
        </p:nvSpPr>
        <p:spPr>
          <a:xfrm>
            <a:off x="29240875" y="6000375"/>
            <a:ext cx="13716000" cy="841248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203" name="Google Shape;203;g2ca9ec489c2_1_0"/>
          <p:cNvSpPr txBox="1"/>
          <p:nvPr/>
        </p:nvSpPr>
        <p:spPr>
          <a:xfrm>
            <a:off x="29207180" y="4393975"/>
            <a:ext cx="13716000" cy="585000"/>
          </a:xfrm>
          <a:prstGeom prst="rect">
            <a:avLst/>
          </a:prstGeom>
          <a:solidFill>
            <a:srgbClr val="1D7496"/>
          </a:solidFill>
          <a:ln w="38100" cap="flat" cmpd="sng">
            <a:solidFill>
              <a:schemeClr val="accent5"/>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lt1"/>
                </a:solidFill>
                <a:latin typeface="Arial"/>
                <a:ea typeface="Arial"/>
                <a:cs typeface="Arial"/>
                <a:sym typeface="Arial"/>
              </a:rPr>
              <a:t>Results</a:t>
            </a:r>
            <a:endParaRPr sz="1400" b="0" i="0" u="none" strike="noStrike" cap="none">
              <a:solidFill>
                <a:srgbClr val="000000"/>
              </a:solidFill>
              <a:latin typeface="Arial"/>
              <a:ea typeface="Arial"/>
              <a:cs typeface="Arial"/>
              <a:sym typeface="Arial"/>
            </a:endParaRPr>
          </a:p>
        </p:txBody>
      </p:sp>
      <p:sp>
        <p:nvSpPr>
          <p:cNvPr id="204" name="Google Shape;204;g2ca9ec489c2_1_0"/>
          <p:cNvSpPr txBox="1"/>
          <p:nvPr/>
        </p:nvSpPr>
        <p:spPr>
          <a:xfrm>
            <a:off x="29207184" y="4987150"/>
            <a:ext cx="13716000" cy="1015800"/>
          </a:xfrm>
          <a:prstGeom prst="rect">
            <a:avLst/>
          </a:prstGeom>
          <a:solidFill>
            <a:srgbClr val="1D7496">
              <a:alpha val="24710"/>
            </a:srgbClr>
          </a:solidFill>
          <a:ln w="28575"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1" dirty="0">
                <a:solidFill>
                  <a:schemeClr val="dk1"/>
                </a:solidFill>
              </a:rPr>
              <a:t>Figure 3. </a:t>
            </a:r>
            <a:r>
              <a:rPr lang="en-US" sz="3000" b="1" i="0" u="none" strike="noStrike" cap="none" dirty="0">
                <a:solidFill>
                  <a:schemeClr val="dk1"/>
                </a:solidFill>
                <a:latin typeface="Arial"/>
                <a:ea typeface="Arial"/>
                <a:cs typeface="Arial"/>
                <a:sym typeface="Arial"/>
              </a:rPr>
              <a:t>BCAA supplementation led to higher rates of BCAA degradation than their non-supplemented counterparts</a:t>
            </a:r>
            <a:endParaRPr sz="1400" b="0" i="0" u="none" strike="noStrike" cap="none" dirty="0">
              <a:solidFill>
                <a:srgbClr val="000000"/>
              </a:solidFill>
              <a:latin typeface="Arial"/>
              <a:ea typeface="Arial"/>
              <a:cs typeface="Arial"/>
              <a:sym typeface="Arial"/>
            </a:endParaRPr>
          </a:p>
        </p:txBody>
      </p:sp>
      <p:sp>
        <p:nvSpPr>
          <p:cNvPr id="206" name="Google Shape;206;g2ca9ec489c2_1_0"/>
          <p:cNvSpPr txBox="1"/>
          <p:nvPr/>
        </p:nvSpPr>
        <p:spPr>
          <a:xfrm>
            <a:off x="37490814" y="9202016"/>
            <a:ext cx="5305200" cy="3631723"/>
          </a:xfrm>
          <a:prstGeom prst="rect">
            <a:avLst/>
          </a:prstGeom>
          <a:noFill/>
          <a:ln>
            <a:noFill/>
          </a:ln>
        </p:spPr>
        <p:txBody>
          <a:bodyPr spcFirstLastPara="1" wrap="square" lIns="91425" tIns="45700" rIns="91425" bIns="45700" anchor="t" anchorCtr="0">
            <a:spAutoFit/>
          </a:bodyPr>
          <a:lstStyle/>
          <a:p>
            <a:pPr marL="0" lvl="0" indent="0" rtl="0">
              <a:spcBef>
                <a:spcPts val="0"/>
              </a:spcBef>
              <a:spcAft>
                <a:spcPts val="0"/>
              </a:spcAft>
              <a:buNone/>
            </a:pPr>
            <a:r>
              <a:rPr lang="en-US" sz="2400" b="1" dirty="0">
                <a:solidFill>
                  <a:schemeClr val="dk1"/>
                </a:solidFill>
              </a:rPr>
              <a:t>BCAA supplemented animals degraded more leucine. </a:t>
            </a:r>
            <a:r>
              <a:rPr lang="en-US" sz="2400" b="0" i="0" u="none" strike="noStrike" cap="none" baseline="30000" dirty="0">
                <a:solidFill>
                  <a:schemeClr val="dk1"/>
                </a:solidFill>
                <a:latin typeface="Arial"/>
                <a:ea typeface="Arial"/>
                <a:cs typeface="Arial"/>
                <a:sym typeface="Arial"/>
              </a:rPr>
              <a:t>13</a:t>
            </a:r>
            <a:r>
              <a:rPr lang="en-US" sz="2400" b="0" i="0" u="none" strike="noStrike" cap="none" dirty="0">
                <a:solidFill>
                  <a:schemeClr val="dk1"/>
                </a:solidFill>
                <a:latin typeface="Arial"/>
                <a:ea typeface="Arial"/>
                <a:cs typeface="Arial"/>
                <a:sym typeface="Arial"/>
              </a:rPr>
              <a:t>C</a:t>
            </a:r>
            <a:r>
              <a:rPr lang="en-US" sz="2400" b="0" i="0" u="none" strike="noStrike" cap="none" baseline="-25000" dirty="0">
                <a:solidFill>
                  <a:schemeClr val="dk1"/>
                </a:solidFill>
                <a:latin typeface="Arial"/>
                <a:ea typeface="Arial"/>
                <a:cs typeface="Arial"/>
                <a:sym typeface="Arial"/>
              </a:rPr>
              <a:t>6</a:t>
            </a:r>
            <a:r>
              <a:rPr lang="en-US" sz="2400" b="0" i="0" u="none" strike="noStrike" cap="none" dirty="0">
                <a:solidFill>
                  <a:schemeClr val="dk1"/>
                </a:solidFill>
                <a:latin typeface="Arial"/>
                <a:ea typeface="Arial"/>
                <a:cs typeface="Arial"/>
                <a:sym typeface="Arial"/>
              </a:rPr>
              <a:t> leucine was provided in drinking water to follow </a:t>
            </a:r>
            <a:r>
              <a:rPr lang="en-US" sz="2400" dirty="0">
                <a:solidFill>
                  <a:schemeClr val="dk1"/>
                </a:solidFill>
              </a:rPr>
              <a:t>its dilution into plasma</a:t>
            </a:r>
            <a:r>
              <a:rPr lang="en-US" sz="2400" b="0" i="0" u="none" strike="noStrike" cap="none" dirty="0">
                <a:solidFill>
                  <a:schemeClr val="dk1"/>
                </a:solidFill>
                <a:latin typeface="Arial"/>
                <a:ea typeface="Arial"/>
                <a:cs typeface="Arial"/>
                <a:sym typeface="Arial"/>
              </a:rPr>
              <a:t> leucine and incorporation into KIC-leucine (keto acid), an index of BCAA degradation. </a:t>
            </a:r>
            <a:r>
              <a:rPr lang="en-US" sz="2400" b="1" dirty="0">
                <a:solidFill>
                  <a:schemeClr val="dk1"/>
                </a:solidFill>
              </a:rPr>
              <a:t>a</a:t>
            </a:r>
            <a:r>
              <a:rPr lang="en-US" sz="2400" dirty="0">
                <a:solidFill>
                  <a:schemeClr val="dk1"/>
                </a:solidFill>
              </a:rPr>
              <a:t> = NR vs. BR, </a:t>
            </a:r>
            <a:r>
              <a:rPr lang="en-US" sz="2400" b="1" dirty="0">
                <a:solidFill>
                  <a:schemeClr val="dk1"/>
                </a:solidFill>
              </a:rPr>
              <a:t>b</a:t>
            </a:r>
            <a:r>
              <a:rPr lang="en-US" sz="2400" dirty="0">
                <a:solidFill>
                  <a:schemeClr val="dk1"/>
                </a:solidFill>
              </a:rPr>
              <a:t> = NR vs NC, </a:t>
            </a:r>
            <a:r>
              <a:rPr lang="en-US" sz="2400" b="1" dirty="0">
                <a:solidFill>
                  <a:schemeClr val="dk1"/>
                </a:solidFill>
              </a:rPr>
              <a:t>c</a:t>
            </a:r>
            <a:r>
              <a:rPr lang="en-US" sz="2400" dirty="0">
                <a:solidFill>
                  <a:schemeClr val="dk1"/>
                </a:solidFill>
              </a:rPr>
              <a:t> = NC vs. BC, </a:t>
            </a:r>
            <a:r>
              <a:rPr lang="en-US" sz="2400" b="1" dirty="0">
                <a:solidFill>
                  <a:schemeClr val="dk1"/>
                </a:solidFill>
              </a:rPr>
              <a:t>d</a:t>
            </a:r>
            <a:r>
              <a:rPr lang="en-US" sz="2400" dirty="0">
                <a:solidFill>
                  <a:schemeClr val="dk1"/>
                </a:solidFill>
              </a:rPr>
              <a:t> = BR vs. BC; Significance at P ≤ 0.05</a:t>
            </a:r>
          </a:p>
          <a:p>
            <a:pPr marL="0" marR="0" lvl="0" indent="0" rtl="0">
              <a:lnSpc>
                <a:spcPct val="100000"/>
              </a:lnSpc>
              <a:spcBef>
                <a:spcPts val="0"/>
              </a:spcBef>
              <a:spcAft>
                <a:spcPts val="0"/>
              </a:spcAft>
              <a:buClr>
                <a:srgbClr val="000000"/>
              </a:buClr>
              <a:buSzPts val="2400"/>
              <a:buFont typeface="Arial"/>
              <a:buNone/>
            </a:pPr>
            <a:endParaRPr sz="1400" b="0" i="0" u="none" strike="noStrike" cap="none" dirty="0">
              <a:solidFill>
                <a:srgbClr val="000000"/>
              </a:solidFill>
              <a:latin typeface="Arial"/>
              <a:ea typeface="Arial"/>
              <a:cs typeface="Arial"/>
              <a:sym typeface="Arial"/>
            </a:endParaRPr>
          </a:p>
        </p:txBody>
      </p:sp>
      <p:sp>
        <p:nvSpPr>
          <p:cNvPr id="207" name="Google Shape;207;g2ca9ec489c2_1_0"/>
          <p:cNvSpPr txBox="1"/>
          <p:nvPr/>
        </p:nvSpPr>
        <p:spPr>
          <a:xfrm>
            <a:off x="29283380" y="14602229"/>
            <a:ext cx="13716000" cy="1015800"/>
          </a:xfrm>
          <a:prstGeom prst="rect">
            <a:avLst/>
          </a:prstGeom>
          <a:solidFill>
            <a:srgbClr val="1D7496">
              <a:alpha val="24710"/>
            </a:srgbClr>
          </a:solidFill>
          <a:ln w="28575" cap="flat" cmpd="sng">
            <a:solidFill>
              <a:srgbClr val="1D7496"/>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000"/>
              <a:buFont typeface="Arial"/>
              <a:buNone/>
            </a:pPr>
            <a:r>
              <a:rPr lang="en-US" sz="3000" b="1">
                <a:solidFill>
                  <a:schemeClr val="dk1"/>
                </a:solidFill>
              </a:rPr>
              <a:t>Figure 4. </a:t>
            </a:r>
            <a:r>
              <a:rPr lang="en-US" sz="3000" b="1" i="0" u="none" strike="noStrike" cap="none">
                <a:solidFill>
                  <a:schemeClr val="dk1"/>
                </a:solidFill>
                <a:latin typeface="Arial"/>
                <a:ea typeface="Arial"/>
                <a:cs typeface="Arial"/>
                <a:sym typeface="Arial"/>
              </a:rPr>
              <a:t>BCAA supplementation resulted in higher rates of BCAA degradation and changes in mitochondrial function</a:t>
            </a:r>
            <a:endParaRPr sz="1400" b="0" i="0" u="none" strike="noStrike" cap="none">
              <a:solidFill>
                <a:srgbClr val="000000"/>
              </a:solidFill>
              <a:latin typeface="Arial"/>
              <a:ea typeface="Arial"/>
              <a:cs typeface="Arial"/>
              <a:sym typeface="Arial"/>
            </a:endParaRPr>
          </a:p>
        </p:txBody>
      </p:sp>
      <p:sp>
        <p:nvSpPr>
          <p:cNvPr id="208" name="Google Shape;208;g2ca9ec489c2_1_0"/>
          <p:cNvSpPr/>
          <p:nvPr/>
        </p:nvSpPr>
        <p:spPr>
          <a:xfrm>
            <a:off x="29283375" y="15618042"/>
            <a:ext cx="13716000" cy="77724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algn="ctr" rtl="0">
              <a:spcBef>
                <a:spcPts val="0"/>
              </a:spcBef>
              <a:spcAft>
                <a:spcPts val="0"/>
              </a:spcAft>
              <a:buNone/>
            </a:pPr>
            <a:endParaRPr sz="2400" b="1" dirty="0">
              <a:solidFill>
                <a:schemeClr val="dk1"/>
              </a:solidFill>
            </a:endParaRPr>
          </a:p>
          <a:p>
            <a:pPr marL="0" lvl="0" indent="0" rtl="0">
              <a:spcBef>
                <a:spcPts val="0"/>
              </a:spcBef>
              <a:spcAft>
                <a:spcPts val="0"/>
              </a:spcAft>
              <a:buNone/>
            </a:pPr>
            <a:endParaRPr lang="en-US" sz="2400" b="1" dirty="0">
              <a:solidFill>
                <a:schemeClr val="dk1"/>
              </a:solidFill>
            </a:endParaRPr>
          </a:p>
          <a:p>
            <a:pPr marL="0" lvl="0" indent="0" rtl="0">
              <a:spcBef>
                <a:spcPts val="0"/>
              </a:spcBef>
              <a:spcAft>
                <a:spcPts val="0"/>
              </a:spcAft>
              <a:buNone/>
            </a:pPr>
            <a:r>
              <a:rPr lang="en-US" sz="2400" b="1" dirty="0">
                <a:solidFill>
                  <a:schemeClr val="dk1"/>
                </a:solidFill>
              </a:rPr>
              <a:t>Western analysis yielded hepatic differences in protein expression between experimental groups</a:t>
            </a:r>
            <a:r>
              <a:rPr lang="en-US" sz="2400" dirty="0">
                <a:solidFill>
                  <a:schemeClr val="dk1"/>
                </a:solidFill>
              </a:rPr>
              <a:t>.</a:t>
            </a:r>
            <a:r>
              <a:rPr lang="en-US" sz="2400" b="1" dirty="0">
                <a:solidFill>
                  <a:schemeClr val="dk1"/>
                </a:solidFill>
              </a:rPr>
              <a:t> </a:t>
            </a:r>
            <a:r>
              <a:rPr lang="en-US" sz="2400" dirty="0">
                <a:solidFill>
                  <a:schemeClr val="dk1"/>
                </a:solidFill>
              </a:rPr>
              <a:t> Western blot analysis of the liver yielded differences in mitochondrial function (COXIV), lipid oxidation (CPT1), and BCAA degradation (</a:t>
            </a:r>
            <a:r>
              <a:rPr lang="en-US" sz="2400" dirty="0" err="1">
                <a:solidFill>
                  <a:schemeClr val="dk1"/>
                </a:solidFill>
              </a:rPr>
              <a:t>pBCKDH</a:t>
            </a:r>
            <a:r>
              <a:rPr lang="en-US" sz="2400" dirty="0">
                <a:solidFill>
                  <a:schemeClr val="dk1"/>
                </a:solidFill>
              </a:rPr>
              <a:t>/BCKDH). </a:t>
            </a:r>
            <a:endParaRPr sz="2400" dirty="0">
              <a:solidFill>
                <a:schemeClr val="dk1"/>
              </a:solidFill>
            </a:endParaRPr>
          </a:p>
          <a:p>
            <a:pPr marL="0" lvl="0" indent="0" algn="l" rtl="0">
              <a:spcBef>
                <a:spcPts val="0"/>
              </a:spcBef>
              <a:spcAft>
                <a:spcPts val="0"/>
              </a:spcAft>
              <a:buNone/>
            </a:pPr>
            <a:endParaRPr dirty="0">
              <a:latin typeface="Calibri"/>
              <a:ea typeface="Calibri"/>
              <a:cs typeface="Calibri"/>
              <a:sym typeface="Calibri"/>
            </a:endParaRPr>
          </a:p>
        </p:txBody>
      </p:sp>
      <p:grpSp>
        <p:nvGrpSpPr>
          <p:cNvPr id="209" name="Google Shape;209;g2ca9ec489c2_1_0"/>
          <p:cNvGrpSpPr/>
          <p:nvPr/>
        </p:nvGrpSpPr>
        <p:grpSpPr>
          <a:xfrm>
            <a:off x="29395905" y="15574688"/>
            <a:ext cx="13267261" cy="6446701"/>
            <a:chOff x="4925363" y="16309071"/>
            <a:chExt cx="29948671" cy="15076475"/>
          </a:xfrm>
        </p:grpSpPr>
        <p:grpSp>
          <p:nvGrpSpPr>
            <p:cNvPr id="210" name="Google Shape;210;g2ca9ec489c2_1_0"/>
            <p:cNvGrpSpPr/>
            <p:nvPr/>
          </p:nvGrpSpPr>
          <p:grpSpPr>
            <a:xfrm>
              <a:off x="4925363" y="16481922"/>
              <a:ext cx="29948671" cy="14903624"/>
              <a:chOff x="26968600" y="14358938"/>
              <a:chExt cx="11820600" cy="7200862"/>
            </a:xfrm>
          </p:grpSpPr>
          <p:pic>
            <p:nvPicPr>
              <p:cNvPr id="211" name="Google Shape;211;g2ca9ec489c2_1_0"/>
              <p:cNvPicPr preferRelativeResize="0"/>
              <p:nvPr/>
            </p:nvPicPr>
            <p:blipFill rotWithShape="1">
              <a:blip r:embed="rId20">
                <a:alphaModFix/>
              </a:blip>
              <a:srcRect/>
              <a:stretch/>
            </p:blipFill>
            <p:spPr>
              <a:xfrm>
                <a:off x="26968600" y="17959350"/>
                <a:ext cx="11820600" cy="3600450"/>
              </a:xfrm>
              <a:prstGeom prst="rect">
                <a:avLst/>
              </a:prstGeom>
              <a:noFill/>
              <a:ln>
                <a:noFill/>
              </a:ln>
            </p:spPr>
          </p:pic>
          <p:pic>
            <p:nvPicPr>
              <p:cNvPr id="212" name="Google Shape;212;g2ca9ec489c2_1_0"/>
              <p:cNvPicPr preferRelativeResize="0"/>
              <p:nvPr/>
            </p:nvPicPr>
            <p:blipFill rotWithShape="1">
              <a:blip r:embed="rId21">
                <a:alphaModFix/>
              </a:blip>
              <a:srcRect/>
              <a:stretch/>
            </p:blipFill>
            <p:spPr>
              <a:xfrm>
                <a:off x="27051000" y="14358938"/>
                <a:ext cx="11734800" cy="3590925"/>
              </a:xfrm>
              <a:prstGeom prst="rect">
                <a:avLst/>
              </a:prstGeom>
              <a:noFill/>
              <a:ln>
                <a:noFill/>
              </a:ln>
            </p:spPr>
          </p:pic>
        </p:grpSp>
        <p:cxnSp>
          <p:nvCxnSpPr>
            <p:cNvPr id="213" name="Google Shape;213;g2ca9ec489c2_1_0"/>
            <p:cNvCxnSpPr/>
            <p:nvPr/>
          </p:nvCxnSpPr>
          <p:spPr>
            <a:xfrm>
              <a:off x="30991125" y="17373600"/>
              <a:ext cx="2869800" cy="0"/>
            </a:xfrm>
            <a:prstGeom prst="straightConnector1">
              <a:avLst/>
            </a:prstGeom>
            <a:noFill/>
            <a:ln w="38100" cap="flat" cmpd="sng">
              <a:solidFill>
                <a:schemeClr val="accent1"/>
              </a:solidFill>
              <a:prstDash val="solid"/>
              <a:round/>
              <a:headEnd type="none" w="med" len="med"/>
              <a:tailEnd type="none" w="med" len="med"/>
            </a:ln>
          </p:spPr>
        </p:cxnSp>
        <p:cxnSp>
          <p:nvCxnSpPr>
            <p:cNvPr id="214" name="Google Shape;214;g2ca9ec489c2_1_0"/>
            <p:cNvCxnSpPr/>
            <p:nvPr/>
          </p:nvCxnSpPr>
          <p:spPr>
            <a:xfrm>
              <a:off x="30991125" y="24827125"/>
              <a:ext cx="2869800" cy="0"/>
            </a:xfrm>
            <a:prstGeom prst="straightConnector1">
              <a:avLst/>
            </a:prstGeom>
            <a:noFill/>
            <a:ln w="38100" cap="flat" cmpd="sng">
              <a:solidFill>
                <a:schemeClr val="accent1"/>
              </a:solidFill>
              <a:prstDash val="solid"/>
              <a:round/>
              <a:headEnd type="none" w="med" len="med"/>
              <a:tailEnd type="none" w="med" len="med"/>
            </a:ln>
          </p:spPr>
        </p:cxnSp>
        <p:sp>
          <p:nvSpPr>
            <p:cNvPr id="215" name="Google Shape;215;g2ca9ec489c2_1_0"/>
            <p:cNvSpPr txBox="1"/>
            <p:nvPr/>
          </p:nvSpPr>
          <p:spPr>
            <a:xfrm>
              <a:off x="31903175" y="16309071"/>
              <a:ext cx="1097400" cy="101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a:solidFill>
                    <a:schemeClr val="dk1"/>
                  </a:solidFill>
                </a:rPr>
                <a:t>IS</a:t>
              </a:r>
              <a:endParaRPr sz="2700" b="1">
                <a:solidFill>
                  <a:schemeClr val="dk1"/>
                </a:solidFill>
              </a:endParaRPr>
            </a:p>
          </p:txBody>
        </p:sp>
      </p:grpSp>
      <p:sp>
        <p:nvSpPr>
          <p:cNvPr id="216" name="Google Shape;216;g2ca9ec489c2_1_0"/>
          <p:cNvSpPr txBox="1"/>
          <p:nvPr/>
        </p:nvSpPr>
        <p:spPr>
          <a:xfrm>
            <a:off x="29286859" y="23468688"/>
            <a:ext cx="13716000" cy="585000"/>
          </a:xfrm>
          <a:prstGeom prst="rect">
            <a:avLst/>
          </a:prstGeom>
          <a:solidFill>
            <a:srgbClr val="1D7496"/>
          </a:solid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Arial"/>
                <a:ea typeface="Arial"/>
                <a:cs typeface="Arial"/>
                <a:sym typeface="Arial"/>
              </a:rPr>
              <a:t>Summary</a:t>
            </a:r>
            <a:r>
              <a:rPr lang="en-US" sz="3200" dirty="0">
                <a:solidFill>
                  <a:schemeClr val="lt1"/>
                </a:solidFill>
              </a:rPr>
              <a:t> Points</a:t>
            </a:r>
            <a:endParaRPr sz="1400" b="0" i="0" u="none" strike="noStrike" cap="none" dirty="0">
              <a:solidFill>
                <a:srgbClr val="000000"/>
              </a:solidFill>
              <a:latin typeface="Arial"/>
              <a:ea typeface="Arial"/>
              <a:cs typeface="Arial"/>
              <a:sym typeface="Arial"/>
            </a:endParaRPr>
          </a:p>
        </p:txBody>
      </p:sp>
      <p:sp>
        <p:nvSpPr>
          <p:cNvPr id="217" name="Google Shape;217;g2ca9ec489c2_1_0"/>
          <p:cNvSpPr/>
          <p:nvPr/>
        </p:nvSpPr>
        <p:spPr>
          <a:xfrm>
            <a:off x="29286850" y="24182024"/>
            <a:ext cx="13716000" cy="475488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457200" lvl="0" indent="-457200" algn="l" rtl="0">
              <a:spcBef>
                <a:spcPts val="0"/>
              </a:spcBef>
              <a:spcAft>
                <a:spcPts val="0"/>
              </a:spcAft>
              <a:buFont typeface="Wingdings" panose="05000000000000000000" pitchFamily="2" charset="2"/>
              <a:buChar char="Ø"/>
            </a:pPr>
            <a:r>
              <a:rPr lang="en-US" sz="3200" dirty="0">
                <a:latin typeface="Calibri"/>
                <a:ea typeface="Calibri"/>
                <a:cs typeface="Calibri"/>
                <a:sym typeface="Calibri"/>
              </a:rPr>
              <a:t>While cold exposure induced browning of the white adipose tissue, no differences in tissue histology could be detected in response to BCAA supplementation. </a:t>
            </a:r>
          </a:p>
          <a:p>
            <a:pPr marL="457200" lvl="0" indent="-457200" algn="l" rtl="0">
              <a:spcBef>
                <a:spcPts val="0"/>
              </a:spcBef>
              <a:spcAft>
                <a:spcPts val="0"/>
              </a:spcAft>
              <a:buFont typeface="Wingdings" panose="05000000000000000000" pitchFamily="2" charset="2"/>
              <a:buChar char="Ø"/>
            </a:pPr>
            <a:r>
              <a:rPr lang="en-US" sz="3200" dirty="0">
                <a:latin typeface="Calibri"/>
                <a:ea typeface="Calibri"/>
                <a:cs typeface="Calibri"/>
                <a:sym typeface="Calibri"/>
              </a:rPr>
              <a:t>Cold exposure resulted in significantly lower plasma levels of BCAAs and their corresponding ketoacids.</a:t>
            </a:r>
          </a:p>
          <a:p>
            <a:pPr marL="457200" lvl="0" indent="-457200" algn="l" rtl="0">
              <a:spcBef>
                <a:spcPts val="0"/>
              </a:spcBef>
              <a:spcAft>
                <a:spcPts val="0"/>
              </a:spcAft>
              <a:buFont typeface="Wingdings" panose="05000000000000000000" pitchFamily="2" charset="2"/>
              <a:buChar char="Ø"/>
            </a:pPr>
            <a:r>
              <a:rPr lang="en-US" sz="3200" dirty="0">
                <a:latin typeface="Calibri"/>
                <a:ea typeface="Calibri"/>
                <a:cs typeface="Calibri"/>
                <a:sym typeface="Calibri"/>
              </a:rPr>
              <a:t>BCAA supplementation resulted in higher rates of BCAA degradation. However cold exposure did not impact BCAA degradation.</a:t>
            </a:r>
          </a:p>
          <a:p>
            <a:pPr marL="457200" lvl="0" indent="-457200" algn="l" rtl="0">
              <a:spcBef>
                <a:spcPts val="0"/>
              </a:spcBef>
              <a:spcAft>
                <a:spcPts val="0"/>
              </a:spcAft>
              <a:buFont typeface="Wingdings" panose="05000000000000000000" pitchFamily="2" charset="2"/>
              <a:buChar char="Ø"/>
            </a:pPr>
            <a:r>
              <a:rPr lang="en-US" sz="3200" dirty="0">
                <a:latin typeface="Calibri"/>
                <a:ea typeface="Calibri"/>
                <a:cs typeface="Calibri"/>
                <a:sym typeface="Calibri"/>
              </a:rPr>
              <a:t>Further studies will evaluate the tissue specific impact of BCAA supplementation and cold exposure on mitochondrial metabolism. </a:t>
            </a:r>
            <a:endParaRPr sz="3200" dirty="0">
              <a:latin typeface="Calibri"/>
              <a:ea typeface="Calibri"/>
              <a:cs typeface="Calibri"/>
              <a:sym typeface="Calibri"/>
            </a:endParaRPr>
          </a:p>
        </p:txBody>
      </p:sp>
      <p:sp>
        <p:nvSpPr>
          <p:cNvPr id="218" name="Google Shape;218;g2ca9ec489c2_1_0"/>
          <p:cNvSpPr txBox="1"/>
          <p:nvPr/>
        </p:nvSpPr>
        <p:spPr>
          <a:xfrm>
            <a:off x="29286857" y="29185662"/>
            <a:ext cx="13716000" cy="585000"/>
          </a:xfrm>
          <a:prstGeom prst="rect">
            <a:avLst/>
          </a:prstGeom>
          <a:solidFill>
            <a:srgbClr val="1D7496"/>
          </a:solid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a:solidFill>
                  <a:schemeClr val="lt1"/>
                </a:solidFill>
                <a:latin typeface="Arial"/>
                <a:ea typeface="Arial"/>
                <a:cs typeface="Arial"/>
                <a:sym typeface="Arial"/>
              </a:rPr>
              <a:t>References</a:t>
            </a:r>
            <a:endParaRPr sz="3200" b="0" i="0" u="none" strike="noStrike" cap="none">
              <a:solidFill>
                <a:srgbClr val="000000"/>
              </a:solidFill>
              <a:latin typeface="Arial"/>
              <a:ea typeface="Arial"/>
              <a:cs typeface="Arial"/>
              <a:sym typeface="Arial"/>
            </a:endParaRPr>
          </a:p>
        </p:txBody>
      </p:sp>
      <p:sp>
        <p:nvSpPr>
          <p:cNvPr id="219" name="Google Shape;219;g2ca9ec489c2_1_0"/>
          <p:cNvSpPr/>
          <p:nvPr/>
        </p:nvSpPr>
        <p:spPr>
          <a:xfrm>
            <a:off x="29286850" y="29882959"/>
            <a:ext cx="13716000" cy="164592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t" anchorCtr="0">
            <a:noAutofit/>
          </a:bodyPr>
          <a:lstStyle/>
          <a:p>
            <a:pPr marL="457200" lvl="0" indent="-412750" algn="l" rtl="0">
              <a:spcBef>
                <a:spcPts val="0"/>
              </a:spcBef>
              <a:spcAft>
                <a:spcPts val="0"/>
              </a:spcAft>
              <a:buClr>
                <a:schemeClr val="dk1"/>
              </a:buClr>
              <a:buSzPts val="2900"/>
              <a:buAutoNum type="arabicPeriod"/>
            </a:pPr>
            <a:r>
              <a:rPr lang="en-US" sz="2400" dirty="0">
                <a:solidFill>
                  <a:schemeClr val="dk1"/>
                </a:solidFill>
              </a:rPr>
              <a:t>Sunny, N. E et. al Mitochondrial Dynamics and Oxidative Stress in Disease (2015)</a:t>
            </a:r>
            <a:endParaRPr sz="2400" dirty="0">
              <a:solidFill>
                <a:schemeClr val="dk1"/>
              </a:solidFill>
            </a:endParaRPr>
          </a:p>
          <a:p>
            <a:pPr marL="457200" lvl="0" indent="-412750" algn="l" rtl="0">
              <a:spcBef>
                <a:spcPts val="0"/>
              </a:spcBef>
              <a:spcAft>
                <a:spcPts val="0"/>
              </a:spcAft>
              <a:buClr>
                <a:schemeClr val="dk1"/>
              </a:buClr>
              <a:buSzPts val="2900"/>
              <a:buAutoNum type="arabicPeriod"/>
            </a:pPr>
            <a:r>
              <a:rPr lang="en-US" sz="2400" dirty="0">
                <a:solidFill>
                  <a:schemeClr val="dk1"/>
                </a:solidFill>
              </a:rPr>
              <a:t>Kalra et. al </a:t>
            </a:r>
            <a:r>
              <a:rPr lang="en-US" sz="2400" dirty="0" err="1">
                <a:solidFill>
                  <a:schemeClr val="dk1"/>
                </a:solidFill>
              </a:rPr>
              <a:t>StatPearls</a:t>
            </a:r>
            <a:r>
              <a:rPr lang="en-US" sz="2400" dirty="0">
                <a:solidFill>
                  <a:schemeClr val="dk1"/>
                </a:solidFill>
              </a:rPr>
              <a:t> (2023)</a:t>
            </a:r>
            <a:endParaRPr sz="2400" dirty="0">
              <a:solidFill>
                <a:schemeClr val="dk1"/>
              </a:solidFill>
            </a:endParaRPr>
          </a:p>
          <a:p>
            <a:pPr marL="457200" lvl="0" indent="-412750" algn="l" rtl="0">
              <a:spcBef>
                <a:spcPts val="0"/>
              </a:spcBef>
              <a:spcAft>
                <a:spcPts val="0"/>
              </a:spcAft>
              <a:buClr>
                <a:schemeClr val="dk1"/>
              </a:buClr>
              <a:buSzPts val="2900"/>
              <a:buAutoNum type="arabicPeriod"/>
            </a:pPr>
            <a:r>
              <a:rPr lang="en-US" sz="2400" dirty="0">
                <a:solidFill>
                  <a:schemeClr val="dk1"/>
                </a:solidFill>
              </a:rPr>
              <a:t>Luo and Liu J Endocrinol. (2016)</a:t>
            </a:r>
            <a:endParaRPr sz="2400" dirty="0">
              <a:solidFill>
                <a:schemeClr val="dk1"/>
              </a:solidFill>
            </a:endParaRPr>
          </a:p>
          <a:p>
            <a:pPr marL="457200" lvl="0" indent="-412750" algn="l" rtl="0">
              <a:spcBef>
                <a:spcPts val="0"/>
              </a:spcBef>
              <a:spcAft>
                <a:spcPts val="0"/>
              </a:spcAft>
              <a:buClr>
                <a:schemeClr val="dk1"/>
              </a:buClr>
              <a:buSzPts val="2900"/>
              <a:buAutoNum type="arabicPeriod"/>
            </a:pPr>
            <a:r>
              <a:rPr lang="en-US" sz="2400" dirty="0">
                <a:solidFill>
                  <a:schemeClr val="dk1"/>
                </a:solidFill>
              </a:rPr>
              <a:t>Kersten EMBO Rep (2001)</a:t>
            </a:r>
            <a:endParaRPr sz="2400" dirty="0">
              <a:solidFill>
                <a:schemeClr val="dk1"/>
              </a:solidFill>
            </a:endParaRPr>
          </a:p>
          <a:p>
            <a:pPr marL="0" lvl="0" indent="0" algn="ctr" rtl="0">
              <a:spcBef>
                <a:spcPts val="0"/>
              </a:spcBef>
              <a:spcAft>
                <a:spcPts val="0"/>
              </a:spcAft>
              <a:buNone/>
            </a:pPr>
            <a:endParaRPr sz="2400" dirty="0">
              <a:latin typeface="Calibri"/>
              <a:ea typeface="Calibri"/>
              <a:cs typeface="Calibri"/>
              <a:sym typeface="Calibri"/>
            </a:endParaRPr>
          </a:p>
        </p:txBody>
      </p:sp>
      <p:sp>
        <p:nvSpPr>
          <p:cNvPr id="2" name="Google Shape;104;g2965f542d1c_4_0">
            <a:extLst>
              <a:ext uri="{FF2B5EF4-FFF2-40B4-BE49-F238E27FC236}">
                <a16:creationId xmlns:a16="http://schemas.microsoft.com/office/drawing/2014/main" id="{4421815F-77F9-407B-11DE-5C306E78B617}"/>
              </a:ext>
            </a:extLst>
          </p:cNvPr>
          <p:cNvSpPr txBox="1"/>
          <p:nvPr/>
        </p:nvSpPr>
        <p:spPr>
          <a:xfrm>
            <a:off x="1242001" y="25517375"/>
            <a:ext cx="12967800" cy="5943600"/>
          </a:xfrm>
          <a:prstGeom prst="rect">
            <a:avLst/>
          </a:prstGeom>
          <a:solidFill>
            <a:srgbClr val="1D7496">
              <a:alpha val="24705"/>
            </a:srgbClr>
          </a:solidFill>
          <a:ln>
            <a:noFill/>
          </a:ln>
        </p:spPr>
        <p:txBody>
          <a:bodyPr spcFirstLastPara="1" wrap="square" lIns="91425" tIns="45700" rIns="91425" bIns="45700" anchor="ctr" anchorCtr="0">
            <a:noAutofit/>
          </a:bodyPr>
          <a:lstStyle/>
          <a:p>
            <a:pPr marL="457200" marR="0" lvl="0" indent="-457200" rtl="0">
              <a:lnSpc>
                <a:spcPct val="100000"/>
              </a:lnSpc>
              <a:spcBef>
                <a:spcPts val="1200"/>
              </a:spcBef>
              <a:spcAft>
                <a:spcPts val="600"/>
              </a:spcAft>
              <a:buClr>
                <a:schemeClr val="dk1"/>
              </a:buClr>
              <a:buSzPts val="3200"/>
              <a:buFont typeface="Noto Sans Symbols"/>
              <a:buChar char="⮚"/>
            </a:pPr>
            <a:r>
              <a:rPr lang="en-US" sz="3200" b="0" i="0" u="none" strike="noStrike" cap="none" dirty="0">
                <a:solidFill>
                  <a:schemeClr val="dk1"/>
                </a:solidFill>
                <a:latin typeface="Arial"/>
                <a:ea typeface="Arial"/>
                <a:cs typeface="Arial"/>
                <a:sym typeface="Arial"/>
              </a:rPr>
              <a:t>Labeled leucine [</a:t>
            </a:r>
            <a:r>
              <a:rPr lang="en-US" sz="3200" b="0" i="0" u="none" strike="noStrike" cap="none" baseline="30000" dirty="0">
                <a:solidFill>
                  <a:schemeClr val="dk1"/>
                </a:solidFill>
                <a:latin typeface="Arial"/>
                <a:ea typeface="Arial"/>
                <a:cs typeface="Arial"/>
                <a:sym typeface="Arial"/>
              </a:rPr>
              <a:t>13</a:t>
            </a:r>
            <a:r>
              <a:rPr lang="en-US" sz="3200" b="0" i="0" u="none" strike="noStrike" cap="none" dirty="0">
                <a:solidFill>
                  <a:schemeClr val="dk1"/>
                </a:solidFill>
                <a:latin typeface="Arial"/>
                <a:ea typeface="Arial"/>
                <a:cs typeface="Arial"/>
                <a:sym typeface="Arial"/>
              </a:rPr>
              <a:t>C</a:t>
            </a:r>
            <a:r>
              <a:rPr lang="en-US" sz="3200" b="0" i="0" u="none" strike="noStrike" cap="none" baseline="-25000" dirty="0">
                <a:solidFill>
                  <a:schemeClr val="dk1"/>
                </a:solidFill>
                <a:latin typeface="Arial"/>
                <a:ea typeface="Arial"/>
                <a:cs typeface="Arial"/>
                <a:sym typeface="Arial"/>
              </a:rPr>
              <a:t>6</a:t>
            </a:r>
            <a:r>
              <a:rPr lang="en-US" sz="3200" b="0" i="0" u="none" strike="noStrike" cap="none" dirty="0">
                <a:solidFill>
                  <a:schemeClr val="dk1"/>
                </a:solidFill>
                <a:latin typeface="Arial"/>
                <a:ea typeface="Arial"/>
                <a:cs typeface="Arial"/>
                <a:sym typeface="Arial"/>
              </a:rPr>
              <a:t>] was supplemented to the drinking water of all groups of mice 24 hours before tissue collection.</a:t>
            </a:r>
            <a:endParaRPr sz="3200" b="0" i="0" u="none" strike="noStrike" cap="none" dirty="0">
              <a:solidFill>
                <a:srgbClr val="000000"/>
              </a:solidFill>
              <a:latin typeface="Arial"/>
              <a:ea typeface="Arial"/>
              <a:cs typeface="Arial"/>
              <a:sym typeface="Arial"/>
            </a:endParaRPr>
          </a:p>
          <a:p>
            <a:pPr marL="457200" marR="0" lvl="0" indent="-457200" rtl="0">
              <a:lnSpc>
                <a:spcPct val="100000"/>
              </a:lnSpc>
              <a:spcBef>
                <a:spcPts val="600"/>
              </a:spcBef>
              <a:spcAft>
                <a:spcPts val="600"/>
              </a:spcAft>
              <a:buClr>
                <a:schemeClr val="dk1"/>
              </a:buClr>
              <a:buSzPts val="3200"/>
              <a:buFont typeface="Noto Sans Symbols"/>
              <a:buChar char="⮚"/>
            </a:pPr>
            <a:r>
              <a:rPr lang="en-US" sz="3200" b="0" i="0" u="none" strike="noStrike" cap="none" dirty="0">
                <a:solidFill>
                  <a:schemeClr val="dk1"/>
                </a:solidFill>
                <a:latin typeface="Arial"/>
                <a:ea typeface="Arial"/>
                <a:cs typeface="Arial"/>
                <a:sym typeface="Arial"/>
              </a:rPr>
              <a:t>Mice were fasted 4 hours before collection of blood and tissues. Liver, muscle, brown adipose tissue (BAT), and white adipose tissue (WAT) were flash frozen in liquid nitrogen and stored at -80°C.</a:t>
            </a:r>
          </a:p>
          <a:p>
            <a:pPr marL="457200" marR="0" lvl="0" indent="-457200" rtl="0">
              <a:lnSpc>
                <a:spcPct val="100000"/>
              </a:lnSpc>
              <a:spcBef>
                <a:spcPts val="600"/>
              </a:spcBef>
              <a:spcAft>
                <a:spcPts val="600"/>
              </a:spcAft>
              <a:buClr>
                <a:schemeClr val="dk1"/>
              </a:buClr>
              <a:buSzPts val="3200"/>
              <a:buFont typeface="Noto Sans Symbols"/>
              <a:buChar char="⮚"/>
            </a:pPr>
            <a:r>
              <a:rPr lang="en-US" sz="3200" b="0" i="0" u="none" strike="noStrike" cap="none" dirty="0">
                <a:solidFill>
                  <a:srgbClr val="000000"/>
                </a:solidFill>
                <a:latin typeface="Arial"/>
                <a:ea typeface="Arial"/>
                <a:cs typeface="Arial"/>
                <a:sym typeface="Arial"/>
              </a:rPr>
              <a:t>Hematoxylin and Eosin (H&amp;E) staining was conducted on paraformaldehyde fixed liver and adipose tissue.</a:t>
            </a:r>
            <a:endParaRPr sz="3200" b="0" i="0" u="none" strike="noStrike" cap="none" dirty="0">
              <a:solidFill>
                <a:srgbClr val="000000"/>
              </a:solidFill>
              <a:latin typeface="Arial"/>
              <a:ea typeface="Arial"/>
              <a:cs typeface="Arial"/>
              <a:sym typeface="Arial"/>
            </a:endParaRPr>
          </a:p>
          <a:p>
            <a:pPr marL="457200" marR="0" lvl="0" indent="-457200" rtl="0">
              <a:lnSpc>
                <a:spcPct val="100000"/>
              </a:lnSpc>
              <a:spcBef>
                <a:spcPts val="600"/>
              </a:spcBef>
              <a:spcAft>
                <a:spcPts val="600"/>
              </a:spcAft>
              <a:buClr>
                <a:schemeClr val="dk1"/>
              </a:buClr>
              <a:buSzPts val="3200"/>
              <a:buFont typeface="Noto Sans Symbols"/>
              <a:buChar char="⮚"/>
            </a:pPr>
            <a:r>
              <a:rPr lang="en-US" sz="3200" b="0" i="0" u="none" strike="noStrike" cap="none" baseline="30000" dirty="0">
                <a:solidFill>
                  <a:schemeClr val="dk1"/>
                </a:solidFill>
                <a:latin typeface="Arial"/>
                <a:ea typeface="Arial"/>
                <a:cs typeface="Arial"/>
                <a:sym typeface="Arial"/>
              </a:rPr>
              <a:t>13</a:t>
            </a:r>
            <a:r>
              <a:rPr lang="en-US" sz="3200" b="0" i="0" u="none" strike="noStrike" cap="none" dirty="0">
                <a:solidFill>
                  <a:schemeClr val="dk1"/>
                </a:solidFill>
                <a:latin typeface="Arial"/>
                <a:ea typeface="Arial"/>
                <a:cs typeface="Arial"/>
                <a:sym typeface="Arial"/>
              </a:rPr>
              <a:t>C enrichment in plasma metabolites and targeted metabolomics was conducted using gas-chromatography/mass-spectroscopy.</a:t>
            </a:r>
            <a:endParaRPr sz="3200" b="0" i="0" u="none" strike="noStrike" cap="none" dirty="0">
              <a:solidFill>
                <a:srgbClr val="000000"/>
              </a:solidFill>
              <a:latin typeface="Arial"/>
              <a:ea typeface="Arial"/>
              <a:cs typeface="Arial"/>
              <a:sym typeface="Arial"/>
            </a:endParaRPr>
          </a:p>
          <a:p>
            <a:pPr marL="457200" marR="0" lvl="0" indent="-457200" rtl="0">
              <a:lnSpc>
                <a:spcPct val="100000"/>
              </a:lnSpc>
              <a:spcBef>
                <a:spcPts val="600"/>
              </a:spcBef>
              <a:spcAft>
                <a:spcPts val="0"/>
              </a:spcAft>
              <a:buClr>
                <a:schemeClr val="dk1"/>
              </a:buClr>
              <a:buSzPts val="3200"/>
              <a:buFont typeface="Noto Sans Symbols"/>
              <a:buChar char="⮚"/>
            </a:pPr>
            <a:r>
              <a:rPr lang="en-US" sz="3200" dirty="0">
                <a:solidFill>
                  <a:schemeClr val="dk1"/>
                </a:solidFill>
              </a:rPr>
              <a:t>P</a:t>
            </a:r>
            <a:r>
              <a:rPr lang="en-US" sz="3200" b="0" i="0" u="none" strike="noStrike" cap="none" dirty="0">
                <a:solidFill>
                  <a:schemeClr val="dk1"/>
                </a:solidFill>
                <a:latin typeface="Arial"/>
                <a:ea typeface="Arial"/>
                <a:cs typeface="Arial"/>
                <a:sym typeface="Arial"/>
              </a:rPr>
              <a:t>rotein expression was determined using western blot analysis.</a:t>
            </a:r>
            <a:endParaRPr sz="3200" b="0" i="0" u="none" strike="noStrike" cap="none" dirty="0">
              <a:solidFill>
                <a:srgbClr val="000000"/>
              </a:solidFill>
              <a:latin typeface="Arial"/>
              <a:ea typeface="Arial"/>
              <a:cs typeface="Arial"/>
              <a:sym typeface="Arial"/>
            </a:endParaRPr>
          </a:p>
          <a:p>
            <a:pPr marL="0" marR="0" lvl="0" indent="0" rtl="0">
              <a:lnSpc>
                <a:spcPct val="100000"/>
              </a:lnSpc>
              <a:spcBef>
                <a:spcPts val="600"/>
              </a:spcBef>
              <a:spcAft>
                <a:spcPts val="0"/>
              </a:spcAft>
              <a:buClr>
                <a:srgbClr val="000000"/>
              </a:buClr>
              <a:buSzPts val="1700"/>
              <a:buFont typeface="Arial"/>
              <a:buNone/>
            </a:pPr>
            <a:endParaRPr sz="1700" b="0" i="0" u="none" strike="noStrike" cap="none" dirty="0">
              <a:solidFill>
                <a:srgbClr val="000000"/>
              </a:solidFill>
              <a:latin typeface="Arial"/>
              <a:ea typeface="Arial"/>
              <a:cs typeface="Arial"/>
              <a:sym typeface="Arial"/>
            </a:endParaRPr>
          </a:p>
        </p:txBody>
      </p:sp>
      <p:sp>
        <p:nvSpPr>
          <p:cNvPr id="3" name="Google Shape;105;g2965f542d1c_4_0">
            <a:extLst>
              <a:ext uri="{FF2B5EF4-FFF2-40B4-BE49-F238E27FC236}">
                <a16:creationId xmlns:a16="http://schemas.microsoft.com/office/drawing/2014/main" id="{E586BEC5-BE68-0658-7FFC-446021798F17}"/>
              </a:ext>
            </a:extLst>
          </p:cNvPr>
          <p:cNvSpPr/>
          <p:nvPr/>
        </p:nvSpPr>
        <p:spPr>
          <a:xfrm>
            <a:off x="7326901" y="24828878"/>
            <a:ext cx="798000" cy="652800"/>
          </a:xfrm>
          <a:prstGeom prst="downArrow">
            <a:avLst>
              <a:gd name="adj1" fmla="val 50000"/>
              <a:gd name="adj2" fmla="val 50000"/>
            </a:avLst>
          </a:prstGeom>
          <a:solidFill>
            <a:srgbClr val="1D7496">
              <a:alpha val="24705"/>
            </a:srgb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5500"/>
              <a:buFont typeface="Arial"/>
              <a:buNone/>
            </a:pPr>
            <a:endParaRPr sz="5500" b="0" i="0" u="none" strike="noStrike" cap="none">
              <a:solidFill>
                <a:schemeClr val="dk1"/>
              </a:solidFill>
              <a:latin typeface="Calibri"/>
              <a:ea typeface="Calibri"/>
              <a:cs typeface="Calibri"/>
              <a:sym typeface="Calibri"/>
            </a:endParaRPr>
          </a:p>
        </p:txBody>
      </p:sp>
      <p:sp>
        <p:nvSpPr>
          <p:cNvPr id="4" name="Google Shape;145;g2965f542d1c_4_0">
            <a:extLst>
              <a:ext uri="{FF2B5EF4-FFF2-40B4-BE49-F238E27FC236}">
                <a16:creationId xmlns:a16="http://schemas.microsoft.com/office/drawing/2014/main" id="{9E1B55BD-D591-11CE-16FC-3C4AFB5570D7}"/>
              </a:ext>
            </a:extLst>
          </p:cNvPr>
          <p:cNvSpPr/>
          <p:nvPr/>
        </p:nvSpPr>
        <p:spPr>
          <a:xfrm>
            <a:off x="1239301" y="21670746"/>
            <a:ext cx="12967800" cy="3017520"/>
          </a:xfrm>
          <a:prstGeom prst="rect">
            <a:avLst/>
          </a:prstGeom>
          <a:solidFill>
            <a:srgbClr val="1D7496">
              <a:alpha val="24710"/>
            </a:srgbClr>
          </a:solidFill>
          <a:ln>
            <a:noFill/>
          </a:ln>
        </p:spPr>
        <p:txBody>
          <a:bodyPr spcFirstLastPara="1" wrap="square" lIns="91425" tIns="45700" rIns="91425" bIns="45700" anchor="ctr" anchorCtr="0">
            <a:noAutofit/>
          </a:bodyPr>
          <a:lstStyle/>
          <a:p>
            <a:pPr marL="0" marR="0" lvl="0" indent="0" algn="ctr" rtl="0">
              <a:spcAft>
                <a:spcPts val="600"/>
              </a:spcAft>
              <a:buNone/>
            </a:pPr>
            <a:r>
              <a:rPr lang="en-US" sz="3200" dirty="0">
                <a:solidFill>
                  <a:srgbClr val="000000"/>
                </a:solidFill>
                <a:latin typeface="Arial"/>
                <a:ea typeface="Arial"/>
                <a:cs typeface="Arial"/>
                <a:sym typeface="Arial"/>
              </a:rPr>
              <a:t>C57BL/6N male mice (n=8 per treatment for 2-wks)</a:t>
            </a:r>
            <a:endParaRPr dirty="0"/>
          </a:p>
          <a:p>
            <a:pPr marL="0" marR="0" lvl="0" indent="0" algn="ctr" rtl="0">
              <a:spcAft>
                <a:spcPts val="600"/>
              </a:spcAft>
              <a:buNone/>
            </a:pPr>
            <a:r>
              <a:rPr lang="en-US" sz="3200" b="1" dirty="0"/>
              <a:t>1)</a:t>
            </a:r>
            <a:r>
              <a:rPr lang="en-US" sz="3200" dirty="0"/>
              <a:t> Normal drinking water + Room temperature (</a:t>
            </a:r>
            <a:r>
              <a:rPr lang="en-US" sz="3200" b="1" dirty="0"/>
              <a:t>NR</a:t>
            </a:r>
            <a:r>
              <a:rPr lang="en-US" sz="3200" dirty="0"/>
              <a:t>)</a:t>
            </a:r>
          </a:p>
          <a:p>
            <a:pPr marL="0" marR="0" lvl="0" indent="0" algn="ctr" rtl="0">
              <a:spcAft>
                <a:spcPts val="600"/>
              </a:spcAft>
              <a:buNone/>
            </a:pPr>
            <a:r>
              <a:rPr lang="en-US" sz="3200" b="1" dirty="0"/>
              <a:t>2)</a:t>
            </a:r>
            <a:r>
              <a:rPr lang="en-US" sz="3200" dirty="0"/>
              <a:t> BCAA supplemented drinking water + Room temperature (</a:t>
            </a:r>
            <a:r>
              <a:rPr lang="en-US" sz="3200" b="1" dirty="0"/>
              <a:t>BR</a:t>
            </a:r>
            <a:r>
              <a:rPr lang="en-US" sz="3200" dirty="0"/>
              <a:t>)</a:t>
            </a:r>
          </a:p>
          <a:p>
            <a:pPr marL="0" marR="0" lvl="0" indent="0" algn="ctr" rtl="0">
              <a:spcAft>
                <a:spcPts val="600"/>
              </a:spcAft>
              <a:buNone/>
            </a:pPr>
            <a:r>
              <a:rPr lang="en-US" sz="3200" b="1" dirty="0"/>
              <a:t>3)</a:t>
            </a:r>
            <a:r>
              <a:rPr lang="en-US" sz="3200" dirty="0"/>
              <a:t> Normal drinking water + Cold exposure (10°C, 4-hrs/day) (</a:t>
            </a:r>
            <a:r>
              <a:rPr lang="en-US" sz="3200" b="1" dirty="0"/>
              <a:t>NC</a:t>
            </a:r>
            <a:r>
              <a:rPr lang="en-US" sz="3200" dirty="0"/>
              <a:t>)</a:t>
            </a:r>
          </a:p>
          <a:p>
            <a:pPr marL="0" marR="0" lvl="0" indent="0" algn="ctr" rtl="0">
              <a:spcAft>
                <a:spcPts val="600"/>
              </a:spcAft>
              <a:buNone/>
            </a:pPr>
            <a:r>
              <a:rPr lang="en-US" sz="3200" b="1" dirty="0"/>
              <a:t>4)</a:t>
            </a:r>
            <a:r>
              <a:rPr lang="en-US" sz="3200" dirty="0"/>
              <a:t> BCAA supplemented drinking water + Cold exposure (</a:t>
            </a:r>
            <a:r>
              <a:rPr lang="en-US" sz="3200" b="1" dirty="0"/>
              <a:t>BC</a:t>
            </a:r>
            <a:r>
              <a:rPr lang="en-US" sz="3200" dirty="0"/>
              <a:t>)</a:t>
            </a:r>
          </a:p>
        </p:txBody>
      </p:sp>
      <p:pic>
        <p:nvPicPr>
          <p:cNvPr id="5" name="Picture 4">
            <a:extLst>
              <a:ext uri="{FF2B5EF4-FFF2-40B4-BE49-F238E27FC236}">
                <a16:creationId xmlns:a16="http://schemas.microsoft.com/office/drawing/2014/main" id="{1E91F9A3-E545-9A2C-F03A-483A02E2BD27}"/>
              </a:ext>
            </a:extLst>
          </p:cNvPr>
          <p:cNvPicPr>
            <a:picLocks noChangeAspect="1"/>
          </p:cNvPicPr>
          <p:nvPr/>
        </p:nvPicPr>
        <p:blipFill>
          <a:blip r:embed="rId22"/>
          <a:stretch>
            <a:fillRect/>
          </a:stretch>
        </p:blipFill>
        <p:spPr>
          <a:xfrm>
            <a:off x="16006562" y="22315001"/>
            <a:ext cx="11990674" cy="8093705"/>
          </a:xfrm>
          <a:prstGeom prst="rect">
            <a:avLst/>
          </a:prstGeom>
        </p:spPr>
      </p:pic>
      <p:pic>
        <p:nvPicPr>
          <p:cNvPr id="6" name="Picture 5">
            <a:extLst>
              <a:ext uri="{FF2B5EF4-FFF2-40B4-BE49-F238E27FC236}">
                <a16:creationId xmlns:a16="http://schemas.microsoft.com/office/drawing/2014/main" id="{63666D1A-810F-F7CA-7748-4C5EC6E22472}"/>
              </a:ext>
            </a:extLst>
          </p:cNvPr>
          <p:cNvPicPr>
            <a:picLocks noChangeAspect="1"/>
          </p:cNvPicPr>
          <p:nvPr/>
        </p:nvPicPr>
        <p:blipFill>
          <a:blip r:embed="rId23"/>
          <a:stretch>
            <a:fillRect/>
          </a:stretch>
        </p:blipFill>
        <p:spPr>
          <a:xfrm>
            <a:off x="29311928" y="6511134"/>
            <a:ext cx="8621596" cy="769718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1019</Words>
  <Application>Microsoft Office PowerPoint</Application>
  <PresentationFormat>Custom</PresentationFormat>
  <Paragraphs>142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Noto Sans Symbols</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sunny</dc:creator>
  <cp:lastModifiedBy>Nishanth E Sunny</cp:lastModifiedBy>
  <cp:revision>16</cp:revision>
  <dcterms:created xsi:type="dcterms:W3CDTF">2018-05-08T17:44:49Z</dcterms:created>
  <dcterms:modified xsi:type="dcterms:W3CDTF">2024-04-15T00:21:01Z</dcterms:modified>
</cp:coreProperties>
</file>