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608" userDrawn="1">
          <p15:clr>
            <a:srgbClr val="A4A3A4"/>
          </p15:clr>
        </p15:guide>
        <p15:guide id="2" pos="13824" userDrawn="1">
          <p15:clr>
            <a:srgbClr val="A4A3A4"/>
          </p15:clr>
        </p15:guide>
        <p15:guide id="3" pos="504" userDrawn="1">
          <p15:clr>
            <a:srgbClr val="A4A3A4"/>
          </p15:clr>
        </p15:guide>
        <p15:guide id="4" pos="27024" userDrawn="1">
          <p15:clr>
            <a:srgbClr val="A4A3A4"/>
          </p15:clr>
        </p15:guide>
        <p15:guide id="5" orient="horz" pos="20208" userDrawn="1">
          <p15:clr>
            <a:srgbClr val="A4A3A4"/>
          </p15:clr>
        </p15:guide>
        <p15:guide id="6" orient="horz" pos="5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4FF"/>
    <a:srgbClr val="F3ECFF"/>
    <a:srgbClr val="EEB3F0"/>
    <a:srgbClr val="881067"/>
    <a:srgbClr val="941170"/>
    <a:srgbClr val="A3137C"/>
    <a:srgbClr val="F5B8F5"/>
    <a:srgbClr val="F57EF1"/>
    <a:srgbClr val="FFAE7E"/>
    <a:srgbClr val="AC15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p:restoredTop sz="94646"/>
  </p:normalViewPr>
  <p:slideViewPr>
    <p:cSldViewPr snapToGrid="0" snapToObjects="1">
      <p:cViewPr varScale="1">
        <p:scale>
          <a:sx n="21" d="100"/>
          <a:sy n="21" d="100"/>
        </p:scale>
        <p:origin x="656" y="248"/>
      </p:cViewPr>
      <p:guideLst>
        <p:guide orient="horz" pos="10608"/>
        <p:guide pos="13824"/>
        <p:guide pos="504"/>
        <p:guide pos="27024"/>
        <p:guide orient="horz" pos="20208"/>
        <p:guide orient="horz" pos="576"/>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2F8D34-3B17-8643-99D1-86E717F4C857}" type="datetimeFigureOut">
              <a:rPr lang="en-US" smtClean="0"/>
              <a:t>4/17/24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060CF5-FE6F-CA41-BC6B-2CEBFEF1E9E3}" type="slidenum">
              <a:rPr lang="en-US" smtClean="0"/>
              <a:t>‹#›</a:t>
            </a:fld>
            <a:endParaRPr lang="en-US"/>
          </a:p>
        </p:txBody>
      </p:sp>
    </p:spTree>
    <p:extLst>
      <p:ext uri="{BB962C8B-B14F-4D97-AF65-F5344CB8AC3E}">
        <p14:creationId xmlns:p14="http://schemas.microsoft.com/office/powerpoint/2010/main" val="755008916"/>
      </p:ext>
    </p:extLst>
  </p:cSld>
  <p:clrMap bg1="lt1" tx1="dk1" bg2="lt2" tx2="dk2" accent1="accent1" accent2="accent2" accent3="accent3" accent4="accent4" accent5="accent5" accent6="accent6" hlink="hlink" folHlink="folHlink"/>
  <p:notesStyle>
    <a:lvl1pPr marL="0" algn="l" defTabSz="3686861" rtl="0" eaLnBrk="1" latinLnBrk="0" hangingPunct="1">
      <a:defRPr sz="4838" kern="1200">
        <a:solidFill>
          <a:schemeClr val="tx1"/>
        </a:solidFill>
        <a:latin typeface="+mn-lt"/>
        <a:ea typeface="+mn-ea"/>
        <a:cs typeface="+mn-cs"/>
      </a:defRPr>
    </a:lvl1pPr>
    <a:lvl2pPr marL="1843430" algn="l" defTabSz="3686861" rtl="0" eaLnBrk="1" latinLnBrk="0" hangingPunct="1">
      <a:defRPr sz="4838" kern="1200">
        <a:solidFill>
          <a:schemeClr val="tx1"/>
        </a:solidFill>
        <a:latin typeface="+mn-lt"/>
        <a:ea typeface="+mn-ea"/>
        <a:cs typeface="+mn-cs"/>
      </a:defRPr>
    </a:lvl2pPr>
    <a:lvl3pPr marL="3686861" algn="l" defTabSz="3686861" rtl="0" eaLnBrk="1" latinLnBrk="0" hangingPunct="1">
      <a:defRPr sz="4838" kern="1200">
        <a:solidFill>
          <a:schemeClr val="tx1"/>
        </a:solidFill>
        <a:latin typeface="+mn-lt"/>
        <a:ea typeface="+mn-ea"/>
        <a:cs typeface="+mn-cs"/>
      </a:defRPr>
    </a:lvl3pPr>
    <a:lvl4pPr marL="5530291" algn="l" defTabSz="3686861" rtl="0" eaLnBrk="1" latinLnBrk="0" hangingPunct="1">
      <a:defRPr sz="4838" kern="1200">
        <a:solidFill>
          <a:schemeClr val="tx1"/>
        </a:solidFill>
        <a:latin typeface="+mn-lt"/>
        <a:ea typeface="+mn-ea"/>
        <a:cs typeface="+mn-cs"/>
      </a:defRPr>
    </a:lvl4pPr>
    <a:lvl5pPr marL="7373722" algn="l" defTabSz="3686861" rtl="0" eaLnBrk="1" latinLnBrk="0" hangingPunct="1">
      <a:defRPr sz="4838" kern="1200">
        <a:solidFill>
          <a:schemeClr val="tx1"/>
        </a:solidFill>
        <a:latin typeface="+mn-lt"/>
        <a:ea typeface="+mn-ea"/>
        <a:cs typeface="+mn-cs"/>
      </a:defRPr>
    </a:lvl5pPr>
    <a:lvl6pPr marL="9217152" algn="l" defTabSz="3686861" rtl="0" eaLnBrk="1" latinLnBrk="0" hangingPunct="1">
      <a:defRPr sz="4838" kern="1200">
        <a:solidFill>
          <a:schemeClr val="tx1"/>
        </a:solidFill>
        <a:latin typeface="+mn-lt"/>
        <a:ea typeface="+mn-ea"/>
        <a:cs typeface="+mn-cs"/>
      </a:defRPr>
    </a:lvl6pPr>
    <a:lvl7pPr marL="11060582" algn="l" defTabSz="3686861" rtl="0" eaLnBrk="1" latinLnBrk="0" hangingPunct="1">
      <a:defRPr sz="4838" kern="1200">
        <a:solidFill>
          <a:schemeClr val="tx1"/>
        </a:solidFill>
        <a:latin typeface="+mn-lt"/>
        <a:ea typeface="+mn-ea"/>
        <a:cs typeface="+mn-cs"/>
      </a:defRPr>
    </a:lvl7pPr>
    <a:lvl8pPr marL="12904013" algn="l" defTabSz="3686861" rtl="0" eaLnBrk="1" latinLnBrk="0" hangingPunct="1">
      <a:defRPr sz="4838" kern="1200">
        <a:solidFill>
          <a:schemeClr val="tx1"/>
        </a:solidFill>
        <a:latin typeface="+mn-lt"/>
        <a:ea typeface="+mn-ea"/>
        <a:cs typeface="+mn-cs"/>
      </a:defRPr>
    </a:lvl8pPr>
    <a:lvl9pPr marL="14747443" algn="l" defTabSz="3686861" rtl="0" eaLnBrk="1" latinLnBrk="0" hangingPunct="1">
      <a:defRPr sz="483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060CF5-FE6F-CA41-BC6B-2CEBFEF1E9E3}" type="slidenum">
              <a:rPr lang="en-US" smtClean="0"/>
              <a:t>1</a:t>
            </a:fld>
            <a:endParaRPr lang="en-US"/>
          </a:p>
        </p:txBody>
      </p:sp>
    </p:spTree>
    <p:extLst>
      <p:ext uri="{BB962C8B-B14F-4D97-AF65-F5344CB8AC3E}">
        <p14:creationId xmlns:p14="http://schemas.microsoft.com/office/powerpoint/2010/main" val="2437972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58B5FFD-1E31-904E-82DB-2BE15C8FA699}"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4159709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8B5FFD-1E31-904E-82DB-2BE15C8FA699}"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163429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8B5FFD-1E31-904E-82DB-2BE15C8FA699}"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2941090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8B5FFD-1E31-904E-82DB-2BE15C8FA699}"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3771142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8B5FFD-1E31-904E-82DB-2BE15C8FA699}"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673358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58B5FFD-1E31-904E-82DB-2BE15C8FA699}" type="datetimeFigureOut">
              <a:rPr lang="en-US" smtClean="0"/>
              <a:t>4/17/24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699278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58B5FFD-1E31-904E-82DB-2BE15C8FA699}" type="datetimeFigureOut">
              <a:rPr lang="en-US" smtClean="0"/>
              <a:t>4/17/24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2246965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58B5FFD-1E31-904E-82DB-2BE15C8FA699}" type="datetimeFigureOut">
              <a:rPr lang="en-US" smtClean="0"/>
              <a:t>4/17/24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679676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8B5FFD-1E31-904E-82DB-2BE15C8FA699}" type="datetimeFigureOut">
              <a:rPr lang="en-US" smtClean="0"/>
              <a:t>4/17/24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3300652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358B5FFD-1E31-904E-82DB-2BE15C8FA699}" type="datetimeFigureOut">
              <a:rPr lang="en-US" smtClean="0"/>
              <a:t>4/17/24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1828849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358B5FFD-1E31-904E-82DB-2BE15C8FA699}" type="datetimeFigureOut">
              <a:rPr lang="en-US" smtClean="0"/>
              <a:t>4/17/24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1DEC6-B6D8-3E45-9462-A13B4A36B35E}" type="slidenum">
              <a:rPr lang="en-US" smtClean="0"/>
              <a:t>‹#›</a:t>
            </a:fld>
            <a:endParaRPr lang="en-US"/>
          </a:p>
        </p:txBody>
      </p:sp>
    </p:spTree>
    <p:extLst>
      <p:ext uri="{BB962C8B-B14F-4D97-AF65-F5344CB8AC3E}">
        <p14:creationId xmlns:p14="http://schemas.microsoft.com/office/powerpoint/2010/main" val="1747886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358B5FFD-1E31-904E-82DB-2BE15C8FA699}" type="datetimeFigureOut">
              <a:rPr lang="en-US" smtClean="0"/>
              <a:t>4/17/24</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0571DEC6-B6D8-3E45-9462-A13B4A36B35E}" type="slidenum">
              <a:rPr lang="en-US" smtClean="0"/>
              <a:t>‹#›</a:t>
            </a:fld>
            <a:endParaRPr lang="en-US"/>
          </a:p>
        </p:txBody>
      </p:sp>
    </p:spTree>
    <p:extLst>
      <p:ext uri="{BB962C8B-B14F-4D97-AF65-F5344CB8AC3E}">
        <p14:creationId xmlns:p14="http://schemas.microsoft.com/office/powerpoint/2010/main" val="531244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4FF"/>
        </a:solidFill>
        <a:effectLst/>
      </p:bgPr>
    </p:bg>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1A2C1F57-6FE9-E14D-2598-8E9AEFF09BD9}"/>
              </a:ext>
            </a:extLst>
          </p:cNvPr>
          <p:cNvSpPr txBox="1"/>
          <p:nvPr/>
        </p:nvSpPr>
        <p:spPr>
          <a:xfrm>
            <a:off x="6736079" y="1078569"/>
            <a:ext cx="35558947" cy="4154984"/>
          </a:xfrm>
          <a:prstGeom prst="rect">
            <a:avLst/>
          </a:prstGeom>
          <a:noFill/>
        </p:spPr>
        <p:txBody>
          <a:bodyPr wrap="square" rtlCol="0">
            <a:spAutoFit/>
          </a:bodyPr>
          <a:lstStyle/>
          <a:p>
            <a:pPr algn="ctr"/>
            <a:r>
              <a:rPr lang="en-US" sz="8800" b="1" dirty="0">
                <a:solidFill>
                  <a:srgbClr val="D02FB3"/>
                </a:solidFill>
                <a:latin typeface="Publico Text" panose="02040502060504060203" pitchFamily="18" charset="77"/>
              </a:rPr>
              <a:t>Sexy But Not Too Sexy:  </a:t>
            </a:r>
          </a:p>
          <a:p>
            <a:pPr algn="ctr"/>
            <a:r>
              <a:rPr lang="en-US" sz="8800" b="1" dirty="0">
                <a:solidFill>
                  <a:srgbClr val="D02FB3"/>
                </a:solidFill>
                <a:latin typeface="Publico Text" panose="02040502060504060203" pitchFamily="18" charset="77"/>
              </a:rPr>
              <a:t>An Exploration of the Techno-sexual Experiences of Black Girls</a:t>
            </a:r>
          </a:p>
          <a:p>
            <a:pPr algn="ctr"/>
            <a:endParaRPr lang="en-US" sz="1600" b="1" dirty="0">
              <a:solidFill>
                <a:srgbClr val="D02FB3"/>
              </a:solidFill>
              <a:latin typeface="Publico Text" panose="02040502060504060203" pitchFamily="18" charset="77"/>
            </a:endParaRPr>
          </a:p>
          <a:p>
            <a:pPr algn="ctr"/>
            <a:r>
              <a:rPr lang="en-US" sz="7200" b="1" dirty="0">
                <a:solidFill>
                  <a:srgbClr val="D02FB3"/>
                </a:solidFill>
                <a:latin typeface="Publico Text" panose="02040502060504060203" pitchFamily="18" charset="77"/>
              </a:rPr>
              <a:t>By Joy C. Anyanwu</a:t>
            </a:r>
            <a:endParaRPr lang="en-US" sz="5400" b="1" dirty="0">
              <a:solidFill>
                <a:srgbClr val="D02FB3"/>
              </a:solidFill>
              <a:latin typeface="Publico Text" panose="02040502060504060203" pitchFamily="18" charset="77"/>
            </a:endParaRPr>
          </a:p>
        </p:txBody>
      </p:sp>
      <p:sp>
        <p:nvSpPr>
          <p:cNvPr id="8" name="Rounded Rectangle 7">
            <a:extLst>
              <a:ext uri="{FF2B5EF4-FFF2-40B4-BE49-F238E27FC236}">
                <a16:creationId xmlns:a16="http://schemas.microsoft.com/office/drawing/2014/main" id="{25BAE92E-39F9-5DF3-FF8C-C1D5A0FAEE58}"/>
              </a:ext>
            </a:extLst>
          </p:cNvPr>
          <p:cNvSpPr/>
          <p:nvPr/>
        </p:nvSpPr>
        <p:spPr>
          <a:xfrm>
            <a:off x="974804" y="6140729"/>
            <a:ext cx="11918233" cy="10067197"/>
          </a:xfrm>
          <a:prstGeom prst="roundRect">
            <a:avLst/>
          </a:prstGeom>
          <a:solidFill>
            <a:srgbClr val="FFCEE6"/>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2" name="TextBox 1">
            <a:extLst>
              <a:ext uri="{FF2B5EF4-FFF2-40B4-BE49-F238E27FC236}">
                <a16:creationId xmlns:a16="http://schemas.microsoft.com/office/drawing/2014/main" id="{B7AF9A0F-6E62-77CC-BC56-AADC0DE39C54}"/>
              </a:ext>
            </a:extLst>
          </p:cNvPr>
          <p:cNvSpPr txBox="1"/>
          <p:nvPr/>
        </p:nvSpPr>
        <p:spPr>
          <a:xfrm>
            <a:off x="1432473" y="6881650"/>
            <a:ext cx="11532672" cy="12680394"/>
          </a:xfrm>
          <a:prstGeom prst="rect">
            <a:avLst/>
          </a:prstGeom>
          <a:noFill/>
        </p:spPr>
        <p:txBody>
          <a:bodyPr wrap="square" rtlCol="0">
            <a:spAutoFit/>
          </a:bodyPr>
          <a:lstStyle/>
          <a:p>
            <a:pPr marL="685800" indent="-685800">
              <a:buFont typeface="Arial" panose="020B0604020202020204" pitchFamily="34" charset="0"/>
              <a:buChar char="•"/>
            </a:pPr>
            <a:r>
              <a:rPr lang="en-US" sz="3400" dirty="0"/>
              <a:t>Young girls are confronted with compulsory heterosexuality and the standard of “</a:t>
            </a:r>
            <a:r>
              <a:rPr lang="en-US" sz="3400" dirty="0" err="1"/>
              <a:t>heterosexiness</a:t>
            </a:r>
            <a:r>
              <a:rPr lang="en-US" sz="3400" dirty="0"/>
              <a:t>” (Janak et al. 2023; Ringrose et al. 2019))</a:t>
            </a:r>
          </a:p>
          <a:p>
            <a:pPr marL="685800" indent="-685800">
              <a:buFont typeface="Arial" panose="020B0604020202020204" pitchFamily="34" charset="0"/>
              <a:buChar char="•"/>
            </a:pPr>
            <a:r>
              <a:rPr lang="en-US" sz="3400" dirty="0"/>
              <a:t>”Techno-sexual assemblages”: matrix of (human and post-human) bodies, beliefs, and digital platforms and devices that interact with each other to proliferate and create sexual scripts (Janak et al. 2023) </a:t>
            </a:r>
          </a:p>
          <a:p>
            <a:pPr marL="685800" indent="-685800">
              <a:buFont typeface="Arial" panose="020B0604020202020204" pitchFamily="34" charset="0"/>
              <a:buChar char="•"/>
            </a:pPr>
            <a:r>
              <a:rPr lang="en-US" sz="3400" dirty="0"/>
              <a:t>Women and girls are sexually subjugated digitally (i.e., “dick pics”, sexual violence spread online) (Mishna et al. 2021; Salerno et al. 2022; Powell 2015) </a:t>
            </a:r>
          </a:p>
          <a:p>
            <a:pPr marL="685800" indent="-685800">
              <a:buFont typeface="Arial" panose="020B0604020202020204" pitchFamily="34" charset="0"/>
              <a:buChar char="•"/>
            </a:pPr>
            <a:r>
              <a:rPr lang="en-US" sz="3400" dirty="0"/>
              <a:t>Digital spaces provide a new landscape for anti-blackness, colorism, and misogynoir to thrive (Gray 2012; Powell 2015)</a:t>
            </a:r>
          </a:p>
          <a:p>
            <a:pPr marL="685800" indent="-685800">
              <a:buFont typeface="Arial" panose="020B0604020202020204" pitchFamily="34" charset="0"/>
              <a:buChar char="•"/>
            </a:pPr>
            <a:endParaRPr lang="en-US" sz="3400" dirty="0"/>
          </a:p>
          <a:p>
            <a:r>
              <a:rPr lang="en-US" sz="3400" b="1" dirty="0"/>
              <a:t>Research Question </a:t>
            </a:r>
          </a:p>
          <a:p>
            <a:r>
              <a:rPr lang="en-US" sz="3400" dirty="0">
                <a:effectLst/>
                <a:ea typeface="Calibri" panose="020F0502020204030204" pitchFamily="34" charset="0"/>
              </a:rPr>
              <a:t>How do girlhood experiences with digital technology and platforms shape Black</a:t>
            </a:r>
            <a:r>
              <a:rPr lang="en-US" sz="3400" dirty="0">
                <a:ea typeface="Calibri" panose="020F0502020204030204" pitchFamily="34" charset="0"/>
              </a:rPr>
              <a:t> women's </a:t>
            </a:r>
            <a:r>
              <a:rPr lang="en-US" sz="3400" dirty="0">
                <a:effectLst/>
                <a:ea typeface="Calibri" panose="020F0502020204030204" pitchFamily="34" charset="0"/>
              </a:rPr>
              <a:t>relationship with sexuality and identity? </a:t>
            </a:r>
            <a:endParaRPr lang="en-US" sz="3400" u="sng" dirty="0"/>
          </a:p>
          <a:p>
            <a:endParaRPr lang="en-US" sz="3600" b="1" dirty="0">
              <a:solidFill>
                <a:srgbClr val="AC1582"/>
              </a:solidFill>
            </a:endParaRPr>
          </a:p>
          <a:p>
            <a:endParaRPr lang="en-US" sz="3600" b="1" dirty="0">
              <a:solidFill>
                <a:srgbClr val="AC1582"/>
              </a:solidFill>
            </a:endParaRP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3600" u="sng" dirty="0">
              <a:solidFill>
                <a:srgbClr val="AC1582"/>
              </a:solidFill>
            </a:endParaRPr>
          </a:p>
          <a:p>
            <a:endParaRPr lang="en-US" sz="4800" dirty="0"/>
          </a:p>
          <a:p>
            <a:pPr marL="685800" indent="-685800">
              <a:buFont typeface="Arial" panose="020B0604020202020204" pitchFamily="34" charset="0"/>
              <a:buChar char="•"/>
            </a:pPr>
            <a:endParaRPr lang="en-US" sz="4800" dirty="0"/>
          </a:p>
        </p:txBody>
      </p:sp>
      <p:sp>
        <p:nvSpPr>
          <p:cNvPr id="61" name="TextBox 60">
            <a:extLst>
              <a:ext uri="{FF2B5EF4-FFF2-40B4-BE49-F238E27FC236}">
                <a16:creationId xmlns:a16="http://schemas.microsoft.com/office/drawing/2014/main" id="{923AB5E6-BBA3-7E4D-1E8B-D817B5742CE1}"/>
              </a:ext>
            </a:extLst>
          </p:cNvPr>
          <p:cNvSpPr txBox="1"/>
          <p:nvPr/>
        </p:nvSpPr>
        <p:spPr>
          <a:xfrm>
            <a:off x="995406" y="6129002"/>
            <a:ext cx="11734799" cy="1015663"/>
          </a:xfrm>
          <a:prstGeom prst="rect">
            <a:avLst/>
          </a:prstGeom>
          <a:noFill/>
        </p:spPr>
        <p:txBody>
          <a:bodyPr wrap="square" rtlCol="0">
            <a:spAutoFit/>
          </a:bodyPr>
          <a:lstStyle/>
          <a:p>
            <a:pPr algn="ctr"/>
            <a:r>
              <a:rPr lang="en-US" sz="6000" b="1" dirty="0"/>
              <a:t>Introduction</a:t>
            </a:r>
          </a:p>
        </p:txBody>
      </p:sp>
      <p:sp>
        <p:nvSpPr>
          <p:cNvPr id="4" name="Rounded Rectangle 3">
            <a:extLst>
              <a:ext uri="{FF2B5EF4-FFF2-40B4-BE49-F238E27FC236}">
                <a16:creationId xmlns:a16="http://schemas.microsoft.com/office/drawing/2014/main" id="{E51BFE94-B224-4C4F-711D-AEC068AAB77F}"/>
              </a:ext>
            </a:extLst>
          </p:cNvPr>
          <p:cNvSpPr/>
          <p:nvPr/>
        </p:nvSpPr>
        <p:spPr>
          <a:xfrm>
            <a:off x="1035782" y="16503906"/>
            <a:ext cx="11734798" cy="6795890"/>
          </a:xfrm>
          <a:prstGeom prst="roundRect">
            <a:avLst/>
          </a:prstGeom>
          <a:solidFill>
            <a:srgbClr val="FFCEE6"/>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5" name="TextBox 4">
            <a:extLst>
              <a:ext uri="{FF2B5EF4-FFF2-40B4-BE49-F238E27FC236}">
                <a16:creationId xmlns:a16="http://schemas.microsoft.com/office/drawing/2014/main" id="{C300F923-CB1F-8614-DF03-28C9B3DE7876}"/>
              </a:ext>
            </a:extLst>
          </p:cNvPr>
          <p:cNvSpPr txBox="1"/>
          <p:nvPr/>
        </p:nvSpPr>
        <p:spPr>
          <a:xfrm>
            <a:off x="974804" y="16467365"/>
            <a:ext cx="11734799" cy="1015663"/>
          </a:xfrm>
          <a:prstGeom prst="rect">
            <a:avLst/>
          </a:prstGeom>
          <a:noFill/>
        </p:spPr>
        <p:txBody>
          <a:bodyPr wrap="square" rtlCol="0">
            <a:spAutoFit/>
          </a:bodyPr>
          <a:lstStyle/>
          <a:p>
            <a:pPr algn="ctr"/>
            <a:r>
              <a:rPr lang="en-US" sz="6000" b="1" dirty="0"/>
              <a:t>Data/Methods</a:t>
            </a:r>
          </a:p>
        </p:txBody>
      </p:sp>
      <p:sp>
        <p:nvSpPr>
          <p:cNvPr id="9" name="TextBox 8">
            <a:extLst>
              <a:ext uri="{FF2B5EF4-FFF2-40B4-BE49-F238E27FC236}">
                <a16:creationId xmlns:a16="http://schemas.microsoft.com/office/drawing/2014/main" id="{259B1498-FABD-12DB-57BD-D8848A54D785}"/>
              </a:ext>
            </a:extLst>
          </p:cNvPr>
          <p:cNvSpPr txBox="1"/>
          <p:nvPr/>
        </p:nvSpPr>
        <p:spPr>
          <a:xfrm>
            <a:off x="1544404" y="17377743"/>
            <a:ext cx="10962466" cy="7140416"/>
          </a:xfrm>
          <a:prstGeom prst="rect">
            <a:avLst/>
          </a:prstGeom>
          <a:noFill/>
        </p:spPr>
        <p:txBody>
          <a:bodyPr wrap="square" rtlCol="0">
            <a:spAutoFit/>
          </a:bodyPr>
          <a:lstStyle/>
          <a:p>
            <a:r>
              <a:rPr lang="en-US" sz="3400" b="1" dirty="0"/>
              <a:t>Sample: </a:t>
            </a:r>
            <a:r>
              <a:rPr lang="en-US" sz="3400" dirty="0"/>
              <a:t>A convenience sample of 7 Black women was developed through my physical and virtual social circle. All interviewees self-identify as Black, have some college education, and align with experiences of Black girlhood. </a:t>
            </a:r>
          </a:p>
          <a:p>
            <a:pPr marL="571500" indent="-571500">
              <a:buFont typeface="Arial" panose="020B0604020202020204" pitchFamily="34" charset="0"/>
              <a:buChar char="•"/>
            </a:pPr>
            <a:r>
              <a:rPr lang="en-US" sz="3400" u="sng" dirty="0"/>
              <a:t>Ethnicity</a:t>
            </a:r>
            <a:r>
              <a:rPr lang="en-US" sz="3400" dirty="0"/>
              <a:t>:  5 Africans (first or second-generation immigrant), 1 Black American, and 1 Biracial including Black</a:t>
            </a:r>
          </a:p>
          <a:p>
            <a:pPr marL="571500" indent="-571500">
              <a:buFont typeface="Arial" panose="020B0604020202020204" pitchFamily="34" charset="0"/>
              <a:buChar char="•"/>
            </a:pPr>
            <a:r>
              <a:rPr lang="en-US" sz="3400" u="sng" dirty="0"/>
              <a:t>Age</a:t>
            </a:r>
            <a:r>
              <a:rPr lang="en-US" sz="3400" dirty="0"/>
              <a:t>: Mean age of participants is 21.4 years old</a:t>
            </a:r>
          </a:p>
          <a:p>
            <a:endParaRPr lang="en-US" sz="3400" dirty="0"/>
          </a:p>
          <a:p>
            <a:r>
              <a:rPr lang="en-US" sz="3400" b="1" dirty="0"/>
              <a:t>Methods: </a:t>
            </a:r>
            <a:r>
              <a:rPr lang="en-US" sz="3400" dirty="0"/>
              <a:t>I conducted semi-structured interviews over Zoom. Each interview lasted between 45 minutes and 1 hour. </a:t>
            </a:r>
          </a:p>
          <a:p>
            <a:endParaRPr lang="en-US" sz="4800" dirty="0"/>
          </a:p>
          <a:p>
            <a:endParaRPr lang="en-US" sz="3600" dirty="0">
              <a:solidFill>
                <a:srgbClr val="AC1582"/>
              </a:solidFill>
            </a:endParaRPr>
          </a:p>
        </p:txBody>
      </p:sp>
      <p:sp>
        <p:nvSpPr>
          <p:cNvPr id="24" name="Rounded Rectangle 23">
            <a:extLst>
              <a:ext uri="{FF2B5EF4-FFF2-40B4-BE49-F238E27FC236}">
                <a16:creationId xmlns:a16="http://schemas.microsoft.com/office/drawing/2014/main" id="{12CC1073-7D9A-EA56-AC96-1629169055A0}"/>
              </a:ext>
            </a:extLst>
          </p:cNvPr>
          <p:cNvSpPr/>
          <p:nvPr/>
        </p:nvSpPr>
        <p:spPr>
          <a:xfrm>
            <a:off x="13839931" y="6140729"/>
            <a:ext cx="10361189" cy="5156316"/>
          </a:xfrm>
          <a:prstGeom prst="roundRect">
            <a:avLst/>
          </a:prstGeom>
          <a:solidFill>
            <a:srgbClr val="FC8DB0"/>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C40518CF-F270-164A-29FF-1C9676E78F04}"/>
              </a:ext>
            </a:extLst>
          </p:cNvPr>
          <p:cNvSpPr txBox="1"/>
          <p:nvPr/>
        </p:nvSpPr>
        <p:spPr>
          <a:xfrm>
            <a:off x="2926080" y="5486400"/>
            <a:ext cx="184731" cy="369332"/>
          </a:xfrm>
          <a:prstGeom prst="rect">
            <a:avLst/>
          </a:prstGeom>
          <a:noFill/>
        </p:spPr>
        <p:txBody>
          <a:bodyPr wrap="none" rtlCol="0">
            <a:spAutoFit/>
          </a:bodyPr>
          <a:lstStyle/>
          <a:p>
            <a:endParaRPr lang="en-US" dirty="0"/>
          </a:p>
        </p:txBody>
      </p:sp>
      <p:pic>
        <p:nvPicPr>
          <p:cNvPr id="10" name="Picture 9" descr="A black and yellow circle with a black background&#10;&#10;Description automatically generated">
            <a:extLst>
              <a:ext uri="{FF2B5EF4-FFF2-40B4-BE49-F238E27FC236}">
                <a16:creationId xmlns:a16="http://schemas.microsoft.com/office/drawing/2014/main" id="{0D03BCC5-DE0B-F5B6-A911-DD8245312A7A}"/>
              </a:ext>
            </a:extLst>
          </p:cNvPr>
          <p:cNvPicPr>
            <a:picLocks noChangeAspect="1"/>
          </p:cNvPicPr>
          <p:nvPr/>
        </p:nvPicPr>
        <p:blipFill>
          <a:blip r:embed="rId3"/>
          <a:stretch>
            <a:fillRect/>
          </a:stretch>
        </p:blipFill>
        <p:spPr>
          <a:xfrm>
            <a:off x="1158239" y="985687"/>
            <a:ext cx="4895319" cy="4895319"/>
          </a:xfrm>
          <a:prstGeom prst="rect">
            <a:avLst/>
          </a:prstGeom>
        </p:spPr>
      </p:pic>
      <p:sp>
        <p:nvSpPr>
          <p:cNvPr id="22" name="Rounded Rectangle 21">
            <a:extLst>
              <a:ext uri="{FF2B5EF4-FFF2-40B4-BE49-F238E27FC236}">
                <a16:creationId xmlns:a16="http://schemas.microsoft.com/office/drawing/2014/main" id="{E6471A53-5175-B625-07D7-104294931F73}"/>
              </a:ext>
            </a:extLst>
          </p:cNvPr>
          <p:cNvSpPr/>
          <p:nvPr/>
        </p:nvSpPr>
        <p:spPr>
          <a:xfrm>
            <a:off x="1068721" y="23555380"/>
            <a:ext cx="11824314" cy="4855231"/>
          </a:xfrm>
          <a:prstGeom prst="roundRect">
            <a:avLst/>
          </a:prstGeom>
          <a:solidFill>
            <a:srgbClr val="FFCEE6"/>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29" name="TextBox 28">
            <a:extLst>
              <a:ext uri="{FF2B5EF4-FFF2-40B4-BE49-F238E27FC236}">
                <a16:creationId xmlns:a16="http://schemas.microsoft.com/office/drawing/2014/main" id="{B9A15DF2-3975-6CD4-9235-7E3F32BF1463}"/>
              </a:ext>
            </a:extLst>
          </p:cNvPr>
          <p:cNvSpPr txBox="1"/>
          <p:nvPr/>
        </p:nvSpPr>
        <p:spPr>
          <a:xfrm>
            <a:off x="868679" y="23552947"/>
            <a:ext cx="11734799" cy="1015663"/>
          </a:xfrm>
          <a:prstGeom prst="rect">
            <a:avLst/>
          </a:prstGeom>
          <a:noFill/>
        </p:spPr>
        <p:txBody>
          <a:bodyPr wrap="square" rtlCol="0">
            <a:spAutoFit/>
          </a:bodyPr>
          <a:lstStyle/>
          <a:p>
            <a:pPr algn="ctr"/>
            <a:r>
              <a:rPr lang="en-US" sz="6000" b="1" dirty="0"/>
              <a:t>Results</a:t>
            </a:r>
          </a:p>
        </p:txBody>
      </p:sp>
      <p:sp>
        <p:nvSpPr>
          <p:cNvPr id="42" name="TextBox 41">
            <a:extLst>
              <a:ext uri="{FF2B5EF4-FFF2-40B4-BE49-F238E27FC236}">
                <a16:creationId xmlns:a16="http://schemas.microsoft.com/office/drawing/2014/main" id="{A87E077A-30B3-07B4-A1C1-13BDA2650822}"/>
              </a:ext>
            </a:extLst>
          </p:cNvPr>
          <p:cNvSpPr txBox="1"/>
          <p:nvPr/>
        </p:nvSpPr>
        <p:spPr>
          <a:xfrm>
            <a:off x="1379059" y="24290877"/>
            <a:ext cx="11330544" cy="3754874"/>
          </a:xfrm>
          <a:prstGeom prst="rect">
            <a:avLst/>
          </a:prstGeom>
          <a:noFill/>
        </p:spPr>
        <p:txBody>
          <a:bodyPr wrap="square" rtlCol="0">
            <a:spAutoFit/>
          </a:bodyPr>
          <a:lstStyle/>
          <a:p>
            <a:r>
              <a:rPr lang="en-US" sz="3400" dirty="0"/>
              <a:t>Existing as Black girls placed respondents in a unique techno-sexual matrix that guided them to construct their personhood online and consume violent scripts about sex. These sexual scripts were influenced by (anti)Blackness, colorism, environment, and queerness. Processes of digital erasure and violence reinforced the belief that they were both “undesirable” and hypersexual.</a:t>
            </a:r>
          </a:p>
        </p:txBody>
      </p:sp>
      <p:sp>
        <p:nvSpPr>
          <p:cNvPr id="44" name="Rounded Rectangle 43">
            <a:extLst>
              <a:ext uri="{FF2B5EF4-FFF2-40B4-BE49-F238E27FC236}">
                <a16:creationId xmlns:a16="http://schemas.microsoft.com/office/drawing/2014/main" id="{735BCA6D-22F8-27AC-E426-65D25181E095}"/>
              </a:ext>
            </a:extLst>
          </p:cNvPr>
          <p:cNvSpPr/>
          <p:nvPr/>
        </p:nvSpPr>
        <p:spPr>
          <a:xfrm>
            <a:off x="13839930" y="11718043"/>
            <a:ext cx="10361189" cy="4669205"/>
          </a:xfrm>
          <a:prstGeom prst="roundRect">
            <a:avLst/>
          </a:prstGeom>
          <a:solidFill>
            <a:srgbClr val="FFAE7E"/>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ounded Rectangle 44">
            <a:extLst>
              <a:ext uri="{FF2B5EF4-FFF2-40B4-BE49-F238E27FC236}">
                <a16:creationId xmlns:a16="http://schemas.microsoft.com/office/drawing/2014/main" id="{D6F461C7-AB0F-E463-4CEB-7F1A5BFEB2C8}"/>
              </a:ext>
            </a:extLst>
          </p:cNvPr>
          <p:cNvSpPr/>
          <p:nvPr/>
        </p:nvSpPr>
        <p:spPr>
          <a:xfrm>
            <a:off x="13717408" y="16833125"/>
            <a:ext cx="10427549" cy="5143191"/>
          </a:xfrm>
          <a:prstGeom prst="roundRect">
            <a:avLst/>
          </a:prstGeom>
          <a:solidFill>
            <a:srgbClr val="EEB3F0"/>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46" name="Rounded Rectangle 45">
            <a:extLst>
              <a:ext uri="{FF2B5EF4-FFF2-40B4-BE49-F238E27FC236}">
                <a16:creationId xmlns:a16="http://schemas.microsoft.com/office/drawing/2014/main" id="{9ACA11A0-2802-6609-5FE7-5292011FF68F}"/>
              </a:ext>
            </a:extLst>
          </p:cNvPr>
          <p:cNvSpPr/>
          <p:nvPr/>
        </p:nvSpPr>
        <p:spPr>
          <a:xfrm>
            <a:off x="13641964" y="22491888"/>
            <a:ext cx="10502993" cy="4285783"/>
          </a:xfrm>
          <a:prstGeom prst="roundRect">
            <a:avLst/>
          </a:prstGeom>
          <a:solidFill>
            <a:srgbClr val="FA8072"/>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47" name="TextBox 46">
            <a:extLst>
              <a:ext uri="{FF2B5EF4-FFF2-40B4-BE49-F238E27FC236}">
                <a16:creationId xmlns:a16="http://schemas.microsoft.com/office/drawing/2014/main" id="{8ACED5C5-415B-C2CF-9449-5B497209F325}"/>
              </a:ext>
            </a:extLst>
          </p:cNvPr>
          <p:cNvSpPr txBox="1"/>
          <p:nvPr/>
        </p:nvSpPr>
        <p:spPr>
          <a:xfrm>
            <a:off x="13368456" y="6253763"/>
            <a:ext cx="11734799" cy="1015663"/>
          </a:xfrm>
          <a:prstGeom prst="rect">
            <a:avLst/>
          </a:prstGeom>
          <a:noFill/>
        </p:spPr>
        <p:txBody>
          <a:bodyPr wrap="square" rtlCol="0">
            <a:spAutoFit/>
          </a:bodyPr>
          <a:lstStyle/>
          <a:p>
            <a:pPr algn="ctr"/>
            <a:r>
              <a:rPr lang="en-US" sz="6000" b="1" dirty="0"/>
              <a:t>Hot Online But Not “IRL”</a:t>
            </a:r>
          </a:p>
        </p:txBody>
      </p:sp>
      <p:sp>
        <p:nvSpPr>
          <p:cNvPr id="48" name="TextBox 47">
            <a:extLst>
              <a:ext uri="{FF2B5EF4-FFF2-40B4-BE49-F238E27FC236}">
                <a16:creationId xmlns:a16="http://schemas.microsoft.com/office/drawing/2014/main" id="{333C1DFA-51A4-5F3D-A49A-0573FE1DEBCD}"/>
              </a:ext>
            </a:extLst>
          </p:cNvPr>
          <p:cNvSpPr txBox="1"/>
          <p:nvPr/>
        </p:nvSpPr>
        <p:spPr>
          <a:xfrm>
            <a:off x="13224057" y="11876585"/>
            <a:ext cx="11734799" cy="1015663"/>
          </a:xfrm>
          <a:prstGeom prst="rect">
            <a:avLst/>
          </a:prstGeom>
          <a:noFill/>
        </p:spPr>
        <p:txBody>
          <a:bodyPr wrap="square" rtlCol="0">
            <a:spAutoFit/>
          </a:bodyPr>
          <a:lstStyle/>
          <a:p>
            <a:pPr algn="ctr"/>
            <a:r>
              <a:rPr lang="en-US" sz="6000" b="1" dirty="0"/>
              <a:t>YouTube: Girls Kissing </a:t>
            </a:r>
          </a:p>
        </p:txBody>
      </p:sp>
      <p:sp>
        <p:nvSpPr>
          <p:cNvPr id="49" name="TextBox 48">
            <a:extLst>
              <a:ext uri="{FF2B5EF4-FFF2-40B4-BE49-F238E27FC236}">
                <a16:creationId xmlns:a16="http://schemas.microsoft.com/office/drawing/2014/main" id="{2E9FA2BE-8FFE-6BC1-1503-0E3EA7578E9B}"/>
              </a:ext>
            </a:extLst>
          </p:cNvPr>
          <p:cNvSpPr txBox="1"/>
          <p:nvPr/>
        </p:nvSpPr>
        <p:spPr>
          <a:xfrm>
            <a:off x="13171047" y="16902820"/>
            <a:ext cx="11734799" cy="1015663"/>
          </a:xfrm>
          <a:prstGeom prst="rect">
            <a:avLst/>
          </a:prstGeom>
          <a:noFill/>
        </p:spPr>
        <p:txBody>
          <a:bodyPr wrap="square" rtlCol="0">
            <a:spAutoFit/>
          </a:bodyPr>
          <a:lstStyle/>
          <a:p>
            <a:pPr algn="ctr"/>
            <a:r>
              <a:rPr lang="en-US" sz="6000" b="1" dirty="0"/>
              <a:t>“Exposé Pages”</a:t>
            </a:r>
          </a:p>
        </p:txBody>
      </p:sp>
      <p:sp>
        <p:nvSpPr>
          <p:cNvPr id="50" name="TextBox 49">
            <a:extLst>
              <a:ext uri="{FF2B5EF4-FFF2-40B4-BE49-F238E27FC236}">
                <a16:creationId xmlns:a16="http://schemas.microsoft.com/office/drawing/2014/main" id="{D042E4E7-A2B4-C35F-23CC-173ABF5DC708}"/>
              </a:ext>
            </a:extLst>
          </p:cNvPr>
          <p:cNvSpPr txBox="1"/>
          <p:nvPr/>
        </p:nvSpPr>
        <p:spPr>
          <a:xfrm>
            <a:off x="13297669" y="22675607"/>
            <a:ext cx="11734799" cy="1015663"/>
          </a:xfrm>
          <a:prstGeom prst="rect">
            <a:avLst/>
          </a:prstGeom>
          <a:noFill/>
        </p:spPr>
        <p:txBody>
          <a:bodyPr wrap="square" rtlCol="0">
            <a:spAutoFit/>
          </a:bodyPr>
          <a:lstStyle/>
          <a:p>
            <a:pPr algn="ctr"/>
            <a:r>
              <a:rPr lang="en-US" sz="6000" b="1" dirty="0" err="1"/>
              <a:t>Pornotropic</a:t>
            </a:r>
            <a:r>
              <a:rPr lang="en-US" sz="6000" b="1" dirty="0"/>
              <a:t> Blackness</a:t>
            </a:r>
          </a:p>
        </p:txBody>
      </p:sp>
      <p:sp>
        <p:nvSpPr>
          <p:cNvPr id="51" name="TextBox 50">
            <a:extLst>
              <a:ext uri="{FF2B5EF4-FFF2-40B4-BE49-F238E27FC236}">
                <a16:creationId xmlns:a16="http://schemas.microsoft.com/office/drawing/2014/main" id="{C882D716-B61F-4750-95E7-3D849FE8196B}"/>
              </a:ext>
            </a:extLst>
          </p:cNvPr>
          <p:cNvSpPr txBox="1"/>
          <p:nvPr/>
        </p:nvSpPr>
        <p:spPr>
          <a:xfrm>
            <a:off x="13928035" y="6881650"/>
            <a:ext cx="10151831" cy="6555641"/>
          </a:xfrm>
          <a:prstGeom prst="rect">
            <a:avLst/>
          </a:prstGeom>
          <a:noFill/>
        </p:spPr>
        <p:txBody>
          <a:bodyPr wrap="square" rtlCol="0">
            <a:spAutoFit/>
          </a:bodyPr>
          <a:lstStyle/>
          <a:p>
            <a:pPr marL="571500" indent="-571500">
              <a:buFont typeface="Arial" panose="020B0604020202020204" pitchFamily="34" charset="0"/>
              <a:buChar char="•"/>
            </a:pPr>
            <a:endParaRPr lang="en-US" sz="3600" b="1" dirty="0"/>
          </a:p>
          <a:p>
            <a:pPr marL="571500" indent="-571500">
              <a:buFont typeface="Arial" panose="020B0604020202020204" pitchFamily="34" charset="0"/>
              <a:buChar char="•"/>
            </a:pPr>
            <a:r>
              <a:rPr lang="en-US" sz="3400" dirty="0"/>
              <a:t>Respondents stated they were considered desirable, sexy and wanted online or on dating apps </a:t>
            </a:r>
          </a:p>
          <a:p>
            <a:pPr marL="571500" indent="-571500">
              <a:buFont typeface="Arial" panose="020B0604020202020204" pitchFamily="34" charset="0"/>
              <a:buChar char="•"/>
            </a:pPr>
            <a:r>
              <a:rPr lang="en-US" sz="3400" dirty="0"/>
              <a:t>This digital desirability did not transcend to material realities </a:t>
            </a:r>
          </a:p>
          <a:p>
            <a:pPr marL="571500" indent="-571500">
              <a:buFont typeface="Arial" panose="020B0604020202020204" pitchFamily="34" charset="0"/>
              <a:buChar char="•"/>
            </a:pPr>
            <a:r>
              <a:rPr lang="en-US" sz="3400" dirty="0"/>
              <a:t>Much of the digital ”praise” was steeped  in anti-Black stereotypes and expectations </a:t>
            </a: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4800" dirty="0"/>
          </a:p>
          <a:p>
            <a:pPr marL="685800" indent="-685800">
              <a:buFont typeface="Arial" panose="020B0604020202020204" pitchFamily="34" charset="0"/>
              <a:buChar char="•"/>
            </a:pPr>
            <a:endParaRPr lang="en-US" sz="4800" dirty="0"/>
          </a:p>
        </p:txBody>
      </p:sp>
      <p:sp>
        <p:nvSpPr>
          <p:cNvPr id="54" name="Rectangular Callout 53">
            <a:extLst>
              <a:ext uri="{FF2B5EF4-FFF2-40B4-BE49-F238E27FC236}">
                <a16:creationId xmlns:a16="http://schemas.microsoft.com/office/drawing/2014/main" id="{1A910E5A-77F0-250A-58CC-C6518D7358D0}"/>
              </a:ext>
            </a:extLst>
          </p:cNvPr>
          <p:cNvSpPr/>
          <p:nvPr/>
        </p:nvSpPr>
        <p:spPr>
          <a:xfrm>
            <a:off x="25148014" y="6076198"/>
            <a:ext cx="9009266" cy="3097804"/>
          </a:xfrm>
          <a:prstGeom prst="wedgeRectCallout">
            <a:avLst/>
          </a:prstGeom>
          <a:solidFill>
            <a:srgbClr val="FC8D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chemeClr val="tx1"/>
                </a:solidFill>
              </a:rPr>
              <a:t>“I do feel like people are so open to complimenting me and seeing me when I’m visible on Instagram…but it’s so different from what I receive in real life” </a:t>
            </a:r>
          </a:p>
          <a:p>
            <a:pPr algn="ctr"/>
            <a:endParaRPr lang="en-US" dirty="0"/>
          </a:p>
        </p:txBody>
      </p:sp>
      <p:sp>
        <p:nvSpPr>
          <p:cNvPr id="55" name="Rectangular Callout 54">
            <a:extLst>
              <a:ext uri="{FF2B5EF4-FFF2-40B4-BE49-F238E27FC236}">
                <a16:creationId xmlns:a16="http://schemas.microsoft.com/office/drawing/2014/main" id="{CF55E682-2067-446D-E426-5B78E5458FE3}"/>
              </a:ext>
            </a:extLst>
          </p:cNvPr>
          <p:cNvSpPr/>
          <p:nvPr/>
        </p:nvSpPr>
        <p:spPr>
          <a:xfrm>
            <a:off x="34888950" y="5953392"/>
            <a:ext cx="7508547" cy="4154985"/>
          </a:xfrm>
          <a:prstGeom prst="wedgeRectCallout">
            <a:avLst>
              <a:gd name="adj1" fmla="val 26955"/>
              <a:gd name="adj2" fmla="val 66901"/>
            </a:avLst>
          </a:prstGeom>
          <a:solidFill>
            <a:srgbClr val="FC8DB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chemeClr val="tx1"/>
                </a:solidFill>
              </a:rPr>
              <a:t>“It was just a lot of objectifying conversations and I guess because, like, I wasn’t getting that attention, at least, like you know, in person in school. So, I was getting it like through the text messages” </a:t>
            </a:r>
          </a:p>
          <a:p>
            <a:pPr algn="ctr"/>
            <a:endParaRPr lang="en-US" dirty="0"/>
          </a:p>
        </p:txBody>
      </p:sp>
      <p:sp>
        <p:nvSpPr>
          <p:cNvPr id="56" name="TextBox 55">
            <a:extLst>
              <a:ext uri="{FF2B5EF4-FFF2-40B4-BE49-F238E27FC236}">
                <a16:creationId xmlns:a16="http://schemas.microsoft.com/office/drawing/2014/main" id="{8FECB54A-7C3C-060E-959D-23939389ED8C}"/>
              </a:ext>
            </a:extLst>
          </p:cNvPr>
          <p:cNvSpPr txBox="1"/>
          <p:nvPr/>
        </p:nvSpPr>
        <p:spPr>
          <a:xfrm>
            <a:off x="34829190" y="12584417"/>
            <a:ext cx="6763751" cy="2123658"/>
          </a:xfrm>
          <a:prstGeom prst="rect">
            <a:avLst/>
          </a:prstGeom>
          <a:noFill/>
        </p:spPr>
        <p:txBody>
          <a:bodyPr wrap="square" rtlCol="0">
            <a:spAutoFit/>
          </a:bodyPr>
          <a:lstStyle/>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4800" dirty="0"/>
          </a:p>
          <a:p>
            <a:pPr marL="685800" indent="-685800">
              <a:buFont typeface="Arial" panose="020B0604020202020204" pitchFamily="34" charset="0"/>
              <a:buChar char="•"/>
            </a:pPr>
            <a:endParaRPr lang="en-US" sz="4800" dirty="0"/>
          </a:p>
        </p:txBody>
      </p:sp>
      <p:sp>
        <p:nvSpPr>
          <p:cNvPr id="57" name="Oval Callout 56">
            <a:extLst>
              <a:ext uri="{FF2B5EF4-FFF2-40B4-BE49-F238E27FC236}">
                <a16:creationId xmlns:a16="http://schemas.microsoft.com/office/drawing/2014/main" id="{B0A37718-93D1-B58C-DD50-B6C9F0E25D08}"/>
              </a:ext>
            </a:extLst>
          </p:cNvPr>
          <p:cNvSpPr/>
          <p:nvPr/>
        </p:nvSpPr>
        <p:spPr>
          <a:xfrm>
            <a:off x="32739084" y="10640325"/>
            <a:ext cx="9993877" cy="5559186"/>
          </a:xfrm>
          <a:prstGeom prst="wedgeEllipseCallout">
            <a:avLst/>
          </a:prstGeom>
          <a:solidFill>
            <a:srgbClr val="FFAE7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chemeClr val="tx1"/>
                </a:solidFill>
                <a:effectLst/>
                <a:ea typeface="Calibri" panose="020F0502020204030204" pitchFamily="34" charset="0"/>
              </a:rPr>
              <a:t>“But that was one place where there was like, enough for me to kind of at least, like, discover, like, okay, there's other sexualities Like, this is what the LGBT community is. And this is like what trans people are and stuff like that. And it really opened my eyes to like that whole world I guess”</a:t>
            </a:r>
            <a:endParaRPr lang="en-US" sz="3400" dirty="0">
              <a:solidFill>
                <a:schemeClr val="tx1"/>
              </a:solidFill>
            </a:endParaRPr>
          </a:p>
          <a:p>
            <a:pPr algn="ctr"/>
            <a:endParaRPr lang="en-US" dirty="0"/>
          </a:p>
        </p:txBody>
      </p:sp>
      <p:sp>
        <p:nvSpPr>
          <p:cNvPr id="62" name="Oval Callout 61">
            <a:extLst>
              <a:ext uri="{FF2B5EF4-FFF2-40B4-BE49-F238E27FC236}">
                <a16:creationId xmlns:a16="http://schemas.microsoft.com/office/drawing/2014/main" id="{BF6AA534-E8D0-4BE0-2B0A-586D7A7E3408}"/>
              </a:ext>
            </a:extLst>
          </p:cNvPr>
          <p:cNvSpPr/>
          <p:nvPr/>
        </p:nvSpPr>
        <p:spPr>
          <a:xfrm>
            <a:off x="25148012" y="9867719"/>
            <a:ext cx="7659170" cy="4742680"/>
          </a:xfrm>
          <a:prstGeom prst="wedgeEllipseCallout">
            <a:avLst>
              <a:gd name="adj1" fmla="val 26596"/>
              <a:gd name="adj2" fmla="val 63430"/>
            </a:avLst>
          </a:prstGeom>
          <a:solidFill>
            <a:srgbClr val="FFAE7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000000"/>
                </a:solidFill>
                <a:effectLst/>
                <a:ea typeface="Calibri" panose="020F0502020204030204" pitchFamily="34" charset="0"/>
              </a:rPr>
              <a:t>“And watch like, girls like kissing and so I went on there and I looked [at girls kissing]. Yeah, but then I watched a lot of boys kissing”</a:t>
            </a:r>
            <a:r>
              <a:rPr lang="en-US" sz="3400" dirty="0">
                <a:effectLst/>
              </a:rPr>
              <a:t> </a:t>
            </a:r>
            <a:endParaRPr lang="en-US" sz="3400" dirty="0"/>
          </a:p>
          <a:p>
            <a:pPr algn="ctr"/>
            <a:endParaRPr lang="en-US" dirty="0"/>
          </a:p>
        </p:txBody>
      </p:sp>
      <p:sp>
        <p:nvSpPr>
          <p:cNvPr id="64" name="Rectangular Callout 63">
            <a:extLst>
              <a:ext uri="{FF2B5EF4-FFF2-40B4-BE49-F238E27FC236}">
                <a16:creationId xmlns:a16="http://schemas.microsoft.com/office/drawing/2014/main" id="{96615259-7A0F-4AD4-F830-A4379D723E72}"/>
              </a:ext>
            </a:extLst>
          </p:cNvPr>
          <p:cNvSpPr/>
          <p:nvPr/>
        </p:nvSpPr>
        <p:spPr>
          <a:xfrm>
            <a:off x="24667068" y="16387248"/>
            <a:ext cx="8914491" cy="4742680"/>
          </a:xfrm>
          <a:prstGeom prst="wedgeRectCallout">
            <a:avLst/>
          </a:prstGeom>
          <a:solidFill>
            <a:srgbClr val="EEB3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000000"/>
                </a:solidFill>
                <a:effectLst/>
                <a:ea typeface="Calibri" panose="020F0502020204030204" pitchFamily="34" charset="0"/>
              </a:rPr>
              <a:t>“For one reason or another, their significant other would now send it to their friends, or it would get leaked somehow…So there would be a bunch of like Instagram </a:t>
            </a:r>
            <a:r>
              <a:rPr lang="en-US" sz="3400" dirty="0">
                <a:solidFill>
                  <a:schemeClr val="tx1"/>
                </a:solidFill>
                <a:effectLst/>
                <a:ea typeface="Calibri" panose="020F0502020204030204" pitchFamily="34" charset="0"/>
              </a:rPr>
              <a:t>pages</a:t>
            </a:r>
            <a:r>
              <a:rPr lang="en-US" sz="3400" dirty="0">
                <a:solidFill>
                  <a:srgbClr val="000000"/>
                </a:solidFill>
                <a:effectLst/>
                <a:ea typeface="Calibri" panose="020F0502020204030204" pitchFamily="34" charset="0"/>
              </a:rPr>
              <a:t>…And all the posts would be different pictures of the girls' bodies and like what they had sent.” </a:t>
            </a:r>
            <a:endParaRPr lang="en-US" sz="3400" dirty="0"/>
          </a:p>
          <a:p>
            <a:pPr algn="ctr"/>
            <a:endParaRPr lang="en-US" dirty="0"/>
          </a:p>
        </p:txBody>
      </p:sp>
      <p:sp>
        <p:nvSpPr>
          <p:cNvPr id="67" name="Rectangular Callout 66">
            <a:extLst>
              <a:ext uri="{FF2B5EF4-FFF2-40B4-BE49-F238E27FC236}">
                <a16:creationId xmlns:a16="http://schemas.microsoft.com/office/drawing/2014/main" id="{59B79893-A67E-046F-5B22-6C848DFF682E}"/>
              </a:ext>
            </a:extLst>
          </p:cNvPr>
          <p:cNvSpPr/>
          <p:nvPr/>
        </p:nvSpPr>
        <p:spPr>
          <a:xfrm>
            <a:off x="34731746" y="16974804"/>
            <a:ext cx="5714525" cy="5131348"/>
          </a:xfrm>
          <a:prstGeom prst="wedgeRectCallout">
            <a:avLst>
              <a:gd name="adj1" fmla="val 24984"/>
              <a:gd name="adj2" fmla="val 65071"/>
            </a:avLst>
          </a:prstGeom>
          <a:solidFill>
            <a:srgbClr val="EEB3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chemeClr val="tx1"/>
                </a:solidFill>
                <a:effectLst/>
              </a:rPr>
              <a:t>“like we're all in the hallway somebody checks their phone and we all see a picture of somebody's boobs…and it was from, like her account. So, it was her ex-boyfriend. He hacked her account and then posted it on it.”</a:t>
            </a:r>
          </a:p>
          <a:p>
            <a:pPr algn="ctr"/>
            <a:endParaRPr lang="en-US" dirty="0"/>
          </a:p>
        </p:txBody>
      </p:sp>
      <p:sp>
        <p:nvSpPr>
          <p:cNvPr id="6" name="Oval Callout 5">
            <a:extLst>
              <a:ext uri="{FF2B5EF4-FFF2-40B4-BE49-F238E27FC236}">
                <a16:creationId xmlns:a16="http://schemas.microsoft.com/office/drawing/2014/main" id="{1AA8CB76-F90D-44CF-2BE6-0EA1E60DEF4E}"/>
              </a:ext>
            </a:extLst>
          </p:cNvPr>
          <p:cNvSpPr/>
          <p:nvPr/>
        </p:nvSpPr>
        <p:spPr>
          <a:xfrm>
            <a:off x="24667068" y="22315473"/>
            <a:ext cx="7819882" cy="5143190"/>
          </a:xfrm>
          <a:prstGeom prst="wedgeEllipseCallout">
            <a:avLst/>
          </a:prstGeom>
          <a:solidFill>
            <a:srgbClr val="FA807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chemeClr val="tx1"/>
                </a:solidFill>
                <a:effectLst/>
                <a:ea typeface="Calibri" panose="020F0502020204030204" pitchFamily="34" charset="0"/>
              </a:rPr>
              <a:t>“at least with the white female pornstars when it would describe them, they would always like have names…but then like with Black women they wouldn’t put their names so it would just be like big ass ebony</a:t>
            </a:r>
            <a:r>
              <a:rPr lang="en-US" sz="3400" dirty="0">
                <a:solidFill>
                  <a:schemeClr val="tx1"/>
                </a:solidFill>
                <a:effectLst/>
              </a:rPr>
              <a:t>"</a:t>
            </a:r>
            <a:endParaRPr lang="en-US" sz="3400" dirty="0">
              <a:solidFill>
                <a:schemeClr val="tx1"/>
              </a:solidFill>
            </a:endParaRPr>
          </a:p>
          <a:p>
            <a:pPr algn="ctr"/>
            <a:endParaRPr lang="en-US" dirty="0"/>
          </a:p>
        </p:txBody>
      </p:sp>
      <p:sp>
        <p:nvSpPr>
          <p:cNvPr id="13" name="Oval Callout 12">
            <a:extLst>
              <a:ext uri="{FF2B5EF4-FFF2-40B4-BE49-F238E27FC236}">
                <a16:creationId xmlns:a16="http://schemas.microsoft.com/office/drawing/2014/main" id="{ACDB6546-62BD-4EBE-15B7-3A1AB1B5B9A6}"/>
              </a:ext>
            </a:extLst>
          </p:cNvPr>
          <p:cNvSpPr/>
          <p:nvPr/>
        </p:nvSpPr>
        <p:spPr>
          <a:xfrm>
            <a:off x="32486950" y="23180817"/>
            <a:ext cx="9993877" cy="6474136"/>
          </a:xfrm>
          <a:prstGeom prst="wedgeEllipseCallout">
            <a:avLst>
              <a:gd name="adj1" fmla="val 19704"/>
              <a:gd name="adj2" fmla="val 60129"/>
            </a:avLst>
          </a:prstGeom>
          <a:solidFill>
            <a:srgbClr val="FA807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400" dirty="0">
                <a:solidFill>
                  <a:schemeClr val="tx1"/>
                </a:solidFill>
                <a:effectLst/>
                <a:ea typeface="Calibri" panose="020F0502020204030204" pitchFamily="34" charset="0"/>
              </a:rPr>
              <a:t>“he sent me like some like porn link and was like I want you to do this, and it was from a Reddit thread where it was  fetishizing black women with white men…and eventually I asked what the fuck this deal was</a:t>
            </a:r>
            <a:r>
              <a:rPr lang="en-US" sz="3400" dirty="0">
                <a:solidFill>
                  <a:schemeClr val="tx1"/>
                </a:solidFill>
                <a:ea typeface="Calibri" panose="020F0502020204030204" pitchFamily="34" charset="0"/>
              </a:rPr>
              <a:t>…</a:t>
            </a:r>
            <a:r>
              <a:rPr lang="en-US" sz="3400" dirty="0">
                <a:solidFill>
                  <a:schemeClr val="tx1"/>
                </a:solidFill>
                <a:effectLst/>
                <a:ea typeface="Calibri" panose="020F0502020204030204" pitchFamily="34" charset="0"/>
              </a:rPr>
              <a:t>he was like I just think black women fuck the best because you guys are so open about your sexuality</a:t>
            </a:r>
            <a:r>
              <a:rPr lang="en-US" sz="3400" dirty="0">
                <a:solidFill>
                  <a:schemeClr val="tx1"/>
                </a:solidFill>
                <a:ea typeface="Calibri" panose="020F0502020204030204" pitchFamily="34" charset="0"/>
              </a:rPr>
              <a:t>”</a:t>
            </a:r>
            <a:endParaRPr lang="en-US" sz="3400" dirty="0">
              <a:solidFill>
                <a:schemeClr val="tx1"/>
              </a:solidFill>
            </a:endParaRPr>
          </a:p>
          <a:p>
            <a:pPr algn="ctr"/>
            <a:endParaRPr lang="en-US" dirty="0"/>
          </a:p>
        </p:txBody>
      </p:sp>
      <p:sp>
        <p:nvSpPr>
          <p:cNvPr id="15" name="Rounded Rectangle 14">
            <a:extLst>
              <a:ext uri="{FF2B5EF4-FFF2-40B4-BE49-F238E27FC236}">
                <a16:creationId xmlns:a16="http://schemas.microsoft.com/office/drawing/2014/main" id="{ED34998F-2FF4-2337-40E5-FBC2594C6551}"/>
              </a:ext>
            </a:extLst>
          </p:cNvPr>
          <p:cNvSpPr/>
          <p:nvPr/>
        </p:nvSpPr>
        <p:spPr>
          <a:xfrm>
            <a:off x="1036986" y="28781248"/>
            <a:ext cx="11734798" cy="3075590"/>
          </a:xfrm>
          <a:prstGeom prst="roundRect">
            <a:avLst/>
          </a:prstGeom>
          <a:solidFill>
            <a:srgbClr val="FFCEE6"/>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16" name="TextBox 15">
            <a:extLst>
              <a:ext uri="{FF2B5EF4-FFF2-40B4-BE49-F238E27FC236}">
                <a16:creationId xmlns:a16="http://schemas.microsoft.com/office/drawing/2014/main" id="{04DD4710-96D9-0F53-E07E-03B4E486F8B5}"/>
              </a:ext>
            </a:extLst>
          </p:cNvPr>
          <p:cNvSpPr txBox="1"/>
          <p:nvPr/>
        </p:nvSpPr>
        <p:spPr>
          <a:xfrm>
            <a:off x="974804" y="28724111"/>
            <a:ext cx="11734799" cy="1015663"/>
          </a:xfrm>
          <a:prstGeom prst="rect">
            <a:avLst/>
          </a:prstGeom>
          <a:noFill/>
        </p:spPr>
        <p:txBody>
          <a:bodyPr wrap="square" rtlCol="0">
            <a:spAutoFit/>
          </a:bodyPr>
          <a:lstStyle/>
          <a:p>
            <a:pPr algn="ctr"/>
            <a:r>
              <a:rPr lang="en-US" sz="6000" b="1" dirty="0"/>
              <a:t>References</a:t>
            </a:r>
          </a:p>
        </p:txBody>
      </p:sp>
      <p:pic>
        <p:nvPicPr>
          <p:cNvPr id="26" name="Picture 25" descr="A qr code with a purple background&#10;&#10;Description automatically generated">
            <a:extLst>
              <a:ext uri="{FF2B5EF4-FFF2-40B4-BE49-F238E27FC236}">
                <a16:creationId xmlns:a16="http://schemas.microsoft.com/office/drawing/2014/main" id="{15B04824-B862-D27D-C933-6EF67730853C}"/>
              </a:ext>
            </a:extLst>
          </p:cNvPr>
          <p:cNvPicPr>
            <a:picLocks noChangeAspect="1"/>
          </p:cNvPicPr>
          <p:nvPr/>
        </p:nvPicPr>
        <p:blipFill>
          <a:blip r:embed="rId4"/>
          <a:stretch>
            <a:fillRect/>
          </a:stretch>
        </p:blipFill>
        <p:spPr>
          <a:xfrm>
            <a:off x="5740695" y="29739774"/>
            <a:ext cx="1990765" cy="1990765"/>
          </a:xfrm>
          <a:prstGeom prst="rect">
            <a:avLst/>
          </a:prstGeom>
        </p:spPr>
      </p:pic>
      <p:sp>
        <p:nvSpPr>
          <p:cNvPr id="27" name="Rounded Rectangle 26">
            <a:extLst>
              <a:ext uri="{FF2B5EF4-FFF2-40B4-BE49-F238E27FC236}">
                <a16:creationId xmlns:a16="http://schemas.microsoft.com/office/drawing/2014/main" id="{837D37D8-DC5C-DFE1-5597-AD4E80917C2D}"/>
              </a:ext>
            </a:extLst>
          </p:cNvPr>
          <p:cNvSpPr/>
          <p:nvPr/>
        </p:nvSpPr>
        <p:spPr>
          <a:xfrm>
            <a:off x="13673997" y="28410611"/>
            <a:ext cx="19065087" cy="3387540"/>
          </a:xfrm>
          <a:prstGeom prst="roundRect">
            <a:avLst/>
          </a:prstGeom>
          <a:solidFill>
            <a:srgbClr val="FFCEE6"/>
          </a:solid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en-US" dirty="0">
              <a:solidFill>
                <a:srgbClr val="AC1582"/>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73A042E6-7AC4-9A32-8047-7DF3E4EEE7BF}"/>
              </a:ext>
            </a:extLst>
          </p:cNvPr>
          <p:cNvSpPr txBox="1"/>
          <p:nvPr/>
        </p:nvSpPr>
        <p:spPr>
          <a:xfrm>
            <a:off x="17273826" y="28433728"/>
            <a:ext cx="11734799" cy="1015663"/>
          </a:xfrm>
          <a:prstGeom prst="rect">
            <a:avLst/>
          </a:prstGeom>
          <a:noFill/>
        </p:spPr>
        <p:txBody>
          <a:bodyPr wrap="square" rtlCol="0">
            <a:spAutoFit/>
          </a:bodyPr>
          <a:lstStyle/>
          <a:p>
            <a:pPr algn="ctr"/>
            <a:r>
              <a:rPr lang="en-US" sz="6000" b="1" dirty="0"/>
              <a:t>Acknowledgements</a:t>
            </a:r>
          </a:p>
        </p:txBody>
      </p:sp>
      <p:sp>
        <p:nvSpPr>
          <p:cNvPr id="30" name="TextBox 29">
            <a:extLst>
              <a:ext uri="{FF2B5EF4-FFF2-40B4-BE49-F238E27FC236}">
                <a16:creationId xmlns:a16="http://schemas.microsoft.com/office/drawing/2014/main" id="{89348C51-3518-FA0F-2E89-21E123A27E6E}"/>
              </a:ext>
            </a:extLst>
          </p:cNvPr>
          <p:cNvSpPr txBox="1"/>
          <p:nvPr/>
        </p:nvSpPr>
        <p:spPr>
          <a:xfrm>
            <a:off x="13673997" y="29484190"/>
            <a:ext cx="19133185" cy="2185214"/>
          </a:xfrm>
          <a:prstGeom prst="rect">
            <a:avLst/>
          </a:prstGeom>
          <a:noFill/>
        </p:spPr>
        <p:txBody>
          <a:bodyPr wrap="square" rtlCol="0">
            <a:spAutoFit/>
          </a:bodyPr>
          <a:lstStyle/>
          <a:p>
            <a:pPr lvl="1"/>
            <a:r>
              <a:rPr lang="en-US" sz="3400" dirty="0">
                <a:latin typeface="Times New Roman" panose="02020603050405020304" pitchFamily="18" charset="0"/>
                <a:cs typeface="Times New Roman" panose="02020603050405020304" pitchFamily="18" charset="0"/>
              </a:rPr>
              <a:t>Many thanks to Dr. Jennifer Ashlock for providing the opportunity to conduct this ethnography. </a:t>
            </a:r>
          </a:p>
          <a:p>
            <a:pPr lvl="1"/>
            <a:endParaRPr lang="en-US" sz="3400" dirty="0">
              <a:latin typeface="Times New Roman" panose="02020603050405020304" pitchFamily="18" charset="0"/>
              <a:cs typeface="Times New Roman" panose="02020603050405020304" pitchFamily="18" charset="0"/>
            </a:endParaRPr>
          </a:p>
          <a:p>
            <a:pPr lvl="1"/>
            <a:r>
              <a:rPr lang="en-US" sz="3400" dirty="0">
                <a:latin typeface="Times New Roman" panose="02020603050405020304" pitchFamily="18" charset="0"/>
                <a:cs typeface="Times New Roman" panose="02020603050405020304" pitchFamily="18" charset="0"/>
              </a:rPr>
              <a:t>This research and experience were made also possible by my interview respondents. I am incredibly grateful for their support and vulnerability. </a:t>
            </a:r>
          </a:p>
        </p:txBody>
      </p:sp>
      <p:sp>
        <p:nvSpPr>
          <p:cNvPr id="31" name="TextBox 30">
            <a:extLst>
              <a:ext uri="{FF2B5EF4-FFF2-40B4-BE49-F238E27FC236}">
                <a16:creationId xmlns:a16="http://schemas.microsoft.com/office/drawing/2014/main" id="{7267BF8E-070C-9142-16C4-0A80E537298C}"/>
              </a:ext>
            </a:extLst>
          </p:cNvPr>
          <p:cNvSpPr txBox="1"/>
          <p:nvPr/>
        </p:nvSpPr>
        <p:spPr>
          <a:xfrm>
            <a:off x="13981821" y="12411077"/>
            <a:ext cx="10151831" cy="5924699"/>
          </a:xfrm>
          <a:prstGeom prst="rect">
            <a:avLst/>
          </a:prstGeom>
          <a:noFill/>
        </p:spPr>
        <p:txBody>
          <a:bodyPr wrap="square" rtlCol="0">
            <a:spAutoFit/>
          </a:bodyPr>
          <a:lstStyle/>
          <a:p>
            <a:pPr marL="571500" indent="-571500">
              <a:buFont typeface="Arial" panose="020B0604020202020204" pitchFamily="34" charset="0"/>
              <a:buChar char="•"/>
            </a:pPr>
            <a:endParaRPr lang="en-US" sz="3400" b="1" dirty="0"/>
          </a:p>
          <a:p>
            <a:pPr marL="571500" indent="-571500">
              <a:buFont typeface="Arial" panose="020B0604020202020204" pitchFamily="34" charset="0"/>
              <a:buChar char="•"/>
            </a:pPr>
            <a:r>
              <a:rPr lang="en-US" sz="3400" dirty="0"/>
              <a:t>Respondents discovered and developed their queer identity and community via digital communities </a:t>
            </a:r>
          </a:p>
          <a:p>
            <a:pPr marL="571500" indent="-571500">
              <a:buFont typeface="Arial" panose="020B0604020202020204" pitchFamily="34" charset="0"/>
              <a:buChar char="•"/>
            </a:pPr>
            <a:r>
              <a:rPr lang="en-US" sz="3400" dirty="0"/>
              <a:t>However, the queer community, representation, and information they found was overwhelmingly white and cisgender</a:t>
            </a: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4800" dirty="0"/>
          </a:p>
          <a:p>
            <a:pPr marL="685800" indent="-685800">
              <a:buFont typeface="Arial" panose="020B0604020202020204" pitchFamily="34" charset="0"/>
              <a:buChar char="•"/>
            </a:pPr>
            <a:endParaRPr lang="en-US" sz="4800" dirty="0"/>
          </a:p>
        </p:txBody>
      </p:sp>
      <p:sp>
        <p:nvSpPr>
          <p:cNvPr id="32" name="TextBox 31">
            <a:extLst>
              <a:ext uri="{FF2B5EF4-FFF2-40B4-BE49-F238E27FC236}">
                <a16:creationId xmlns:a16="http://schemas.microsoft.com/office/drawing/2014/main" id="{0D742F90-F9E5-CFAB-F157-13165691BEFB}"/>
              </a:ext>
            </a:extLst>
          </p:cNvPr>
          <p:cNvSpPr txBox="1"/>
          <p:nvPr/>
        </p:nvSpPr>
        <p:spPr>
          <a:xfrm>
            <a:off x="13981821" y="17436991"/>
            <a:ext cx="9884313" cy="6370975"/>
          </a:xfrm>
          <a:prstGeom prst="rect">
            <a:avLst/>
          </a:prstGeom>
          <a:noFill/>
        </p:spPr>
        <p:txBody>
          <a:bodyPr wrap="square" rtlCol="0">
            <a:spAutoFit/>
          </a:bodyPr>
          <a:lstStyle/>
          <a:p>
            <a:pPr marL="571500" indent="-571500">
              <a:buFont typeface="Arial" panose="020B0604020202020204" pitchFamily="34" charset="0"/>
              <a:buChar char="•"/>
            </a:pPr>
            <a:endParaRPr lang="en-US" sz="3600" b="1" dirty="0"/>
          </a:p>
          <a:p>
            <a:pPr marL="571500" indent="-571500">
              <a:buFont typeface="Arial" panose="020B0604020202020204" pitchFamily="34" charset="0"/>
              <a:buChar char="•"/>
            </a:pPr>
            <a:r>
              <a:rPr lang="en-US" sz="3400" dirty="0"/>
              <a:t>All respondents explicitly recalled to alluded to experiencing or witnessing some form of digital revenge porn </a:t>
            </a:r>
          </a:p>
          <a:p>
            <a:pPr marL="571500" indent="-571500">
              <a:buFont typeface="Arial" panose="020B0604020202020204" pitchFamily="34" charset="0"/>
              <a:buChar char="•"/>
            </a:pPr>
            <a:r>
              <a:rPr lang="en-US" sz="3400" dirty="0"/>
              <a:t>Many went to schools where Instagram or Facebook pages were dedicated to posting the leaked nude photos of themselves or their female classmates </a:t>
            </a: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3600" u="sng" dirty="0">
              <a:solidFill>
                <a:srgbClr val="AC1582"/>
              </a:solidFill>
            </a:endParaRPr>
          </a:p>
          <a:p>
            <a:pPr marL="685800" indent="-685800">
              <a:buFont typeface="Arial" panose="020B0604020202020204" pitchFamily="34" charset="0"/>
              <a:buChar char="•"/>
            </a:pPr>
            <a:endParaRPr lang="en-US" sz="4800" dirty="0"/>
          </a:p>
          <a:p>
            <a:pPr marL="685800" indent="-685800">
              <a:buFont typeface="Arial" panose="020B0604020202020204" pitchFamily="34" charset="0"/>
              <a:buChar char="•"/>
            </a:pPr>
            <a:endParaRPr lang="en-US" sz="4800" dirty="0"/>
          </a:p>
        </p:txBody>
      </p:sp>
      <p:sp>
        <p:nvSpPr>
          <p:cNvPr id="33" name="TextBox 32">
            <a:extLst>
              <a:ext uri="{FF2B5EF4-FFF2-40B4-BE49-F238E27FC236}">
                <a16:creationId xmlns:a16="http://schemas.microsoft.com/office/drawing/2014/main" id="{DC8C3F2A-EF0C-42AD-651C-DA9D507F891F}"/>
              </a:ext>
            </a:extLst>
          </p:cNvPr>
          <p:cNvSpPr txBox="1"/>
          <p:nvPr/>
        </p:nvSpPr>
        <p:spPr>
          <a:xfrm>
            <a:off x="13837897" y="23299796"/>
            <a:ext cx="10055945" cy="2954655"/>
          </a:xfrm>
          <a:prstGeom prst="rect">
            <a:avLst/>
          </a:prstGeom>
          <a:noFill/>
        </p:spPr>
        <p:txBody>
          <a:bodyPr wrap="square" rtlCol="0">
            <a:spAutoFit/>
          </a:bodyPr>
          <a:lstStyle/>
          <a:p>
            <a:pPr marL="571500" indent="-571500">
              <a:buFont typeface="Arial" panose="020B0604020202020204" pitchFamily="34" charset="0"/>
              <a:buChar char="•"/>
            </a:pPr>
            <a:endParaRPr lang="en-US" sz="3600" b="1" dirty="0"/>
          </a:p>
          <a:p>
            <a:pPr marL="457200" indent="-457200">
              <a:buFont typeface="Arial" panose="020B0604020202020204" pitchFamily="34" charset="0"/>
              <a:buChar char="•"/>
            </a:pPr>
            <a:r>
              <a:rPr lang="en-US" sz="3400" dirty="0"/>
              <a:t>Many respondents noted that people around them viewed Blackness through a pronotropic lens </a:t>
            </a:r>
            <a:endParaRPr lang="en-US" sz="3600" u="sng" dirty="0">
              <a:solidFill>
                <a:srgbClr val="AC1582"/>
              </a:solidFill>
            </a:endParaRPr>
          </a:p>
          <a:p>
            <a:pPr marL="457200" indent="-457200">
              <a:buFont typeface="Arial" panose="020B0604020202020204" pitchFamily="34" charset="0"/>
              <a:buChar char="•"/>
            </a:pPr>
            <a:r>
              <a:rPr lang="en-US" sz="3400" dirty="0"/>
              <a:t>Mainstream pornography perpetuated anti-Blackness</a:t>
            </a:r>
          </a:p>
          <a:p>
            <a:pPr marL="685800" indent="-685800">
              <a:buFont typeface="Arial" panose="020B0604020202020204" pitchFamily="34" charset="0"/>
              <a:buChar char="•"/>
            </a:pPr>
            <a:endParaRPr lang="en-US" sz="4800" dirty="0"/>
          </a:p>
        </p:txBody>
      </p:sp>
      <p:sp>
        <p:nvSpPr>
          <p:cNvPr id="11" name="TextBox 10">
            <a:extLst>
              <a:ext uri="{FF2B5EF4-FFF2-40B4-BE49-F238E27FC236}">
                <a16:creationId xmlns:a16="http://schemas.microsoft.com/office/drawing/2014/main" id="{E26A863A-D703-6104-A6AA-0C9172CA701F}"/>
              </a:ext>
            </a:extLst>
          </p:cNvPr>
          <p:cNvSpPr txBox="1"/>
          <p:nvPr/>
        </p:nvSpPr>
        <p:spPr>
          <a:xfrm>
            <a:off x="8107680" y="-548640"/>
            <a:ext cx="184731" cy="369332"/>
          </a:xfrm>
          <a:prstGeom prst="rect">
            <a:avLst/>
          </a:prstGeom>
          <a:solidFill>
            <a:srgbClr val="EEB3F0"/>
          </a:solidFill>
        </p:spPr>
        <p:txBody>
          <a:bodyPr wrap="none" rtlCol="0">
            <a:spAutoFit/>
          </a:bodyPr>
          <a:lstStyle/>
          <a:p>
            <a:endParaRPr lang="en-US"/>
          </a:p>
        </p:txBody>
      </p:sp>
    </p:spTree>
    <p:extLst>
      <p:ext uri="{BB962C8B-B14F-4D97-AF65-F5344CB8AC3E}">
        <p14:creationId xmlns:p14="http://schemas.microsoft.com/office/powerpoint/2010/main" val="33090158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1380</TotalTime>
  <Words>895</Words>
  <Application>Microsoft Macintosh PowerPoint</Application>
  <PresentationFormat>Custom</PresentationFormat>
  <Paragraphs>62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Publico Text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Joy Chigozirim Anyanwu</dc:creator>
  <cp:lastModifiedBy>Joy Chigozirim Anyanwu</cp:lastModifiedBy>
  <cp:revision>102</cp:revision>
  <cp:lastPrinted>2022-07-20T18:34:35Z</cp:lastPrinted>
  <dcterms:created xsi:type="dcterms:W3CDTF">2022-07-18T19:45:54Z</dcterms:created>
  <dcterms:modified xsi:type="dcterms:W3CDTF">2024-04-17T15:44:52Z</dcterms:modified>
</cp:coreProperties>
</file>