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embeddedFontLst>
    <p:embeddedFont>
      <p:font typeface="Raleway"/>
      <p:regular r:id="rId19"/>
      <p:bold r:id="rId20"/>
      <p:italic r:id="rId21"/>
      <p:boldItalic r:id="rId22"/>
    </p:embeddedFont>
    <p:embeddedFont>
      <p:font typeface="Lato"/>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aleway-bold.fntdata"/><Relationship Id="rId22" Type="http://schemas.openxmlformats.org/officeDocument/2006/relationships/font" Target="fonts/Raleway-boldItalic.fntdata"/><Relationship Id="rId21" Type="http://schemas.openxmlformats.org/officeDocument/2006/relationships/font" Target="fonts/Raleway-italic.fntdata"/><Relationship Id="rId24" Type="http://schemas.openxmlformats.org/officeDocument/2006/relationships/font" Target="fonts/Lato-bold.fntdata"/><Relationship Id="rId23" Type="http://schemas.openxmlformats.org/officeDocument/2006/relationships/font" Target="fonts/Lato-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Lato-boldItalic.fntdata"/><Relationship Id="rId25" Type="http://schemas.openxmlformats.org/officeDocument/2006/relationships/font" Target="fonts/Lato-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font" Target="fonts/Raleway-regular.fntdata"/><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a:p>
            <a:pPr indent="0" lvl="0" marL="0" rtl="0" algn="l">
              <a:spcBef>
                <a:spcPts val="0"/>
              </a:spcBef>
              <a:spcAft>
                <a:spcPts val="0"/>
              </a:spcAft>
              <a:buNone/>
            </a:pPr>
            <a:r>
              <a:rPr lang="en"/>
              <a:t>Thank you for attending our presentation about the UPS Cleanup Project. We are ///, ///, ///.  We started this project back in the Fall semester around December and finished up in March. Just for some brief background on the project, a huge aspect of both </a:t>
            </a:r>
            <a:r>
              <a:rPr lang="en"/>
              <a:t>Logistics</a:t>
            </a:r>
            <a:r>
              <a:rPr lang="en"/>
              <a:t> and Periodicals and Resource Sharing and Reserves is shipping books to other schools, whether </a:t>
            </a:r>
            <a:r>
              <a:rPr lang="en"/>
              <a:t>it's</a:t>
            </a:r>
            <a:r>
              <a:rPr lang="en"/>
              <a:t> our books for loan or returning them to the lending library. We ship materials primarily through UPS, and last semester we were able to identify large issues with our UPS address book. This is a presentation addressing those issues and how we implemented solutions to result in more efficient shipping processes.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g4d1f75c607_0_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4d1f75c607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Taylor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Throughout the project there were a few considerations that changed our plan along the way: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UPS has an address </a:t>
            </a:r>
            <a:r>
              <a:rPr lang="en"/>
              <a:t>validator</a:t>
            </a:r>
            <a:r>
              <a:rPr lang="en"/>
              <a:t> that could check the address, but </a:t>
            </a:r>
            <a:r>
              <a:rPr lang="en"/>
              <a:t>initial</a:t>
            </a:r>
            <a:r>
              <a:rPr lang="en"/>
              <a:t> testing showed it gave a large </a:t>
            </a:r>
            <a:r>
              <a:rPr lang="en"/>
              <a:t>amount</a:t>
            </a:r>
            <a:r>
              <a:rPr lang="en"/>
              <a:t> of false positives on incorrect address, so they were done by hand.</a:t>
            </a:r>
            <a:endParaRPr/>
          </a:p>
          <a:p>
            <a:pPr indent="0" lvl="0" marL="0" rtl="0" algn="l">
              <a:spcBef>
                <a:spcPts val="0"/>
              </a:spcBef>
              <a:spcAft>
                <a:spcPts val="0"/>
              </a:spcAft>
              <a:buNone/>
            </a:pPr>
            <a:r>
              <a:rPr lang="en"/>
              <a:t>From the </a:t>
            </a:r>
            <a:r>
              <a:rPr lang="en"/>
              <a:t>beginning</a:t>
            </a:r>
            <a:r>
              <a:rPr lang="en"/>
              <a:t> we excluded international address, as they have a different workflow because of the customs forms they need; I </a:t>
            </a:r>
            <a:r>
              <a:rPr lang="en"/>
              <a:t>basically</a:t>
            </a:r>
            <a:r>
              <a:rPr lang="en"/>
              <a:t> check the address for each item when </a:t>
            </a:r>
            <a:r>
              <a:rPr lang="en"/>
              <a:t>creating</a:t>
            </a:r>
            <a:r>
              <a:rPr lang="en"/>
              <a:t> the </a:t>
            </a:r>
            <a:r>
              <a:rPr lang="en"/>
              <a:t>customs</a:t>
            </a:r>
            <a:r>
              <a:rPr lang="en"/>
              <a:t> form, and it is checked again at the ups machine, they also had a clear barcode. </a:t>
            </a:r>
            <a:endParaRPr/>
          </a:p>
          <a:p>
            <a:pPr indent="0" lvl="0" marL="0" rtl="0" algn="l">
              <a:spcBef>
                <a:spcPts val="0"/>
              </a:spcBef>
              <a:spcAft>
                <a:spcPts val="0"/>
              </a:spcAft>
              <a:buNone/>
            </a:pPr>
            <a:r>
              <a:rPr lang="en"/>
              <a:t>This project took a little longer than we thought, mostly because of the shipping codes and changes to the template, as well as the corrections</a:t>
            </a:r>
            <a:endParaRPr/>
          </a:p>
          <a:p>
            <a:pPr indent="0" lvl="0" marL="0" rtl="0" algn="l">
              <a:spcBef>
                <a:spcPts val="0"/>
              </a:spcBef>
              <a:spcAft>
                <a:spcPts val="0"/>
              </a:spcAft>
              <a:buNone/>
            </a:pPr>
            <a:r>
              <a:rPr lang="en"/>
              <a:t>We are antipating an increase in the address corrections, because we we made so many changes, but once they are done, it should be less frequent.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Google Shape;146;g564afa657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564afa657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a:p>
            <a:pPr indent="0" lvl="0" marL="0" rtl="0" algn="l">
              <a:spcBef>
                <a:spcPts val="0"/>
              </a:spcBef>
              <a:spcAft>
                <a:spcPts val="0"/>
              </a:spcAft>
              <a:buNone/>
            </a:pPr>
            <a:r>
              <a:rPr lang="en"/>
              <a:t>So here is just a more visual look into exactly what we were dealing with here and how the project concluded. In the </a:t>
            </a:r>
            <a:r>
              <a:rPr lang="en"/>
              <a:t>initial</a:t>
            </a:r>
            <a:r>
              <a:rPr lang="en"/>
              <a:t> look into our address book, we had a daunting 5048 addresses, most of them being duplicates, irrelevent, or just incorrect. Through Austin’s auditing process, we whittled it down to 1350 addresses, which makes much more sense for the volume of shipping we encounter day-to-day. This includes the ILL addresses exported from ILLiad, the libraries in the USMAI consortium that we ship UPS to, and the </a:t>
            </a:r>
            <a:r>
              <a:rPr lang="en"/>
              <a:t>digitization</a:t>
            </a:r>
            <a:r>
              <a:rPr lang="en"/>
              <a:t> addresses provided to us.</a:t>
            </a:r>
            <a:endParaRPr/>
          </a:p>
          <a:p>
            <a:pPr indent="0" lvl="0" marL="0" rtl="0" algn="l">
              <a:spcBef>
                <a:spcPts val="0"/>
              </a:spcBef>
              <a:spcAft>
                <a:spcPts val="0"/>
              </a:spcAft>
              <a:buNone/>
            </a:pPr>
            <a:r>
              <a:rPr lang="en"/>
              <a:t>We scheduled the import for a specific day during the spring break back in March, where we predicted very little shipping would occur in case it took longer than expected. It was finished in hours and so far, we have not had any reported issues with finding addresses, scanning, etc.</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g55cfe97af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55cfe97af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a:p>
            <a:pPr indent="0" lvl="0" marL="0" rtl="0" algn="l">
              <a:spcBef>
                <a:spcPts val="0"/>
              </a:spcBef>
              <a:spcAft>
                <a:spcPts val="0"/>
              </a:spcAft>
              <a:buNone/>
            </a:pPr>
            <a:r>
              <a:rPr lang="en"/>
              <a:t>So to wrap things up, this project did take longer than we thought it would, but that is because the problem was larger than we </a:t>
            </a:r>
            <a:r>
              <a:rPr lang="en"/>
              <a:t>originally</a:t>
            </a:r>
            <a:r>
              <a:rPr lang="en"/>
              <a:t> thought to be. We had no idea the address book had over 5000 addresses, most of them useless. Once this was discovered, we found it difficult to ignore in light of our billing issues. Taylor, Austin and I set meetings periodically and structured timelines and deliverables so that were able to complete this project in a timely manner considering the number of addresses we had to go through. </a:t>
            </a:r>
            <a:endParaRPr/>
          </a:p>
          <a:p>
            <a:pPr indent="0" lvl="0" marL="0" rtl="0" algn="l">
              <a:spcBef>
                <a:spcPts val="0"/>
              </a:spcBef>
              <a:spcAft>
                <a:spcPts val="0"/>
              </a:spcAft>
              <a:buNone/>
            </a:pPr>
            <a:r>
              <a:rPr lang="en"/>
              <a:t>We think our goal of improving </a:t>
            </a:r>
            <a:r>
              <a:rPr lang="en"/>
              <a:t>accuracy</a:t>
            </a:r>
            <a:r>
              <a:rPr lang="en"/>
              <a:t> on our shipping logistics and costs was achieved primarily by eliminating unnecessary addresses from the UPS machine. This decision </a:t>
            </a:r>
            <a:r>
              <a:rPr lang="en"/>
              <a:t>definitely</a:t>
            </a:r>
            <a:r>
              <a:rPr lang="en"/>
              <a:t> clarifies the address book and prevents </a:t>
            </a:r>
            <a:r>
              <a:rPr lang="en"/>
              <a:t>confusion</a:t>
            </a:r>
            <a:r>
              <a:rPr lang="en"/>
              <a:t>. Additionally, the presence of a designated UPS rep is also helping us with improving shipping logistics by having a go-to indiivudal for both emergency and non-emergency inquiries. </a:t>
            </a:r>
            <a:endParaRPr/>
          </a:p>
          <a:p>
            <a:pPr indent="0" lvl="0" marL="0" rtl="0" algn="l">
              <a:spcBef>
                <a:spcPts val="0"/>
              </a:spcBef>
              <a:spcAft>
                <a:spcPts val="0"/>
              </a:spcAft>
              <a:buNone/>
            </a:pPr>
            <a:r>
              <a:rPr lang="en"/>
              <a:t>Another solution that was implemented as a result of this address cleanup project was reformatting the physical address slips that </a:t>
            </a:r>
            <a:r>
              <a:rPr lang="en"/>
              <a:t>accompany</a:t>
            </a:r>
            <a:r>
              <a:rPr lang="en"/>
              <a:t> ILL items. Before, some of these did not have barcodes and had to be entered manually into the UPS machine by whoever was processing the outgoing shipments, namely student assistants. During the project, Austin reformatted most of these addresses so that they now have barcodes to scan and automatically populate, therefore lessening the chance of error. </a:t>
            </a:r>
            <a:endParaRPr/>
          </a:p>
          <a:p>
            <a:pPr indent="0" lvl="0" marL="0" rtl="0" algn="l">
              <a:spcBef>
                <a:spcPts val="0"/>
              </a:spcBef>
              <a:spcAft>
                <a:spcPts val="0"/>
              </a:spcAft>
              <a:buNone/>
            </a:pPr>
            <a:r>
              <a:rPr lang="en"/>
              <a:t>In terms of next steps and maintaining the tidiness of the current address book, the goal is for L&amp;P to audit the address book once a year and consult with RSR if certain addresses should be deleted.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Google Shape;160;g596afb3c0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596afb3c0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a:p>
            <a:pPr indent="0" lvl="0" marL="0" rtl="0" algn="l">
              <a:spcBef>
                <a:spcPts val="0"/>
              </a:spcBef>
              <a:spcAft>
                <a:spcPts val="0"/>
              </a:spcAft>
              <a:buNone/>
            </a:pPr>
            <a:r>
              <a:rPr lang="en"/>
              <a:t>Thanks for listening to our presentation! Does </a:t>
            </a:r>
            <a:r>
              <a:rPr lang="en"/>
              <a:t>anyone</a:t>
            </a:r>
            <a:r>
              <a:rPr lang="en"/>
              <a:t> have any questions, comments or concerns?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Google Shape;89;g4d1f75c607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4d1f75c607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Austin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project was inspired by discussion on an ILL mailing list about UPS charging for address corrections.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When we looked into this, we realized we were being charged for corrections, regularly, for addresses that should have been updated.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was happening because of poor communication between two of our systems, ILLiad and WorldShip.</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1. ILLiad is our ILL management system; it has address records for all libraries we borrow from and lend to. These address records are updated regularly.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2. WorldShip is our UPS shipping system. It keeps its own address book. Addresses in WorldShip were not being updated; new records were being added.</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RSR has defined a number of address barcodes that link a record in ILLiad with a record in WorldShip, but these barcodes were defined only for a minority of all addresses. </a:t>
            </a:r>
            <a:endParaRPr/>
          </a:p>
          <a:p>
            <a:pPr indent="0" lvl="0" marL="0" rtl="0" algn="l">
              <a:spcBef>
                <a:spcPts val="0"/>
              </a:spcBef>
              <a:spcAft>
                <a:spcPts val="0"/>
              </a:spcAft>
              <a:buNone/>
            </a:pPr>
            <a:r>
              <a:rPr lang="en"/>
              <a:t>Most records in one system could not reliably be linked to records in the other system.</a:t>
            </a:r>
            <a:br>
              <a:rPr lang="en"/>
            </a:br>
            <a:r>
              <a:rPr lang="en"/>
              <a:t>This made it nearly impossible to keep the WorldShip address book up to date, and let to a high rate of duplication and retention of old, incorrect data.</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After analysis, we realized that this project was going to be bigger than we though, &amp; that our existing practices were not working.</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Google Shape;95;g4d1f75c607_0_1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4d1f75c607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Taylor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During the </a:t>
            </a:r>
            <a:r>
              <a:rPr lang="en"/>
              <a:t>initial</a:t>
            </a:r>
            <a:r>
              <a:rPr lang="en"/>
              <a:t> </a:t>
            </a:r>
            <a:r>
              <a:rPr lang="en"/>
              <a:t>discussion</a:t>
            </a:r>
            <a:r>
              <a:rPr lang="en"/>
              <a:t> of those problems, we determined three steps were needed:importing a new UPs address book in to our worldship account, reaching out out our UPS </a:t>
            </a:r>
            <a:r>
              <a:rPr lang="en"/>
              <a:t>representative</a:t>
            </a:r>
            <a:r>
              <a:rPr lang="en"/>
              <a:t> for more information, and while also evaluating how we can change our </a:t>
            </a:r>
            <a:r>
              <a:rPr lang="en"/>
              <a:t>existing</a:t>
            </a:r>
            <a:r>
              <a:rPr lang="en"/>
              <a:t> workflows to best </a:t>
            </a:r>
            <a:r>
              <a:rPr lang="en"/>
              <a:t>minimize</a:t>
            </a:r>
            <a:r>
              <a:rPr lang="en"/>
              <a:t> mistakes. We wanted to also include other </a:t>
            </a:r>
            <a:r>
              <a:rPr lang="en"/>
              <a:t>departments</a:t>
            </a:r>
            <a:r>
              <a:rPr lang="en"/>
              <a:t> within the library that use the UPS machine, as well as other libraries to try to get address to more </a:t>
            </a:r>
            <a:r>
              <a:rPr lang="en"/>
              <a:t>consistent</a:t>
            </a:r>
            <a:r>
              <a:rPr lang="en"/>
              <a:t> formatting. This presentation will go over how we created solutions and changed our workflows to have a more </a:t>
            </a:r>
            <a:r>
              <a:rPr lang="en"/>
              <a:t>consistent</a:t>
            </a:r>
            <a:r>
              <a:rPr lang="en"/>
              <a:t> and </a:t>
            </a:r>
            <a:r>
              <a:rPr lang="en"/>
              <a:t>efficient</a:t>
            </a:r>
            <a:r>
              <a:rPr lang="en"/>
              <a:t> system.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Google Shape;101;g4d1f75c607_0_1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4d1f75c607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a:p>
            <a:pPr indent="0" lvl="0" marL="0" rtl="0" algn="l">
              <a:spcBef>
                <a:spcPts val="0"/>
              </a:spcBef>
              <a:spcAft>
                <a:spcPts val="0"/>
              </a:spcAft>
              <a:buNone/>
            </a:pPr>
            <a:r>
              <a:rPr lang="en"/>
              <a:t>After figuring out that we were being billed for incorrect addresses, we identified the main root of the problem as the UPS address book. When we first started the project, the UPS address book was almost hopelessly messy and cluttered. It had over 5000 addresses in it, of which we really only needed a quarter of it turned out. Among the </a:t>
            </a:r>
            <a:r>
              <a:rPr lang="en"/>
              <a:t>irrelevant</a:t>
            </a:r>
            <a:r>
              <a:rPr lang="en"/>
              <a:t> addresses were many duplicates or addresses of </a:t>
            </a:r>
            <a:r>
              <a:rPr lang="en"/>
              <a:t>libraries</a:t>
            </a:r>
            <a:r>
              <a:rPr lang="en"/>
              <a:t> that we simply didn’t ship to anymore or that were out of date. This, we concluded, was reason for concern because student assistants regularly process outgoing shipments. The more addresses in the address book, the more room for error there was, and the goal should really be one barcode, one library, one address.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Google Shape;107;g4d1f75c607_0_1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4d1f75c607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Emily</a:t>
            </a:r>
            <a:endParaRPr/>
          </a:p>
          <a:p>
            <a:pPr indent="0" lvl="0" marL="0" rtl="0" algn="l">
              <a:spcBef>
                <a:spcPts val="0"/>
              </a:spcBef>
              <a:spcAft>
                <a:spcPts val="0"/>
              </a:spcAft>
              <a:buNone/>
            </a:pPr>
            <a:r>
              <a:rPr lang="en"/>
              <a:t>Of course, with any project like this that expands across multiple units, communication is key. We knew that L&amp;P and RSR units were being heavily affected by this UPS address problem, but were other departments being affected as well? We weren’t the only department using the UPS machine to send shipments out, that much we knew, but we wanted to make sure to inform others about our intention to delete the address book and import a new one, so that no one was confused after we did the import and couldn’t find their addresses. We asked several departments in McKeldin and only the </a:t>
            </a:r>
            <a:r>
              <a:rPr lang="en"/>
              <a:t>digitization</a:t>
            </a:r>
            <a:r>
              <a:rPr lang="en"/>
              <a:t> department sent back a list of addresses they would like to include in the import, so that was important in the process as well, making sure we included others that may use the UPS machine. </a:t>
            </a:r>
            <a:r>
              <a:rPr lang="en"/>
              <a:t>Additionally</a:t>
            </a:r>
            <a:r>
              <a:rPr lang="en"/>
              <a:t>, we want to try to share this project with as many libraries as possible, so those with ILL </a:t>
            </a:r>
            <a:r>
              <a:rPr lang="en"/>
              <a:t>capabilities</a:t>
            </a:r>
            <a:r>
              <a:rPr lang="en"/>
              <a:t> can perhaps assess their own address book and see if improvements can be made. We think the ultimate goal of all libraries with ILL and shipping </a:t>
            </a:r>
            <a:r>
              <a:rPr lang="en"/>
              <a:t>responsibilities</a:t>
            </a:r>
            <a:r>
              <a:rPr lang="en"/>
              <a:t> is to strive to make these processes as efficient as possible, and sometimes that isn’t possible without some </a:t>
            </a:r>
            <a:r>
              <a:rPr lang="en"/>
              <a:t>investigation</a:t>
            </a:r>
            <a:r>
              <a:rPr lang="en"/>
              <a:t> into our own systems. We are also trying to encourage other libraries to make sure their own addresses are consistent, to try to limit unnecessary charges for other schools.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g4d1f75c607_0_1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4d1f75c607_0_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Austin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To begin with: we identified around 1400 addresses in ILLiad that we’ve shipped items to in the past five years.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would serve as the kernel of our new WorldShip address book.</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However: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These addresses are stored as plain text, not separated into fields as UPS requires. Manually formatting this data would take dozens of hours of mind-numbing work.</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To avoid this, we wrote a python script to parse free-text addresses into UPS-compatible formatted fields.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 name="Shape 118"/>
        <p:cNvGrpSpPr/>
        <p:nvPr/>
      </p:nvGrpSpPr>
      <p:grpSpPr>
        <a:xfrm>
          <a:off x="0" y="0"/>
          <a:ext cx="0" cy="0"/>
          <a:chOff x="0" y="0"/>
          <a:chExt cx="0" cy="0"/>
        </a:xfrm>
      </p:grpSpPr>
      <p:sp>
        <p:nvSpPr>
          <p:cNvPr id="119" name="Google Shape;119;g4d1f75c607_0_1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4d1f75c607_0_1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Austin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python script we used was able to successfully parse the majority of addresses, but we knew there would be a few errors.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did end up manually reviewing around 900 of the addresses to ensure that the formatting was correct.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Since the script did most of the work, this only took a few hours - much faster than doing it all by hand.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script took a while to develop, mostly because the Spring semester was quite busy. Nonetheless, the time savings were significant.</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g57bb9e736e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57bb9e736e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Austin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Once we were satisfied with the formatting of the new addresses,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deleted the existing UPS address book, and replaced it.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python script also assigned an address barcode to each address record. These were also imported into WorldShip, ensuring a 1:1 relation between records in the two systems. This will make it much easier for us to keep records updated in the future.</a:t>
            </a:r>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g4d1f75c607_0_1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4d1f75c607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Taylor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 to prevent the address book from getting as bad as it was, we wanted to improve our workflows to prevent duplicate addresses. With the new shipping codes, we (Austin)  were able to add those as barcodes to the shipping labels that print out with each item, so that instead of typing in address manually, students can just scan the </a:t>
            </a:r>
            <a:r>
              <a:rPr lang="en"/>
              <a:t>barcode</a:t>
            </a:r>
            <a:r>
              <a:rPr lang="en"/>
              <a:t> and have the correct UPS address for each library. This should </a:t>
            </a:r>
            <a:r>
              <a:rPr lang="en"/>
              <a:t>eliminate</a:t>
            </a:r>
            <a:r>
              <a:rPr lang="en"/>
              <a:t> the duplicate addresses and address correction billing, </a:t>
            </a:r>
            <a:r>
              <a:rPr lang="en"/>
              <a:t>because</a:t>
            </a:r>
            <a:r>
              <a:rPr lang="en"/>
              <a:t> they were often made </a:t>
            </a:r>
            <a:r>
              <a:rPr lang="en"/>
              <a:t>because</a:t>
            </a:r>
            <a:r>
              <a:rPr lang="en"/>
              <a:t> of minor typos.</a:t>
            </a:r>
            <a:endParaRPr/>
          </a:p>
          <a:p>
            <a:pPr indent="0" lvl="0" marL="0" rtl="0" algn="l">
              <a:spcBef>
                <a:spcPts val="0"/>
              </a:spcBef>
              <a:spcAft>
                <a:spcPts val="0"/>
              </a:spcAft>
              <a:buNone/>
            </a:pPr>
            <a:r>
              <a:rPr lang="en"/>
              <a:t>I also contacted our UPS rep and had a long conversation with him, just to get in contact with him. He was able to provide some other resources that we could use, if needed.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729450" y="1322450"/>
            <a:ext cx="7688100" cy="1664700"/>
          </a:xfrm>
          <a:prstGeom prst="rect">
            <a:avLst/>
          </a:prstGeom>
        </p:spPr>
        <p:txBody>
          <a:bodyPr anchorCtr="0" anchor="t" bIns="91425" lIns="91425" spcFirstLastPara="1" rIns="91425" wrap="square" tIns="91425"/>
          <a:lstStyle>
            <a:lvl1pPr lvl="0">
              <a:spcBef>
                <a:spcPts val="0"/>
              </a:spcBef>
              <a:spcAft>
                <a:spcPts val="0"/>
              </a:spcAft>
              <a:buClr>
                <a:schemeClr val="dk2"/>
              </a:buClr>
              <a:buSzPts val="4200"/>
              <a:buNone/>
              <a:defRPr sz="4200">
                <a:solidFill>
                  <a:schemeClr val="dk2"/>
                </a:solidFill>
              </a:defRPr>
            </a:lvl1pPr>
            <a:lvl2pPr lvl="1">
              <a:spcBef>
                <a:spcPts val="0"/>
              </a:spcBef>
              <a:spcAft>
                <a:spcPts val="0"/>
              </a:spcAft>
              <a:buClr>
                <a:schemeClr val="dk2"/>
              </a:buClr>
              <a:buSzPts val="4200"/>
              <a:buNone/>
              <a:defRPr sz="4200">
                <a:solidFill>
                  <a:schemeClr val="dk2"/>
                </a:solidFill>
              </a:defRPr>
            </a:lvl2pPr>
            <a:lvl3pPr lvl="2">
              <a:spcBef>
                <a:spcPts val="0"/>
              </a:spcBef>
              <a:spcAft>
                <a:spcPts val="0"/>
              </a:spcAft>
              <a:buClr>
                <a:schemeClr val="dk2"/>
              </a:buClr>
              <a:buSzPts val="4200"/>
              <a:buNone/>
              <a:defRPr sz="4200">
                <a:solidFill>
                  <a:schemeClr val="dk2"/>
                </a:solidFill>
              </a:defRPr>
            </a:lvl3pPr>
            <a:lvl4pPr lvl="3">
              <a:spcBef>
                <a:spcPts val="0"/>
              </a:spcBef>
              <a:spcAft>
                <a:spcPts val="0"/>
              </a:spcAft>
              <a:buClr>
                <a:schemeClr val="dk2"/>
              </a:buClr>
              <a:buSzPts val="4200"/>
              <a:buNone/>
              <a:defRPr sz="4200">
                <a:solidFill>
                  <a:schemeClr val="dk2"/>
                </a:solidFill>
              </a:defRPr>
            </a:lvl4pPr>
            <a:lvl5pPr lvl="4">
              <a:spcBef>
                <a:spcPts val="0"/>
              </a:spcBef>
              <a:spcAft>
                <a:spcPts val="0"/>
              </a:spcAft>
              <a:buClr>
                <a:schemeClr val="dk2"/>
              </a:buClr>
              <a:buSzPts val="4200"/>
              <a:buNone/>
              <a:defRPr sz="4200">
                <a:solidFill>
                  <a:schemeClr val="dk2"/>
                </a:solidFill>
              </a:defRPr>
            </a:lvl5pPr>
            <a:lvl6pPr lvl="5">
              <a:spcBef>
                <a:spcPts val="0"/>
              </a:spcBef>
              <a:spcAft>
                <a:spcPts val="0"/>
              </a:spcAft>
              <a:buClr>
                <a:schemeClr val="dk2"/>
              </a:buClr>
              <a:buSzPts val="4200"/>
              <a:buNone/>
              <a:defRPr sz="4200">
                <a:solidFill>
                  <a:schemeClr val="dk2"/>
                </a:solidFill>
              </a:defRPr>
            </a:lvl6pPr>
            <a:lvl7pPr lvl="6">
              <a:spcBef>
                <a:spcPts val="0"/>
              </a:spcBef>
              <a:spcAft>
                <a:spcPts val="0"/>
              </a:spcAft>
              <a:buClr>
                <a:schemeClr val="dk2"/>
              </a:buClr>
              <a:buSzPts val="4200"/>
              <a:buNone/>
              <a:defRPr sz="4200">
                <a:solidFill>
                  <a:schemeClr val="dk2"/>
                </a:solidFill>
              </a:defRPr>
            </a:lvl7pPr>
            <a:lvl8pPr lvl="7">
              <a:spcBef>
                <a:spcPts val="0"/>
              </a:spcBef>
              <a:spcAft>
                <a:spcPts val="0"/>
              </a:spcAft>
              <a:buClr>
                <a:schemeClr val="dk2"/>
              </a:buClr>
              <a:buSzPts val="4200"/>
              <a:buNone/>
              <a:defRPr sz="4200">
                <a:solidFill>
                  <a:schemeClr val="dk2"/>
                </a:solidFill>
              </a:defRPr>
            </a:lvl8pPr>
            <a:lvl9pPr lvl="8">
              <a:spcBef>
                <a:spcPts val="0"/>
              </a:spcBef>
              <a:spcAft>
                <a:spcPts val="0"/>
              </a:spcAft>
              <a:buClr>
                <a:schemeClr val="dk2"/>
              </a:buClr>
              <a:buSzPts val="4200"/>
              <a:buNone/>
              <a:defRPr sz="4200">
                <a:solidFill>
                  <a:schemeClr val="dk2"/>
                </a:solidFill>
              </a:defRPr>
            </a:lvl9pPr>
          </a:lstStyle>
          <a:p/>
        </p:txBody>
      </p:sp>
      <p:sp>
        <p:nvSpPr>
          <p:cNvPr id="15" name="Google Shape;15;p2"/>
          <p:cNvSpPr txBox="1"/>
          <p:nvPr>
            <p:ph idx="1" type="subTitle"/>
          </p:nvPr>
        </p:nvSpPr>
        <p:spPr>
          <a:xfrm>
            <a:off x="729627" y="3172900"/>
            <a:ext cx="7688100" cy="541200"/>
          </a:xfrm>
          <a:prstGeom prst="rect">
            <a:avLst/>
          </a:prstGeom>
        </p:spPr>
        <p:txBody>
          <a:bodyPr anchorCtr="0" anchor="t" bIns="91425" lIns="91425" spcFirstLastPara="1" rIns="91425" wrap="square" tIns="91425"/>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6" name="Google Shape;16;p2"/>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7" name="Google Shape;77;p11"/>
          <p:cNvSpPr txBox="1"/>
          <p:nvPr>
            <p:ph hasCustomPrompt="1" type="title"/>
          </p:nvPr>
        </p:nvSpPr>
        <p:spPr>
          <a:xfrm>
            <a:off x="729450" y="733950"/>
            <a:ext cx="7688400" cy="1244700"/>
          </a:xfrm>
          <a:prstGeom prst="rect">
            <a:avLst/>
          </a:prstGeom>
        </p:spPr>
        <p:txBody>
          <a:bodyPr anchorCtr="0" anchor="t" bIns="91425" lIns="91425" spcFirstLastPara="1" rIns="91425" wrap="square" tIns="91425"/>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p:nvPr>
            <p:ph idx="1" type="body"/>
          </p:nvPr>
        </p:nvSpPr>
        <p:spPr>
          <a:xfrm>
            <a:off x="729450" y="2272888"/>
            <a:ext cx="7688400" cy="1580400"/>
          </a:xfrm>
          <a:prstGeom prst="rect">
            <a:avLst/>
          </a:prstGeom>
        </p:spPr>
        <p:txBody>
          <a:bodyPr anchorCtr="0" anchor="t" bIns="91425" lIns="91425" spcFirstLastPara="1" rIns="91425" wrap="square" tIns="91425"/>
          <a:lstStyle>
            <a:lvl1pPr indent="-311150" lvl="0" marL="457200">
              <a:spcBef>
                <a:spcPts val="0"/>
              </a:spcBef>
              <a:spcAft>
                <a:spcPts val="0"/>
              </a:spcAft>
              <a:buClr>
                <a:schemeClr val="lt1"/>
              </a:buClr>
              <a:buSzPts val="1300"/>
              <a:buChar char="●"/>
              <a:defRPr>
                <a:solidFill>
                  <a:schemeClr val="lt1"/>
                </a:solidFill>
              </a:defRPr>
            </a:lvl1pPr>
            <a:lvl2pPr indent="-298450" lvl="1" marL="914400">
              <a:spcBef>
                <a:spcPts val="1600"/>
              </a:spcBef>
              <a:spcAft>
                <a:spcPts val="0"/>
              </a:spcAft>
              <a:buClr>
                <a:schemeClr val="lt1"/>
              </a:buClr>
              <a:buSzPts val="1100"/>
              <a:buChar char="○"/>
              <a:defRPr>
                <a:solidFill>
                  <a:schemeClr val="lt1"/>
                </a:solidFill>
              </a:defRPr>
            </a:lvl2pPr>
            <a:lvl3pPr indent="-298450" lvl="2" marL="1371600">
              <a:spcBef>
                <a:spcPts val="1600"/>
              </a:spcBef>
              <a:spcAft>
                <a:spcPts val="0"/>
              </a:spcAft>
              <a:buClr>
                <a:schemeClr val="lt1"/>
              </a:buClr>
              <a:buSzPts val="1100"/>
              <a:buChar char="■"/>
              <a:defRPr>
                <a:solidFill>
                  <a:schemeClr val="lt1"/>
                </a:solidFill>
              </a:defRPr>
            </a:lvl3pPr>
            <a:lvl4pPr indent="-298450" lvl="3" marL="1828800">
              <a:spcBef>
                <a:spcPts val="1600"/>
              </a:spcBef>
              <a:spcAft>
                <a:spcPts val="0"/>
              </a:spcAft>
              <a:buClr>
                <a:schemeClr val="lt1"/>
              </a:buClr>
              <a:buSzPts val="1100"/>
              <a:buChar char="●"/>
              <a:defRPr>
                <a:solidFill>
                  <a:schemeClr val="lt1"/>
                </a:solidFill>
              </a:defRPr>
            </a:lvl4pPr>
            <a:lvl5pPr indent="-298450" lvl="4" marL="2286000">
              <a:spcBef>
                <a:spcPts val="1600"/>
              </a:spcBef>
              <a:spcAft>
                <a:spcPts val="0"/>
              </a:spcAft>
              <a:buClr>
                <a:schemeClr val="lt1"/>
              </a:buClr>
              <a:buSzPts val="1100"/>
              <a:buChar char="○"/>
              <a:defRPr>
                <a:solidFill>
                  <a:schemeClr val="lt1"/>
                </a:solidFill>
              </a:defRPr>
            </a:lvl5pPr>
            <a:lvl6pPr indent="-298450" lvl="5" marL="2743200">
              <a:spcBef>
                <a:spcPts val="1600"/>
              </a:spcBef>
              <a:spcAft>
                <a:spcPts val="0"/>
              </a:spcAft>
              <a:buClr>
                <a:schemeClr val="lt1"/>
              </a:buClr>
              <a:buSzPts val="1100"/>
              <a:buChar char="■"/>
              <a:defRPr>
                <a:solidFill>
                  <a:schemeClr val="lt1"/>
                </a:solidFill>
              </a:defRPr>
            </a:lvl6pPr>
            <a:lvl7pPr indent="-298450" lvl="6" marL="3200400">
              <a:spcBef>
                <a:spcPts val="1600"/>
              </a:spcBef>
              <a:spcAft>
                <a:spcPts val="0"/>
              </a:spcAft>
              <a:buClr>
                <a:schemeClr val="lt1"/>
              </a:buClr>
              <a:buSzPts val="1100"/>
              <a:buChar char="●"/>
              <a:defRPr>
                <a:solidFill>
                  <a:schemeClr val="lt1"/>
                </a:solidFill>
              </a:defRPr>
            </a:lvl7pPr>
            <a:lvl8pPr indent="-298450" lvl="7" marL="3657600">
              <a:spcBef>
                <a:spcPts val="1600"/>
              </a:spcBef>
              <a:spcAft>
                <a:spcPts val="0"/>
              </a:spcAft>
              <a:buClr>
                <a:schemeClr val="lt1"/>
              </a:buClr>
              <a:buSzPts val="1100"/>
              <a:buChar char="○"/>
              <a:defRPr>
                <a:solidFill>
                  <a:schemeClr val="lt1"/>
                </a:solidFill>
              </a:defRPr>
            </a:lvl8pPr>
            <a:lvl9pPr indent="-298450" lvl="8" marL="4114800">
              <a:spcBef>
                <a:spcPts val="1600"/>
              </a:spcBef>
              <a:spcAft>
                <a:spcPts val="1600"/>
              </a:spcAft>
              <a:buClr>
                <a:schemeClr val="lt1"/>
              </a:buClr>
              <a:buSzPts val="1100"/>
              <a:buChar char="■"/>
              <a:defRPr>
                <a:solidFill>
                  <a:schemeClr val="lt1"/>
                </a:solidFill>
              </a:defRPr>
            </a:lvl9pPr>
          </a:lstStyle>
          <a:p/>
        </p:txBody>
      </p:sp>
      <p:sp>
        <p:nvSpPr>
          <p:cNvPr id="79" name="Google Shape;79;p11"/>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80" name="Shape 80"/>
        <p:cNvGrpSpPr/>
        <p:nvPr/>
      </p:nvGrpSpPr>
      <p:grpSpPr>
        <a:xfrm>
          <a:off x="0" y="0"/>
          <a:ext cx="0" cy="0"/>
          <a:chOff x="0" y="0"/>
          <a:chExt cx="0" cy="0"/>
        </a:xfrm>
      </p:grpSpPr>
      <p:sp>
        <p:nvSpPr>
          <p:cNvPr id="81" name="Google Shape;81;p12"/>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dk1"/>
        </a:solidFill>
      </p:bgPr>
    </p:bg>
    <p:spTree>
      <p:nvGrpSpPr>
        <p:cNvPr id="17"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3"/>
          <p:cNvSpPr txBox="1"/>
          <p:nvPr>
            <p:ph type="title"/>
          </p:nvPr>
        </p:nvSpPr>
        <p:spPr>
          <a:xfrm>
            <a:off x="729450" y="1322450"/>
            <a:ext cx="7688400" cy="1518600"/>
          </a:xfrm>
          <a:prstGeom prst="rect">
            <a:avLst/>
          </a:prstGeom>
        </p:spPr>
        <p:txBody>
          <a:bodyPr anchorCtr="0" anchor="t" bIns="91425" lIns="91425" spcFirstLastPara="1" rIns="91425" wrap="square" tIns="91425"/>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22" name="Google Shape;22;p3"/>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3"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 name="Google Shape;28;p4"/>
          <p:cNvSpPr txBox="1"/>
          <p:nvPr>
            <p:ph type="title"/>
          </p:nvPr>
        </p:nvSpPr>
        <p:spPr>
          <a:xfrm>
            <a:off x="729450" y="1318650"/>
            <a:ext cx="7688700" cy="535200"/>
          </a:xfrm>
          <a:prstGeom prst="rect">
            <a:avLst/>
          </a:prstGeom>
        </p:spPr>
        <p:txBody>
          <a:bodyPr anchorCtr="0" anchor="t" bIns="91425" lIns="91425" spcFirstLastPara="1" rIns="91425" wrap="square" tIns="91425"/>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29" name="Google Shape;29;p4"/>
          <p:cNvSpPr txBox="1"/>
          <p:nvPr>
            <p:ph idx="1" type="body"/>
          </p:nvPr>
        </p:nvSpPr>
        <p:spPr>
          <a:xfrm>
            <a:off x="729450" y="2078875"/>
            <a:ext cx="7688700" cy="22611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0" name="Google Shape;30;p4"/>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5"/>
          <p:cNvSpPr txBox="1"/>
          <p:nvPr>
            <p:ph type="title"/>
          </p:nvPr>
        </p:nvSpPr>
        <p:spPr>
          <a:xfrm>
            <a:off x="729450" y="1318650"/>
            <a:ext cx="7688400" cy="535200"/>
          </a:xfrm>
          <a:prstGeom prst="rect">
            <a:avLst/>
          </a:prstGeom>
        </p:spPr>
        <p:txBody>
          <a:bodyPr anchorCtr="0" anchor="t" bIns="91425" lIns="91425" spcFirstLastPara="1" rIns="91425" wrap="square" tIns="91425"/>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37" name="Google Shape;37;p5"/>
          <p:cNvSpPr txBox="1"/>
          <p:nvPr>
            <p:ph idx="1" type="body"/>
          </p:nvPr>
        </p:nvSpPr>
        <p:spPr>
          <a:xfrm>
            <a:off x="729325" y="2078875"/>
            <a:ext cx="3774300" cy="22611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8" name="Google Shape;38;p5"/>
          <p:cNvSpPr txBox="1"/>
          <p:nvPr>
            <p:ph idx="2" type="body"/>
          </p:nvPr>
        </p:nvSpPr>
        <p:spPr>
          <a:xfrm>
            <a:off x="4643604" y="2078875"/>
            <a:ext cx="3774300" cy="22611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9" name="Google Shape;39;p5"/>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0"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6"/>
          <p:cNvSpPr txBox="1"/>
          <p:nvPr>
            <p:ph type="title"/>
          </p:nvPr>
        </p:nvSpPr>
        <p:spPr>
          <a:xfrm>
            <a:off x="729450" y="1318650"/>
            <a:ext cx="7688400" cy="535200"/>
          </a:xfrm>
          <a:prstGeom prst="rect">
            <a:avLst/>
          </a:prstGeom>
        </p:spPr>
        <p:txBody>
          <a:bodyPr anchorCtr="0" anchor="t" bIns="91425" lIns="91425" spcFirstLastPara="1" rIns="91425" wrap="square" tIns="91425"/>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46" name="Google Shape;46;p6"/>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47"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7"/>
          <p:cNvSpPr txBox="1"/>
          <p:nvPr>
            <p:ph type="title"/>
          </p:nvPr>
        </p:nvSpPr>
        <p:spPr>
          <a:xfrm>
            <a:off x="730000" y="1318650"/>
            <a:ext cx="3300900" cy="1381500"/>
          </a:xfrm>
          <a:prstGeom prst="rect">
            <a:avLst/>
          </a:prstGeom>
        </p:spPr>
        <p:txBody>
          <a:bodyPr anchorCtr="0" anchor="t" bIns="91425" lIns="91425" spcFirstLastPara="1" rIns="91425" wrap="square" tIns="91425"/>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53" name="Google Shape;53;p7"/>
          <p:cNvSpPr txBox="1"/>
          <p:nvPr>
            <p:ph idx="1" type="body"/>
          </p:nvPr>
        </p:nvSpPr>
        <p:spPr>
          <a:xfrm>
            <a:off x="721225" y="2781725"/>
            <a:ext cx="3300900" cy="15975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4" name="Google Shape;54;p7"/>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8"/>
          <p:cNvSpPr txBox="1"/>
          <p:nvPr>
            <p:ph type="title"/>
          </p:nvPr>
        </p:nvSpPr>
        <p:spPr>
          <a:xfrm>
            <a:off x="729450" y="864300"/>
            <a:ext cx="7021200" cy="2985000"/>
          </a:xfrm>
          <a:prstGeom prst="rect">
            <a:avLst/>
          </a:prstGeom>
        </p:spPr>
        <p:txBody>
          <a:bodyPr anchorCtr="0" anchor="ctr" bIns="91425" lIns="91425" spcFirstLastPara="1" rIns="91425" wrap="square" tIns="91425"/>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60" name="Google Shape;60;p8"/>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9"/>
          <p:cNvSpPr txBox="1"/>
          <p:nvPr>
            <p:ph type="title"/>
          </p:nvPr>
        </p:nvSpPr>
        <p:spPr>
          <a:xfrm>
            <a:off x="730000" y="1318650"/>
            <a:ext cx="3300900" cy="1687200"/>
          </a:xfrm>
          <a:prstGeom prst="rect">
            <a:avLst/>
          </a:prstGeom>
        </p:spPr>
        <p:txBody>
          <a:bodyPr anchorCtr="0" anchor="t" bIns="91425" lIns="91425" spcFirstLastPara="1" rIns="91425" wrap="square" tIns="91425"/>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67" name="Google Shape;67;p9"/>
          <p:cNvSpPr txBox="1"/>
          <p:nvPr>
            <p:ph idx="1" type="subTitle"/>
          </p:nvPr>
        </p:nvSpPr>
        <p:spPr>
          <a:xfrm>
            <a:off x="724950" y="3161525"/>
            <a:ext cx="3300900" cy="759000"/>
          </a:xfrm>
          <a:prstGeom prst="rect">
            <a:avLst/>
          </a:prstGeom>
        </p:spPr>
        <p:txBody>
          <a:bodyPr anchorCtr="0" anchor="t" bIns="91425" lIns="91425" spcFirstLastPara="1" rIns="91425" wrap="square" tIns="91425"/>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68" name="Google Shape;68;p9"/>
          <p:cNvSpPr txBox="1"/>
          <p:nvPr>
            <p:ph idx="2" type="body"/>
          </p:nvPr>
        </p:nvSpPr>
        <p:spPr>
          <a:xfrm>
            <a:off x="5174225" y="1352625"/>
            <a:ext cx="3374400" cy="30255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9" name="Google Shape;69;p9"/>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70" name="Shape 70"/>
        <p:cNvGrpSpPr/>
        <p:nvPr/>
      </p:nvGrpSpPr>
      <p:grpSpPr>
        <a:xfrm>
          <a:off x="0" y="0"/>
          <a:ext cx="0" cy="0"/>
          <a:chOff x="0" y="0"/>
          <a:chExt cx="0" cy="0"/>
        </a:xfrm>
      </p:grpSpPr>
      <p:sp>
        <p:nvSpPr>
          <p:cNvPr id="71" name="Google Shape;71;p10"/>
          <p:cNvSpPr txBox="1"/>
          <p:nvPr>
            <p:ph idx="1" type="body"/>
          </p:nvPr>
        </p:nvSpPr>
        <p:spPr>
          <a:xfrm>
            <a:off x="724950" y="4372551"/>
            <a:ext cx="7697400" cy="4605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300"/>
              <a:buNone/>
              <a:defRPr/>
            </a:lvl1pPr>
          </a:lstStyle>
          <a:p/>
        </p:txBody>
      </p:sp>
      <p:sp>
        <p:nvSpPr>
          <p:cNvPr id="72" name="Google Shape;72;p10"/>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SzPts val="2800"/>
              <a:buFont typeface="Raleway"/>
              <a:buNone/>
              <a:defRPr b="1" sz="2800">
                <a:latin typeface="Raleway"/>
                <a:ea typeface="Raleway"/>
                <a:cs typeface="Raleway"/>
                <a:sym typeface="Raleway"/>
              </a:defRPr>
            </a:lvl1pPr>
            <a:lvl2pPr lvl="1">
              <a:spcBef>
                <a:spcPts val="0"/>
              </a:spcBef>
              <a:spcAft>
                <a:spcPts val="0"/>
              </a:spcAft>
              <a:buSzPts val="2800"/>
              <a:buFont typeface="Raleway"/>
              <a:buNone/>
              <a:defRPr b="1" sz="2800">
                <a:latin typeface="Raleway"/>
                <a:ea typeface="Raleway"/>
                <a:cs typeface="Raleway"/>
                <a:sym typeface="Raleway"/>
              </a:defRPr>
            </a:lvl2pPr>
            <a:lvl3pPr lvl="2">
              <a:spcBef>
                <a:spcPts val="0"/>
              </a:spcBef>
              <a:spcAft>
                <a:spcPts val="0"/>
              </a:spcAft>
              <a:buSzPts val="2800"/>
              <a:buFont typeface="Raleway"/>
              <a:buNone/>
              <a:defRPr b="1" sz="2800">
                <a:latin typeface="Raleway"/>
                <a:ea typeface="Raleway"/>
                <a:cs typeface="Raleway"/>
                <a:sym typeface="Raleway"/>
              </a:defRPr>
            </a:lvl3pPr>
            <a:lvl4pPr lvl="3">
              <a:spcBef>
                <a:spcPts val="0"/>
              </a:spcBef>
              <a:spcAft>
                <a:spcPts val="0"/>
              </a:spcAft>
              <a:buSzPts val="2800"/>
              <a:buFont typeface="Raleway"/>
              <a:buNone/>
              <a:defRPr b="1" sz="2800">
                <a:latin typeface="Raleway"/>
                <a:ea typeface="Raleway"/>
                <a:cs typeface="Raleway"/>
                <a:sym typeface="Raleway"/>
              </a:defRPr>
            </a:lvl4pPr>
            <a:lvl5pPr lvl="4">
              <a:spcBef>
                <a:spcPts val="0"/>
              </a:spcBef>
              <a:spcAft>
                <a:spcPts val="0"/>
              </a:spcAft>
              <a:buSzPts val="2800"/>
              <a:buFont typeface="Raleway"/>
              <a:buNone/>
              <a:defRPr b="1" sz="2800">
                <a:latin typeface="Raleway"/>
                <a:ea typeface="Raleway"/>
                <a:cs typeface="Raleway"/>
                <a:sym typeface="Raleway"/>
              </a:defRPr>
            </a:lvl5pPr>
            <a:lvl6pPr lvl="5">
              <a:spcBef>
                <a:spcPts val="0"/>
              </a:spcBef>
              <a:spcAft>
                <a:spcPts val="0"/>
              </a:spcAft>
              <a:buSzPts val="2800"/>
              <a:buFont typeface="Raleway"/>
              <a:buNone/>
              <a:defRPr b="1" sz="2800">
                <a:latin typeface="Raleway"/>
                <a:ea typeface="Raleway"/>
                <a:cs typeface="Raleway"/>
                <a:sym typeface="Raleway"/>
              </a:defRPr>
            </a:lvl6pPr>
            <a:lvl7pPr lvl="6">
              <a:spcBef>
                <a:spcPts val="0"/>
              </a:spcBef>
              <a:spcAft>
                <a:spcPts val="0"/>
              </a:spcAft>
              <a:buSzPts val="2800"/>
              <a:buFont typeface="Raleway"/>
              <a:buNone/>
              <a:defRPr b="1" sz="2800">
                <a:latin typeface="Raleway"/>
                <a:ea typeface="Raleway"/>
                <a:cs typeface="Raleway"/>
                <a:sym typeface="Raleway"/>
              </a:defRPr>
            </a:lvl7pPr>
            <a:lvl8pPr lvl="7">
              <a:spcBef>
                <a:spcPts val="0"/>
              </a:spcBef>
              <a:spcAft>
                <a:spcPts val="0"/>
              </a:spcAft>
              <a:buSzPts val="2800"/>
              <a:buFont typeface="Raleway"/>
              <a:buNone/>
              <a:defRPr b="1" sz="2800">
                <a:latin typeface="Raleway"/>
                <a:ea typeface="Raleway"/>
                <a:cs typeface="Raleway"/>
                <a:sym typeface="Raleway"/>
              </a:defRPr>
            </a:lvl8pPr>
            <a:lvl9pPr lvl="8">
              <a:spcBef>
                <a:spcPts val="0"/>
              </a:spcBef>
              <a:spcAft>
                <a:spcPts val="0"/>
              </a:spcAft>
              <a:buSzPts val="2800"/>
              <a:buFont typeface="Raleway"/>
              <a:buNone/>
              <a:defRPr b="1" sz="2800">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11150" lvl="0" marL="45720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a:lnSpc>
                <a:spcPct val="115000"/>
              </a:lnSpc>
              <a:spcBef>
                <a:spcPts val="1600"/>
              </a:spcBef>
              <a:spcAft>
                <a:spcPts val="160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8" name="Google Shape;8;p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hyperlink" Target="mailto:afsmith@umd.edu" TargetMode="External"/><Relationship Id="rId4" Type="http://schemas.openxmlformats.org/officeDocument/2006/relationships/hyperlink" Target="mailto:espangl1@umd.edu" TargetMode="External"/><Relationship Id="rId5" Type="http://schemas.openxmlformats.org/officeDocument/2006/relationships/hyperlink" Target="mailto:tvaughan@umd.ed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sp>
        <p:nvSpPr>
          <p:cNvPr id="86" name="Google Shape;86;p13"/>
          <p:cNvSpPr txBox="1"/>
          <p:nvPr>
            <p:ph type="ctrTitle"/>
          </p:nvPr>
        </p:nvSpPr>
        <p:spPr>
          <a:xfrm>
            <a:off x="729450" y="1322450"/>
            <a:ext cx="8306700" cy="166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UPS Address Cleanup Project</a:t>
            </a:r>
            <a:endParaRPr/>
          </a:p>
          <a:p>
            <a:pPr indent="0" lvl="0" marL="0" rtl="0" algn="l">
              <a:spcBef>
                <a:spcPts val="0"/>
              </a:spcBef>
              <a:spcAft>
                <a:spcPts val="0"/>
              </a:spcAft>
              <a:buNone/>
            </a:pPr>
            <a:r>
              <a:t/>
            </a:r>
            <a:endParaRPr sz="2400"/>
          </a:p>
          <a:p>
            <a:pPr indent="0" lvl="0" marL="0" rtl="0" algn="l">
              <a:spcBef>
                <a:spcPts val="0"/>
              </a:spcBef>
              <a:spcAft>
                <a:spcPts val="0"/>
              </a:spcAft>
              <a:buNone/>
            </a:pPr>
            <a:r>
              <a:rPr lang="en" sz="2400"/>
              <a:t>University of Maryland Libraries</a:t>
            </a:r>
            <a:endParaRPr sz="2400"/>
          </a:p>
        </p:txBody>
      </p:sp>
      <p:sp>
        <p:nvSpPr>
          <p:cNvPr id="87" name="Google Shape;87;p13"/>
          <p:cNvSpPr txBox="1"/>
          <p:nvPr>
            <p:ph idx="1" type="subTitle"/>
          </p:nvPr>
        </p:nvSpPr>
        <p:spPr>
          <a:xfrm>
            <a:off x="729452" y="2721475"/>
            <a:ext cx="7688100" cy="54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Austin Smith (RSR), Emily Spangler (L&amp;P) &amp; Taylor Vaughan (RSR)</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Google Shape;143;p22"/>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Considerations</a:t>
            </a:r>
            <a:endParaRPr/>
          </a:p>
        </p:txBody>
      </p:sp>
      <p:sp>
        <p:nvSpPr>
          <p:cNvPr id="144" name="Google Shape;144;p22"/>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a:t>We planned to use an UPS address validator before importing, but realized the validator did not </a:t>
            </a:r>
            <a:r>
              <a:rPr lang="en"/>
              <a:t>recognize </a:t>
            </a:r>
            <a:r>
              <a:rPr lang="en"/>
              <a:t>some of the correct addresses</a:t>
            </a:r>
            <a:endParaRPr/>
          </a:p>
          <a:p>
            <a:pPr indent="-311150" lvl="0" marL="457200" rtl="0" algn="l">
              <a:spcBef>
                <a:spcPts val="0"/>
              </a:spcBef>
              <a:spcAft>
                <a:spcPts val="0"/>
              </a:spcAft>
              <a:buSzPts val="1300"/>
              <a:buChar char="●"/>
            </a:pPr>
            <a:r>
              <a:rPr lang="en"/>
              <a:t>International shipping addresses were excluded from the review and import because they are always checked before a shipment</a:t>
            </a:r>
            <a:endParaRPr/>
          </a:p>
          <a:p>
            <a:pPr indent="-311150" lvl="0" marL="457200" rtl="0" algn="l">
              <a:spcBef>
                <a:spcPts val="0"/>
              </a:spcBef>
              <a:spcAft>
                <a:spcPts val="0"/>
              </a:spcAft>
              <a:buSzPts val="1300"/>
              <a:buChar char="●"/>
            </a:pPr>
            <a:r>
              <a:rPr lang="en"/>
              <a:t>We thought this would be a relatively quick process but ended up taking 3-4 months to complete</a:t>
            </a:r>
            <a:endParaRPr/>
          </a:p>
          <a:p>
            <a:pPr indent="-311150" lvl="0" marL="457200" rtl="0" algn="l">
              <a:spcBef>
                <a:spcPts val="0"/>
              </a:spcBef>
              <a:spcAft>
                <a:spcPts val="0"/>
              </a:spcAft>
              <a:buSzPts val="1300"/>
              <a:buChar char="●"/>
            </a:pPr>
            <a:r>
              <a:rPr lang="en"/>
              <a:t>We expect to get some invoices for incorrect addresses as a direct result of this project, but hope once those corrections are made it won’t occur as frequently</a:t>
            </a:r>
            <a:endParaRPr/>
          </a:p>
          <a:p>
            <a:pPr indent="0" lvl="0" marL="0" rtl="0" algn="l">
              <a:spcBef>
                <a:spcPts val="1600"/>
              </a:spcBef>
              <a:spcAft>
                <a:spcPts val="160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Google Shape;149;p23"/>
          <p:cNvSpPr/>
          <p:nvPr/>
        </p:nvSpPr>
        <p:spPr>
          <a:xfrm>
            <a:off x="1046301" y="2149787"/>
            <a:ext cx="2799373" cy="843925"/>
          </a:xfrm>
          <a:prstGeom prst="rect">
            <a:avLst/>
          </a:prstGeom>
        </p:spPr>
        <p:txBody>
          <a:bodyPr>
            <a:prstTxWarp prst="textPlain"/>
          </a:bodyPr>
          <a:lstStyle/>
          <a:p>
            <a:pPr lvl="0" algn="ctr"/>
            <a:r>
              <a:rPr b="0" i="0">
                <a:ln cap="flat" cmpd="sng" w="9525">
                  <a:solidFill>
                    <a:schemeClr val="dk2"/>
                  </a:solidFill>
                  <a:prstDash val="solid"/>
                  <a:round/>
                  <a:headEnd len="sm" w="sm" type="none"/>
                  <a:tailEnd len="sm" w="sm" type="none"/>
                </a:ln>
                <a:solidFill>
                  <a:srgbClr val="CC0000"/>
                </a:solidFill>
                <a:latin typeface="Arial"/>
              </a:rPr>
              <a:t>5048</a:t>
            </a:r>
          </a:p>
        </p:txBody>
      </p:sp>
      <p:sp>
        <p:nvSpPr>
          <p:cNvPr id="150" name="Google Shape;150;p23"/>
          <p:cNvSpPr/>
          <p:nvPr/>
        </p:nvSpPr>
        <p:spPr>
          <a:xfrm>
            <a:off x="4255750" y="2364738"/>
            <a:ext cx="684600" cy="414000"/>
          </a:xfrm>
          <a:prstGeom prst="rightArrow">
            <a:avLst>
              <a:gd fmla="val 50000" name="adj1"/>
              <a:gd fmla="val 50000" name="adj2"/>
            </a:avLst>
          </a:prstGeom>
          <a:solidFill>
            <a:srgbClr val="FFD9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23"/>
          <p:cNvSpPr/>
          <p:nvPr/>
        </p:nvSpPr>
        <p:spPr>
          <a:xfrm>
            <a:off x="5350424" y="2149401"/>
            <a:ext cx="2623723" cy="844650"/>
          </a:xfrm>
          <a:prstGeom prst="rect">
            <a:avLst/>
          </a:prstGeom>
        </p:spPr>
        <p:txBody>
          <a:bodyPr>
            <a:prstTxWarp prst="textPlain"/>
          </a:bodyPr>
          <a:lstStyle/>
          <a:p>
            <a:pPr lvl="0" algn="ctr"/>
            <a:r>
              <a:rPr b="0" i="0">
                <a:ln cap="flat" cmpd="sng" w="9525">
                  <a:solidFill>
                    <a:schemeClr val="dk2"/>
                  </a:solidFill>
                  <a:prstDash val="solid"/>
                  <a:round/>
                  <a:headEnd len="sm" w="sm" type="none"/>
                  <a:tailEnd len="sm" w="sm" type="none"/>
                </a:ln>
                <a:solidFill>
                  <a:srgbClr val="6AA84F"/>
                </a:solidFill>
                <a:latin typeface="Arial"/>
              </a:rPr>
              <a:t>1350</a:t>
            </a:r>
          </a:p>
        </p:txBody>
      </p:sp>
      <p:sp>
        <p:nvSpPr>
          <p:cNvPr id="152" name="Google Shape;152;p23"/>
          <p:cNvSpPr txBox="1"/>
          <p:nvPr/>
        </p:nvSpPr>
        <p:spPr>
          <a:xfrm>
            <a:off x="3320650" y="3308125"/>
            <a:ext cx="2554800" cy="59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en" sz="3600">
                <a:latin typeface="Raleway"/>
                <a:ea typeface="Raleway"/>
                <a:cs typeface="Raleway"/>
                <a:sym typeface="Raleway"/>
              </a:rPr>
              <a:t>Addresses</a:t>
            </a:r>
            <a:endParaRPr b="1" i="1" sz="3600">
              <a:latin typeface="Raleway"/>
              <a:ea typeface="Raleway"/>
              <a:cs typeface="Raleway"/>
              <a:sym typeface="Raleway"/>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sp>
        <p:nvSpPr>
          <p:cNvPr id="157" name="Google Shape;157;p24"/>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Conclusions</a:t>
            </a:r>
            <a:endParaRPr/>
          </a:p>
        </p:txBody>
      </p:sp>
      <p:sp>
        <p:nvSpPr>
          <p:cNvPr id="158" name="Google Shape;158;p24"/>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a:t>Correcting an address book with thousands of addresses is no easy task, but with some organization and </a:t>
            </a:r>
            <a:r>
              <a:rPr lang="en"/>
              <a:t>communication</a:t>
            </a:r>
            <a:r>
              <a:rPr lang="en"/>
              <a:t> it can be done</a:t>
            </a:r>
            <a:endParaRPr/>
          </a:p>
          <a:p>
            <a:pPr indent="-311150" lvl="0" marL="457200" rtl="0" algn="l">
              <a:spcBef>
                <a:spcPts val="0"/>
              </a:spcBef>
              <a:spcAft>
                <a:spcPts val="0"/>
              </a:spcAft>
              <a:buSzPts val="1300"/>
              <a:buChar char="●"/>
            </a:pPr>
            <a:r>
              <a:rPr lang="en"/>
              <a:t>The goal for this project was to improve </a:t>
            </a:r>
            <a:r>
              <a:rPr lang="en"/>
              <a:t>accuracy</a:t>
            </a:r>
            <a:r>
              <a:rPr lang="en"/>
              <a:t>  on our shipping logistics and costs. By eliminating unnecessary addresses, we think this goal was achieved</a:t>
            </a:r>
            <a:endParaRPr/>
          </a:p>
          <a:p>
            <a:pPr indent="-311150" lvl="0" marL="457200" rtl="0" algn="l">
              <a:spcBef>
                <a:spcPts val="0"/>
              </a:spcBef>
              <a:spcAft>
                <a:spcPts val="0"/>
              </a:spcAft>
              <a:buSzPts val="1300"/>
              <a:buChar char="●"/>
            </a:pPr>
            <a:r>
              <a:rPr lang="en"/>
              <a:t>RSR </a:t>
            </a:r>
            <a:r>
              <a:rPr lang="en"/>
              <a:t>reformatted</a:t>
            </a:r>
            <a:r>
              <a:rPr lang="en"/>
              <a:t> address barcodes to include most destinations, which will cut down on shipping errors and duplicates</a:t>
            </a:r>
            <a:endParaRPr/>
          </a:p>
          <a:p>
            <a:pPr indent="-311150" lvl="0" marL="457200" rtl="0" algn="l">
              <a:spcBef>
                <a:spcPts val="0"/>
              </a:spcBef>
              <a:spcAft>
                <a:spcPts val="0"/>
              </a:spcAft>
              <a:buSzPts val="1300"/>
              <a:buChar char="●"/>
            </a:pPr>
            <a:r>
              <a:rPr lang="en"/>
              <a:t>Next steps: L&amp;P auditing the address book once a year and consulting RSR on deletions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sp>
        <p:nvSpPr>
          <p:cNvPr id="163" name="Google Shape;163;p25"/>
          <p:cNvSpPr txBox="1"/>
          <p:nvPr>
            <p:ph type="ctrTitle"/>
          </p:nvPr>
        </p:nvSpPr>
        <p:spPr>
          <a:xfrm>
            <a:off x="729450" y="1322450"/>
            <a:ext cx="7688100" cy="3502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7200"/>
              <a:t>Questions?</a:t>
            </a:r>
            <a:endParaRPr sz="1100"/>
          </a:p>
          <a:p>
            <a:pPr indent="0" lvl="0" marL="0" rtl="0" algn="l">
              <a:spcBef>
                <a:spcPts val="0"/>
              </a:spcBef>
              <a:spcAft>
                <a:spcPts val="0"/>
              </a:spcAft>
              <a:buNone/>
            </a:pPr>
            <a:r>
              <a:t/>
            </a:r>
            <a:endParaRPr sz="1100"/>
          </a:p>
          <a:p>
            <a:pPr indent="0" lvl="0" marL="0" rtl="0" algn="l">
              <a:spcBef>
                <a:spcPts val="0"/>
              </a:spcBef>
              <a:spcAft>
                <a:spcPts val="0"/>
              </a:spcAft>
              <a:buNone/>
            </a:pPr>
            <a:r>
              <a:t/>
            </a:r>
            <a:endParaRPr sz="1100"/>
          </a:p>
          <a:p>
            <a:pPr indent="0" lvl="0" marL="0" rtl="0" algn="l">
              <a:spcBef>
                <a:spcPts val="0"/>
              </a:spcBef>
              <a:spcAft>
                <a:spcPts val="0"/>
              </a:spcAft>
              <a:buNone/>
            </a:pPr>
            <a:r>
              <a:rPr lang="en" sz="2400"/>
              <a:t>Austin Smith: </a:t>
            </a:r>
            <a:r>
              <a:rPr lang="en" sz="2400" u="sng">
                <a:solidFill>
                  <a:schemeClr val="hlink"/>
                </a:solidFill>
                <a:hlinkClick r:id="rId3"/>
              </a:rPr>
              <a:t>afsmith@umd.edu</a:t>
            </a:r>
            <a:endParaRPr sz="2400"/>
          </a:p>
          <a:p>
            <a:pPr indent="0" lvl="0" marL="0" rtl="0" algn="l">
              <a:spcBef>
                <a:spcPts val="0"/>
              </a:spcBef>
              <a:spcAft>
                <a:spcPts val="0"/>
              </a:spcAft>
              <a:buNone/>
            </a:pPr>
            <a:r>
              <a:rPr lang="en" sz="2400"/>
              <a:t>Emily Spangler: </a:t>
            </a:r>
            <a:r>
              <a:rPr lang="en" sz="2400" u="sng">
                <a:solidFill>
                  <a:schemeClr val="hlink"/>
                </a:solidFill>
                <a:hlinkClick r:id="rId4"/>
              </a:rPr>
              <a:t>espangl1@umd.edu</a:t>
            </a:r>
            <a:endParaRPr sz="2400"/>
          </a:p>
          <a:p>
            <a:pPr indent="0" lvl="0" marL="0" rtl="0" algn="l">
              <a:spcBef>
                <a:spcPts val="0"/>
              </a:spcBef>
              <a:spcAft>
                <a:spcPts val="0"/>
              </a:spcAft>
              <a:buNone/>
            </a:pPr>
            <a:r>
              <a:rPr lang="en" sz="2400"/>
              <a:t>Taylor Vaughan: </a:t>
            </a:r>
            <a:r>
              <a:rPr lang="en" sz="2400" u="sng">
                <a:solidFill>
                  <a:schemeClr val="hlink"/>
                </a:solidFill>
                <a:hlinkClick r:id="rId5"/>
              </a:rPr>
              <a:t>tvaughan@umd.edu</a:t>
            </a:r>
            <a:endParaRPr sz="2400"/>
          </a:p>
          <a:p>
            <a:pPr indent="0" lvl="0" marL="0" rtl="0" algn="l">
              <a:spcBef>
                <a:spcPts val="0"/>
              </a:spcBef>
              <a:spcAft>
                <a:spcPts val="0"/>
              </a:spcAft>
              <a:buNone/>
            </a:pPr>
            <a:r>
              <a:t/>
            </a:r>
            <a:endParaRPr sz="24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 name="Shape 91"/>
        <p:cNvGrpSpPr/>
        <p:nvPr/>
      </p:nvGrpSpPr>
      <p:grpSpPr>
        <a:xfrm>
          <a:off x="0" y="0"/>
          <a:ext cx="0" cy="0"/>
          <a:chOff x="0" y="0"/>
          <a:chExt cx="0" cy="0"/>
        </a:xfrm>
      </p:grpSpPr>
      <p:sp>
        <p:nvSpPr>
          <p:cNvPr id="92" name="Google Shape;92;p14"/>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600"/>
              <a:t>The Problems</a:t>
            </a:r>
            <a:endParaRPr sz="3600"/>
          </a:p>
        </p:txBody>
      </p:sp>
      <p:sp>
        <p:nvSpPr>
          <p:cNvPr id="93" name="Google Shape;93;p14"/>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We were being billed for incorrect UPS addresses</a:t>
            </a:r>
            <a:endParaRPr sz="1800"/>
          </a:p>
          <a:p>
            <a:pPr indent="-342900" lvl="0" marL="457200" rtl="0" algn="l">
              <a:spcBef>
                <a:spcPts val="0"/>
              </a:spcBef>
              <a:spcAft>
                <a:spcPts val="0"/>
              </a:spcAft>
              <a:buSzPts val="1800"/>
              <a:buChar char="●"/>
            </a:pPr>
            <a:r>
              <a:rPr lang="en" sz="1800"/>
              <a:t>ILL message boards were expressing similar frustrations</a:t>
            </a:r>
            <a:endParaRPr sz="1800"/>
          </a:p>
          <a:p>
            <a:pPr indent="-342900" lvl="0" marL="457200" rtl="0" algn="l">
              <a:spcBef>
                <a:spcPts val="0"/>
              </a:spcBef>
              <a:spcAft>
                <a:spcPts val="0"/>
              </a:spcAft>
              <a:buSzPts val="1800"/>
              <a:buChar char="●"/>
            </a:pPr>
            <a:r>
              <a:rPr lang="en" sz="1800"/>
              <a:t>Our UPS address book was cluttered, filled with duplicates and </a:t>
            </a:r>
            <a:r>
              <a:rPr lang="en" sz="1800"/>
              <a:t>irrelevant</a:t>
            </a:r>
            <a:r>
              <a:rPr lang="en" sz="1800"/>
              <a:t> addresses</a:t>
            </a:r>
            <a:endParaRPr sz="18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 name="Shape 97"/>
        <p:cNvGrpSpPr/>
        <p:nvPr/>
      </p:nvGrpSpPr>
      <p:grpSpPr>
        <a:xfrm>
          <a:off x="0" y="0"/>
          <a:ext cx="0" cy="0"/>
          <a:chOff x="0" y="0"/>
          <a:chExt cx="0" cy="0"/>
        </a:xfrm>
      </p:grpSpPr>
      <p:sp>
        <p:nvSpPr>
          <p:cNvPr id="98" name="Google Shape;98;p15"/>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600"/>
              <a:t>The Solutions </a:t>
            </a:r>
            <a:endParaRPr sz="3600"/>
          </a:p>
        </p:txBody>
      </p:sp>
      <p:sp>
        <p:nvSpPr>
          <p:cNvPr id="99" name="Google Shape;99;p15"/>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Importing a new UPS address book</a:t>
            </a:r>
            <a:endParaRPr sz="1800"/>
          </a:p>
          <a:p>
            <a:pPr indent="-342900" lvl="0" marL="457200" rtl="0" algn="l">
              <a:spcBef>
                <a:spcPts val="0"/>
              </a:spcBef>
              <a:spcAft>
                <a:spcPts val="0"/>
              </a:spcAft>
              <a:buSzPts val="1800"/>
              <a:buChar char="●"/>
            </a:pPr>
            <a:r>
              <a:rPr lang="en" sz="1800"/>
              <a:t>Improving our relationship with UPS and our own internal workflows</a:t>
            </a:r>
            <a:endParaRPr sz="1800"/>
          </a:p>
          <a:p>
            <a:pPr indent="-342900" lvl="0" marL="457200" rtl="0" algn="l">
              <a:spcBef>
                <a:spcPts val="0"/>
              </a:spcBef>
              <a:spcAft>
                <a:spcPts val="0"/>
              </a:spcAft>
              <a:buSzPts val="1800"/>
              <a:buChar char="●"/>
            </a:pPr>
            <a:r>
              <a:rPr lang="en" sz="1800"/>
              <a:t>Including other departments, units, and schools in this project to better ILL lending and borrowing practices</a:t>
            </a:r>
            <a:endParaRPr sz="18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 name="Shape 103"/>
        <p:cNvGrpSpPr/>
        <p:nvPr/>
      </p:nvGrpSpPr>
      <p:grpSpPr>
        <a:xfrm>
          <a:off x="0" y="0"/>
          <a:ext cx="0" cy="0"/>
          <a:chOff x="0" y="0"/>
          <a:chExt cx="0" cy="0"/>
        </a:xfrm>
      </p:grpSpPr>
      <p:sp>
        <p:nvSpPr>
          <p:cNvPr id="104" name="Google Shape;104;p16"/>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Old UPS Address Book</a:t>
            </a:r>
            <a:endParaRPr/>
          </a:p>
        </p:txBody>
      </p:sp>
      <p:sp>
        <p:nvSpPr>
          <p:cNvPr id="105" name="Google Shape;105;p16"/>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Over 5000 addresses. Included:</a:t>
            </a:r>
            <a:endParaRPr sz="1800"/>
          </a:p>
          <a:p>
            <a:pPr indent="-342900" lvl="1" marL="914400" rtl="0" algn="l">
              <a:spcBef>
                <a:spcPts val="0"/>
              </a:spcBef>
              <a:spcAft>
                <a:spcPts val="0"/>
              </a:spcAft>
              <a:buSzPts val="1800"/>
              <a:buChar char="○"/>
            </a:pPr>
            <a:r>
              <a:rPr lang="en" sz="1800"/>
              <a:t>Duplicate addresses</a:t>
            </a:r>
            <a:endParaRPr sz="1800"/>
          </a:p>
          <a:p>
            <a:pPr indent="-342900" lvl="1" marL="914400" rtl="0" algn="l">
              <a:spcBef>
                <a:spcPts val="0"/>
              </a:spcBef>
              <a:spcAft>
                <a:spcPts val="0"/>
              </a:spcAft>
              <a:buSzPts val="1800"/>
              <a:buChar char="○"/>
            </a:pPr>
            <a:r>
              <a:rPr lang="en" sz="1800"/>
              <a:t>Addresses we didn’t need anymore</a:t>
            </a:r>
            <a:endParaRPr sz="1800"/>
          </a:p>
          <a:p>
            <a:pPr indent="-342900" lvl="1" marL="914400" rtl="0" algn="l">
              <a:spcBef>
                <a:spcPts val="0"/>
              </a:spcBef>
              <a:spcAft>
                <a:spcPts val="0"/>
              </a:spcAft>
              <a:buSzPts val="1800"/>
              <a:buChar char="○"/>
            </a:pPr>
            <a:r>
              <a:rPr lang="en" sz="1800"/>
              <a:t>Addresses that were incorrect or out-of-date</a:t>
            </a:r>
            <a:endParaRPr sz="18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sp>
        <p:nvSpPr>
          <p:cNvPr id="110" name="Google Shape;110;p17"/>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Include</a:t>
            </a:r>
            <a:endParaRPr/>
          </a:p>
        </p:txBody>
      </p:sp>
      <p:sp>
        <p:nvSpPr>
          <p:cNvPr id="111" name="Google Shape;111;p17"/>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a:t>Before scheduling the import, we asked several departments in our library if they needed to include addresses</a:t>
            </a:r>
            <a:endParaRPr/>
          </a:p>
          <a:p>
            <a:pPr indent="-311150" lvl="0" marL="457200" rtl="0" algn="l">
              <a:spcBef>
                <a:spcPts val="0"/>
              </a:spcBef>
              <a:spcAft>
                <a:spcPts val="0"/>
              </a:spcAft>
              <a:buSzPts val="1300"/>
              <a:buChar char="●"/>
            </a:pPr>
            <a:r>
              <a:rPr lang="en"/>
              <a:t>Our </a:t>
            </a:r>
            <a:r>
              <a:rPr lang="en"/>
              <a:t>Digitization</a:t>
            </a:r>
            <a:r>
              <a:rPr lang="en"/>
              <a:t> department at UMD also uses the UPS machine to ship and </a:t>
            </a:r>
            <a:r>
              <a:rPr lang="en"/>
              <a:t>receive</a:t>
            </a:r>
            <a:r>
              <a:rPr lang="en"/>
              <a:t> packages, so it was essential to keep them updated about the timeline of this project, as well as ask them for any addresses they wanted us to include in the import</a:t>
            </a:r>
            <a:endParaRPr/>
          </a:p>
          <a:p>
            <a:pPr indent="-311150" lvl="0" marL="457200" rtl="0" algn="l">
              <a:spcBef>
                <a:spcPts val="0"/>
              </a:spcBef>
              <a:spcAft>
                <a:spcPts val="0"/>
              </a:spcAft>
              <a:buSzPts val="1300"/>
              <a:buChar char="●"/>
            </a:pPr>
            <a:r>
              <a:rPr lang="en"/>
              <a:t>We hope sharing this process will encourage other schools with ILL departments or heavy resource sharing workloads to assess their address book</a:t>
            </a:r>
            <a:endParaRPr/>
          </a:p>
          <a:p>
            <a:pPr indent="-311150" lvl="0" marL="457200" rtl="0" algn="l">
              <a:spcBef>
                <a:spcPts val="0"/>
              </a:spcBef>
              <a:spcAft>
                <a:spcPts val="0"/>
              </a:spcAft>
              <a:buSzPts val="1300"/>
              <a:buChar char="●"/>
            </a:pPr>
            <a:r>
              <a:rPr lang="en"/>
              <a:t>It may also benefit ILL departments to make sure their own addresses are consistent as a best practice, to limit unnecessary UPS charges for other schools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Google Shape;116;p18"/>
          <p:cNvSpPr txBox="1"/>
          <p:nvPr>
            <p:ph type="title"/>
          </p:nvPr>
        </p:nvSpPr>
        <p:spPr>
          <a:xfrm>
            <a:off x="765275" y="132580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Export, Review, &amp; Import</a:t>
            </a:r>
            <a:endParaRPr/>
          </a:p>
        </p:txBody>
      </p:sp>
      <p:sp>
        <p:nvSpPr>
          <p:cNvPr id="117" name="Google Shape;117;p18"/>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a:t>Through ILLiad, we identified ILL UPS addresses we currently ship to and put these addresses into two spreadsheets via Google Sheets for collaboration ease</a:t>
            </a:r>
            <a:endParaRPr/>
          </a:p>
          <a:p>
            <a:pPr indent="-311150" lvl="0" marL="457200" rtl="0" algn="l">
              <a:spcBef>
                <a:spcPts val="0"/>
              </a:spcBef>
              <a:spcAft>
                <a:spcPts val="0"/>
              </a:spcAft>
              <a:buSzPts val="1300"/>
              <a:buChar char="●"/>
            </a:pPr>
            <a:r>
              <a:rPr lang="en"/>
              <a:t>One sheet designated as “Review Needed” for addresses that may be needed but were missing </a:t>
            </a:r>
            <a:r>
              <a:rPr lang="en"/>
              <a:t>pertinent</a:t>
            </a:r>
            <a:r>
              <a:rPr lang="en"/>
              <a:t> information, i.e. address line, zip code, etc., and another designated as “Ready for Import” for addresses that had no issues</a:t>
            </a:r>
            <a:endParaRPr/>
          </a:p>
          <a:p>
            <a:pPr indent="-311150" lvl="0" marL="457200" rtl="0" algn="l">
              <a:spcBef>
                <a:spcPts val="0"/>
              </a:spcBef>
              <a:spcAft>
                <a:spcPts val="0"/>
              </a:spcAft>
              <a:buSzPts val="1300"/>
              <a:buChar char="●"/>
            </a:pPr>
            <a:r>
              <a:rPr lang="en"/>
              <a:t>About 900 addresses needed to be reviewed, so we each reviewed around 300</a:t>
            </a:r>
            <a:endParaRPr/>
          </a:p>
          <a:p>
            <a:pPr indent="-311150" lvl="0" marL="457200" rtl="0" algn="l">
              <a:spcBef>
                <a:spcPts val="0"/>
              </a:spcBef>
              <a:spcAft>
                <a:spcPts val="0"/>
              </a:spcAft>
              <a:buSzPts val="1300"/>
              <a:buChar char="●"/>
            </a:pPr>
            <a:r>
              <a:rPr lang="en"/>
              <a:t>Once the addresses were cleaned up, they were added to the “Ready to Import” spreadsheet</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 name="Shape 121"/>
        <p:cNvGrpSpPr/>
        <p:nvPr/>
      </p:nvGrpSpPr>
      <p:grpSpPr>
        <a:xfrm>
          <a:off x="0" y="0"/>
          <a:ext cx="0" cy="0"/>
          <a:chOff x="0" y="0"/>
          <a:chExt cx="0" cy="0"/>
        </a:xfrm>
      </p:grpSpPr>
      <p:sp>
        <p:nvSpPr>
          <p:cNvPr id="122" name="Google Shape;122;p19"/>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9"/>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24" name="Google Shape;124;p19"/>
          <p:cNvPicPr preferRelativeResize="0"/>
          <p:nvPr/>
        </p:nvPicPr>
        <p:blipFill>
          <a:blip r:embed="rId3">
            <a:alphaModFix/>
          </a:blip>
          <a:stretch>
            <a:fillRect/>
          </a:stretch>
        </p:blipFill>
        <p:spPr>
          <a:xfrm>
            <a:off x="0" y="386639"/>
            <a:ext cx="9143998" cy="437022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Google Shape;129;p20"/>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20"/>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31" name="Google Shape;131;p20"/>
          <p:cNvPicPr preferRelativeResize="0"/>
          <p:nvPr/>
        </p:nvPicPr>
        <p:blipFill>
          <a:blip r:embed="rId3">
            <a:alphaModFix/>
          </a:blip>
          <a:stretch>
            <a:fillRect/>
          </a:stretch>
        </p:blipFill>
        <p:spPr>
          <a:xfrm>
            <a:off x="0" y="409682"/>
            <a:ext cx="9144000" cy="432413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Google Shape;136;p21"/>
          <p:cNvSpPr txBox="1"/>
          <p:nvPr>
            <p:ph type="title"/>
          </p:nvPr>
        </p:nvSpPr>
        <p:spPr>
          <a:xfrm>
            <a:off x="730000" y="1318650"/>
            <a:ext cx="3300900" cy="1687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Improve</a:t>
            </a:r>
            <a:endParaRPr/>
          </a:p>
        </p:txBody>
      </p:sp>
      <p:sp>
        <p:nvSpPr>
          <p:cNvPr id="137" name="Google Shape;137;p21"/>
          <p:cNvSpPr txBox="1"/>
          <p:nvPr>
            <p:ph idx="2" type="body"/>
          </p:nvPr>
        </p:nvSpPr>
        <p:spPr>
          <a:xfrm>
            <a:off x="576550" y="1870150"/>
            <a:ext cx="3607800" cy="29595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a:t>Creating UPS address barcodes will reduce the need for entering addresses manually, which often leads to duplicates or incorrect addresses</a:t>
            </a:r>
            <a:endParaRPr/>
          </a:p>
          <a:p>
            <a:pPr indent="-311150" lvl="0" marL="457200" rtl="0" algn="l">
              <a:spcBef>
                <a:spcPts val="0"/>
              </a:spcBef>
              <a:spcAft>
                <a:spcPts val="0"/>
              </a:spcAft>
              <a:buSzPts val="1300"/>
              <a:buChar char="●"/>
            </a:pPr>
            <a:r>
              <a:rPr lang="en"/>
              <a:t>Goal is to be able to scan most UPS addresses with a barcode, which then populates the address correctly every time</a:t>
            </a:r>
            <a:endParaRPr/>
          </a:p>
          <a:p>
            <a:pPr indent="-311150" lvl="0" marL="457200" rtl="0" algn="l">
              <a:spcBef>
                <a:spcPts val="0"/>
              </a:spcBef>
              <a:spcAft>
                <a:spcPts val="0"/>
              </a:spcAft>
              <a:buSzPts val="1300"/>
              <a:buChar char="●"/>
            </a:pPr>
            <a:r>
              <a:rPr lang="en"/>
              <a:t>Contacted our UPS customer representative as our point of contact for issues such as billing charges, address questions, and other technical help</a:t>
            </a:r>
            <a:endParaRPr/>
          </a:p>
        </p:txBody>
      </p:sp>
      <p:pic>
        <p:nvPicPr>
          <p:cNvPr id="138" name="Google Shape;138;p21"/>
          <p:cNvPicPr preferRelativeResize="0"/>
          <p:nvPr/>
        </p:nvPicPr>
        <p:blipFill>
          <a:blip r:embed="rId3">
            <a:alphaModFix/>
          </a:blip>
          <a:stretch>
            <a:fillRect/>
          </a:stretch>
        </p:blipFill>
        <p:spPr>
          <a:xfrm>
            <a:off x="5423350" y="908150"/>
            <a:ext cx="3093025" cy="33272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