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DDBFE536-F641-CD4F-A499-B12F833E4D2C}">
          <p14:sldIdLst>
            <p14:sldId id="256"/>
          </p14:sldIdLst>
        </p14:section>
        <p14:section name="Context" id="{6699D730-3CAB-4641-9136-4FE9BBA49054}">
          <p14:sldIdLst>
            <p14:sldId id="257"/>
            <p14:sldId id="258"/>
            <p14:sldId id="259"/>
            <p14:sldId id="260"/>
            <p14:sldId id="261"/>
          </p14:sldIdLst>
        </p14:section>
        <p14:section name="Pilot - Spring 2015" id="{DA69FABC-0202-BF4B-9B6A-275F2FC453FC}">
          <p14:sldIdLst>
            <p14:sldId id="262"/>
            <p14:sldId id="263"/>
            <p14:sldId id="264"/>
            <p14:sldId id="265"/>
            <p14:sldId id="266"/>
            <p14:sldId id="267"/>
            <p14:sldId id="268"/>
            <p14:sldId id="269"/>
            <p14:sldId id="270"/>
          </p14:sldIdLst>
        </p14:section>
        <p14:section name="Full Implementation Spring 2016 - Fall 2016" id="{7C2CF9D0-C2F1-F64A-92FB-FEBA09247D23}">
          <p14:sldIdLst>
            <p14:sldId id="271"/>
            <p14:sldId id="272"/>
            <p14:sldId id="273"/>
            <p14:sldId id="274"/>
            <p14:sldId id="275"/>
            <p14:sldId id="276"/>
            <p14:sldId id="277"/>
            <p14:sldId id="278"/>
            <p14:sldId id="279"/>
            <p14:sldId id="280"/>
            <p14:sldId id="281"/>
          </p14:sldIdLst>
        </p14:section>
        <p14:section name="Assessing Student Artifacts - Fall 2016" id="{A894C392-E913-2B49-9FC1-A44125455E48}">
          <p14:sldIdLst>
            <p14:sldId id="282"/>
            <p14:sldId id="283"/>
            <p14:sldId id="284"/>
            <p14:sldId id="285"/>
            <p14:sldId id="286"/>
            <p14:sldId id="287"/>
          </p14:sldIdLst>
        </p14:section>
        <p14:section name="Lessons Learned" id="{6982CD6A-068D-BC4A-B180-3D5C5A6CAF22}">
          <p14:sldIdLst>
            <p14:sldId id="288"/>
            <p14:sldId id="289"/>
            <p14:sldId id="290"/>
            <p14:sldId id="291"/>
          </p14:sldIdLst>
        </p14:section>
        <p14:section name="Conclusion" id="{3117B341-D630-0C46-A242-6FCB48B9E1A0}">
          <p14:sldIdLst>
            <p14:sldId id="29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4DCFE82-B6BF-4BAF-BE82-0FCC7E28F01E}">
  <a:tblStyle styleId="{94DCFE82-B6BF-4BAF-BE82-0FCC7E28F01E}"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BB341606-5FFB-4B93-9B33-86C29D76E2BF}" styleName="Table_1">
    <a:wholeTbl>
      <a:tcStyle>
        <a:tcBdr>
          <a:left>
            <a:ln w="12700" cap="flat" cmpd="sng">
              <a:solidFill>
                <a:srgbClr val="000000"/>
              </a:solidFill>
              <a:prstDash val="solid"/>
              <a:round/>
              <a:headEnd type="none" w="med" len="med"/>
              <a:tailEnd type="none" w="med" len="med"/>
            </a:ln>
          </a:left>
          <a:right>
            <a:ln w="12700" cap="flat" cmpd="sng">
              <a:solidFill>
                <a:srgbClr val="000000"/>
              </a:solidFill>
              <a:prstDash val="solid"/>
              <a:round/>
              <a:headEnd type="none" w="med" len="med"/>
              <a:tailEnd type="none" w="med" len="med"/>
            </a:ln>
          </a:right>
          <a:top>
            <a:ln w="12700" cap="flat" cmpd="sng">
              <a:solidFill>
                <a:srgbClr val="000000"/>
              </a:solidFill>
              <a:prstDash val="solid"/>
              <a:round/>
              <a:headEnd type="none" w="med" len="med"/>
              <a:tailEnd type="none" w="med" len="med"/>
            </a:ln>
          </a:top>
          <a:bottom>
            <a:ln w="12700" cap="flat" cmpd="sng">
              <a:solidFill>
                <a:srgbClr val="000000"/>
              </a:solidFill>
              <a:prstDash val="solid"/>
              <a:round/>
              <a:headEnd type="none" w="med" len="med"/>
              <a:tailEnd type="none" w="med" len="med"/>
            </a:ln>
          </a:bottom>
          <a:insideH>
            <a:ln w="12700" cap="flat" cmpd="sng">
              <a:solidFill>
                <a:srgbClr val="000000"/>
              </a:solidFill>
              <a:prstDash val="solid"/>
              <a:round/>
              <a:headEnd type="none" w="med" len="med"/>
              <a:tailEnd type="none" w="med" len="med"/>
            </a:ln>
          </a:insideH>
          <a:insideV>
            <a:ln w="12700"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99"/>
  </p:normalViewPr>
  <p:slideViewPr>
    <p:cSldViewPr snapToGrid="0" snapToObjects="1">
      <p:cViewPr varScale="1">
        <p:scale>
          <a:sx n="120" d="100"/>
          <a:sy n="120" d="100"/>
        </p:scale>
        <p:origin x="200" y="7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rgammons@umd.edu" TargetMode="External"/><Relationship Id="rId4" Type="http://schemas.openxmlformats.org/officeDocument/2006/relationships/hyperlink" Target="mailto:linge@umd.edu" TargetMode="External"/><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www.lib.umd.edu/tl/welcome"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crln.acrl.org/content/72/6/338.ful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Rachel Gammons, Head of Teaching and Learning Services</a:t>
            </a:r>
          </a:p>
          <a:p>
            <a:pPr lvl="0">
              <a:spcBef>
                <a:spcPts val="0"/>
              </a:spcBef>
              <a:buNone/>
            </a:pPr>
            <a:r>
              <a:rPr lang="en"/>
              <a:t>University of Maryland Libraries, College Park, MD</a:t>
            </a:r>
          </a:p>
          <a:p>
            <a:pPr lvl="0">
              <a:spcBef>
                <a:spcPts val="0"/>
              </a:spcBef>
              <a:buNone/>
            </a:pPr>
            <a:r>
              <a:rPr lang="en" u="sng">
                <a:solidFill>
                  <a:schemeClr val="hlink"/>
                </a:solidFill>
                <a:hlinkClick r:id="rId3"/>
              </a:rPr>
              <a:t>rgammons@umd.edu</a:t>
            </a:r>
            <a:r>
              <a:rPr lang="en"/>
              <a:t> </a:t>
            </a:r>
          </a:p>
          <a:p>
            <a:pPr lvl="0">
              <a:spcBef>
                <a:spcPts val="0"/>
              </a:spcBef>
              <a:buNone/>
            </a:pPr>
            <a:endParaRPr/>
          </a:p>
          <a:p>
            <a:pPr lvl="0">
              <a:spcBef>
                <a:spcPts val="0"/>
              </a:spcBef>
              <a:buNone/>
            </a:pPr>
            <a:r>
              <a:rPr lang="en"/>
              <a:t>Lindsay Inge, First Year Experience Librarian</a:t>
            </a:r>
          </a:p>
          <a:p>
            <a:pPr lvl="0">
              <a:spcBef>
                <a:spcPts val="0"/>
              </a:spcBef>
              <a:buNone/>
            </a:pPr>
            <a:r>
              <a:rPr lang="en"/>
              <a:t>University of Maryland Libraries, College Park, MD</a:t>
            </a:r>
          </a:p>
          <a:p>
            <a:pPr lvl="0">
              <a:spcBef>
                <a:spcPts val="0"/>
              </a:spcBef>
              <a:buNone/>
            </a:pPr>
            <a:r>
              <a:rPr lang="en" u="sng">
                <a:solidFill>
                  <a:schemeClr val="hlink"/>
                </a:solidFill>
                <a:hlinkClick r:id="rId4"/>
              </a:rPr>
              <a:t>linge@umd.edu</a:t>
            </a:r>
            <a:r>
              <a:rPr lang="en"/>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Clr>
                <a:schemeClr val="dk1"/>
              </a:buClr>
              <a:buSzPct val="25000"/>
              <a:buFont typeface="Arial"/>
              <a:buNone/>
            </a:pPr>
            <a:r>
              <a:rPr lang="en" sz="1200">
                <a:solidFill>
                  <a:schemeClr val="dk1"/>
                </a:solidFill>
                <a:latin typeface="Calibri"/>
                <a:ea typeface="Calibri"/>
                <a:cs typeface="Calibri"/>
                <a:sym typeface="Calibri"/>
              </a:rPr>
              <a:t>From the six-word memoir, we ended up with the idea of using a tweet. Rather than having students share their story in six words, we asked them to share their “a-ha moment” from the session. Expanding the prompt from 6 words to 140 characters gave students a little more room to express themselves, while forcing them to synthesize their ideas into a single statement. </a:t>
            </a:r>
          </a:p>
          <a:p>
            <a:pPr lvl="0" rtl="0">
              <a:spcBef>
                <a:spcPts val="0"/>
              </a:spcBef>
              <a:buClr>
                <a:schemeClr val="dk1"/>
              </a:buClr>
              <a:buSzPct val="25000"/>
              <a:buFont typeface="Arial"/>
              <a:buNone/>
            </a:pPr>
            <a:endParaRPr sz="1200">
              <a:solidFill>
                <a:schemeClr val="dk1"/>
              </a:solidFill>
              <a:latin typeface="Calibri"/>
              <a:ea typeface="Calibri"/>
              <a:cs typeface="Calibri"/>
              <a:sym typeface="Calibri"/>
            </a:endParaRPr>
          </a:p>
          <a:p>
            <a:pPr lvl="0" rtl="0">
              <a:spcBef>
                <a:spcPts val="0"/>
              </a:spcBef>
              <a:buClr>
                <a:schemeClr val="dk1"/>
              </a:buClr>
              <a:buSzPct val="25000"/>
              <a:buFont typeface="Arial"/>
              <a:buNone/>
            </a:pPr>
            <a:r>
              <a:rPr lang="en" sz="1200">
                <a:solidFill>
                  <a:schemeClr val="dk1"/>
                </a:solidFill>
                <a:latin typeface="Calibri"/>
                <a:ea typeface="Calibri"/>
                <a:cs typeface="Calibri"/>
                <a:sym typeface="Calibri"/>
              </a:rPr>
              <a:t>To pilot this assessment, we tried this assessment method in 12 library sessions and ended up with 142 total responses. Since this presentation is focused on the overhaul process, we won’t spend time detailing all the lessons we learned about twitter during that semester.  What we will say, is that we quickly realized that collecting responses through twitter (which sounded great in our heads) was problematic. Early in the pilot, we added an option to submit responses through a google form, although students were still held to the 140 characters.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To make sense of the data, we went to the framework and tried to identify what our learners in their first or second semester in college might leave with after a single 50 minute session. Because the a-ha moment asked students to share a moment of importance, we decided to focus on the “dispositions” </a:t>
            </a:r>
            <a:r>
              <a:rPr lang="en" sz="1200">
                <a:solidFill>
                  <a:srgbClr val="303030"/>
                </a:solidFill>
                <a:highlight>
                  <a:srgbClr val="FFFFFF"/>
                </a:highlight>
                <a:latin typeface="Calibri"/>
                <a:ea typeface="Calibri"/>
                <a:cs typeface="Calibri"/>
                <a:sym typeface="Calibri"/>
              </a:rPr>
              <a:t>which, “describe ways in which to address the affective, attitudinal, or valuing dimension of learning.” </a:t>
            </a:r>
          </a:p>
          <a:p>
            <a:pPr lvl="0" rtl="0">
              <a:spcBef>
                <a:spcPts val="0"/>
              </a:spcBef>
              <a:buNone/>
            </a:pPr>
            <a:endParaRPr sz="1200">
              <a:solidFill>
                <a:srgbClr val="303030"/>
              </a:solidFill>
              <a:highlight>
                <a:srgbClr val="FFFFFF"/>
              </a:highlight>
              <a:latin typeface="Calibri"/>
              <a:ea typeface="Calibri"/>
              <a:cs typeface="Calibri"/>
              <a:sym typeface="Calibri"/>
            </a:endParaRPr>
          </a:p>
          <a:p>
            <a:pPr lvl="0" rtl="0">
              <a:spcBef>
                <a:spcPts val="0"/>
              </a:spcBef>
              <a:buNone/>
            </a:pPr>
            <a:r>
              <a:rPr lang="en" sz="1200">
                <a:solidFill>
                  <a:srgbClr val="303030"/>
                </a:solidFill>
                <a:highlight>
                  <a:srgbClr val="FFFFFF"/>
                </a:highlight>
                <a:latin typeface="Calibri"/>
                <a:ea typeface="Calibri"/>
                <a:cs typeface="Calibri"/>
                <a:sym typeface="Calibri"/>
              </a:rPr>
              <a:t>Based on our learning outcomes for the session, we selected 7 dispositions from 5 of the 6 frames. These were qualities that we felt we had made an effort to focus on in our lesson plan and were attitudes /values that we hoped our students would exemplify after the session.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From our 142 responses, we went through each response and categorized it in the disposition we felt it best embodied. These are examples from each of the 7 dispositions. </a:t>
            </a:r>
          </a:p>
          <a:p>
            <a:pPr lvl="0" rtl="0">
              <a:spcBef>
                <a:spcPts val="0"/>
              </a:spcBef>
              <a:buNone/>
            </a:pPr>
            <a:endParaRPr sz="1200">
              <a:solidFill>
                <a:schemeClr val="dk1"/>
              </a:solidFill>
              <a:latin typeface="Calibri"/>
              <a:ea typeface="Calibri"/>
              <a:cs typeface="Calibri"/>
              <a:sym typeface="Calibri"/>
            </a:endParaRPr>
          </a:p>
          <a:p>
            <a:pPr lvl="0" rtl="0">
              <a:spcBef>
                <a:spcPts val="0"/>
              </a:spcBef>
              <a:buClr>
                <a:schemeClr val="dk1"/>
              </a:buClr>
              <a:buSzPct val="91666"/>
              <a:buFont typeface="Arial"/>
              <a:buNone/>
            </a:pPr>
            <a:r>
              <a:rPr lang="en" sz="1200">
                <a:solidFill>
                  <a:schemeClr val="dk1"/>
                </a:solidFill>
                <a:latin typeface="Calibri"/>
                <a:ea typeface="Calibri"/>
                <a:cs typeface="Calibri"/>
                <a:sym typeface="Calibri"/>
              </a:rPr>
              <a:t>We also had about 5 responses that just did not fit into a category such as the student that said their a-ha moment was when they “found a correlation between contracting celiac diseases and consumption of Genetically Modified Foods.” It was really cool, but it just didn’t fit nicely into our categories.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Our results were surprising. Although we had changed our lesson plan to emphasize the scholarly conversation, very few students identified that conversation as their a-ha moment. None of the responses were indicative of the idea that students would “see themselves as contributors to the scholarship, rather than only consumers” even though this is something we explicitly stated in our teaching. </a:t>
            </a:r>
          </a:p>
          <a:p>
            <a:pPr lvl="0" rtl="0">
              <a:spcBef>
                <a:spcPts val="0"/>
              </a:spcBef>
              <a:buNone/>
            </a:pPr>
            <a:endParaRPr sz="1200">
              <a:solidFill>
                <a:schemeClr val="dk1"/>
              </a:solidFill>
              <a:latin typeface="Calibri"/>
              <a:ea typeface="Calibri"/>
              <a:cs typeface="Calibri"/>
              <a:sym typeface="Calibri"/>
            </a:endParaRPr>
          </a:p>
          <a:p>
            <a:pPr lvl="0" rtl="0">
              <a:spcBef>
                <a:spcPts val="0"/>
              </a:spcBef>
              <a:buNone/>
            </a:pPr>
            <a:r>
              <a:rPr lang="en" sz="1200">
                <a:solidFill>
                  <a:schemeClr val="dk1"/>
                </a:solidFill>
                <a:latin typeface="Calibri"/>
                <a:ea typeface="Calibri"/>
                <a:cs typeface="Calibri"/>
                <a:sym typeface="Calibri"/>
              </a:rPr>
              <a:t>Almost half of all responses focused on the library resources….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 looking at the data visually, you can see that the “investigative methods” (which would have been specific resources) accounted for far more than any other category. The second highest was the “first attempts at searching” (which would have been if a student shared a response related to broadening or narrowing, key terms, subject headings, etc.) were the second highest at about 20%. </a:t>
            </a:r>
          </a:p>
          <a:p>
            <a:pPr lvl="0" rtl="0">
              <a:spcBef>
                <a:spcPts val="0"/>
              </a:spcBef>
              <a:buNone/>
            </a:pPr>
            <a:endParaRPr sz="1200">
              <a:solidFill>
                <a:schemeClr val="dk1"/>
              </a:solidFill>
              <a:latin typeface="Calibri"/>
              <a:ea typeface="Calibri"/>
              <a:cs typeface="Calibri"/>
              <a:sym typeface="Calibri"/>
            </a:endParaRPr>
          </a:p>
          <a:p>
            <a:pPr lvl="0" rtl="0">
              <a:spcBef>
                <a:spcPts val="0"/>
              </a:spcBef>
              <a:buNone/>
            </a:pPr>
            <a:r>
              <a:rPr lang="en" sz="1200">
                <a:solidFill>
                  <a:schemeClr val="dk1"/>
                </a:solidFill>
                <a:latin typeface="Calibri"/>
                <a:ea typeface="Calibri"/>
                <a:cs typeface="Calibri"/>
                <a:sym typeface="Calibri"/>
              </a:rPr>
              <a:t>This was interesting for a couple of reasons.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We had changed our lesson plan to include materials outside of the research tools. Although the other categories were represented less often, the fact that they were present at all gave us hope that our teaching was touching on these higher critical thinking concepts.</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Although we had deemphasized the databases, the fact that the majority of students associated this as their defining learning moment suggested that this was an important touchpoint for students.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a:solidFill>
                  <a:schemeClr val="dk1"/>
                </a:solidFill>
              </a:rPr>
              <a:t>Although Twitter offered an effective platform for the pilot, expanding that model from the small number of sections in the pilot to the nearly 200 sections program-wide created logistical challenges. From privacy settings, to data duplication, to the number of students who were (or more often, were not) active on Twitter, there was no easy way to collect the amount of data needed using social media. We abandoned it completely. </a:t>
            </a:r>
          </a:p>
          <a:p>
            <a:pPr lvl="0" rtl="0">
              <a:lnSpc>
                <a:spcPct val="115000"/>
              </a:lnSpc>
              <a:spcBef>
                <a:spcPts val="0"/>
              </a:spcBef>
              <a:buClr>
                <a:schemeClr val="dk1"/>
              </a:buClr>
              <a:buSzPct val="100000"/>
              <a:buFont typeface="Arial"/>
              <a:buNone/>
            </a:pP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We realized that in some cases, our responses were more indicative of knowledge practices rather than dispositions. In our next iteration, we would need to expand our analysis to include a broader range of categories.</a:t>
            </a:r>
          </a:p>
          <a:p>
            <a:pPr lvl="0" rtl="0">
              <a:lnSpc>
                <a:spcPct val="115000"/>
              </a:lnSpc>
              <a:spcBef>
                <a:spcPts val="0"/>
              </a:spcBef>
              <a:buClr>
                <a:schemeClr val="dk1"/>
              </a:buClr>
              <a:buSzPct val="100000"/>
              <a:buFont typeface="Arial"/>
              <a:buNone/>
            </a:pPr>
            <a:endParaRPr>
              <a:solidFill>
                <a:schemeClr val="dk1"/>
              </a:solidFill>
            </a:endParaRPr>
          </a:p>
          <a:p>
            <a:pPr lvl="0">
              <a:lnSpc>
                <a:spcPct val="115000"/>
              </a:lnSpc>
              <a:spcBef>
                <a:spcPts val="0"/>
              </a:spcBef>
              <a:buClr>
                <a:schemeClr val="dk1"/>
              </a:buClr>
              <a:buSzPct val="100000"/>
              <a:buFont typeface="Arial"/>
              <a:buNone/>
            </a:pPr>
            <a:r>
              <a:rPr lang="en">
                <a:solidFill>
                  <a:schemeClr val="dk1"/>
                </a:solidFill>
              </a:rPr>
              <a:t>We also found that the “quality” (for lack of a better word) of responses within the categories varied greatly. In some cases, we had students that articulated eloquently and precisely how they learned to value different points of view in their research, while other times they just hinted at an understanding. Our version 2.0 would need to take into account the granularity of responses. </a:t>
            </a:r>
          </a:p>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In spring 2016, we expanded the assessment from a pilot to a full-on programmatic assessment. Here we present an overview of our assessment IRL (in real life). We made a few changes between fall and spring, but fundamentally our approach has stayed the same, so we are including both together. </a:t>
            </a:r>
          </a:p>
          <a:p>
            <a:pPr lvl="0">
              <a:spcBef>
                <a:spcPts val="0"/>
              </a:spcBef>
              <a:buNone/>
            </a:pPr>
            <a:endParaRPr/>
          </a:p>
          <a:p>
            <a:pPr lvl="0" rtl="0">
              <a:lnSpc>
                <a:spcPct val="115000"/>
              </a:lnSpc>
              <a:spcBef>
                <a:spcPts val="0"/>
              </a:spcBef>
              <a:buClr>
                <a:schemeClr val="dk1"/>
              </a:buClr>
              <a:buSzPct val="100000"/>
              <a:buFont typeface="Arial"/>
              <a:buNone/>
            </a:pPr>
            <a:r>
              <a:rPr lang="en">
                <a:solidFill>
                  <a:schemeClr val="dk1"/>
                </a:solidFill>
              </a:rPr>
              <a:t>The biggest transition was from data collection in Twitter/Google Forms to Qualtrics. To keep with the spirit of the original assessment idea, we continued to cap individual responses in at 150 characters (just a little more than the 140 in twitter). Switching from Twitter to Qualtrics enabled us to collect more and a higher quality of data, and also allowed us to add a customized field for students to identify their library instructor. The result is a short, quick assessment for students that provides rich data at the program and instructor levels.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Screenshot of the a-ha moment survey from the library website. Available on </a:t>
            </a:r>
            <a:r>
              <a:rPr lang="en" u="sng">
                <a:solidFill>
                  <a:schemeClr val="hlink"/>
                </a:solidFill>
                <a:hlinkClick r:id="rId3"/>
              </a:rPr>
              <a:t>this page</a:t>
            </a:r>
            <a:r>
              <a:rPr lang="en"/>
              <a:t> by clicking the “share your #librarymoment” icon on the bottom right.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We started by reexamining the dispositions. In our pilot, we had pulled dispositions from 5 of the 6 frames. When we expanded,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pulled criteria from all 7 dispositions.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included knowledge practices in addition to dispositions, so for example, the search strategies we moved from “understanding that first attempts at searching do not always produce adequate results” to “design and refine search strategies as necessary.”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Added a category for UMD specific (so if a student commented on a relationship with the specific library instructor, or things about the building), giving a total of 8 criteria </a:t>
            </a:r>
          </a:p>
          <a:p>
            <a:pPr lvl="0" rtl="0">
              <a:spcBef>
                <a:spcPts val="0"/>
              </a:spcBef>
              <a:buNone/>
            </a:pPr>
            <a:endParaRPr sz="1200">
              <a:solidFill>
                <a:schemeClr val="dk1"/>
              </a:solidFill>
              <a:latin typeface="Calibri"/>
              <a:ea typeface="Calibri"/>
              <a:cs typeface="Calibri"/>
              <a:sym typeface="Calibri"/>
            </a:endParaRPr>
          </a:p>
          <a:p>
            <a:pPr lvl="0" rtl="0">
              <a:spcBef>
                <a:spcPts val="0"/>
              </a:spcBef>
              <a:buNone/>
            </a:pPr>
            <a:r>
              <a:rPr lang="en" sz="1200">
                <a:solidFill>
                  <a:schemeClr val="dk1"/>
                </a:solidFill>
                <a:latin typeface="Calibri"/>
                <a:ea typeface="Calibri"/>
                <a:cs typeface="Calibri"/>
                <a:sym typeface="Calibri"/>
              </a:rPr>
              <a:t>Yellow = exactly the same</a:t>
            </a:r>
          </a:p>
          <a:p>
            <a:pPr lvl="0" rtl="0">
              <a:spcBef>
                <a:spcPts val="0"/>
              </a:spcBef>
              <a:buNone/>
            </a:pPr>
            <a:r>
              <a:rPr lang="en" sz="1200">
                <a:solidFill>
                  <a:schemeClr val="dk1"/>
                </a:solidFill>
                <a:latin typeface="Calibri"/>
                <a:ea typeface="Calibri"/>
                <a:cs typeface="Calibri"/>
                <a:sym typeface="Calibri"/>
              </a:rPr>
              <a:t>Green = same in spirit, different in description</a:t>
            </a:r>
          </a:p>
          <a:p>
            <a:pPr lvl="0" rtl="0">
              <a:spcBef>
                <a:spcPts val="0"/>
              </a:spcBef>
              <a:buNone/>
            </a:pPr>
            <a:r>
              <a:rPr lang="en" sz="1200">
                <a:solidFill>
                  <a:schemeClr val="dk1"/>
                </a:solidFill>
                <a:latin typeface="Calibri"/>
                <a:ea typeface="Calibri"/>
                <a:cs typeface="Calibri"/>
                <a:sym typeface="Calibri"/>
              </a:rPr>
              <a:t>Purple = brand new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a:solidFill>
                  <a:schemeClr val="dk1"/>
                </a:solidFill>
              </a:rPr>
              <a:t>Starting with our base of 8 criteria points, we added levels for developing, proficient, and advanced. We also went through a norming process for this rubric, which we will refer back to in a few slides. </a:t>
            </a:r>
          </a:p>
          <a:p>
            <a:pPr lvl="0" rtl="0">
              <a:lnSpc>
                <a:spcPct val="115000"/>
              </a:lnSpc>
              <a:spcBef>
                <a:spcPts val="0"/>
              </a:spcBef>
              <a:buClr>
                <a:schemeClr val="dk1"/>
              </a:buClr>
              <a:buSzPct val="100000"/>
              <a:buFont typeface="Arial"/>
              <a:buNone/>
            </a:pP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Quick and dirty overview of the analysis: Unlike a typical rubric, where an artifact is judged by each of the criteria, we assigned each response to a single criteria and a single developmental level. In some cases, a response may have been indicative of “comfort with UMD libraries” while also speaking to one of the other categories, which would be the only case that a response would be assigned to two separate criteria. </a:t>
            </a:r>
          </a:p>
          <a:p>
            <a:pPr lvl="0" rtl="0">
              <a:lnSpc>
                <a:spcPct val="115000"/>
              </a:lnSpc>
              <a:spcBef>
                <a:spcPts val="0"/>
              </a:spcBef>
              <a:buClr>
                <a:schemeClr val="dk1"/>
              </a:buClr>
              <a:buSzPct val="100000"/>
              <a:buFont typeface="Arial"/>
              <a:buNone/>
            </a:pPr>
            <a:endParaRPr>
              <a:solidFill>
                <a:schemeClr val="dk1"/>
              </a:solidFill>
            </a:endParaRPr>
          </a:p>
          <a:p>
            <a:pPr lvl="0">
              <a:lnSpc>
                <a:spcPct val="115000"/>
              </a:lnSpc>
              <a:spcBef>
                <a:spcPts val="0"/>
              </a:spcBef>
              <a:buClr>
                <a:schemeClr val="dk1"/>
              </a:buClr>
              <a:buSzPct val="100000"/>
              <a:buFont typeface="Arial"/>
              <a:buNone/>
            </a:pPr>
            <a:r>
              <a:rPr lang="en">
                <a:solidFill>
                  <a:schemeClr val="dk1"/>
                </a:solidFill>
              </a:rPr>
              <a:t>In spring 2016, the first semester that we implemented this for the whole program, we attempted to introduce a level of verification for the data by having multiple people evaluate a response. Each library instructor was given a copy of their responses and another instructor’s responses (although they did not know whose). Our hope was that this would even out any discrepancies in the developmental level. So if one person identified a response as “authority is constructed and contextual” and then assigned it a developmental level of 1 and the second reviewer assigned it a 3, it would average out to be a 2. Although great in theory, this did not translate well to real life practice, which we will get to in a few slides. For now, what you need to know is that there are twice as many results for spring 2016 as the amount of data collected.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Student Learning Assessment for the first year composition program at the University of Maryland (UMD). </a:t>
            </a:r>
          </a:p>
          <a:p>
            <a:pPr marL="457200" lvl="0" indent="-228600" rtl="0">
              <a:spcBef>
                <a:spcPts val="0"/>
              </a:spcBef>
            </a:pPr>
            <a:r>
              <a:rPr lang="en"/>
              <a:t>Well-established program dating back to the late 1990’s</a:t>
            </a:r>
          </a:p>
          <a:p>
            <a:pPr marL="457200" lvl="0" indent="-228600" rtl="0">
              <a:spcBef>
                <a:spcPts val="0"/>
              </a:spcBef>
            </a:pPr>
            <a:r>
              <a:rPr lang="en"/>
              <a:t>Majority of instruction is taught by graduate students (about 75%-90% depending on the semester/year). </a:t>
            </a:r>
          </a:p>
          <a:p>
            <a:pPr marL="457200" lvl="0" indent="-228600" rtl="0">
              <a:spcBef>
                <a:spcPts val="0"/>
              </a:spcBef>
            </a:pPr>
            <a:r>
              <a:rPr lang="en"/>
              <a:t>In 2014, we began the process of overhauling the entire program - starting with how we hire and train graduate student instructors (for more on that visit us at ACRL2017!) moving up through our lesson plans, teaching techniques, and assessment</a:t>
            </a:r>
          </a:p>
          <a:p>
            <a:pPr marL="457200" lvl="0" indent="-228600" rtl="0">
              <a:spcBef>
                <a:spcPts val="0"/>
              </a:spcBef>
            </a:pPr>
            <a:r>
              <a:rPr lang="en"/>
              <a:t>Although the presentation will focus on the assessment, everything about the program was in a state of flux. </a:t>
            </a:r>
          </a:p>
          <a:p>
            <a:pPr lvl="0" rtl="0">
              <a:spcBef>
                <a:spcPts val="0"/>
              </a:spcBef>
              <a:buNone/>
            </a:pPr>
            <a:endParaRPr/>
          </a:p>
          <a:p>
            <a:pPr lvl="0">
              <a:spcBef>
                <a:spcPts val="0"/>
              </a:spcBef>
              <a:buNone/>
            </a:pPr>
            <a:r>
              <a:rPr lang="en"/>
              <a:t>Presentation will focus on the process, rather than the results. Detailed results, copies of all the materials used, and a more specific analysis of the process will be available in the conference paper.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9" name="Shape 2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Example of one of the criteria &amp; responses for each of the levels pulled from spring 2016</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6" name="Shape 2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The next few slides have tables with the full results. The results are available in our slides, which you can refer back to, and are also in the conference paper. For the sake of time, we will just point out a few trends. </a:t>
            </a:r>
          </a:p>
          <a:p>
            <a:pPr lvl="0" rtl="0">
              <a:spcBef>
                <a:spcPts val="0"/>
              </a:spcBef>
              <a:buNone/>
            </a:pPr>
            <a:endParaRPr/>
          </a:p>
          <a:p>
            <a:pPr lvl="0" rtl="0">
              <a:spcBef>
                <a:spcPts val="0"/>
              </a:spcBef>
              <a:buNone/>
            </a:pPr>
            <a:r>
              <a:rPr lang="en"/>
              <a:t>Similar to Spring 2015, the majority of responses ended up in one category. Because of the changes we made to our rubric, responses that had to do with resources available were assigned as “information creation as process” and ways to use those resources for specific research were assigned to “research as inquiry” - which is accounts for the shift from 49% research as inquiry in spring 2015 to 9% in fall 2015.</a:t>
            </a:r>
          </a:p>
          <a:p>
            <a:pPr lvl="0" rtl="0">
              <a:spcBef>
                <a:spcPts val="0"/>
              </a:spcBef>
              <a:buNone/>
            </a:pPr>
            <a:endParaRPr/>
          </a:p>
          <a:p>
            <a:pPr lvl="0" rtl="0">
              <a:spcBef>
                <a:spcPts val="0"/>
              </a:spcBef>
              <a:buNone/>
            </a:pPr>
            <a:r>
              <a:rPr lang="en"/>
              <a:t>Similar to the pilot, few responses were indicative of information has value or scholarship as conversation. The largest categories continued to be information creation as process and searching as strategic exploration.</a:t>
            </a:r>
          </a:p>
          <a:p>
            <a:pPr lvl="0" rtl="0">
              <a:spcBef>
                <a:spcPts val="0"/>
              </a:spcBef>
              <a:buNone/>
            </a:pPr>
            <a:endParaRPr/>
          </a:p>
          <a:p>
            <a:pPr lvl="0" rtl="0">
              <a:spcBef>
                <a:spcPts val="0"/>
              </a:spcBef>
              <a:buNone/>
            </a:pPr>
            <a:r>
              <a:rPr lang="en"/>
              <a:t>We also noted that more than half (56%) of all responses were ranked at a “beginning” level - which is appropriate for an ENGL101 session.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8" name="Shape 2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Spring 2016 we continued the process. The biggest change was that each response did not go through two reviewers. Each instructor just read and ranked their own responses, which accounts for the drop from 2600 responses to 1000. </a:t>
            </a:r>
          </a:p>
          <a:p>
            <a:pPr lvl="0" rtl="0">
              <a:spcBef>
                <a:spcPts val="0"/>
              </a:spcBef>
              <a:buNone/>
            </a:pPr>
            <a:endParaRPr/>
          </a:p>
          <a:p>
            <a:pPr lvl="0" rtl="0">
              <a:spcBef>
                <a:spcPts val="0"/>
              </a:spcBef>
              <a:buNone/>
            </a:pPr>
            <a:r>
              <a:rPr lang="en"/>
              <a:t>Overall, the trends from fall 2015 held strong. More than half of responses (59%) were indicative of “information creation as process.” Information has value” and “scholarship as conversation” continued to be the least represented. </a:t>
            </a:r>
          </a:p>
          <a:p>
            <a:pPr lvl="0" rtl="0">
              <a:spcBef>
                <a:spcPts val="0"/>
              </a:spcBef>
              <a:buNone/>
            </a:pPr>
            <a:endParaRPr/>
          </a:p>
          <a:p>
            <a:pPr lvl="0" rtl="0">
              <a:spcBef>
                <a:spcPts val="0"/>
              </a:spcBef>
              <a:buNone/>
            </a:pPr>
            <a:r>
              <a:rPr lang="en"/>
              <a:t>There was also a decrease in the amount of students that ranked in the advanced category and an increase in the amount of students at a beginning level.</a:t>
            </a:r>
          </a:p>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0" name="Shape 3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This table compares the two semesters more directly. You’ll notice that all of the changes are within the developmental levels, the representation of the frames stays consistent. </a:t>
            </a:r>
          </a:p>
          <a:p>
            <a:pPr lvl="0" rtl="0">
              <a:spcBef>
                <a:spcPts val="0"/>
              </a:spcBef>
              <a:buNone/>
            </a:pPr>
            <a:endParaRPr/>
          </a:p>
          <a:p>
            <a:pPr lvl="0" rtl="0">
              <a:spcBef>
                <a:spcPts val="0"/>
              </a:spcBef>
              <a:buNone/>
            </a:pPr>
            <a:r>
              <a:rPr lang="en"/>
              <a:t>The biggest change was in the “information has value” which dropped from 86% at the advanced level in spring 2015 to 0 in the advanced in fall 2015. </a:t>
            </a:r>
          </a:p>
          <a:p>
            <a:pPr lvl="0" rtl="0">
              <a:spcBef>
                <a:spcPts val="0"/>
              </a:spcBef>
              <a:buNone/>
            </a:pPr>
            <a:endParaRPr/>
          </a:p>
          <a:p>
            <a:pPr lvl="0" rtl="0">
              <a:spcBef>
                <a:spcPts val="0"/>
              </a:spcBef>
              <a:buNone/>
            </a:pPr>
            <a:r>
              <a:rPr lang="en"/>
              <a:t>Although you don’t see it here, we also broke this down by instructor to instructor, so each person could see how their individual responses compared to the overall trends.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6" name="Shape 3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This graph compares the percentage of responses from fall to spring 2016. You can see the trends are consistent.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5" name="Shape 3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Change in developmental levels from fall to spring 2016,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Although we had made adjustments to the assessment, the transition from a pilot of 12 section to the nearly 115 sections we teach each semester unearthed some unexpected (and in some cases expected) challenges:</a:t>
            </a:r>
          </a:p>
          <a:p>
            <a:pPr marL="457200" lvl="0" indent="-228600" rtl="0">
              <a:spcBef>
                <a:spcPts val="0"/>
              </a:spcBef>
            </a:pPr>
            <a:r>
              <a:rPr lang="en"/>
              <a:t>Norming. We are using this word loosely. To norm the rubric, we selected a sample of 50 responses from the 1300 submissions and sat together as a group until we came to a consensus about which criteria and which developmental level. Despite this, there continued to be discrepancies. Originally, we had assumed that everyone would agree a response was indicative of a certain category. What we found that was that sometimes, a library instructor had a very different idea about what a response meant, especially if they taught the session and brought the context of that exchange with the student to the table. So while we had planned to just average out the developmental levels, it ended up that there was no way to combine them, which is why we ended up with twice as many results as data collected. For spring 2016, we decided to just embrace the subjectivity of the assessment and let everyone evaluate their own responses. </a:t>
            </a:r>
          </a:p>
          <a:p>
            <a:pPr marL="457200" lvl="0" indent="-228600" rtl="0">
              <a:spcBef>
                <a:spcPts val="0"/>
              </a:spcBef>
            </a:pPr>
            <a:r>
              <a:rPr lang="en"/>
              <a:t>Obviously, time was also a factor here, although it was not as cumbersome as we originally thought. Although the entire process was lengthy (developing the rubric, norming the rubric) the actual analysis is relatively straightforward. Each semester, one of the librarians pulls the responses by instructor and emails the instructor a spreadsheet with their responses. Because the responses are only 150 characters, it only takes a few seconds to review each one. Each instructor is responsible for analyzing their responses and submitting their results by a certain deadline (usually a week before the semester ends). We then compile and aggregate the data overall, which can take a few hours.</a:t>
            </a:r>
          </a:p>
          <a:p>
            <a:pPr marL="457200" lvl="0" indent="-228600" rtl="0">
              <a:spcBef>
                <a:spcPts val="0"/>
              </a:spcBef>
            </a:pPr>
            <a:r>
              <a:rPr lang="en"/>
              <a:t>There is also the issue of retention vs application. Although this has given us great insight into our one-shot session, what is sticking with our students, and how deeply they are connecting with concepts, it still doesn’t help us see what our students are actually learning and what they will continue to build on during their course.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a:latin typeface="Calibri"/>
                <a:ea typeface="Calibri"/>
                <a:cs typeface="Calibri"/>
                <a:sym typeface="Calibri"/>
              </a:rPr>
              <a:t>…. With that in mind, we decided that what we really needed were more rubrics. </a:t>
            </a:r>
          </a:p>
          <a:p>
            <a:pPr lvl="0">
              <a:spcBef>
                <a:spcPts val="0"/>
              </a:spcBef>
              <a:buNone/>
            </a:pPr>
            <a:endParaRPr sz="1200">
              <a:latin typeface="Calibri"/>
              <a:ea typeface="Calibri"/>
              <a:cs typeface="Calibri"/>
              <a:sym typeface="Calibri"/>
            </a:endParaRPr>
          </a:p>
          <a:p>
            <a:pPr lvl="0" rtl="0">
              <a:spcBef>
                <a:spcPts val="0"/>
              </a:spcBef>
              <a:buNone/>
            </a:pPr>
            <a:r>
              <a:rPr lang="en" sz="1200">
                <a:latin typeface="Calibri"/>
                <a:ea typeface="Calibri"/>
                <a:cs typeface="Calibri"/>
                <a:sym typeface="Calibri"/>
              </a:rPr>
              <a:t>This fall, we have added to our assessment by also evaluating student artifacts. We piloted it the method this summer with a few sections and then scaled it up to a larger pilot this fall.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English 101 (Academic Writing Program) has 6 major assignments, which build on one another throughout the semester. The library session typically occurs as students are preparing for the annotated bibliography. </a:t>
            </a:r>
          </a:p>
          <a:p>
            <a:pPr lvl="0" rtl="0">
              <a:spcBef>
                <a:spcPts val="0"/>
              </a:spcBef>
              <a:buNone/>
            </a:pPr>
            <a:r>
              <a:rPr lang="en"/>
              <a:t>In fall 2015, AWP began a learning outcomes assessment using a rubric, which was applied to each of the position papers.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2" name="Shape 4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Excerpt from the AWP Rubric. 3 of the criteria apply to information literacy.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BIG Information Literacy is fundamentally different from a one-shot session. Many of the techniques that you would use in a one-shot session do not translate well at a program level. </a:t>
            </a:r>
          </a:p>
          <a:p>
            <a:pPr marL="457200" lvl="0" indent="-228600" rtl="0">
              <a:spcBef>
                <a:spcPts val="0"/>
              </a:spcBef>
            </a:pPr>
            <a:r>
              <a:rPr lang="en"/>
              <a:t>IL sessions are often led by multiple instructors, which have different ways of approaching the material, different rapport with students, different techniques.</a:t>
            </a:r>
          </a:p>
          <a:p>
            <a:pPr marL="457200" lvl="0" indent="-228600" rtl="0">
              <a:spcBef>
                <a:spcPts val="0"/>
              </a:spcBef>
            </a:pPr>
            <a:r>
              <a:rPr lang="en"/>
              <a:t>Hundreds or thousands of students produce large amounts of data. While a research journal might work well for a class of 20 or even 40 students, transitioning this to 2,000 students is not feasible. </a:t>
            </a:r>
          </a:p>
          <a:p>
            <a:pPr marL="457200" lvl="0" indent="-228600" rtl="0">
              <a:spcBef>
                <a:spcPts val="0"/>
              </a:spcBef>
            </a:pPr>
            <a:r>
              <a:rPr lang="en"/>
              <a:t>The large number of sessions and instructors often necessitates “standardized” lesson plans. Assessment for programs has to fit within this lesson plan - it has to work regardless of the time in the semester, or library or course instructor, and it has to measure the same thing from session to session.</a:t>
            </a:r>
          </a:p>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Shape 4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9" name="Shape 4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Example of one of the criteria &amp; responses for each of the levels pulled from spring 2016</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6" name="Shape 4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The majority of students scored within the advanced (35%) and proficient levels (45%), with very few students scoring developing (16%) or proficient (4%). The highest number of unacceptable scores were in the citation category, which we do not teach in our library research sessions.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Shape 4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8" name="Shape 4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This semester, we have expanded our pilot program to collect student artifacts. Rather than collecting the position paper, which the AWP instructors use for their rubric, we are collecting annotated bibliography assignments, which will highlight the 3 categories related to information literacy (source use, source quality, and citation). To make this project manageable, we are only collecting 2 to 3 samples from each section.</a:t>
            </a:r>
          </a:p>
          <a:p>
            <a:pPr lvl="0">
              <a:spcBef>
                <a:spcPts val="0"/>
              </a:spcBef>
              <a:buNone/>
            </a:pPr>
            <a:endParaRPr/>
          </a:p>
          <a:p>
            <a:pPr lvl="0">
              <a:spcBef>
                <a:spcPts val="0"/>
              </a:spcBef>
              <a:buNone/>
            </a:pPr>
            <a:r>
              <a:rPr lang="en"/>
              <a:t>Although the annotated bibliography will not provide a direct comparison to the position paper, the assignments build on one another and all the sources used in the bibliography will be used in the position paper.</a:t>
            </a:r>
          </a:p>
          <a:p>
            <a:pPr lvl="0">
              <a:spcBef>
                <a:spcPts val="0"/>
              </a:spcBef>
              <a:buNone/>
            </a:pPr>
            <a:endParaRPr/>
          </a:p>
          <a:p>
            <a:pPr lvl="0">
              <a:spcBef>
                <a:spcPts val="0"/>
              </a:spcBef>
              <a:buNone/>
            </a:pPr>
            <a:r>
              <a:rPr lang="en"/>
              <a:t>In a small pilot this summer (1 section, 4 bibliographies) we found that the library instructors tended to give lower scores than the AWP instructors, which may mean that the numbers from the AWP assessment are inflated. </a:t>
            </a:r>
          </a:p>
          <a:p>
            <a:pPr lvl="0">
              <a:spcBef>
                <a:spcPts val="0"/>
              </a:spcBef>
              <a:buNone/>
            </a:pPr>
            <a:endParaRPr/>
          </a:p>
          <a:p>
            <a:pPr lvl="0" rtl="0">
              <a:spcBef>
                <a:spcPts val="0"/>
              </a:spcBef>
              <a:buNone/>
            </a:pPr>
            <a:r>
              <a:rPr lang="en"/>
              <a:t>Because the annotated bibliography happens early in the semester, we will also be able to compare annotated bibliographies before and after library instruction to see if students who come to the library score higher than those that do not (and also those who attend 2 sessions v 1, etc.).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Shape 4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3" name="Shape 4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Shape 4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9" name="Shape 4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Shape 4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6" name="Shape 4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Shape 5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3" name="Shape 5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Shape 5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3" name="Shape 5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The information literacy program at UMD was tied heavily to the Information Literacy Competency Standards. The teaching and assessment had a rigidity, influenced in no small part by these standards. The introduction of the Framework encouraged us to think about our teaching more organically, and to build an assessment that was more flexible.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200">
                <a:solidFill>
                  <a:schemeClr val="dk1"/>
                </a:solidFill>
                <a:latin typeface="Calibri"/>
                <a:ea typeface="Calibri"/>
                <a:cs typeface="Calibri"/>
                <a:sym typeface="Calibri"/>
              </a:rPr>
              <a:t>English 101 Library Instruction</a:t>
            </a:r>
            <a:br>
              <a:rPr lang="en" sz="1200">
                <a:solidFill>
                  <a:schemeClr val="dk1"/>
                </a:solidFill>
                <a:latin typeface="Calibri"/>
                <a:ea typeface="Calibri"/>
                <a:cs typeface="Calibri"/>
                <a:sym typeface="Calibri"/>
              </a:rPr>
            </a:br>
            <a:endParaRPr lang="en" sz="1200">
              <a:solidFill>
                <a:schemeClr val="dk1"/>
              </a:solidFill>
              <a:latin typeface="Calibri"/>
              <a:ea typeface="Calibri"/>
              <a:cs typeface="Calibri"/>
              <a:sym typeface="Calibri"/>
            </a:endParaRP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Led entirely by adjunct library instructors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Integrated within the "standardized" syllabus for the course.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Librarians meet with *almost* every section (95%)</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Mostly one-shot sessions, but some instructors bring their students to the library twice - once for a basic IL session and a second time for a workshop - which is why the number of library sessions is slightly higher than the number of ENGL101 sections offered</a:t>
            </a:r>
          </a:p>
          <a:p>
            <a:pPr marL="457200" lvl="0" indent="-304800">
              <a:spcBef>
                <a:spcPts val="0"/>
              </a:spcBef>
              <a:buClr>
                <a:schemeClr val="dk1"/>
              </a:buClr>
              <a:buSzPct val="100000"/>
              <a:buFont typeface="Calibri"/>
            </a:pPr>
            <a:r>
              <a:rPr lang="en" sz="1200">
                <a:solidFill>
                  <a:schemeClr val="dk1"/>
                </a:solidFill>
                <a:latin typeface="Calibri"/>
                <a:ea typeface="Calibri"/>
                <a:cs typeface="Calibri"/>
                <a:sym typeface="Calibri"/>
              </a:rPr>
              <a:t>On average, 12 library instructors including librarians, library staff, and graduate students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Library Instruction takes place one or two times throughout the semester (one is more common).</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Occurs at different times for different sections, but most visit the library in the first half of the semester </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50 to 75 minutes to prepare students for research</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Intended to reinforce what is already happening in the course</a:t>
            </a:r>
          </a:p>
          <a:p>
            <a:pPr marL="457200" lvl="0" indent="-304800" rtl="0">
              <a:spcBef>
                <a:spcPts val="0"/>
              </a:spcBef>
              <a:buClr>
                <a:schemeClr val="dk1"/>
              </a:buClr>
              <a:buSzPct val="100000"/>
              <a:buFont typeface="Calibri"/>
            </a:pPr>
            <a:r>
              <a:rPr lang="en" sz="1200">
                <a:solidFill>
                  <a:schemeClr val="dk1"/>
                </a:solidFill>
                <a:latin typeface="Calibri"/>
                <a:ea typeface="Calibri"/>
                <a:cs typeface="Calibri"/>
                <a:sym typeface="Calibri"/>
              </a:rPr>
              <a:t>Until 2014, the library instruction was only focused on library resources </a:t>
            </a:r>
          </a:p>
          <a:p>
            <a:pPr marL="457200" lvl="0" indent="-304800">
              <a:spcBef>
                <a:spcPts val="0"/>
              </a:spcBef>
              <a:buClr>
                <a:schemeClr val="dk1"/>
              </a:buClr>
              <a:buSzPct val="100000"/>
              <a:buFont typeface="Calibri"/>
            </a:pPr>
            <a:r>
              <a:rPr lang="en" sz="1200">
                <a:solidFill>
                  <a:schemeClr val="dk1"/>
                </a:solidFill>
                <a:latin typeface="Calibri"/>
                <a:ea typeface="Calibri"/>
                <a:cs typeface="Calibri"/>
                <a:sym typeface="Calibri"/>
              </a:rPr>
              <a:t>Beginning in 2014, we started adding concepts to encourage students to think about the research process holistically as an integrated part of their writing, rather than a separate activity </a:t>
            </a:r>
            <a:br>
              <a:rPr lang="en" sz="1200">
                <a:solidFill>
                  <a:schemeClr val="dk1"/>
                </a:solidFill>
                <a:latin typeface="Calibri"/>
                <a:ea typeface="Calibri"/>
                <a:cs typeface="Calibri"/>
                <a:sym typeface="Calibri"/>
              </a:rPr>
            </a:br>
            <a:r>
              <a:rPr lang="en" sz="1200">
                <a:solidFill>
                  <a:schemeClr val="dk1"/>
                </a:solidFill>
                <a:latin typeface="Calibri"/>
                <a:ea typeface="Calibri"/>
                <a:cs typeface="Calibri"/>
                <a:sym typeface="Calibri"/>
              </a:rPr>
              <a:t/>
            </a:r>
            <a:br>
              <a:rPr lang="en" sz="1200">
                <a:solidFill>
                  <a:schemeClr val="dk1"/>
                </a:solidFill>
                <a:latin typeface="Calibri"/>
                <a:ea typeface="Calibri"/>
                <a:cs typeface="Calibri"/>
                <a:sym typeface="Calibri"/>
              </a:rPr>
            </a:br>
            <a:endParaRPr lang="en"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Fall 2014 we made changes to our teaching. In spring 2015, we started looking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a:solidFill>
                  <a:schemeClr val="dk1"/>
                </a:solidFill>
              </a:rPr>
              <a:t>UMD Libraries has a long history of assessing “student learning.” This presentation is not intended to diminish the work of our predecessors. The previous assessment programs built the groundwork that allowed us to push the boundaries of our assessment and challenged us to think creatively and critically about our work.</a:t>
            </a:r>
          </a:p>
          <a:p>
            <a:pPr lvl="0">
              <a:spcBef>
                <a:spcPts val="0"/>
              </a:spcBef>
              <a:buNone/>
            </a:pPr>
            <a:endParaRPr/>
          </a:p>
          <a:p>
            <a:pPr lvl="0">
              <a:spcBef>
                <a:spcPts val="0"/>
              </a:spcBef>
              <a:buClr>
                <a:schemeClr val="dk1"/>
              </a:buClr>
              <a:buSzPct val="100000"/>
              <a:buFont typeface="Arial"/>
              <a:buNone/>
            </a:pPr>
            <a:r>
              <a:rPr lang="en">
                <a:solidFill>
                  <a:schemeClr val="dk1"/>
                </a:solidFill>
              </a:rPr>
              <a:t>The above image is an example of a 2011 assessment for English101, or library day.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Started with the concept of six-word memoirs. Wanted to incorporate the reflection and individualism of the memoirs, but did not have time in a 50 minute session to explain the activity and provide students with the requisite time to craft a memoir. </a:t>
            </a:r>
            <a:br>
              <a:rPr lang="en"/>
            </a:br>
            <a:r>
              <a:rPr lang="en"/>
              <a:t/>
            </a:r>
            <a:br>
              <a:rPr lang="en"/>
            </a:br>
            <a:r>
              <a:rPr lang="en"/>
              <a:t>For more information about IL instruction and 6 word memoirs, see: Robert Miller's "I came, I saw, I Researched: Students Reflect on Library Life in Six-Word Memoirs." available at: </a:t>
            </a:r>
            <a:r>
              <a:rPr lang="en" u="sng">
                <a:solidFill>
                  <a:schemeClr val="hlink"/>
                </a:solidFill>
                <a:hlinkClick r:id="rId3"/>
              </a:rPr>
              <a:t>http://crln.acrl.org/content/72/6/338.full</a:t>
            </a:r>
            <a:r>
              <a:rPr lang="en"/>
              <a:t> </a:t>
            </a:r>
            <a:br>
              <a:rPr lang="en"/>
            </a:br>
            <a:endParaRPr lang="e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996630" y="2003888"/>
            <a:ext cx="4523699" cy="1159799"/>
          </a:xfrm>
          <a:prstGeom prst="rect">
            <a:avLst/>
          </a:prstGeom>
        </p:spPr>
        <p:txBody>
          <a:bodyPr lIns="91425" tIns="91425" rIns="91425" bIns="91425" anchor="b" anchorCtr="0"/>
          <a:lstStyle>
            <a:lvl1pPr lvl="0">
              <a:spcBef>
                <a:spcPts val="0"/>
              </a:spcBef>
              <a:buSzPct val="100000"/>
              <a:defRPr sz="3600"/>
            </a:lvl1pPr>
            <a:lvl2pPr lvl="1">
              <a:spcBef>
                <a:spcPts val="0"/>
              </a:spcBef>
              <a:buSzPct val="100000"/>
              <a:defRPr sz="3600"/>
            </a:lvl2pPr>
            <a:lvl3pPr lvl="2">
              <a:spcBef>
                <a:spcPts val="0"/>
              </a:spcBef>
              <a:buSzPct val="100000"/>
              <a:defRPr sz="3600"/>
            </a:lvl3pPr>
            <a:lvl4pPr lvl="3">
              <a:spcBef>
                <a:spcPts val="0"/>
              </a:spcBef>
              <a:buSzPct val="100000"/>
              <a:defRPr sz="3600"/>
            </a:lvl4pPr>
            <a:lvl5pPr lvl="4">
              <a:spcBef>
                <a:spcPts val="0"/>
              </a:spcBef>
              <a:buSzPct val="100000"/>
              <a:defRPr sz="3600"/>
            </a:lvl5pPr>
            <a:lvl6pPr lvl="5">
              <a:spcBef>
                <a:spcPts val="0"/>
              </a:spcBef>
              <a:buSzPct val="100000"/>
              <a:defRPr sz="3600"/>
            </a:lvl6pPr>
            <a:lvl7pPr lvl="6">
              <a:spcBef>
                <a:spcPts val="0"/>
              </a:spcBef>
              <a:buSzPct val="100000"/>
              <a:defRPr sz="3600"/>
            </a:lvl7pPr>
            <a:lvl8pPr lvl="7">
              <a:spcBef>
                <a:spcPts val="0"/>
              </a:spcBef>
              <a:buSzPct val="100000"/>
              <a:defRPr sz="3600"/>
            </a:lvl8pPr>
            <a:lvl9pPr lvl="8">
              <a:spcBef>
                <a:spcPts val="0"/>
              </a:spcBef>
              <a:buSzPct val="100000"/>
              <a:defRPr sz="3600"/>
            </a:lvl9pPr>
          </a:lstStyle>
          <a:p>
            <a:endParaRPr/>
          </a:p>
        </p:txBody>
      </p:sp>
      <p:cxnSp>
        <p:nvCxnSpPr>
          <p:cNvPr id="10" name="Shape 10"/>
          <p:cNvCxnSpPr/>
          <p:nvPr/>
        </p:nvCxnSpPr>
        <p:spPr>
          <a:xfrm>
            <a:off x="-6025" y="3676511"/>
            <a:ext cx="9161999" cy="0"/>
          </a:xfrm>
          <a:prstGeom prst="straightConnector1">
            <a:avLst/>
          </a:prstGeom>
          <a:noFill/>
          <a:ln w="9525" cap="flat" cmpd="sng">
            <a:solidFill>
              <a:srgbClr val="000000"/>
            </a:solidFill>
            <a:prstDash val="solid"/>
            <a:round/>
            <a:headEnd type="none" w="lg" len="lg"/>
            <a:tailEnd type="none" w="lg" len="lg"/>
          </a:ln>
        </p:spPr>
      </p:cxnSp>
      <p:sp>
        <p:nvSpPr>
          <p:cNvPr id="11" name="Shape 11"/>
          <p:cNvSpPr/>
          <p:nvPr/>
        </p:nvSpPr>
        <p:spPr>
          <a:xfrm>
            <a:off x="1117950" y="3393000"/>
            <a:ext cx="566999" cy="566999"/>
          </a:xfrm>
          <a:prstGeom prst="ellipse">
            <a:avLst/>
          </a:prstGeom>
          <a:solidFill>
            <a:srgbClr val="FFCD00"/>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ompletely blank">
    <p:spTree>
      <p:nvGrpSpPr>
        <p:cNvPr id="1" name="Shape 5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spTree>
      <p:nvGrpSpPr>
        <p:cNvPr id="1" name="Shape 12"/>
        <p:cNvGrpSpPr/>
        <p:nvPr/>
      </p:nvGrpSpPr>
      <p:grpSpPr>
        <a:xfrm>
          <a:off x="0" y="0"/>
          <a:ext cx="0" cy="0"/>
          <a:chOff x="0" y="0"/>
          <a:chExt cx="0" cy="0"/>
        </a:xfrm>
      </p:grpSpPr>
      <p:sp>
        <p:nvSpPr>
          <p:cNvPr id="13" name="Shape 13"/>
          <p:cNvSpPr txBox="1">
            <a:spLocks noGrp="1"/>
          </p:cNvSpPr>
          <p:nvPr>
            <p:ph type="subTitle" idx="1"/>
          </p:nvPr>
        </p:nvSpPr>
        <p:spPr>
          <a:xfrm>
            <a:off x="2022300" y="2815923"/>
            <a:ext cx="5591400" cy="784799"/>
          </a:xfrm>
          <a:prstGeom prst="rect">
            <a:avLst/>
          </a:prstGeom>
        </p:spPr>
        <p:txBody>
          <a:bodyPr lIns="91425" tIns="91425" rIns="91425" bIns="91425" anchor="t" anchorCtr="0"/>
          <a:lstStyle>
            <a:lvl1pPr lvl="0" rtl="0">
              <a:spcBef>
                <a:spcPts val="0"/>
              </a:spcBef>
              <a:buClr>
                <a:srgbClr val="000000"/>
              </a:buClr>
              <a:buSzPct val="100000"/>
              <a:buNone/>
              <a:defRPr sz="1400">
                <a:highlight>
                  <a:srgbClr val="FFCD00"/>
                </a:highlight>
              </a:defRPr>
            </a:lvl1pPr>
            <a:lvl2pPr lvl="1" rtl="0">
              <a:spcBef>
                <a:spcPts val="0"/>
              </a:spcBef>
              <a:buClr>
                <a:schemeClr val="dk2"/>
              </a:buClr>
              <a:buSzPct val="100000"/>
              <a:buNone/>
              <a:defRPr sz="1400">
                <a:solidFill>
                  <a:schemeClr val="dk2"/>
                </a:solidFill>
                <a:highlight>
                  <a:srgbClr val="FFCD00"/>
                </a:highlight>
              </a:defRPr>
            </a:lvl2pPr>
            <a:lvl3pPr lvl="2" rtl="0">
              <a:spcBef>
                <a:spcPts val="0"/>
              </a:spcBef>
              <a:buClr>
                <a:schemeClr val="dk2"/>
              </a:buClr>
              <a:buSzPct val="100000"/>
              <a:buNone/>
              <a:defRPr sz="1400">
                <a:solidFill>
                  <a:schemeClr val="dk2"/>
                </a:solidFill>
                <a:highlight>
                  <a:srgbClr val="FFCD00"/>
                </a:highlight>
              </a:defRPr>
            </a:lvl3pPr>
            <a:lvl4pPr lvl="3" rtl="0">
              <a:spcBef>
                <a:spcPts val="0"/>
              </a:spcBef>
              <a:buClr>
                <a:schemeClr val="dk2"/>
              </a:buClr>
              <a:buSzPct val="100000"/>
              <a:buNone/>
              <a:defRPr sz="1400">
                <a:solidFill>
                  <a:schemeClr val="dk2"/>
                </a:solidFill>
                <a:highlight>
                  <a:srgbClr val="FFCD00"/>
                </a:highlight>
              </a:defRPr>
            </a:lvl4pPr>
            <a:lvl5pPr lvl="4" rtl="0">
              <a:spcBef>
                <a:spcPts val="0"/>
              </a:spcBef>
              <a:buClr>
                <a:schemeClr val="dk2"/>
              </a:buClr>
              <a:buSzPct val="100000"/>
              <a:buNone/>
              <a:defRPr sz="1400">
                <a:solidFill>
                  <a:schemeClr val="dk2"/>
                </a:solidFill>
                <a:highlight>
                  <a:srgbClr val="FFCD00"/>
                </a:highlight>
              </a:defRPr>
            </a:lvl5pPr>
            <a:lvl6pPr lvl="5" rtl="0">
              <a:spcBef>
                <a:spcPts val="0"/>
              </a:spcBef>
              <a:buClr>
                <a:schemeClr val="dk2"/>
              </a:buClr>
              <a:buSzPct val="100000"/>
              <a:buNone/>
              <a:defRPr sz="1400">
                <a:solidFill>
                  <a:schemeClr val="dk2"/>
                </a:solidFill>
                <a:highlight>
                  <a:srgbClr val="FFCD00"/>
                </a:highlight>
              </a:defRPr>
            </a:lvl6pPr>
            <a:lvl7pPr lvl="6" rtl="0">
              <a:spcBef>
                <a:spcPts val="0"/>
              </a:spcBef>
              <a:buClr>
                <a:schemeClr val="dk2"/>
              </a:buClr>
              <a:buSzPct val="100000"/>
              <a:buNone/>
              <a:defRPr sz="1400">
                <a:solidFill>
                  <a:schemeClr val="dk2"/>
                </a:solidFill>
                <a:highlight>
                  <a:srgbClr val="FFCD00"/>
                </a:highlight>
              </a:defRPr>
            </a:lvl7pPr>
            <a:lvl8pPr lvl="7" rtl="0">
              <a:spcBef>
                <a:spcPts val="0"/>
              </a:spcBef>
              <a:buClr>
                <a:schemeClr val="dk2"/>
              </a:buClr>
              <a:buSzPct val="100000"/>
              <a:buNone/>
              <a:defRPr sz="1400">
                <a:solidFill>
                  <a:schemeClr val="dk2"/>
                </a:solidFill>
                <a:highlight>
                  <a:srgbClr val="FFCD00"/>
                </a:highlight>
              </a:defRPr>
            </a:lvl8pPr>
            <a:lvl9pPr lvl="8" rtl="0">
              <a:spcBef>
                <a:spcPts val="0"/>
              </a:spcBef>
              <a:buClr>
                <a:schemeClr val="dk2"/>
              </a:buClr>
              <a:buSzPct val="100000"/>
              <a:buNone/>
              <a:defRPr sz="1400">
                <a:solidFill>
                  <a:schemeClr val="dk2"/>
                </a:solidFill>
                <a:highlight>
                  <a:srgbClr val="FFCD00"/>
                </a:highlight>
              </a:defRPr>
            </a:lvl9pPr>
          </a:lstStyle>
          <a:p>
            <a:endParaRPr/>
          </a:p>
        </p:txBody>
      </p:sp>
      <p:cxnSp>
        <p:nvCxnSpPr>
          <p:cNvPr id="14" name="Shape 14"/>
          <p:cNvCxnSpPr/>
          <p:nvPr/>
        </p:nvCxnSpPr>
        <p:spPr>
          <a:xfrm>
            <a:off x="-6025" y="2571761"/>
            <a:ext cx="1984499" cy="0"/>
          </a:xfrm>
          <a:prstGeom prst="straightConnector1">
            <a:avLst/>
          </a:prstGeom>
          <a:noFill/>
          <a:ln w="9525" cap="flat" cmpd="sng">
            <a:solidFill>
              <a:srgbClr val="CCCCCC"/>
            </a:solidFill>
            <a:prstDash val="solid"/>
            <a:round/>
            <a:headEnd type="none" w="lg" len="lg"/>
            <a:tailEnd type="none" w="lg" len="lg"/>
          </a:ln>
        </p:spPr>
      </p:cxnSp>
      <p:sp>
        <p:nvSpPr>
          <p:cNvPr id="15" name="Shape 15"/>
          <p:cNvSpPr/>
          <p:nvPr/>
        </p:nvSpPr>
        <p:spPr>
          <a:xfrm>
            <a:off x="1117950" y="2288250"/>
            <a:ext cx="566999" cy="5669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
        <p:nvSpPr>
          <p:cNvPr id="16" name="Shape 16"/>
          <p:cNvSpPr txBox="1">
            <a:spLocks noGrp="1"/>
          </p:cNvSpPr>
          <p:nvPr>
            <p:ph type="ctrTitle"/>
          </p:nvPr>
        </p:nvSpPr>
        <p:spPr>
          <a:xfrm>
            <a:off x="2022225" y="1693523"/>
            <a:ext cx="3787799" cy="1159799"/>
          </a:xfrm>
          <a:prstGeom prst="rect">
            <a:avLst/>
          </a:prstGeom>
        </p:spPr>
        <p:txBody>
          <a:bodyPr lIns="91425" tIns="91425" rIns="91425" bIns="91425" anchor="b" anchorCtr="0"/>
          <a:lstStyle>
            <a:lvl1pPr lvl="0" rtl="0">
              <a:spcBef>
                <a:spcPts val="0"/>
              </a:spcBef>
              <a:buSzPct val="100000"/>
              <a:defRPr sz="3000"/>
            </a:lvl1pPr>
            <a:lvl2pPr lvl="1" rtl="0">
              <a:spcBef>
                <a:spcPts val="0"/>
              </a:spcBef>
              <a:buSzPct val="100000"/>
              <a:defRPr sz="3000"/>
            </a:lvl2pPr>
            <a:lvl3pPr lvl="2" rtl="0">
              <a:spcBef>
                <a:spcPts val="0"/>
              </a:spcBef>
              <a:buSzPct val="100000"/>
              <a:defRPr sz="3000"/>
            </a:lvl3pPr>
            <a:lvl4pPr lvl="3" rtl="0">
              <a:spcBef>
                <a:spcPts val="0"/>
              </a:spcBef>
              <a:buSzPct val="100000"/>
              <a:defRPr sz="3000"/>
            </a:lvl4pPr>
            <a:lvl5pPr lvl="4" rtl="0">
              <a:spcBef>
                <a:spcPts val="0"/>
              </a:spcBef>
              <a:buSzPct val="100000"/>
              <a:defRPr sz="3000"/>
            </a:lvl5pPr>
            <a:lvl6pPr lvl="5" rtl="0">
              <a:spcBef>
                <a:spcPts val="0"/>
              </a:spcBef>
              <a:buSzPct val="100000"/>
              <a:defRPr sz="3000"/>
            </a:lvl6pPr>
            <a:lvl7pPr lvl="6" rtl="0">
              <a:spcBef>
                <a:spcPts val="0"/>
              </a:spcBef>
              <a:buSzPct val="100000"/>
              <a:defRPr sz="3000"/>
            </a:lvl7pPr>
            <a:lvl8pPr lvl="7" rtl="0">
              <a:spcBef>
                <a:spcPts val="0"/>
              </a:spcBef>
              <a:buSzPct val="100000"/>
              <a:defRPr sz="3000"/>
            </a:lvl8pPr>
            <a:lvl9pPr lvl="8" rtl="0">
              <a:spcBef>
                <a:spcPts val="0"/>
              </a:spcBef>
              <a:buSzPct val="100000"/>
              <a:defRPr sz="3000"/>
            </a:lvl9pPr>
          </a:lstStyle>
          <a:p>
            <a:endParaRPr/>
          </a:p>
        </p:txBody>
      </p:sp>
      <p:cxnSp>
        <p:nvCxnSpPr>
          <p:cNvPr id="17" name="Shape 17"/>
          <p:cNvCxnSpPr/>
          <p:nvPr/>
        </p:nvCxnSpPr>
        <p:spPr>
          <a:xfrm>
            <a:off x="5898975" y="2571750"/>
            <a:ext cx="3251099" cy="0"/>
          </a:xfrm>
          <a:prstGeom prst="straightConnector1">
            <a:avLst/>
          </a:prstGeom>
          <a:noFill/>
          <a:ln w="9525" cap="flat" cmpd="sng">
            <a:solidFill>
              <a:srgbClr val="CCCCCC"/>
            </a:solidFill>
            <a:prstDash val="solid"/>
            <a:round/>
            <a:headEnd type="none" w="lg" len="lg"/>
            <a:tailEnd type="none" w="lg" len="lg"/>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Quote">
    <p:spTree>
      <p:nvGrpSpPr>
        <p:cNvPr id="1" name="Shape 18"/>
        <p:cNvGrpSpPr/>
        <p:nvPr/>
      </p:nvGrpSpPr>
      <p:grpSpPr>
        <a:xfrm>
          <a:off x="0" y="0"/>
          <a:ext cx="0" cy="0"/>
          <a:chOff x="0" y="0"/>
          <a:chExt cx="0" cy="0"/>
        </a:xfrm>
      </p:grpSpPr>
      <p:sp>
        <p:nvSpPr>
          <p:cNvPr id="19" name="Shape 19"/>
          <p:cNvSpPr txBox="1">
            <a:spLocks noGrp="1"/>
          </p:cNvSpPr>
          <p:nvPr>
            <p:ph type="body" idx="1"/>
          </p:nvPr>
        </p:nvSpPr>
        <p:spPr>
          <a:xfrm>
            <a:off x="2105050" y="2238000"/>
            <a:ext cx="4933800" cy="819899"/>
          </a:xfrm>
          <a:prstGeom prst="rect">
            <a:avLst/>
          </a:prstGeom>
        </p:spPr>
        <p:txBody>
          <a:bodyPr lIns="91425" tIns="91425" rIns="91425" bIns="91425" anchor="b" anchorCtr="0"/>
          <a:lstStyle>
            <a:lvl1pPr lvl="0" algn="ctr" rtl="0">
              <a:spcBef>
                <a:spcPts val="0"/>
              </a:spcBef>
              <a:buSzPct val="100000"/>
              <a:buFont typeface="Lora"/>
              <a:defRPr sz="2400" i="1">
                <a:latin typeface="Lora"/>
                <a:ea typeface="Lora"/>
                <a:cs typeface="Lora"/>
                <a:sym typeface="Lora"/>
              </a:defRPr>
            </a:lvl1pPr>
            <a:lvl2pPr lvl="1" algn="ctr" rtl="0">
              <a:spcBef>
                <a:spcPts val="0"/>
              </a:spcBef>
              <a:buFont typeface="Lora"/>
              <a:defRPr i="1">
                <a:latin typeface="Lora"/>
                <a:ea typeface="Lora"/>
                <a:cs typeface="Lora"/>
                <a:sym typeface="Lora"/>
              </a:defRPr>
            </a:lvl2pPr>
            <a:lvl3pPr lvl="2" algn="ctr" rtl="0">
              <a:spcBef>
                <a:spcPts val="0"/>
              </a:spcBef>
              <a:buFont typeface="Lora"/>
              <a:defRPr i="1">
                <a:latin typeface="Lora"/>
                <a:ea typeface="Lora"/>
                <a:cs typeface="Lora"/>
                <a:sym typeface="Lora"/>
              </a:defRPr>
            </a:lvl3pPr>
            <a:lvl4pPr lvl="3" algn="ctr" rtl="0">
              <a:spcBef>
                <a:spcPts val="0"/>
              </a:spcBef>
              <a:buSzPct val="100000"/>
              <a:buFont typeface="Lora"/>
              <a:defRPr sz="2400" i="1">
                <a:latin typeface="Lora"/>
                <a:ea typeface="Lora"/>
                <a:cs typeface="Lora"/>
                <a:sym typeface="Lora"/>
              </a:defRPr>
            </a:lvl4pPr>
            <a:lvl5pPr lvl="4" algn="ctr" rtl="0">
              <a:spcBef>
                <a:spcPts val="0"/>
              </a:spcBef>
              <a:buSzPct val="100000"/>
              <a:buFont typeface="Lora"/>
              <a:defRPr sz="2400" i="1">
                <a:latin typeface="Lora"/>
                <a:ea typeface="Lora"/>
                <a:cs typeface="Lora"/>
                <a:sym typeface="Lora"/>
              </a:defRPr>
            </a:lvl5pPr>
            <a:lvl6pPr lvl="5" algn="ctr" rtl="0">
              <a:spcBef>
                <a:spcPts val="0"/>
              </a:spcBef>
              <a:buSzPct val="100000"/>
              <a:buFont typeface="Lora"/>
              <a:defRPr sz="2400" i="1">
                <a:latin typeface="Lora"/>
                <a:ea typeface="Lora"/>
                <a:cs typeface="Lora"/>
                <a:sym typeface="Lora"/>
              </a:defRPr>
            </a:lvl6pPr>
            <a:lvl7pPr lvl="6" algn="ctr" rtl="0">
              <a:spcBef>
                <a:spcPts val="0"/>
              </a:spcBef>
              <a:buSzPct val="100000"/>
              <a:buFont typeface="Lora"/>
              <a:defRPr sz="2400" i="1">
                <a:latin typeface="Lora"/>
                <a:ea typeface="Lora"/>
                <a:cs typeface="Lora"/>
                <a:sym typeface="Lora"/>
              </a:defRPr>
            </a:lvl7pPr>
            <a:lvl8pPr lvl="7" algn="ctr" rtl="0">
              <a:spcBef>
                <a:spcPts val="0"/>
              </a:spcBef>
              <a:buSzPct val="100000"/>
              <a:buFont typeface="Lora"/>
              <a:defRPr sz="2400" i="1">
                <a:latin typeface="Lora"/>
                <a:ea typeface="Lora"/>
                <a:cs typeface="Lora"/>
                <a:sym typeface="Lora"/>
              </a:defRPr>
            </a:lvl8pPr>
            <a:lvl9pPr lvl="8" algn="ctr">
              <a:spcBef>
                <a:spcPts val="0"/>
              </a:spcBef>
              <a:buSzPct val="100000"/>
              <a:buFont typeface="Lora"/>
              <a:defRPr sz="2400" i="1">
                <a:latin typeface="Lora"/>
                <a:ea typeface="Lora"/>
                <a:cs typeface="Lora"/>
                <a:sym typeface="Lora"/>
              </a:defRPr>
            </a:lvl9pPr>
          </a:lstStyle>
          <a:p>
            <a:endParaRPr/>
          </a:p>
        </p:txBody>
      </p:sp>
      <p:cxnSp>
        <p:nvCxnSpPr>
          <p:cNvPr id="20" name="Shape 20"/>
          <p:cNvCxnSpPr/>
          <p:nvPr/>
        </p:nvCxnSpPr>
        <p:spPr>
          <a:xfrm>
            <a:off x="4584075" y="3676500"/>
            <a:ext cx="0" cy="1480499"/>
          </a:xfrm>
          <a:prstGeom prst="straightConnector1">
            <a:avLst/>
          </a:prstGeom>
          <a:noFill/>
          <a:ln w="9525" cap="flat" cmpd="sng">
            <a:solidFill>
              <a:srgbClr val="CCCCCC"/>
            </a:solidFill>
            <a:prstDash val="solid"/>
            <a:round/>
            <a:headEnd type="none" w="lg" len="lg"/>
            <a:tailEnd type="none" w="lg" len="lg"/>
          </a:ln>
        </p:spPr>
      </p:cxnSp>
      <p:sp>
        <p:nvSpPr>
          <p:cNvPr id="21" name="Shape 21"/>
          <p:cNvSpPr/>
          <p:nvPr/>
        </p:nvSpPr>
        <p:spPr>
          <a:xfrm>
            <a:off x="4288500" y="3393000"/>
            <a:ext cx="566999" cy="5669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
        <p:nvSpPr>
          <p:cNvPr id="22" name="Shape 22"/>
          <p:cNvSpPr txBox="1"/>
          <p:nvPr/>
        </p:nvSpPr>
        <p:spPr>
          <a:xfrm>
            <a:off x="3593400" y="3412651"/>
            <a:ext cx="1957200" cy="653699"/>
          </a:xfrm>
          <a:prstGeom prst="rect">
            <a:avLst/>
          </a:prstGeom>
          <a:noFill/>
          <a:ln>
            <a:noFill/>
          </a:ln>
        </p:spPr>
        <p:txBody>
          <a:bodyPr lIns="91425" tIns="91425" rIns="91425" bIns="91425" anchor="t" anchorCtr="0">
            <a:noAutofit/>
          </a:bodyPr>
          <a:lstStyle/>
          <a:p>
            <a:pPr lvl="0" algn="ctr">
              <a:spcBef>
                <a:spcPts val="0"/>
              </a:spcBef>
              <a:buNone/>
            </a:pPr>
            <a:r>
              <a:rPr lang="en" sz="3600" b="1">
                <a:latin typeface="Lora"/>
                <a:ea typeface="Lora"/>
                <a:cs typeface="Lora"/>
                <a:sym typeface="Lora"/>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3"/>
        <p:cNvGrpSpPr/>
        <p:nvPr/>
      </p:nvGrpSpPr>
      <p:grpSpPr>
        <a:xfrm>
          <a:off x="0" y="0"/>
          <a:ext cx="0" cy="0"/>
          <a:chOff x="0" y="0"/>
          <a:chExt cx="0" cy="0"/>
        </a:xfrm>
      </p:grpSpPr>
      <p:cxnSp>
        <p:nvCxnSpPr>
          <p:cNvPr id="24" name="Shape 24"/>
          <p:cNvCxnSpPr/>
          <p:nvPr/>
        </p:nvCxnSpPr>
        <p:spPr>
          <a:xfrm>
            <a:off x="0" y="1131725"/>
            <a:ext cx="1375800" cy="0"/>
          </a:xfrm>
          <a:prstGeom prst="straightConnector1">
            <a:avLst/>
          </a:prstGeom>
          <a:noFill/>
          <a:ln w="9525" cap="flat" cmpd="sng">
            <a:solidFill>
              <a:srgbClr val="CCCCCC"/>
            </a:solidFill>
            <a:prstDash val="solid"/>
            <a:round/>
            <a:headEnd type="none" w="lg" len="lg"/>
            <a:tailEnd type="none" w="lg" len="lg"/>
          </a:ln>
        </p:spPr>
      </p:cxnSp>
      <p:sp>
        <p:nvSpPr>
          <p:cNvPr id="25" name="Shape 25"/>
          <p:cNvSpPr/>
          <p:nvPr/>
        </p:nvSpPr>
        <p:spPr>
          <a:xfrm>
            <a:off x="817475" y="928766"/>
            <a:ext cx="405899" cy="4058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
        <p:nvSpPr>
          <p:cNvPr id="26" name="Shape 26"/>
          <p:cNvSpPr txBox="1">
            <a:spLocks noGrp="1"/>
          </p:cNvSpPr>
          <p:nvPr>
            <p:ph type="title"/>
          </p:nvPr>
        </p:nvSpPr>
        <p:spPr>
          <a:xfrm>
            <a:off x="1381250" y="922668"/>
            <a:ext cx="3878399" cy="435599"/>
          </a:xfrm>
          <a:prstGeom prst="rect">
            <a:avLst/>
          </a:prstGeom>
        </p:spPr>
        <p:txBody>
          <a:bodyPr lIns="91425" tIns="91425" rIns="91425" bIns="91425" anchor="ctr" anchorCtr="0"/>
          <a:lstStyle>
            <a:lvl1pPr lvl="0" rtl="0">
              <a:spcBef>
                <a:spcPts val="0"/>
              </a:spcBef>
              <a:buSzPct val="100000"/>
              <a:buFont typeface="Lora"/>
              <a:buNone/>
              <a:defRPr sz="2000" b="1">
                <a:latin typeface="Lora"/>
                <a:ea typeface="Lora"/>
                <a:cs typeface="Lora"/>
                <a:sym typeface="Lora"/>
              </a:defRPr>
            </a:lvl1pPr>
            <a:lvl2pPr lvl="1" rtl="0">
              <a:spcBef>
                <a:spcPts val="0"/>
              </a:spcBef>
              <a:buSzPct val="100000"/>
              <a:buFont typeface="Lora"/>
              <a:buNone/>
              <a:defRPr sz="2000" b="1">
                <a:highlight>
                  <a:srgbClr val="FFFFFF"/>
                </a:highlight>
                <a:latin typeface="Lora"/>
                <a:ea typeface="Lora"/>
                <a:cs typeface="Lora"/>
                <a:sym typeface="Lora"/>
              </a:defRPr>
            </a:lvl2pPr>
            <a:lvl3pPr lvl="2" rtl="0">
              <a:spcBef>
                <a:spcPts val="0"/>
              </a:spcBef>
              <a:buSzPct val="100000"/>
              <a:buFont typeface="Lora"/>
              <a:buNone/>
              <a:defRPr sz="2000" b="1">
                <a:highlight>
                  <a:srgbClr val="FFFFFF"/>
                </a:highlight>
                <a:latin typeface="Lora"/>
                <a:ea typeface="Lora"/>
                <a:cs typeface="Lora"/>
                <a:sym typeface="Lora"/>
              </a:defRPr>
            </a:lvl3pPr>
            <a:lvl4pPr lvl="3" rtl="0">
              <a:spcBef>
                <a:spcPts val="0"/>
              </a:spcBef>
              <a:buSzPct val="100000"/>
              <a:buFont typeface="Lora"/>
              <a:buNone/>
              <a:defRPr sz="2000" b="1">
                <a:highlight>
                  <a:srgbClr val="FFFFFF"/>
                </a:highlight>
                <a:latin typeface="Lora"/>
                <a:ea typeface="Lora"/>
                <a:cs typeface="Lora"/>
                <a:sym typeface="Lora"/>
              </a:defRPr>
            </a:lvl4pPr>
            <a:lvl5pPr lvl="4" rtl="0">
              <a:spcBef>
                <a:spcPts val="0"/>
              </a:spcBef>
              <a:buSzPct val="100000"/>
              <a:buFont typeface="Lora"/>
              <a:buNone/>
              <a:defRPr sz="2000" b="1">
                <a:highlight>
                  <a:srgbClr val="FFFFFF"/>
                </a:highlight>
                <a:latin typeface="Lora"/>
                <a:ea typeface="Lora"/>
                <a:cs typeface="Lora"/>
                <a:sym typeface="Lora"/>
              </a:defRPr>
            </a:lvl5pPr>
            <a:lvl6pPr lvl="5" rtl="0">
              <a:spcBef>
                <a:spcPts val="0"/>
              </a:spcBef>
              <a:buSzPct val="100000"/>
              <a:buFont typeface="Lora"/>
              <a:buNone/>
              <a:defRPr sz="2000" b="1">
                <a:highlight>
                  <a:srgbClr val="FFFFFF"/>
                </a:highlight>
                <a:latin typeface="Lora"/>
                <a:ea typeface="Lora"/>
                <a:cs typeface="Lora"/>
                <a:sym typeface="Lora"/>
              </a:defRPr>
            </a:lvl6pPr>
            <a:lvl7pPr lvl="6" rtl="0">
              <a:spcBef>
                <a:spcPts val="0"/>
              </a:spcBef>
              <a:buSzPct val="100000"/>
              <a:buFont typeface="Lora"/>
              <a:buNone/>
              <a:defRPr sz="2000" b="1">
                <a:highlight>
                  <a:srgbClr val="FFFFFF"/>
                </a:highlight>
                <a:latin typeface="Lora"/>
                <a:ea typeface="Lora"/>
                <a:cs typeface="Lora"/>
                <a:sym typeface="Lora"/>
              </a:defRPr>
            </a:lvl7pPr>
            <a:lvl8pPr lvl="7" rtl="0">
              <a:spcBef>
                <a:spcPts val="0"/>
              </a:spcBef>
              <a:buSzPct val="100000"/>
              <a:buFont typeface="Lora"/>
              <a:buNone/>
              <a:defRPr sz="2000" b="1">
                <a:highlight>
                  <a:srgbClr val="FFFFFF"/>
                </a:highlight>
                <a:latin typeface="Lora"/>
                <a:ea typeface="Lora"/>
                <a:cs typeface="Lora"/>
                <a:sym typeface="Lora"/>
              </a:defRPr>
            </a:lvl8pPr>
            <a:lvl9pPr lvl="8" rtl="0">
              <a:spcBef>
                <a:spcPts val="0"/>
              </a:spcBef>
              <a:buSzPct val="100000"/>
              <a:buFont typeface="Lora"/>
              <a:buNone/>
              <a:defRPr sz="2000" b="1">
                <a:highlight>
                  <a:srgbClr val="FFFFFF"/>
                </a:highlight>
                <a:latin typeface="Lora"/>
                <a:ea typeface="Lora"/>
                <a:cs typeface="Lora"/>
                <a:sym typeface="Lora"/>
              </a:defRPr>
            </a:lvl9pPr>
          </a:lstStyle>
          <a:p>
            <a:endParaRPr/>
          </a:p>
        </p:txBody>
      </p:sp>
      <p:sp>
        <p:nvSpPr>
          <p:cNvPr id="27" name="Shape 27"/>
          <p:cNvSpPr txBox="1">
            <a:spLocks noGrp="1"/>
          </p:cNvSpPr>
          <p:nvPr>
            <p:ph type="body" idx="1"/>
          </p:nvPr>
        </p:nvSpPr>
        <p:spPr>
          <a:xfrm>
            <a:off x="1381250" y="1616470"/>
            <a:ext cx="6809700" cy="3112200"/>
          </a:xfrm>
          <a:prstGeom prst="rect">
            <a:avLst/>
          </a:prstGeom>
        </p:spPr>
        <p:txBody>
          <a:bodyPr lIns="91425" tIns="91425" rIns="91425" bIns="91425" anchor="t" anchorCtr="0"/>
          <a:lstStyle>
            <a:lvl1pPr lvl="0" rtl="0">
              <a:spcBef>
                <a:spcPts val="600"/>
              </a:spcBef>
              <a:buClr>
                <a:srgbClr val="FFCD00"/>
              </a:buClr>
              <a:buSzPct val="100000"/>
              <a:buFont typeface="Quattrocento Sans"/>
              <a:buChar char="◉"/>
              <a:defRPr sz="2400">
                <a:latin typeface="Quattrocento Sans"/>
                <a:ea typeface="Quattrocento Sans"/>
                <a:cs typeface="Quattrocento Sans"/>
                <a:sym typeface="Quattrocento Sans"/>
              </a:defRPr>
            </a:lvl1pPr>
            <a:lvl2pPr lvl="1" rtl="0">
              <a:spcBef>
                <a:spcPts val="480"/>
              </a:spcBef>
              <a:buClr>
                <a:srgbClr val="FFCD00"/>
              </a:buClr>
              <a:buSzPct val="100000"/>
              <a:buFont typeface="Quattrocento Sans"/>
              <a:defRPr sz="2000">
                <a:latin typeface="Quattrocento Sans"/>
                <a:ea typeface="Quattrocento Sans"/>
                <a:cs typeface="Quattrocento Sans"/>
                <a:sym typeface="Quattrocento Sans"/>
              </a:defRPr>
            </a:lvl2pPr>
            <a:lvl3pPr lvl="2" rtl="0">
              <a:spcBef>
                <a:spcPts val="480"/>
              </a:spcBef>
              <a:buClr>
                <a:srgbClr val="FFCD00"/>
              </a:buClr>
              <a:buSzPct val="100000"/>
              <a:buFont typeface="Quattrocento Sans"/>
              <a:defRPr sz="2000">
                <a:latin typeface="Quattrocento Sans"/>
                <a:ea typeface="Quattrocento Sans"/>
                <a:cs typeface="Quattrocento Sans"/>
                <a:sym typeface="Quattrocento Sans"/>
              </a:defRPr>
            </a:lvl3pPr>
            <a:lvl4pPr lvl="3" rtl="0">
              <a:spcBef>
                <a:spcPts val="360"/>
              </a:spcBef>
              <a:buClr>
                <a:srgbClr val="FFCD00"/>
              </a:buClr>
              <a:buSzPct val="100000"/>
              <a:buFont typeface="Quattrocento Sans"/>
              <a:defRPr sz="1800">
                <a:latin typeface="Quattrocento Sans"/>
                <a:ea typeface="Quattrocento Sans"/>
                <a:cs typeface="Quattrocento Sans"/>
                <a:sym typeface="Quattrocento Sans"/>
              </a:defRPr>
            </a:lvl4pPr>
            <a:lvl5pPr lvl="4" rtl="0">
              <a:spcBef>
                <a:spcPts val="360"/>
              </a:spcBef>
              <a:buClr>
                <a:srgbClr val="FFCD00"/>
              </a:buClr>
              <a:buSzPct val="100000"/>
              <a:buFont typeface="Quattrocento Sans"/>
              <a:defRPr sz="1800">
                <a:latin typeface="Quattrocento Sans"/>
                <a:ea typeface="Quattrocento Sans"/>
                <a:cs typeface="Quattrocento Sans"/>
                <a:sym typeface="Quattrocento Sans"/>
              </a:defRPr>
            </a:lvl5pPr>
            <a:lvl6pPr lvl="5" rtl="0">
              <a:spcBef>
                <a:spcPts val="360"/>
              </a:spcBef>
              <a:buClr>
                <a:srgbClr val="FFCD00"/>
              </a:buClr>
              <a:buSzPct val="100000"/>
              <a:buFont typeface="Quattrocento Sans"/>
              <a:defRPr sz="1800">
                <a:latin typeface="Quattrocento Sans"/>
                <a:ea typeface="Quattrocento Sans"/>
                <a:cs typeface="Quattrocento Sans"/>
                <a:sym typeface="Quattrocento Sans"/>
              </a:defRPr>
            </a:lvl6pPr>
            <a:lvl7pPr lvl="6" rtl="0">
              <a:spcBef>
                <a:spcPts val="360"/>
              </a:spcBef>
              <a:buClr>
                <a:srgbClr val="FFCD00"/>
              </a:buClr>
              <a:buSzPct val="100000"/>
              <a:buFont typeface="Quattrocento Sans"/>
              <a:defRPr sz="1800">
                <a:latin typeface="Quattrocento Sans"/>
                <a:ea typeface="Quattrocento Sans"/>
                <a:cs typeface="Quattrocento Sans"/>
                <a:sym typeface="Quattrocento Sans"/>
              </a:defRPr>
            </a:lvl7pPr>
            <a:lvl8pPr lvl="7" rtl="0">
              <a:spcBef>
                <a:spcPts val="360"/>
              </a:spcBef>
              <a:buClr>
                <a:srgbClr val="FFCD00"/>
              </a:buClr>
              <a:buSzPct val="100000"/>
              <a:buFont typeface="Quattrocento Sans"/>
              <a:defRPr sz="1800">
                <a:latin typeface="Quattrocento Sans"/>
                <a:ea typeface="Quattrocento Sans"/>
                <a:cs typeface="Quattrocento Sans"/>
                <a:sym typeface="Quattrocento Sans"/>
              </a:defRPr>
            </a:lvl8pPr>
            <a:lvl9pPr lvl="8" rtl="0">
              <a:spcBef>
                <a:spcPts val="360"/>
              </a:spcBef>
              <a:buClr>
                <a:srgbClr val="FFCD00"/>
              </a:buClr>
              <a:buSzPct val="100000"/>
              <a:buFont typeface="Quattrocento Sans"/>
              <a:defRPr sz="1800">
                <a:latin typeface="Quattrocento Sans"/>
                <a:ea typeface="Quattrocento Sans"/>
                <a:cs typeface="Quattrocento Sans"/>
                <a:sym typeface="Quattrocento Sans"/>
              </a:defRPr>
            </a:lvl9pPr>
          </a:lstStyle>
          <a:p>
            <a:endParaRPr/>
          </a:p>
        </p:txBody>
      </p:sp>
      <p:cxnSp>
        <p:nvCxnSpPr>
          <p:cNvPr id="28" name="Shape 28"/>
          <p:cNvCxnSpPr/>
          <p:nvPr/>
        </p:nvCxnSpPr>
        <p:spPr>
          <a:xfrm>
            <a:off x="5265650" y="1131725"/>
            <a:ext cx="3878399" cy="0"/>
          </a:xfrm>
          <a:prstGeom prst="straightConnector1">
            <a:avLst/>
          </a:prstGeom>
          <a:noFill/>
          <a:ln w="9525" cap="flat" cmpd="sng">
            <a:solidFill>
              <a:srgbClr val="CCCCCC"/>
            </a:solidFill>
            <a:prstDash val="solid"/>
            <a:round/>
            <a:headEnd type="none" w="lg" len="lg"/>
            <a:tailEnd type="none" w="lg" len="lg"/>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1381250" y="922668"/>
            <a:ext cx="3878399" cy="435599"/>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body" idx="1"/>
          </p:nvPr>
        </p:nvSpPr>
        <p:spPr>
          <a:xfrm>
            <a:off x="1381250" y="1618700"/>
            <a:ext cx="3425400" cy="3231000"/>
          </a:xfrm>
          <a:prstGeom prst="rect">
            <a:avLst/>
          </a:prstGeom>
        </p:spPr>
        <p:txBody>
          <a:bodyPr lIns="91425" tIns="91425" rIns="91425" bIns="91425" anchor="t" anchorCtr="0"/>
          <a:lstStyle>
            <a:lvl1pPr lvl="0">
              <a:spcBef>
                <a:spcPts val="0"/>
              </a:spcBef>
              <a:buSzPct val="100000"/>
              <a:defRPr sz="2000"/>
            </a:lvl1pPr>
            <a:lvl2pPr lvl="1">
              <a:spcBef>
                <a:spcPts val="0"/>
              </a:spcBef>
              <a:defRPr/>
            </a:lvl2pPr>
            <a:lvl3pPr lvl="2">
              <a:spcBef>
                <a:spcPts val="0"/>
              </a:spcBef>
              <a:defRPr/>
            </a:lvl3pPr>
            <a:lvl4pPr lvl="3">
              <a:spcBef>
                <a:spcPts val="0"/>
              </a:spcBef>
              <a:buSzPct val="100000"/>
              <a:defRPr sz="2000"/>
            </a:lvl4pPr>
            <a:lvl5pPr lvl="4">
              <a:spcBef>
                <a:spcPts val="0"/>
              </a:spcBef>
              <a:buSzPct val="100000"/>
              <a:defRPr sz="2000"/>
            </a:lvl5pPr>
            <a:lvl6pPr lvl="5">
              <a:spcBef>
                <a:spcPts val="0"/>
              </a:spcBef>
              <a:buSzPct val="100000"/>
              <a:defRPr sz="2000"/>
            </a:lvl6pPr>
            <a:lvl7pPr lvl="6">
              <a:spcBef>
                <a:spcPts val="0"/>
              </a:spcBef>
              <a:buSzPct val="100000"/>
              <a:defRPr sz="2000"/>
            </a:lvl7pPr>
            <a:lvl8pPr lvl="7">
              <a:spcBef>
                <a:spcPts val="0"/>
              </a:spcBef>
              <a:buSzPct val="100000"/>
              <a:defRPr sz="2000"/>
            </a:lvl8pPr>
            <a:lvl9pPr lvl="8">
              <a:spcBef>
                <a:spcPts val="0"/>
              </a:spcBef>
              <a:buSzPct val="100000"/>
              <a:defRPr sz="2000"/>
            </a:lvl9pPr>
          </a:lstStyle>
          <a:p>
            <a:endParaRPr/>
          </a:p>
        </p:txBody>
      </p:sp>
      <p:sp>
        <p:nvSpPr>
          <p:cNvPr id="32" name="Shape 32"/>
          <p:cNvSpPr txBox="1">
            <a:spLocks noGrp="1"/>
          </p:cNvSpPr>
          <p:nvPr>
            <p:ph type="body" idx="2"/>
          </p:nvPr>
        </p:nvSpPr>
        <p:spPr>
          <a:xfrm>
            <a:off x="5012916" y="1618700"/>
            <a:ext cx="3425400" cy="3231000"/>
          </a:xfrm>
          <a:prstGeom prst="rect">
            <a:avLst/>
          </a:prstGeom>
        </p:spPr>
        <p:txBody>
          <a:bodyPr lIns="91425" tIns="91425" rIns="91425" bIns="91425" anchor="t" anchorCtr="0"/>
          <a:lstStyle>
            <a:lvl1pPr lvl="0">
              <a:spcBef>
                <a:spcPts val="0"/>
              </a:spcBef>
              <a:buSzPct val="100000"/>
              <a:defRPr sz="2000"/>
            </a:lvl1pPr>
            <a:lvl2pPr lvl="1">
              <a:spcBef>
                <a:spcPts val="0"/>
              </a:spcBef>
              <a:defRPr/>
            </a:lvl2pPr>
            <a:lvl3pPr lvl="2">
              <a:spcBef>
                <a:spcPts val="0"/>
              </a:spcBef>
              <a:defRPr/>
            </a:lvl3pPr>
            <a:lvl4pPr lvl="3">
              <a:spcBef>
                <a:spcPts val="0"/>
              </a:spcBef>
              <a:buSzPct val="100000"/>
              <a:defRPr sz="2000"/>
            </a:lvl4pPr>
            <a:lvl5pPr lvl="4">
              <a:spcBef>
                <a:spcPts val="0"/>
              </a:spcBef>
              <a:buSzPct val="100000"/>
              <a:defRPr sz="2000"/>
            </a:lvl5pPr>
            <a:lvl6pPr lvl="5">
              <a:spcBef>
                <a:spcPts val="0"/>
              </a:spcBef>
              <a:buSzPct val="100000"/>
              <a:defRPr sz="2000"/>
            </a:lvl6pPr>
            <a:lvl7pPr lvl="6">
              <a:spcBef>
                <a:spcPts val="0"/>
              </a:spcBef>
              <a:buSzPct val="100000"/>
              <a:defRPr sz="2000"/>
            </a:lvl7pPr>
            <a:lvl8pPr lvl="7">
              <a:spcBef>
                <a:spcPts val="0"/>
              </a:spcBef>
              <a:buSzPct val="100000"/>
              <a:defRPr sz="2000"/>
            </a:lvl8pPr>
            <a:lvl9pPr lvl="8">
              <a:spcBef>
                <a:spcPts val="0"/>
              </a:spcBef>
              <a:buSzPct val="100000"/>
              <a:defRPr sz="2000"/>
            </a:lvl9pPr>
          </a:lstStyle>
          <a:p>
            <a:endParaRPr/>
          </a:p>
        </p:txBody>
      </p:sp>
      <p:cxnSp>
        <p:nvCxnSpPr>
          <p:cNvPr id="33" name="Shape 33"/>
          <p:cNvCxnSpPr/>
          <p:nvPr/>
        </p:nvCxnSpPr>
        <p:spPr>
          <a:xfrm>
            <a:off x="0" y="1131725"/>
            <a:ext cx="1375800" cy="0"/>
          </a:xfrm>
          <a:prstGeom prst="straightConnector1">
            <a:avLst/>
          </a:prstGeom>
          <a:noFill/>
          <a:ln w="9525" cap="flat" cmpd="sng">
            <a:solidFill>
              <a:srgbClr val="CCCCCC"/>
            </a:solidFill>
            <a:prstDash val="solid"/>
            <a:round/>
            <a:headEnd type="none" w="lg" len="lg"/>
            <a:tailEnd type="none" w="lg" len="lg"/>
          </a:ln>
        </p:spPr>
      </p:cxnSp>
      <p:sp>
        <p:nvSpPr>
          <p:cNvPr id="34" name="Shape 34"/>
          <p:cNvSpPr/>
          <p:nvPr/>
        </p:nvSpPr>
        <p:spPr>
          <a:xfrm>
            <a:off x="817475" y="928766"/>
            <a:ext cx="405899" cy="4058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cxnSp>
        <p:nvCxnSpPr>
          <p:cNvPr id="35" name="Shape 35"/>
          <p:cNvCxnSpPr/>
          <p:nvPr/>
        </p:nvCxnSpPr>
        <p:spPr>
          <a:xfrm>
            <a:off x="5265650" y="1131725"/>
            <a:ext cx="3878399" cy="0"/>
          </a:xfrm>
          <a:prstGeom prst="straightConnector1">
            <a:avLst/>
          </a:prstGeom>
          <a:noFill/>
          <a:ln w="9525" cap="flat" cmpd="sng">
            <a:solidFill>
              <a:srgbClr val="CCCCCC"/>
            </a:solidFill>
            <a:prstDash val="solid"/>
            <a:round/>
            <a:headEnd type="none" w="lg" len="lg"/>
            <a:tailEnd type="none" w="lg" len="lg"/>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381250" y="922668"/>
            <a:ext cx="3878399" cy="435599"/>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1381250" y="1651075"/>
            <a:ext cx="2333999" cy="3122399"/>
          </a:xfrm>
          <a:prstGeom prst="rect">
            <a:avLst/>
          </a:prstGeom>
        </p:spPr>
        <p:txBody>
          <a:bodyPr lIns="91425" tIns="91425" rIns="91425" bIns="91425" anchor="t" anchorCtr="0"/>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9" name="Shape 39"/>
          <p:cNvSpPr txBox="1">
            <a:spLocks noGrp="1"/>
          </p:cNvSpPr>
          <p:nvPr>
            <p:ph type="body" idx="2"/>
          </p:nvPr>
        </p:nvSpPr>
        <p:spPr>
          <a:xfrm>
            <a:off x="3834911" y="1651075"/>
            <a:ext cx="2333999" cy="3122399"/>
          </a:xfrm>
          <a:prstGeom prst="rect">
            <a:avLst/>
          </a:prstGeom>
        </p:spPr>
        <p:txBody>
          <a:bodyPr lIns="91425" tIns="91425" rIns="91425" bIns="91425" anchor="t" anchorCtr="0"/>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3"/>
          </p:nvPr>
        </p:nvSpPr>
        <p:spPr>
          <a:xfrm>
            <a:off x="6288573" y="1651075"/>
            <a:ext cx="2333999" cy="3122399"/>
          </a:xfrm>
          <a:prstGeom prst="rect">
            <a:avLst/>
          </a:prstGeom>
        </p:spPr>
        <p:txBody>
          <a:bodyPr lIns="91425" tIns="91425" rIns="91425" bIns="91425" anchor="t" anchorCtr="0"/>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cxnSp>
        <p:nvCxnSpPr>
          <p:cNvPr id="41" name="Shape 41"/>
          <p:cNvCxnSpPr/>
          <p:nvPr/>
        </p:nvCxnSpPr>
        <p:spPr>
          <a:xfrm>
            <a:off x="0" y="1131725"/>
            <a:ext cx="1375800" cy="0"/>
          </a:xfrm>
          <a:prstGeom prst="straightConnector1">
            <a:avLst/>
          </a:prstGeom>
          <a:noFill/>
          <a:ln w="9525" cap="flat" cmpd="sng">
            <a:solidFill>
              <a:srgbClr val="CCCCCC"/>
            </a:solidFill>
            <a:prstDash val="solid"/>
            <a:round/>
            <a:headEnd type="none" w="lg" len="lg"/>
            <a:tailEnd type="none" w="lg" len="lg"/>
          </a:ln>
        </p:spPr>
      </p:cxnSp>
      <p:sp>
        <p:nvSpPr>
          <p:cNvPr id="42" name="Shape 42"/>
          <p:cNvSpPr/>
          <p:nvPr/>
        </p:nvSpPr>
        <p:spPr>
          <a:xfrm>
            <a:off x="817475" y="928766"/>
            <a:ext cx="405899" cy="4058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cxnSp>
        <p:nvCxnSpPr>
          <p:cNvPr id="43" name="Shape 43"/>
          <p:cNvCxnSpPr/>
          <p:nvPr/>
        </p:nvCxnSpPr>
        <p:spPr>
          <a:xfrm>
            <a:off x="5265650" y="1131725"/>
            <a:ext cx="3878399" cy="0"/>
          </a:xfrm>
          <a:prstGeom prst="straightConnector1">
            <a:avLst/>
          </a:prstGeom>
          <a:noFill/>
          <a:ln w="9525" cap="flat" cmpd="sng">
            <a:solidFill>
              <a:srgbClr val="CCCCCC"/>
            </a:solidFill>
            <a:prstDash val="solid"/>
            <a:round/>
            <a:headEnd type="none" w="lg" len="lg"/>
            <a:tailEnd type="none" w="lg" len="lg"/>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381250" y="937125"/>
            <a:ext cx="3878399" cy="435599"/>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cxnSp>
        <p:nvCxnSpPr>
          <p:cNvPr id="46" name="Shape 46"/>
          <p:cNvCxnSpPr/>
          <p:nvPr/>
        </p:nvCxnSpPr>
        <p:spPr>
          <a:xfrm>
            <a:off x="0" y="1131725"/>
            <a:ext cx="1375800" cy="0"/>
          </a:xfrm>
          <a:prstGeom prst="straightConnector1">
            <a:avLst/>
          </a:prstGeom>
          <a:noFill/>
          <a:ln w="9525" cap="flat" cmpd="sng">
            <a:solidFill>
              <a:srgbClr val="CCCCCC"/>
            </a:solidFill>
            <a:prstDash val="solid"/>
            <a:round/>
            <a:headEnd type="none" w="lg" len="lg"/>
            <a:tailEnd type="none" w="lg" len="lg"/>
          </a:ln>
        </p:spPr>
      </p:cxnSp>
      <p:sp>
        <p:nvSpPr>
          <p:cNvPr id="47" name="Shape 47"/>
          <p:cNvSpPr/>
          <p:nvPr/>
        </p:nvSpPr>
        <p:spPr>
          <a:xfrm>
            <a:off x="817475" y="928766"/>
            <a:ext cx="405899" cy="4058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cxnSp>
        <p:nvCxnSpPr>
          <p:cNvPr id="48" name="Shape 48"/>
          <p:cNvCxnSpPr/>
          <p:nvPr/>
        </p:nvCxnSpPr>
        <p:spPr>
          <a:xfrm>
            <a:off x="5265650" y="1131725"/>
            <a:ext cx="3878399" cy="0"/>
          </a:xfrm>
          <a:prstGeom prst="straightConnector1">
            <a:avLst/>
          </a:prstGeom>
          <a:noFill/>
          <a:ln w="9525" cap="flat" cmpd="sng">
            <a:solidFill>
              <a:srgbClr val="CCCCCC"/>
            </a:solidFill>
            <a:prstDash val="solid"/>
            <a:round/>
            <a:headEnd type="none" w="lg" len="lg"/>
            <a:tailEnd type="none" w="lg" len="lg"/>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1990450" y="4037375"/>
            <a:ext cx="5162999" cy="519599"/>
          </a:xfrm>
          <a:prstGeom prst="rect">
            <a:avLst/>
          </a:prstGeom>
        </p:spPr>
        <p:txBody>
          <a:bodyPr lIns="91425" tIns="91425" rIns="91425" bIns="91425" anchor="b" anchorCtr="0"/>
          <a:lstStyle>
            <a:lvl1pPr lvl="0" algn="ctr">
              <a:spcBef>
                <a:spcPts val="360"/>
              </a:spcBef>
              <a:buSzPct val="100000"/>
              <a:buFont typeface="Lora"/>
              <a:buNone/>
              <a:defRPr sz="1400" i="1">
                <a:latin typeface="Lora"/>
                <a:ea typeface="Lora"/>
                <a:cs typeface="Lora"/>
                <a:sym typeface="Lora"/>
              </a:defRPr>
            </a:lvl1pPr>
          </a:lstStyle>
          <a:p>
            <a:endParaRPr/>
          </a:p>
        </p:txBody>
      </p:sp>
      <p:cxnSp>
        <p:nvCxnSpPr>
          <p:cNvPr id="51" name="Shape 51"/>
          <p:cNvCxnSpPr/>
          <p:nvPr/>
        </p:nvCxnSpPr>
        <p:spPr>
          <a:xfrm>
            <a:off x="-6025" y="4666128"/>
            <a:ext cx="9161999" cy="0"/>
          </a:xfrm>
          <a:prstGeom prst="straightConnector1">
            <a:avLst/>
          </a:prstGeom>
          <a:noFill/>
          <a:ln w="9525" cap="flat" cmpd="sng">
            <a:solidFill>
              <a:srgbClr val="CCCCCC"/>
            </a:solidFill>
            <a:prstDash val="solid"/>
            <a:round/>
            <a:headEnd type="none" w="lg" len="lg"/>
            <a:tailEnd type="none" w="lg" len="lg"/>
          </a:ln>
        </p:spPr>
      </p:cxnSp>
      <p:sp>
        <p:nvSpPr>
          <p:cNvPr id="52" name="Shape 52"/>
          <p:cNvSpPr/>
          <p:nvPr/>
        </p:nvSpPr>
        <p:spPr>
          <a:xfrm>
            <a:off x="4457400" y="4551496"/>
            <a:ext cx="229199" cy="2291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cxnSp>
        <p:nvCxnSpPr>
          <p:cNvPr id="54" name="Shape 54"/>
          <p:cNvCxnSpPr/>
          <p:nvPr/>
        </p:nvCxnSpPr>
        <p:spPr>
          <a:xfrm>
            <a:off x="-6025" y="4513728"/>
            <a:ext cx="9161999" cy="0"/>
          </a:xfrm>
          <a:prstGeom prst="straightConnector1">
            <a:avLst/>
          </a:prstGeom>
          <a:noFill/>
          <a:ln w="9525" cap="flat" cmpd="sng">
            <a:solidFill>
              <a:srgbClr val="CCCCCC"/>
            </a:solidFill>
            <a:prstDash val="solid"/>
            <a:round/>
            <a:headEnd type="none" w="lg" len="lg"/>
            <a:tailEnd type="none" w="lg" len="lg"/>
          </a:ln>
        </p:spPr>
      </p:cxnSp>
      <p:sp>
        <p:nvSpPr>
          <p:cNvPr id="55" name="Shape 55"/>
          <p:cNvSpPr/>
          <p:nvPr/>
        </p:nvSpPr>
        <p:spPr>
          <a:xfrm>
            <a:off x="4293700" y="4235405"/>
            <a:ext cx="556499" cy="556499"/>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body" idx="1"/>
          </p:nvPr>
        </p:nvSpPr>
        <p:spPr>
          <a:xfrm>
            <a:off x="1381250" y="1616470"/>
            <a:ext cx="6809700" cy="3112200"/>
          </a:xfrm>
          <a:prstGeom prst="rect">
            <a:avLst/>
          </a:prstGeom>
          <a:noFill/>
          <a:ln>
            <a:noFill/>
          </a:ln>
        </p:spPr>
        <p:txBody>
          <a:bodyPr lIns="91425" tIns="91425" rIns="91425" bIns="91425" anchor="t" anchorCtr="0"/>
          <a:lstStyle>
            <a:lvl1pPr lvl="0">
              <a:spcBef>
                <a:spcPts val="600"/>
              </a:spcBef>
              <a:buClr>
                <a:srgbClr val="FFCD00"/>
              </a:buClr>
              <a:buSzPct val="100000"/>
              <a:buFont typeface="Quattrocento Sans"/>
              <a:buChar char="◉"/>
              <a:defRPr sz="2400">
                <a:latin typeface="Quattrocento Sans"/>
                <a:ea typeface="Quattrocento Sans"/>
                <a:cs typeface="Quattrocento Sans"/>
                <a:sym typeface="Quattrocento Sans"/>
              </a:defRPr>
            </a:lvl1pPr>
            <a:lvl2pPr lvl="1">
              <a:spcBef>
                <a:spcPts val="480"/>
              </a:spcBef>
              <a:buClr>
                <a:srgbClr val="FFCD00"/>
              </a:buClr>
              <a:buSzPct val="100000"/>
              <a:buFont typeface="Quattrocento Sans"/>
              <a:defRPr sz="2000">
                <a:latin typeface="Quattrocento Sans"/>
                <a:ea typeface="Quattrocento Sans"/>
                <a:cs typeface="Quattrocento Sans"/>
                <a:sym typeface="Quattrocento Sans"/>
              </a:defRPr>
            </a:lvl2pPr>
            <a:lvl3pPr lvl="2">
              <a:spcBef>
                <a:spcPts val="480"/>
              </a:spcBef>
              <a:buClr>
                <a:srgbClr val="FFCD00"/>
              </a:buClr>
              <a:buSzPct val="100000"/>
              <a:buFont typeface="Quattrocento Sans"/>
              <a:defRPr sz="2000">
                <a:latin typeface="Quattrocento Sans"/>
                <a:ea typeface="Quattrocento Sans"/>
                <a:cs typeface="Quattrocento Sans"/>
                <a:sym typeface="Quattrocento Sans"/>
              </a:defRPr>
            </a:lvl3pPr>
            <a:lvl4pPr lvl="3">
              <a:spcBef>
                <a:spcPts val="360"/>
              </a:spcBef>
              <a:buClr>
                <a:srgbClr val="FFCD00"/>
              </a:buClr>
              <a:buSzPct val="100000"/>
              <a:buFont typeface="Quattrocento Sans"/>
              <a:defRPr sz="1800">
                <a:latin typeface="Quattrocento Sans"/>
                <a:ea typeface="Quattrocento Sans"/>
                <a:cs typeface="Quattrocento Sans"/>
                <a:sym typeface="Quattrocento Sans"/>
              </a:defRPr>
            </a:lvl4pPr>
            <a:lvl5pPr lvl="4">
              <a:spcBef>
                <a:spcPts val="360"/>
              </a:spcBef>
              <a:buClr>
                <a:srgbClr val="FFCD00"/>
              </a:buClr>
              <a:buSzPct val="100000"/>
              <a:buFont typeface="Quattrocento Sans"/>
              <a:defRPr sz="1800">
                <a:latin typeface="Quattrocento Sans"/>
                <a:ea typeface="Quattrocento Sans"/>
                <a:cs typeface="Quattrocento Sans"/>
                <a:sym typeface="Quattrocento Sans"/>
              </a:defRPr>
            </a:lvl5pPr>
            <a:lvl6pPr lvl="5">
              <a:spcBef>
                <a:spcPts val="360"/>
              </a:spcBef>
              <a:buClr>
                <a:srgbClr val="FFCD00"/>
              </a:buClr>
              <a:buSzPct val="100000"/>
              <a:buFont typeface="Quattrocento Sans"/>
              <a:defRPr sz="1800">
                <a:latin typeface="Quattrocento Sans"/>
                <a:ea typeface="Quattrocento Sans"/>
                <a:cs typeface="Quattrocento Sans"/>
                <a:sym typeface="Quattrocento Sans"/>
              </a:defRPr>
            </a:lvl6pPr>
            <a:lvl7pPr lvl="6">
              <a:spcBef>
                <a:spcPts val="360"/>
              </a:spcBef>
              <a:buClr>
                <a:srgbClr val="FFCD00"/>
              </a:buClr>
              <a:buSzPct val="100000"/>
              <a:buFont typeface="Quattrocento Sans"/>
              <a:defRPr sz="1800">
                <a:latin typeface="Quattrocento Sans"/>
                <a:ea typeface="Quattrocento Sans"/>
                <a:cs typeface="Quattrocento Sans"/>
                <a:sym typeface="Quattrocento Sans"/>
              </a:defRPr>
            </a:lvl7pPr>
            <a:lvl8pPr lvl="7">
              <a:spcBef>
                <a:spcPts val="360"/>
              </a:spcBef>
              <a:buClr>
                <a:srgbClr val="FFCD00"/>
              </a:buClr>
              <a:buSzPct val="100000"/>
              <a:buFont typeface="Quattrocento Sans"/>
              <a:defRPr sz="1800">
                <a:latin typeface="Quattrocento Sans"/>
                <a:ea typeface="Quattrocento Sans"/>
                <a:cs typeface="Quattrocento Sans"/>
                <a:sym typeface="Quattrocento Sans"/>
              </a:defRPr>
            </a:lvl8pPr>
            <a:lvl9pPr lvl="8">
              <a:spcBef>
                <a:spcPts val="360"/>
              </a:spcBef>
              <a:buClr>
                <a:srgbClr val="FFCD00"/>
              </a:buClr>
              <a:buSzPct val="100000"/>
              <a:buFont typeface="Quattrocento Sans"/>
              <a:defRPr sz="1800">
                <a:latin typeface="Quattrocento Sans"/>
                <a:ea typeface="Quattrocento Sans"/>
                <a:cs typeface="Quattrocento Sans"/>
                <a:sym typeface="Quattrocento Sans"/>
              </a:defRPr>
            </a:lvl9pPr>
          </a:lstStyle>
          <a:p>
            <a:endParaRPr/>
          </a:p>
        </p:txBody>
      </p:sp>
      <p:sp>
        <p:nvSpPr>
          <p:cNvPr id="7" name="Shape 7"/>
          <p:cNvSpPr txBox="1">
            <a:spLocks noGrp="1"/>
          </p:cNvSpPr>
          <p:nvPr>
            <p:ph type="title"/>
          </p:nvPr>
        </p:nvSpPr>
        <p:spPr>
          <a:xfrm>
            <a:off x="1381250" y="937116"/>
            <a:ext cx="6809700" cy="435599"/>
          </a:xfrm>
          <a:prstGeom prst="rect">
            <a:avLst/>
          </a:prstGeom>
          <a:noFill/>
          <a:ln>
            <a:noFill/>
          </a:ln>
        </p:spPr>
        <p:txBody>
          <a:bodyPr lIns="91425" tIns="91425" rIns="91425" bIns="91425" anchor="ctr" anchorCtr="0"/>
          <a:lstStyle>
            <a:lvl1pPr lvl="0">
              <a:spcBef>
                <a:spcPts val="0"/>
              </a:spcBef>
              <a:buSzPct val="100000"/>
              <a:buFont typeface="Lora"/>
              <a:buNone/>
              <a:defRPr sz="2000" b="1">
                <a:latin typeface="Lora"/>
                <a:ea typeface="Lora"/>
                <a:cs typeface="Lora"/>
                <a:sym typeface="Lora"/>
              </a:defRPr>
            </a:lvl1pPr>
            <a:lvl2pPr lvl="1">
              <a:spcBef>
                <a:spcPts val="0"/>
              </a:spcBef>
              <a:buSzPct val="100000"/>
              <a:buFont typeface="Lora"/>
              <a:buNone/>
              <a:defRPr sz="2000" b="1">
                <a:latin typeface="Lora"/>
                <a:ea typeface="Lora"/>
                <a:cs typeface="Lora"/>
                <a:sym typeface="Lora"/>
              </a:defRPr>
            </a:lvl2pPr>
            <a:lvl3pPr lvl="2">
              <a:spcBef>
                <a:spcPts val="0"/>
              </a:spcBef>
              <a:buSzPct val="100000"/>
              <a:buFont typeface="Lora"/>
              <a:buNone/>
              <a:defRPr sz="2000" b="1">
                <a:latin typeface="Lora"/>
                <a:ea typeface="Lora"/>
                <a:cs typeface="Lora"/>
                <a:sym typeface="Lora"/>
              </a:defRPr>
            </a:lvl3pPr>
            <a:lvl4pPr lvl="3">
              <a:spcBef>
                <a:spcPts val="0"/>
              </a:spcBef>
              <a:buSzPct val="100000"/>
              <a:buFont typeface="Lora"/>
              <a:buNone/>
              <a:defRPr sz="2000" b="1">
                <a:latin typeface="Lora"/>
                <a:ea typeface="Lora"/>
                <a:cs typeface="Lora"/>
                <a:sym typeface="Lora"/>
              </a:defRPr>
            </a:lvl4pPr>
            <a:lvl5pPr lvl="4">
              <a:spcBef>
                <a:spcPts val="0"/>
              </a:spcBef>
              <a:buSzPct val="100000"/>
              <a:buFont typeface="Lora"/>
              <a:buNone/>
              <a:defRPr sz="2000" b="1">
                <a:latin typeface="Lora"/>
                <a:ea typeface="Lora"/>
                <a:cs typeface="Lora"/>
                <a:sym typeface="Lora"/>
              </a:defRPr>
            </a:lvl5pPr>
            <a:lvl6pPr lvl="5">
              <a:spcBef>
                <a:spcPts val="0"/>
              </a:spcBef>
              <a:buSzPct val="100000"/>
              <a:buFont typeface="Lora"/>
              <a:buNone/>
              <a:defRPr sz="2000" b="1">
                <a:latin typeface="Lora"/>
                <a:ea typeface="Lora"/>
                <a:cs typeface="Lora"/>
                <a:sym typeface="Lora"/>
              </a:defRPr>
            </a:lvl6pPr>
            <a:lvl7pPr lvl="6">
              <a:spcBef>
                <a:spcPts val="0"/>
              </a:spcBef>
              <a:buSzPct val="100000"/>
              <a:buFont typeface="Lora"/>
              <a:buNone/>
              <a:defRPr sz="2000" b="1">
                <a:latin typeface="Lora"/>
                <a:ea typeface="Lora"/>
                <a:cs typeface="Lora"/>
                <a:sym typeface="Lora"/>
              </a:defRPr>
            </a:lvl7pPr>
            <a:lvl8pPr lvl="7">
              <a:spcBef>
                <a:spcPts val="0"/>
              </a:spcBef>
              <a:buSzPct val="100000"/>
              <a:buFont typeface="Lora"/>
              <a:buNone/>
              <a:defRPr sz="2000" b="1">
                <a:latin typeface="Lora"/>
                <a:ea typeface="Lora"/>
                <a:cs typeface="Lora"/>
                <a:sym typeface="Lora"/>
              </a:defRPr>
            </a:lvl8pPr>
            <a:lvl9pPr lvl="8">
              <a:spcBef>
                <a:spcPts val="0"/>
              </a:spcBef>
              <a:buSzPct val="100000"/>
              <a:buFont typeface="Lora"/>
              <a:buNone/>
              <a:defRPr sz="2000" b="1">
                <a:latin typeface="Lora"/>
                <a:ea typeface="Lora"/>
                <a:cs typeface="Lora"/>
                <a:sym typeface="Lor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witter.com/rwgammons" TargetMode="External"/><Relationship Id="rId4" Type="http://schemas.openxmlformats.org/officeDocument/2006/relationships/hyperlink" Target="https://twitter.com/Linds_librarian" TargetMode="External"/><Relationship Id="rId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ctrTitle"/>
          </p:nvPr>
        </p:nvSpPr>
        <p:spPr>
          <a:xfrm>
            <a:off x="996625" y="1089300"/>
            <a:ext cx="7767000" cy="2074500"/>
          </a:xfrm>
          <a:prstGeom prst="rect">
            <a:avLst/>
          </a:prstGeom>
        </p:spPr>
        <p:txBody>
          <a:bodyPr lIns="91425" tIns="91425" rIns="91425" bIns="91425" anchor="b" anchorCtr="0">
            <a:noAutofit/>
          </a:bodyPr>
          <a:lstStyle/>
          <a:p>
            <a:pPr lvl="0">
              <a:lnSpc>
                <a:spcPct val="115000"/>
              </a:lnSpc>
              <a:spcBef>
                <a:spcPts val="0"/>
              </a:spcBef>
              <a:buNone/>
            </a:pPr>
            <a:r>
              <a:rPr lang="en" sz="4800" dirty="0">
                <a:solidFill>
                  <a:srgbClr val="222222"/>
                </a:solidFill>
                <a:highlight>
                  <a:srgbClr val="FFFFFF"/>
                </a:highlight>
                <a:latin typeface="Book Antiqua" charset="0"/>
                <a:ea typeface="Book Antiqua" charset="0"/>
                <a:cs typeface="Book Antiqua" charset="0"/>
              </a:rPr>
              <a:t>Making It Work: </a:t>
            </a:r>
          </a:p>
          <a:p>
            <a:pPr lvl="0">
              <a:lnSpc>
                <a:spcPct val="115000"/>
              </a:lnSpc>
              <a:spcBef>
                <a:spcPts val="0"/>
              </a:spcBef>
              <a:buNone/>
            </a:pPr>
            <a:r>
              <a:rPr lang="en" sz="2400" dirty="0">
                <a:solidFill>
                  <a:srgbClr val="222222"/>
                </a:solidFill>
                <a:highlight>
                  <a:srgbClr val="FFFFFF"/>
                </a:highlight>
                <a:latin typeface="Book Antiqua" charset="0"/>
                <a:ea typeface="Book Antiqua" charset="0"/>
                <a:cs typeface="Book Antiqua" charset="0"/>
              </a:rPr>
              <a:t>Developing a Student-Centered Assessment Model for a Large-Scale Information Literacy Program</a:t>
            </a:r>
          </a:p>
        </p:txBody>
      </p:sp>
      <p:grpSp>
        <p:nvGrpSpPr>
          <p:cNvPr id="62" name="Shape 62"/>
          <p:cNvGrpSpPr/>
          <p:nvPr/>
        </p:nvGrpSpPr>
        <p:grpSpPr>
          <a:xfrm>
            <a:off x="1299164" y="3511423"/>
            <a:ext cx="215966" cy="342398"/>
            <a:chOff x="6718575" y="2318625"/>
            <a:chExt cx="256950" cy="407375"/>
          </a:xfrm>
        </p:grpSpPr>
        <p:sp>
          <p:nvSpPr>
            <p:cNvPr id="63" name="Shape 63"/>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4" name="Shape 64"/>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5" name="Shape 65"/>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6" name="Shape 66"/>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7" name="Shape 67"/>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8" name="Shape 68"/>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9" name="Shape 69"/>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0" name="Shape 70"/>
            <p:cNvSpPr/>
            <p:nvPr/>
          </p:nvSpPr>
          <p:spPr>
            <a:xfrm>
              <a:off x="6795900" y="2628550"/>
              <a:ext cx="102300" cy="25"/>
            </a:xfrm>
            <a:custGeom>
              <a:avLst/>
              <a:gdLst/>
              <a:ahLst/>
              <a:cxnLst/>
              <a:rect l="0" t="0" r="0" b="0"/>
              <a:pathLst>
                <a:path w="4092" h="1" fill="none" extrusionOk="0">
                  <a:moveTo>
                    <a:pt x="0" y="1"/>
                  </a:moveTo>
                  <a:lnTo>
                    <a:pt x="4092"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71" name="Shape 71"/>
          <p:cNvSpPr txBox="1"/>
          <p:nvPr/>
        </p:nvSpPr>
        <p:spPr>
          <a:xfrm>
            <a:off x="1900150" y="4177050"/>
            <a:ext cx="7059900" cy="925500"/>
          </a:xfrm>
          <a:prstGeom prst="rect">
            <a:avLst/>
          </a:prstGeom>
          <a:noFill/>
          <a:ln>
            <a:noFill/>
          </a:ln>
        </p:spPr>
        <p:txBody>
          <a:bodyPr lIns="91425" tIns="91425" rIns="91425" bIns="91425" anchor="t" anchorCtr="0">
            <a:noAutofit/>
          </a:bodyPr>
          <a:lstStyle/>
          <a:p>
            <a:pPr lvl="0" algn="r" rtl="0">
              <a:spcBef>
                <a:spcPts val="0"/>
              </a:spcBef>
              <a:buNone/>
            </a:pPr>
            <a:r>
              <a:rPr lang="en">
                <a:latin typeface="Calibri" charset="0"/>
                <a:ea typeface="Calibri" charset="0"/>
                <a:cs typeface="Calibri" charset="0"/>
                <a:sym typeface="Quattrocento Sans"/>
              </a:rPr>
              <a:t> Library Assessment Conference, 2016</a:t>
            </a:r>
          </a:p>
          <a:p>
            <a:pPr lvl="0" algn="r" rtl="0">
              <a:spcBef>
                <a:spcPts val="0"/>
              </a:spcBef>
              <a:buNone/>
            </a:pPr>
            <a:r>
              <a:rPr lang="en" dirty="0">
                <a:latin typeface="Calibri" charset="0"/>
                <a:ea typeface="Calibri" charset="0"/>
                <a:cs typeface="Calibri" charset="0"/>
                <a:sym typeface="Quattrocento Sans"/>
              </a:rPr>
              <a:t>Rachel Gammons | </a:t>
            </a:r>
            <a:r>
              <a:rPr lang="en" u="sng" dirty="0">
                <a:solidFill>
                  <a:schemeClr val="hlink"/>
                </a:solidFill>
                <a:latin typeface="Calibri" charset="0"/>
                <a:ea typeface="Calibri" charset="0"/>
                <a:cs typeface="Calibri" charset="0"/>
                <a:sym typeface="Quattrocento Sans"/>
                <a:hlinkClick r:id="rId3"/>
              </a:rPr>
              <a:t>@rwgammons</a:t>
            </a:r>
          </a:p>
          <a:p>
            <a:pPr lvl="0" algn="r" rtl="0">
              <a:spcBef>
                <a:spcPts val="0"/>
              </a:spcBef>
              <a:buNone/>
            </a:pPr>
            <a:r>
              <a:rPr lang="en" dirty="0">
                <a:latin typeface="Calibri" charset="0"/>
                <a:ea typeface="Calibri" charset="0"/>
                <a:cs typeface="Calibri" charset="0"/>
                <a:sym typeface="Quattrocento Sans"/>
              </a:rPr>
              <a:t>Lindsay Inge | </a:t>
            </a:r>
            <a:r>
              <a:rPr lang="en" u="sng" dirty="0">
                <a:solidFill>
                  <a:schemeClr val="hlink"/>
                </a:solidFill>
                <a:latin typeface="Calibri" charset="0"/>
                <a:ea typeface="Calibri" charset="0"/>
                <a:cs typeface="Calibri" charset="0"/>
                <a:sym typeface="Quattrocento Sans"/>
                <a:hlinkClick r:id="rId4"/>
              </a:rPr>
              <a:t>@linds_librarian</a:t>
            </a:r>
            <a:r>
              <a:rPr lang="en" dirty="0">
                <a:latin typeface="Calibri" charset="0"/>
                <a:ea typeface="Calibri" charset="0"/>
                <a:cs typeface="Calibri" charset="0"/>
                <a:sym typeface="Quattrocento Sans"/>
              </a:rPr>
              <a:t> </a:t>
            </a:r>
          </a:p>
        </p:txBody>
      </p:sp>
      <p:pic>
        <p:nvPicPr>
          <p:cNvPr id="72" name="Shape 72"/>
          <p:cNvPicPr preferRelativeResize="0"/>
          <p:nvPr/>
        </p:nvPicPr>
        <p:blipFill>
          <a:blip r:embed="rId5">
            <a:alphaModFix/>
          </a:blip>
          <a:stretch>
            <a:fillRect/>
          </a:stretch>
        </p:blipFill>
        <p:spPr>
          <a:xfrm>
            <a:off x="208649" y="4420825"/>
            <a:ext cx="1505849" cy="5051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body" idx="4294967295"/>
          </p:nvPr>
        </p:nvSpPr>
        <p:spPr>
          <a:xfrm>
            <a:off x="4354850" y="1131725"/>
            <a:ext cx="4173000" cy="2531100"/>
          </a:xfrm>
          <a:prstGeom prst="rect">
            <a:avLst/>
          </a:prstGeom>
        </p:spPr>
        <p:txBody>
          <a:bodyPr lIns="91425" tIns="91425" rIns="91425" bIns="91425" anchor="ctr" anchorCtr="0">
            <a:noAutofit/>
          </a:bodyPr>
          <a:lstStyle/>
          <a:p>
            <a:pPr lvl="0" rtl="0">
              <a:spcBef>
                <a:spcPts val="0"/>
              </a:spcBef>
              <a:buClr>
                <a:schemeClr val="dk1"/>
              </a:buClr>
              <a:buSzPct val="55000"/>
              <a:buFont typeface="Arial"/>
              <a:buNone/>
            </a:pPr>
            <a:r>
              <a:rPr lang="en" sz="2000" b="1" dirty="0">
                <a:solidFill>
                  <a:schemeClr val="dk1"/>
                </a:solidFill>
                <a:latin typeface="Calibri" charset="0"/>
                <a:ea typeface="Calibri" charset="0"/>
                <a:cs typeface="Calibri" charset="0"/>
                <a:sym typeface="Lora"/>
              </a:rPr>
              <a:t>Share your </a:t>
            </a:r>
            <a:r>
              <a:rPr lang="en" b="1" dirty="0">
                <a:solidFill>
                  <a:schemeClr val="dk1"/>
                </a:solidFill>
                <a:highlight>
                  <a:srgbClr val="FFCD00"/>
                </a:highlight>
                <a:latin typeface="Calibri" charset="0"/>
                <a:ea typeface="Calibri" charset="0"/>
                <a:cs typeface="Calibri" charset="0"/>
                <a:sym typeface="Lora"/>
              </a:rPr>
              <a:t>a-ha moment</a:t>
            </a:r>
          </a:p>
          <a:p>
            <a:pPr marL="457200" lvl="0" indent="-355600" rtl="0">
              <a:spcBef>
                <a:spcPts val="0"/>
              </a:spcBef>
              <a:buSzPct val="100000"/>
            </a:pPr>
            <a:r>
              <a:rPr lang="en" sz="2000" dirty="0">
                <a:latin typeface="Calibri" charset="0"/>
                <a:ea typeface="Calibri" charset="0"/>
                <a:cs typeface="Calibri" charset="0"/>
              </a:rPr>
              <a:t>140 characters</a:t>
            </a:r>
          </a:p>
        </p:txBody>
      </p:sp>
      <p:cxnSp>
        <p:nvCxnSpPr>
          <p:cNvPr id="164" name="Shape 164"/>
          <p:cNvCxnSpPr/>
          <p:nvPr/>
        </p:nvCxnSpPr>
        <p:spPr>
          <a:xfrm>
            <a:off x="-6450" y="1131725"/>
            <a:ext cx="9150600" cy="0"/>
          </a:xfrm>
          <a:prstGeom prst="straightConnector1">
            <a:avLst/>
          </a:prstGeom>
          <a:noFill/>
          <a:ln w="9525" cap="flat" cmpd="sng">
            <a:solidFill>
              <a:srgbClr val="CCCCCC"/>
            </a:solidFill>
            <a:prstDash val="solid"/>
            <a:round/>
            <a:headEnd type="none" w="lg" len="lg"/>
            <a:tailEnd type="none" w="lg" len="lg"/>
          </a:ln>
        </p:spPr>
      </p:cxnSp>
      <p:pic>
        <p:nvPicPr>
          <p:cNvPr id="165" name="Shape 165" descr="twitter.jpg"/>
          <p:cNvPicPr preferRelativeResize="0"/>
          <p:nvPr/>
        </p:nvPicPr>
        <p:blipFill rotWithShape="1">
          <a:blip r:embed="rId3">
            <a:alphaModFix/>
          </a:blip>
          <a:srcRect l="10400" r="10392"/>
          <a:stretch/>
        </p:blipFill>
        <p:spPr>
          <a:xfrm>
            <a:off x="384700" y="878850"/>
            <a:ext cx="3654300" cy="3654300"/>
          </a:xfrm>
          <a:prstGeom prst="ellipse">
            <a:avLst/>
          </a:prstGeom>
          <a:noFill/>
          <a:ln w="9525" cap="flat" cmpd="sng">
            <a:solidFill>
              <a:srgbClr val="666666"/>
            </a:solidFill>
            <a:prstDash val="solid"/>
            <a:round/>
            <a:headEnd type="none" w="med" len="med"/>
            <a:tailEnd type="none" w="med" len="med"/>
          </a:ln>
        </p:spPr>
      </p:pic>
      <p:sp>
        <p:nvSpPr>
          <p:cNvPr id="166" name="Shape 166"/>
          <p:cNvSpPr/>
          <p:nvPr/>
        </p:nvSpPr>
        <p:spPr>
          <a:xfrm>
            <a:off x="625400" y="736699"/>
            <a:ext cx="790200" cy="790200"/>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grpSp>
        <p:nvGrpSpPr>
          <p:cNvPr id="167" name="Shape 167"/>
          <p:cNvGrpSpPr/>
          <p:nvPr/>
        </p:nvGrpSpPr>
        <p:grpSpPr>
          <a:xfrm>
            <a:off x="885699" y="913414"/>
            <a:ext cx="269591" cy="436624"/>
            <a:chOff x="6718575" y="2318625"/>
            <a:chExt cx="256950" cy="407375"/>
          </a:xfrm>
        </p:grpSpPr>
        <p:sp>
          <p:nvSpPr>
            <p:cNvPr id="168" name="Shape 168"/>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9" name="Shape 169"/>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0" name="Shape 170"/>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1" name="Shape 171"/>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2" name="Shape 172"/>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3" name="Shape 173"/>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4" name="Shape 174"/>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5" name="Shape 175"/>
            <p:cNvSpPr/>
            <p:nvPr/>
          </p:nvSpPr>
          <p:spPr>
            <a:xfrm>
              <a:off x="6795900" y="2628550"/>
              <a:ext cx="102300" cy="25"/>
            </a:xfrm>
            <a:custGeom>
              <a:avLst/>
              <a:gdLst/>
              <a:ahLst/>
              <a:cxnLst/>
              <a:rect l="0" t="0" r="0" b="0"/>
              <a:pathLst>
                <a:path w="4092" h="1" fill="none" extrusionOk="0">
                  <a:moveTo>
                    <a:pt x="0" y="1"/>
                  </a:moveTo>
                  <a:lnTo>
                    <a:pt x="4092"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76" name="Shape 176"/>
          <p:cNvSpPr txBox="1"/>
          <p:nvPr/>
        </p:nvSpPr>
        <p:spPr>
          <a:xfrm>
            <a:off x="4646225" y="2060250"/>
            <a:ext cx="3508200" cy="1982100"/>
          </a:xfrm>
          <a:prstGeom prst="rect">
            <a:avLst/>
          </a:prstGeom>
          <a:noFill/>
          <a:ln>
            <a:noFill/>
          </a:ln>
        </p:spPr>
        <p:txBody>
          <a:bodyPr lIns="91425" tIns="91425" rIns="91425" bIns="91425" anchor="ctr" anchorCtr="0">
            <a:noAutofit/>
          </a:bodyPr>
          <a:lstStyle/>
          <a:p>
            <a:pPr marL="914400" lvl="1" indent="-355600" rtl="0">
              <a:spcBef>
                <a:spcPts val="480"/>
              </a:spcBef>
              <a:buClr>
                <a:srgbClr val="9E9E9E"/>
              </a:buClr>
              <a:buSzPct val="100000"/>
              <a:buFont typeface="Quattrocento Sans"/>
              <a:buChar char="✓"/>
            </a:pPr>
            <a:r>
              <a:rPr lang="en" sz="2000">
                <a:solidFill>
                  <a:schemeClr val="dk1"/>
                </a:solidFill>
                <a:latin typeface="Calibri" charset="0"/>
                <a:ea typeface="Calibri" charset="0"/>
                <a:cs typeface="Calibri" charset="0"/>
                <a:sym typeface="Quattrocento Sans"/>
              </a:rPr>
              <a:t>12 sessions</a:t>
            </a:r>
          </a:p>
          <a:p>
            <a:pPr marL="914400" lvl="1" indent="-355600" rtl="0">
              <a:spcBef>
                <a:spcPts val="480"/>
              </a:spcBef>
              <a:buClr>
                <a:srgbClr val="9E9E9E"/>
              </a:buClr>
              <a:buSzPct val="100000"/>
              <a:buFont typeface="Quattrocento Sans"/>
              <a:buChar char="✓"/>
            </a:pPr>
            <a:r>
              <a:rPr lang="en" sz="2000">
                <a:solidFill>
                  <a:schemeClr val="dk1"/>
                </a:solidFill>
                <a:latin typeface="Calibri" charset="0"/>
                <a:ea typeface="Calibri" charset="0"/>
                <a:cs typeface="Calibri" charset="0"/>
                <a:sym typeface="Quattrocento Sans"/>
              </a:rPr>
              <a:t>142 responses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82" name="Shape 182"/>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a:t>
            </a:r>
          </a:p>
        </p:txBody>
      </p:sp>
      <p:graphicFrame>
        <p:nvGraphicFramePr>
          <p:cNvPr id="183" name="Shape 183"/>
          <p:cNvGraphicFramePr/>
          <p:nvPr>
            <p:extLst>
              <p:ext uri="{D42A27DB-BD31-4B8C-83A1-F6EECF244321}">
                <p14:modId xmlns:p14="http://schemas.microsoft.com/office/powerpoint/2010/main" val="385286264"/>
              </p:ext>
            </p:extLst>
          </p:nvPr>
        </p:nvGraphicFramePr>
        <p:xfrm>
          <a:off x="311937" y="1200150"/>
          <a:ext cx="8520125" cy="3649273"/>
        </p:xfrm>
        <a:graphic>
          <a:graphicData uri="http://schemas.openxmlformats.org/drawingml/2006/table">
            <a:tbl>
              <a:tblPr>
                <a:noFill/>
                <a:tableStyleId>{94DCFE82-B6BF-4BAF-BE82-0FCC7E28F01E}</a:tableStyleId>
              </a:tblPr>
              <a:tblGrid>
                <a:gridCol w="2196425"/>
                <a:gridCol w="5221300"/>
                <a:gridCol w="551200"/>
                <a:gridCol w="551200"/>
              </a:tblGrid>
              <a:tr h="388125">
                <a:tc>
                  <a:txBody>
                    <a:bodyPr/>
                    <a:lstStyle/>
                    <a:p>
                      <a:pPr lvl="0" rtl="0">
                        <a:spcBef>
                          <a:spcPts val="0"/>
                        </a:spcBef>
                        <a:buNone/>
                      </a:pPr>
                      <a:r>
                        <a:rPr lang="en" b="1" dirty="0">
                          <a:solidFill>
                            <a:srgbClr val="FFFFFF"/>
                          </a:solidFill>
                          <a:latin typeface="Calibri" charset="0"/>
                          <a:ea typeface="Calibri" charset="0"/>
                          <a:cs typeface="Calibri" charset="0"/>
                          <a:sym typeface="Quattrocento Sans"/>
                        </a:rPr>
                        <a:t>Frame</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gridSpan="3">
                  <a:txBody>
                    <a:bodyPr/>
                    <a:lstStyle/>
                    <a:p>
                      <a:pPr lvl="0" rtl="0">
                        <a:spcBef>
                          <a:spcPts val="0"/>
                        </a:spcBef>
                        <a:buNone/>
                      </a:pPr>
                      <a:r>
                        <a:rPr lang="en" b="1">
                          <a:solidFill>
                            <a:srgbClr val="FFFFFF"/>
                          </a:solidFill>
                          <a:latin typeface="Calibri" charset="0"/>
                          <a:ea typeface="Calibri" charset="0"/>
                          <a:cs typeface="Calibri" charset="0"/>
                          <a:sym typeface="Quattrocento Sans"/>
                        </a:rPr>
                        <a:t>Disposition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hMerge="1">
                  <a:txBody>
                    <a:bodyPr/>
                    <a:lstStyle/>
                    <a:p>
                      <a:endParaRPr lang="en-US"/>
                    </a:p>
                  </a:txBody>
                  <a:tcPr/>
                </a:tc>
                <a:tc hMerge="1">
                  <a:txBody>
                    <a:bodyPr/>
                    <a:lstStyle/>
                    <a:p>
                      <a:endParaRPr lang="en-US"/>
                    </a:p>
                  </a:txBody>
                  <a:tcPr/>
                </a:tc>
              </a:tr>
              <a:tr h="376850">
                <a:tc>
                  <a:txBody>
                    <a:bodyPr/>
                    <a:lstStyle/>
                    <a:p>
                      <a:pPr lvl="0" rtl="0">
                        <a:spcBef>
                          <a:spcPts val="0"/>
                        </a:spcBef>
                        <a:buNone/>
                      </a:pPr>
                      <a:r>
                        <a:rPr lang="en" sz="1100" b="1">
                          <a:latin typeface="Calibri" charset="0"/>
                          <a:ea typeface="Calibri" charset="0"/>
                          <a:cs typeface="Calibri" charset="0"/>
                          <a:sym typeface="Quattrocento Sans"/>
                        </a:rPr>
                        <a:t>Authority is constructed and contextual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lnSpc>
                          <a:spcPct val="115000"/>
                        </a:lnSpc>
                        <a:spcBef>
                          <a:spcPts val="0"/>
                        </a:spcBef>
                        <a:buNone/>
                      </a:pPr>
                      <a:r>
                        <a:rPr lang="en" sz="1200">
                          <a:solidFill>
                            <a:schemeClr val="dk1"/>
                          </a:solidFill>
                          <a:latin typeface="Calibri" charset="0"/>
                          <a:ea typeface="Calibri" charset="0"/>
                          <a:cs typeface="Calibri" charset="0"/>
                          <a:sym typeface="Quattrocento Sans"/>
                        </a:rPr>
                        <a:t>Develop awareness of the importance of assessing content with a skeptical stance and with self-awareness of their own biases and worldview</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8500">
                <a:tc>
                  <a:txBody>
                    <a:bodyPr/>
                    <a:lstStyle/>
                    <a:p>
                      <a:pPr lvl="0" rtl="0">
                        <a:spcBef>
                          <a:spcPts val="0"/>
                        </a:spcBef>
                        <a:buNone/>
                      </a:pPr>
                      <a:r>
                        <a:rPr lang="en" sz="1100" b="1">
                          <a:solidFill>
                            <a:srgbClr val="999999"/>
                          </a:solidFill>
                          <a:latin typeface="Calibri" charset="0"/>
                          <a:ea typeface="Calibri" charset="0"/>
                          <a:cs typeface="Calibri" charset="0"/>
                          <a:sym typeface="Quattrocento Sans"/>
                        </a:rPr>
                        <a:t>Information creation as a process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gridSpan="3">
                  <a:txBody>
                    <a:bodyPr/>
                    <a:lstStyle/>
                    <a:p>
                      <a:pPr lvl="0" rtl="0">
                        <a:lnSpc>
                          <a:spcPct val="115000"/>
                        </a:lnSpc>
                        <a:spcBef>
                          <a:spcPts val="0"/>
                        </a:spcBef>
                        <a:buNone/>
                      </a:pPr>
                      <a:endParaRPr sz="1200" b="1">
                        <a:solidFill>
                          <a:srgbClr val="9E9E9E"/>
                        </a:solidFill>
                        <a:latin typeface="Calibri" charset="0"/>
                        <a:ea typeface="Calibri" charset="0"/>
                        <a:cs typeface="Calibri" charset="0"/>
                        <a:sym typeface="Quattrocento Sans"/>
                      </a:endParaRP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hMerge="1">
                  <a:txBody>
                    <a:bodyPr/>
                    <a:lstStyle/>
                    <a:p>
                      <a:endParaRPr lang="en-US"/>
                    </a:p>
                  </a:txBody>
                  <a:tcPr/>
                </a:tc>
                <a:tc hMerge="1">
                  <a:txBody>
                    <a:bodyPr/>
                    <a:lstStyle/>
                    <a:p>
                      <a:endParaRPr lang="en-US"/>
                    </a:p>
                  </a:txBody>
                  <a:tcPr/>
                </a:tc>
              </a:tr>
              <a:tr h="376850">
                <a:tc>
                  <a:txBody>
                    <a:bodyPr/>
                    <a:lstStyle/>
                    <a:p>
                      <a:pPr lvl="0" rtl="0">
                        <a:spcBef>
                          <a:spcPts val="0"/>
                        </a:spcBef>
                        <a:buNone/>
                      </a:pPr>
                      <a:r>
                        <a:rPr lang="en" sz="1100" b="1">
                          <a:latin typeface="Calibri" charset="0"/>
                          <a:ea typeface="Calibri" charset="0"/>
                          <a:cs typeface="Calibri" charset="0"/>
                          <a:sym typeface="Quattrocento Sans"/>
                        </a:rPr>
                        <a:t>Information has value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spcBef>
                          <a:spcPts val="0"/>
                        </a:spcBef>
                        <a:buNone/>
                      </a:pPr>
                      <a:r>
                        <a:rPr lang="en" sz="1200">
                          <a:solidFill>
                            <a:schemeClr val="dk1"/>
                          </a:solidFill>
                          <a:latin typeface="Calibri" charset="0"/>
                          <a:ea typeface="Calibri" charset="0"/>
                          <a:cs typeface="Calibri" charset="0"/>
                          <a:sym typeface="Quattrocento Sans"/>
                        </a:rPr>
                        <a:t>Respect the original ideas of others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a:txBody>
                    <a:bodyPr/>
                    <a:lstStyle/>
                    <a:p>
                      <a:pPr lvl="0" rtl="0">
                        <a:spcBef>
                          <a:spcPts val="0"/>
                        </a:spcBef>
                        <a:buNone/>
                      </a:pPr>
                      <a:r>
                        <a:rPr lang="en" sz="1100" b="1">
                          <a:latin typeface="Calibri" charset="0"/>
                          <a:ea typeface="Calibri" charset="0"/>
                          <a:cs typeface="Calibri" charset="0"/>
                          <a:sym typeface="Quattrocento Sans"/>
                        </a:rPr>
                        <a:t>Research as inquiry</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lnSpc>
                          <a:spcPct val="115000"/>
                        </a:lnSpc>
                        <a:spcBef>
                          <a:spcPts val="0"/>
                        </a:spcBef>
                        <a:buNone/>
                      </a:pPr>
                      <a:r>
                        <a:rPr lang="en" sz="1200">
                          <a:solidFill>
                            <a:schemeClr val="dk1"/>
                          </a:solidFill>
                          <a:latin typeface="Calibri" charset="0"/>
                          <a:ea typeface="Calibri" charset="0"/>
                          <a:cs typeface="Calibri" charset="0"/>
                          <a:sym typeface="Quattrocento Sans"/>
                        </a:rPr>
                        <a:t>Value intellectual curiosity in developing questions and learning new investigative methods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rowSpan="2">
                  <a:txBody>
                    <a:bodyPr/>
                    <a:lstStyle/>
                    <a:p>
                      <a:pPr lvl="0" rtl="0">
                        <a:spcBef>
                          <a:spcPts val="0"/>
                        </a:spcBef>
                        <a:buNone/>
                      </a:pPr>
                      <a:r>
                        <a:rPr lang="en" sz="1100" b="1">
                          <a:latin typeface="Calibri" charset="0"/>
                          <a:ea typeface="Calibri" charset="0"/>
                          <a:cs typeface="Calibri" charset="0"/>
                          <a:sym typeface="Quattrocento Sans"/>
                        </a:rPr>
                        <a:t>Scholarship as conversation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lnSpc>
                          <a:spcPct val="115000"/>
                        </a:lnSpc>
                        <a:spcBef>
                          <a:spcPts val="0"/>
                        </a:spcBef>
                        <a:buNone/>
                      </a:pPr>
                      <a:r>
                        <a:rPr lang="en" sz="1200">
                          <a:solidFill>
                            <a:schemeClr val="dk1"/>
                          </a:solidFill>
                          <a:latin typeface="Calibri" charset="0"/>
                          <a:ea typeface="Calibri" charset="0"/>
                          <a:cs typeface="Calibri" charset="0"/>
                          <a:sym typeface="Quattrocento Sans"/>
                        </a:rPr>
                        <a:t>Recognize that scholarly conversations take place in various venues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vMerge="1">
                  <a:txBody>
                    <a:bodyPr/>
                    <a:lstStyle/>
                    <a:p>
                      <a:endParaRPr lang="en-US"/>
                    </a:p>
                  </a:txBody>
                  <a:tcPr/>
                </a:tc>
                <a:tc gridSpan="3">
                  <a:txBody>
                    <a:bodyPr/>
                    <a:lstStyle/>
                    <a:p>
                      <a:pPr lvl="0" rtl="0">
                        <a:lnSpc>
                          <a:spcPct val="115000"/>
                        </a:lnSpc>
                        <a:spcBef>
                          <a:spcPts val="0"/>
                        </a:spcBef>
                        <a:buNone/>
                      </a:pPr>
                      <a:r>
                        <a:rPr lang="en" sz="1200">
                          <a:solidFill>
                            <a:schemeClr val="dk1"/>
                          </a:solidFill>
                          <a:latin typeface="Calibri" charset="0"/>
                          <a:ea typeface="Calibri" charset="0"/>
                          <a:cs typeface="Calibri" charset="0"/>
                          <a:sym typeface="Quattrocento Sans"/>
                        </a:rPr>
                        <a:t>See themselves as contributors to the scholarship rather than only consumers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rowSpan="2">
                  <a:txBody>
                    <a:bodyPr/>
                    <a:lstStyle/>
                    <a:p>
                      <a:pPr lvl="0" rtl="0">
                        <a:spcBef>
                          <a:spcPts val="0"/>
                        </a:spcBef>
                        <a:buNone/>
                      </a:pPr>
                      <a:r>
                        <a:rPr lang="en" sz="1100" b="1">
                          <a:latin typeface="Calibri" charset="0"/>
                          <a:ea typeface="Calibri" charset="0"/>
                          <a:cs typeface="Calibri" charset="0"/>
                          <a:sym typeface="Quattrocento Sans"/>
                        </a:rPr>
                        <a:t>Searching as strategic exploration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lnSpc>
                          <a:spcPct val="115000"/>
                        </a:lnSpc>
                        <a:spcBef>
                          <a:spcPts val="0"/>
                        </a:spcBef>
                        <a:buNone/>
                      </a:pPr>
                      <a:r>
                        <a:rPr lang="en" sz="1200">
                          <a:solidFill>
                            <a:schemeClr val="dk1"/>
                          </a:solidFill>
                          <a:latin typeface="Calibri" charset="0"/>
                          <a:ea typeface="Calibri" charset="0"/>
                          <a:cs typeface="Calibri" charset="0"/>
                          <a:sym typeface="Quattrocento Sans"/>
                        </a:rPr>
                        <a:t>Seek guidance from experts, such as librarians, researchers, and professionals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vMerge="1">
                  <a:txBody>
                    <a:bodyPr/>
                    <a:lstStyle/>
                    <a:p>
                      <a:endParaRPr lang="en-US"/>
                    </a:p>
                  </a:txBody>
                  <a:tcPr/>
                </a:tc>
                <a:tc gridSpan="3">
                  <a:txBody>
                    <a:bodyPr/>
                    <a:lstStyle/>
                    <a:p>
                      <a:pPr lvl="0" rtl="0">
                        <a:lnSpc>
                          <a:spcPct val="115000"/>
                        </a:lnSpc>
                        <a:spcBef>
                          <a:spcPts val="0"/>
                        </a:spcBef>
                        <a:buNone/>
                      </a:pPr>
                      <a:r>
                        <a:rPr lang="en" sz="1200" dirty="0">
                          <a:solidFill>
                            <a:schemeClr val="dk1"/>
                          </a:solidFill>
                          <a:latin typeface="Calibri" charset="0"/>
                          <a:ea typeface="Calibri" charset="0"/>
                          <a:cs typeface="Calibri" charset="0"/>
                          <a:sym typeface="Quattrocento Sans"/>
                        </a:rPr>
                        <a:t>Understand that first attempts at searching do not always produce adequate results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89" name="Shape 189"/>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a:t>
            </a:r>
          </a:p>
        </p:txBody>
      </p:sp>
      <p:graphicFrame>
        <p:nvGraphicFramePr>
          <p:cNvPr id="190" name="Shape 190"/>
          <p:cNvGraphicFramePr/>
          <p:nvPr>
            <p:extLst>
              <p:ext uri="{D42A27DB-BD31-4B8C-83A1-F6EECF244321}">
                <p14:modId xmlns:p14="http://schemas.microsoft.com/office/powerpoint/2010/main" val="843043343"/>
              </p:ext>
            </p:extLst>
          </p:nvPr>
        </p:nvGraphicFramePr>
        <p:xfrm>
          <a:off x="311937" y="1200150"/>
          <a:ext cx="8520125" cy="3344350"/>
        </p:xfrm>
        <a:graphic>
          <a:graphicData uri="http://schemas.openxmlformats.org/drawingml/2006/table">
            <a:tbl>
              <a:tblPr>
                <a:noFill/>
                <a:tableStyleId>{94DCFE82-B6BF-4BAF-BE82-0FCC7E28F01E}</a:tableStyleId>
              </a:tblPr>
              <a:tblGrid>
                <a:gridCol w="3463425"/>
                <a:gridCol w="3954300"/>
                <a:gridCol w="551200"/>
                <a:gridCol w="551200"/>
              </a:tblGrid>
              <a:tr h="250325">
                <a:tc>
                  <a:txBody>
                    <a:bodyPr/>
                    <a:lstStyle/>
                    <a:p>
                      <a:pPr lvl="0" rtl="0">
                        <a:spcBef>
                          <a:spcPts val="0"/>
                        </a:spcBef>
                        <a:buNone/>
                      </a:pPr>
                      <a:r>
                        <a:rPr lang="en" b="1" dirty="0">
                          <a:solidFill>
                            <a:srgbClr val="FFFFFF"/>
                          </a:solidFill>
                          <a:latin typeface="Calibri" charset="0"/>
                          <a:ea typeface="Calibri" charset="0"/>
                          <a:cs typeface="Calibri" charset="0"/>
                          <a:sym typeface="Quattrocento Sans"/>
                        </a:rPr>
                        <a:t>Disposition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gridSpan="3">
                  <a:txBody>
                    <a:bodyPr/>
                    <a:lstStyle/>
                    <a:p>
                      <a:pPr lvl="0" rtl="0">
                        <a:spcBef>
                          <a:spcPts val="0"/>
                        </a:spcBef>
                        <a:buNone/>
                      </a:pPr>
                      <a:r>
                        <a:rPr lang="en" b="1">
                          <a:solidFill>
                            <a:srgbClr val="FFFFFF"/>
                          </a:solidFill>
                          <a:latin typeface="Calibri" charset="0"/>
                          <a:ea typeface="Calibri" charset="0"/>
                          <a:cs typeface="Calibri" charset="0"/>
                          <a:sym typeface="Quattrocento Sans"/>
                        </a:rPr>
                        <a:t>Example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hMerge="1">
                  <a:txBody>
                    <a:bodyPr/>
                    <a:lstStyle/>
                    <a:p>
                      <a:endParaRPr lang="en-US"/>
                    </a:p>
                  </a:txBody>
                  <a:tcPr/>
                </a:tc>
                <a:tc hMerge="1">
                  <a:txBody>
                    <a:bodyPr/>
                    <a:lstStyle/>
                    <a:p>
                      <a:endParaRPr lang="en-US"/>
                    </a:p>
                  </a:txBody>
                  <a:tcPr/>
                </a:tc>
              </a:tr>
              <a:tr h="376850">
                <a:tc>
                  <a:txBody>
                    <a:bodyPr/>
                    <a:lstStyle/>
                    <a:p>
                      <a:pPr lvl="0" rtl="0">
                        <a:lnSpc>
                          <a:spcPct val="115000"/>
                        </a:lnSpc>
                        <a:spcBef>
                          <a:spcPts val="0"/>
                        </a:spcBef>
                        <a:buClr>
                          <a:schemeClr val="dk1"/>
                        </a:buClr>
                        <a:buSzPct val="100000"/>
                        <a:buFont typeface="Arial"/>
                        <a:buNone/>
                      </a:pPr>
                      <a:r>
                        <a:rPr lang="en" sz="1100">
                          <a:solidFill>
                            <a:schemeClr val="dk1"/>
                          </a:solidFill>
                          <a:latin typeface="Calibri" charset="0"/>
                          <a:ea typeface="Calibri" charset="0"/>
                          <a:cs typeface="Calibri" charset="0"/>
                          <a:sym typeface="Quattrocento Sans"/>
                        </a:rPr>
                        <a:t>Importance of </a:t>
                      </a:r>
                      <a:r>
                        <a:rPr lang="en" sz="1100" b="1">
                          <a:solidFill>
                            <a:schemeClr val="dk1"/>
                          </a:solidFill>
                          <a:latin typeface="Calibri" charset="0"/>
                          <a:ea typeface="Calibri" charset="0"/>
                          <a:cs typeface="Calibri" charset="0"/>
                          <a:sym typeface="Quattrocento Sans"/>
                        </a:rPr>
                        <a:t>assessing content</a:t>
                      </a:r>
                      <a:r>
                        <a:rPr lang="en" sz="1100">
                          <a:solidFill>
                            <a:schemeClr val="dk1"/>
                          </a:solidFill>
                          <a:latin typeface="Calibri" charset="0"/>
                          <a:ea typeface="Calibri" charset="0"/>
                          <a:cs typeface="Calibri" charset="0"/>
                          <a:sym typeface="Quattrocento Sans"/>
                        </a:rPr>
                        <a:t>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spcBef>
                          <a:spcPts val="0"/>
                        </a:spcBef>
                        <a:buClr>
                          <a:schemeClr val="dk1"/>
                        </a:buClr>
                        <a:buSzPct val="91666"/>
                        <a:buFont typeface="Arial"/>
                        <a:buNone/>
                      </a:pPr>
                      <a:r>
                        <a:rPr lang="en" sz="1200">
                          <a:solidFill>
                            <a:schemeClr val="dk1"/>
                          </a:solidFill>
                          <a:latin typeface="Calibri" charset="0"/>
                          <a:ea typeface="Calibri" charset="0"/>
                          <a:cs typeface="Calibri" charset="0"/>
                          <a:sym typeface="Quattrocento Sans"/>
                        </a:rPr>
                        <a:t>Make sure a publisher is unbiased. #mylibrarymoment.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a:txBody>
                    <a:bodyPr/>
                    <a:lstStyle/>
                    <a:p>
                      <a:pPr lvl="0" rtl="0">
                        <a:spcBef>
                          <a:spcPts val="0"/>
                        </a:spcBef>
                        <a:buNone/>
                      </a:pPr>
                      <a:r>
                        <a:rPr lang="en" sz="1100">
                          <a:latin typeface="Calibri" charset="0"/>
                          <a:ea typeface="Calibri" charset="0"/>
                          <a:cs typeface="Calibri" charset="0"/>
                          <a:sym typeface="Quattrocento Sans"/>
                        </a:rPr>
                        <a:t>Respect the</a:t>
                      </a:r>
                      <a:r>
                        <a:rPr lang="en" sz="1100" b="1">
                          <a:latin typeface="Calibri" charset="0"/>
                          <a:ea typeface="Calibri" charset="0"/>
                          <a:cs typeface="Calibri" charset="0"/>
                          <a:sym typeface="Quattrocento Sans"/>
                        </a:rPr>
                        <a:t> original ideas</a:t>
                      </a:r>
                      <a:r>
                        <a:rPr lang="en" sz="1100">
                          <a:latin typeface="Calibri" charset="0"/>
                          <a:ea typeface="Calibri" charset="0"/>
                          <a:cs typeface="Calibri" charset="0"/>
                          <a:sym typeface="Quattrocento Sans"/>
                        </a:rPr>
                        <a:t> of others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3">
                  <a:txBody>
                    <a:bodyPr/>
                    <a:lstStyle/>
                    <a:p>
                      <a:pPr lvl="0" rtl="0">
                        <a:spcBef>
                          <a:spcPts val="0"/>
                        </a:spcBef>
                        <a:buClr>
                          <a:schemeClr val="dk1"/>
                        </a:buClr>
                        <a:buSzPct val="91666"/>
                        <a:buFont typeface="Arial"/>
                        <a:buNone/>
                      </a:pPr>
                      <a:r>
                        <a:rPr lang="en" sz="1200">
                          <a:solidFill>
                            <a:schemeClr val="dk1"/>
                          </a:solidFill>
                          <a:latin typeface="Calibri" charset="0"/>
                          <a:ea typeface="Calibri" charset="0"/>
                          <a:cs typeface="Calibri" charset="0"/>
                          <a:sym typeface="Quattrocento Sans"/>
                        </a:rPr>
                        <a:t>Some books have more than one author, so you can actually cite the different chapters as different sources #mylibrarymoment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r>
              <a:tr h="376850">
                <a:tc>
                  <a:txBody>
                    <a:bodyPr/>
                    <a:lstStyle/>
                    <a:p>
                      <a:pPr lvl="0" rtl="0">
                        <a:lnSpc>
                          <a:spcPct val="115000"/>
                        </a:lnSpc>
                        <a:spcBef>
                          <a:spcPts val="0"/>
                        </a:spcBef>
                        <a:buNone/>
                      </a:pPr>
                      <a:r>
                        <a:rPr lang="en" sz="1100" b="1">
                          <a:solidFill>
                            <a:schemeClr val="dk1"/>
                          </a:solidFill>
                          <a:latin typeface="Calibri" charset="0"/>
                          <a:ea typeface="Calibri" charset="0"/>
                          <a:cs typeface="Calibri" charset="0"/>
                          <a:sym typeface="Quattrocento Sans"/>
                        </a:rPr>
                        <a:t>Intellectual curiosity</a:t>
                      </a:r>
                      <a:r>
                        <a:rPr lang="en" sz="1100">
                          <a:solidFill>
                            <a:schemeClr val="dk1"/>
                          </a:solidFill>
                          <a:latin typeface="Calibri" charset="0"/>
                          <a:ea typeface="Calibri" charset="0"/>
                          <a:cs typeface="Calibri" charset="0"/>
                          <a:sym typeface="Quattrocento Sans"/>
                        </a:rPr>
                        <a:t> in learning investigative methods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spcBef>
                          <a:spcPts val="0"/>
                        </a:spcBef>
                        <a:buClr>
                          <a:schemeClr val="dk1"/>
                        </a:buClr>
                        <a:buSzPct val="91666"/>
                        <a:buFont typeface="Arial"/>
                        <a:buNone/>
                      </a:pPr>
                      <a:r>
                        <a:rPr lang="en" sz="1200">
                          <a:solidFill>
                            <a:schemeClr val="dk1"/>
                          </a:solidFill>
                          <a:latin typeface="Calibri" charset="0"/>
                          <a:ea typeface="Calibri" charset="0"/>
                          <a:cs typeface="Calibri" charset="0"/>
                          <a:sym typeface="Quattrocento Sans"/>
                        </a:rPr>
                        <a:t>Learning how to use Research Port was really helpful because I was able to find so many more articles that will help me with my research.</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a:txBody>
                    <a:bodyPr/>
                    <a:lstStyle/>
                    <a:p>
                      <a:pPr lvl="0" rtl="0">
                        <a:lnSpc>
                          <a:spcPct val="115000"/>
                        </a:lnSpc>
                        <a:spcBef>
                          <a:spcPts val="0"/>
                        </a:spcBef>
                        <a:buNone/>
                      </a:pPr>
                      <a:r>
                        <a:rPr lang="en" sz="1100" b="1">
                          <a:solidFill>
                            <a:schemeClr val="dk1"/>
                          </a:solidFill>
                          <a:latin typeface="Calibri" charset="0"/>
                          <a:ea typeface="Calibri" charset="0"/>
                          <a:cs typeface="Calibri" charset="0"/>
                          <a:sym typeface="Quattrocento Sans"/>
                        </a:rPr>
                        <a:t>Scholarly conversations</a:t>
                      </a:r>
                      <a:r>
                        <a:rPr lang="en" sz="1100">
                          <a:solidFill>
                            <a:schemeClr val="dk1"/>
                          </a:solidFill>
                          <a:latin typeface="Calibri" charset="0"/>
                          <a:ea typeface="Calibri" charset="0"/>
                          <a:cs typeface="Calibri" charset="0"/>
                          <a:sym typeface="Quattrocento Sans"/>
                        </a:rPr>
                        <a:t> take place in various venues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3">
                  <a:txBody>
                    <a:bodyPr/>
                    <a:lstStyle/>
                    <a:p>
                      <a:pPr lvl="0" rtl="0">
                        <a:spcBef>
                          <a:spcPts val="0"/>
                        </a:spcBef>
                        <a:buClr>
                          <a:schemeClr val="dk1"/>
                        </a:buClr>
                        <a:buSzPct val="91666"/>
                        <a:buFont typeface="Arial"/>
                        <a:buNone/>
                      </a:pPr>
                      <a:r>
                        <a:rPr lang="en" sz="1200">
                          <a:solidFill>
                            <a:schemeClr val="dk1"/>
                          </a:solidFill>
                          <a:latin typeface="Calibri" charset="0"/>
                          <a:ea typeface="Calibri" charset="0"/>
                          <a:cs typeface="Calibri" charset="0"/>
                          <a:sym typeface="Quattrocento Sans"/>
                        </a:rPr>
                        <a:t>Working with my peers to find connections between our extremely different topics and sharing databases that wouldn’t at first seem to be [applicable].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r>
              <a:tr h="37685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Seek </a:t>
                      </a:r>
                      <a:r>
                        <a:rPr lang="en" sz="1100" b="1">
                          <a:solidFill>
                            <a:schemeClr val="dk1"/>
                          </a:solidFill>
                          <a:latin typeface="Calibri" charset="0"/>
                          <a:ea typeface="Calibri" charset="0"/>
                          <a:cs typeface="Calibri" charset="0"/>
                          <a:sym typeface="Quattrocento Sans"/>
                        </a:rPr>
                        <a:t>guidance </a:t>
                      </a:r>
                      <a:r>
                        <a:rPr lang="en" sz="1100">
                          <a:solidFill>
                            <a:schemeClr val="dk1"/>
                          </a:solidFill>
                          <a:latin typeface="Calibri" charset="0"/>
                          <a:ea typeface="Calibri" charset="0"/>
                          <a:cs typeface="Calibri" charset="0"/>
                          <a:sym typeface="Quattrocento Sans"/>
                        </a:rPr>
                        <a:t>from experts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3">
                  <a:txBody>
                    <a:bodyPr/>
                    <a:lstStyle/>
                    <a:p>
                      <a:pPr lvl="0" rtl="0">
                        <a:spcBef>
                          <a:spcPts val="0"/>
                        </a:spcBef>
                        <a:buClr>
                          <a:schemeClr val="dk1"/>
                        </a:buClr>
                        <a:buSzPct val="91666"/>
                        <a:buFont typeface="Arial"/>
                        <a:buNone/>
                      </a:pPr>
                      <a:r>
                        <a:rPr lang="en" sz="1200">
                          <a:solidFill>
                            <a:schemeClr val="dk1"/>
                          </a:solidFill>
                          <a:latin typeface="Calibri" charset="0"/>
                          <a:ea typeface="Calibri" charset="0"/>
                          <a:cs typeface="Calibri" charset="0"/>
                          <a:sym typeface="Quattrocento Sans"/>
                        </a:rPr>
                        <a:t>The librarians helped me get really helpful information from Research Port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6850">
                <a:tc>
                  <a:txBody>
                    <a:bodyPr/>
                    <a:lstStyle/>
                    <a:p>
                      <a:pPr lvl="0" rtl="0">
                        <a:lnSpc>
                          <a:spcPct val="115000"/>
                        </a:lnSpc>
                        <a:spcBef>
                          <a:spcPts val="0"/>
                        </a:spcBef>
                        <a:buNone/>
                      </a:pPr>
                      <a:r>
                        <a:rPr lang="en" sz="1100" b="1">
                          <a:solidFill>
                            <a:schemeClr val="dk1"/>
                          </a:solidFill>
                          <a:latin typeface="Calibri" charset="0"/>
                          <a:ea typeface="Calibri" charset="0"/>
                          <a:cs typeface="Calibri" charset="0"/>
                          <a:sym typeface="Quattrocento Sans"/>
                        </a:rPr>
                        <a:t>First attempts at searching</a:t>
                      </a:r>
                      <a:r>
                        <a:rPr lang="en" sz="1100">
                          <a:solidFill>
                            <a:schemeClr val="dk1"/>
                          </a:solidFill>
                          <a:latin typeface="Calibri" charset="0"/>
                          <a:ea typeface="Calibri" charset="0"/>
                          <a:cs typeface="Calibri" charset="0"/>
                          <a:sym typeface="Quattrocento Sans"/>
                        </a:rPr>
                        <a:t> do not produce results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3">
                  <a:txBody>
                    <a:bodyPr/>
                    <a:lstStyle/>
                    <a:p>
                      <a:pPr lvl="0" rtl="0">
                        <a:spcBef>
                          <a:spcPts val="0"/>
                        </a:spcBef>
                        <a:buClr>
                          <a:schemeClr val="dk1"/>
                        </a:buClr>
                        <a:buSzPct val="91666"/>
                        <a:buFont typeface="Arial"/>
                        <a:buNone/>
                      </a:pPr>
                      <a:r>
                        <a:rPr lang="en" sz="1200" dirty="0">
                          <a:solidFill>
                            <a:schemeClr val="dk1"/>
                          </a:solidFill>
                          <a:latin typeface="Calibri" charset="0"/>
                          <a:ea typeface="Calibri" charset="0"/>
                          <a:cs typeface="Calibri" charset="0"/>
                          <a:sym typeface="Quattrocento Sans"/>
                        </a:rPr>
                        <a:t>#</a:t>
                      </a:r>
                      <a:r>
                        <a:rPr lang="en" sz="1200" dirty="0" err="1">
                          <a:solidFill>
                            <a:schemeClr val="dk1"/>
                          </a:solidFill>
                          <a:latin typeface="Calibri" charset="0"/>
                          <a:ea typeface="Calibri" charset="0"/>
                          <a:cs typeface="Calibri" charset="0"/>
                          <a:sym typeface="Quattrocento Sans"/>
                        </a:rPr>
                        <a:t>mylibrarymoment</a:t>
                      </a:r>
                      <a:r>
                        <a:rPr lang="en" sz="1200" dirty="0">
                          <a:solidFill>
                            <a:schemeClr val="dk1"/>
                          </a:solidFill>
                          <a:latin typeface="Calibri" charset="0"/>
                          <a:ea typeface="Calibri" charset="0"/>
                          <a:cs typeface="Calibri" charset="0"/>
                          <a:sym typeface="Quattrocento Sans"/>
                        </a:rPr>
                        <a:t> was that you could use synonyms to broaden your search within the same topic. I usually use the same words when I search.</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96" name="Shape 196"/>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a:t>
            </a:r>
          </a:p>
        </p:txBody>
      </p:sp>
      <p:graphicFrame>
        <p:nvGraphicFramePr>
          <p:cNvPr id="197" name="Shape 197"/>
          <p:cNvGraphicFramePr/>
          <p:nvPr>
            <p:extLst>
              <p:ext uri="{D42A27DB-BD31-4B8C-83A1-F6EECF244321}">
                <p14:modId xmlns:p14="http://schemas.microsoft.com/office/powerpoint/2010/main" val="2079846542"/>
              </p:ext>
            </p:extLst>
          </p:nvPr>
        </p:nvGraphicFramePr>
        <p:xfrm>
          <a:off x="311937" y="1200150"/>
          <a:ext cx="8520125" cy="3648455"/>
        </p:xfrm>
        <a:graphic>
          <a:graphicData uri="http://schemas.openxmlformats.org/drawingml/2006/table">
            <a:tbl>
              <a:tblPr>
                <a:noFill/>
                <a:tableStyleId>{94DCFE82-B6BF-4BAF-BE82-0FCC7E28F01E}</a:tableStyleId>
              </a:tblPr>
              <a:tblGrid>
                <a:gridCol w="1223175"/>
                <a:gridCol w="6194550"/>
                <a:gridCol w="582825"/>
                <a:gridCol w="519575"/>
              </a:tblGrid>
              <a:tr h="388125">
                <a:tc>
                  <a:txBody>
                    <a:bodyPr/>
                    <a:lstStyle/>
                    <a:p>
                      <a:pPr lvl="0" rtl="0">
                        <a:spcBef>
                          <a:spcPts val="0"/>
                        </a:spcBef>
                        <a:buNone/>
                      </a:pPr>
                      <a:r>
                        <a:rPr lang="en" b="1" dirty="0">
                          <a:solidFill>
                            <a:srgbClr val="FFFFFF"/>
                          </a:solidFill>
                          <a:latin typeface="Calibri" charset="0"/>
                          <a:ea typeface="Calibri" charset="0"/>
                          <a:cs typeface="Calibri" charset="0"/>
                          <a:sym typeface="Quattrocento Sans"/>
                        </a:rPr>
                        <a:t>Frame</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a:txBody>
                    <a:bodyPr/>
                    <a:lstStyle/>
                    <a:p>
                      <a:pPr lvl="0" rtl="0">
                        <a:spcBef>
                          <a:spcPts val="0"/>
                        </a:spcBef>
                        <a:buNone/>
                      </a:pPr>
                      <a:r>
                        <a:rPr lang="en" b="1">
                          <a:solidFill>
                            <a:srgbClr val="FFFFFF"/>
                          </a:solidFill>
                          <a:latin typeface="Calibri" charset="0"/>
                          <a:ea typeface="Calibri" charset="0"/>
                          <a:cs typeface="Calibri" charset="0"/>
                          <a:sym typeface="Quattrocento Sans"/>
                        </a:rPr>
                        <a:t>Disposition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r>
              <a:tr h="376850">
                <a:tc>
                  <a:txBody>
                    <a:bodyPr/>
                    <a:lstStyle/>
                    <a:p>
                      <a:pPr lvl="0" rtl="0">
                        <a:spcBef>
                          <a:spcPts val="0"/>
                        </a:spcBef>
                        <a:buNone/>
                      </a:pPr>
                      <a:r>
                        <a:rPr lang="en" sz="900">
                          <a:latin typeface="Calibri" charset="0"/>
                          <a:ea typeface="Calibri" charset="0"/>
                          <a:cs typeface="Calibri" charset="0"/>
                          <a:sym typeface="Quattrocento Sans"/>
                        </a:rPr>
                        <a:t>Authority is constructed and contextual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Develop awareness of the importance of assessing content with a skeptical stance and with self-awareness of their own biases and worldview</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7</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76850">
                <a:tc>
                  <a:txBody>
                    <a:bodyPr/>
                    <a:lstStyle/>
                    <a:p>
                      <a:pPr lvl="0" rtl="0">
                        <a:spcBef>
                          <a:spcPts val="0"/>
                        </a:spcBef>
                        <a:buNone/>
                      </a:pPr>
                      <a:r>
                        <a:rPr lang="en" sz="900">
                          <a:latin typeface="Calibri" charset="0"/>
                          <a:ea typeface="Calibri" charset="0"/>
                          <a:cs typeface="Calibri" charset="0"/>
                          <a:sym typeface="Quattrocento Sans"/>
                        </a:rPr>
                        <a:t>Information has value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rtl="0">
                        <a:spcBef>
                          <a:spcPts val="0"/>
                        </a:spcBef>
                        <a:buNone/>
                      </a:pPr>
                      <a:r>
                        <a:rPr lang="en" sz="1200" b="1">
                          <a:solidFill>
                            <a:schemeClr val="dk1"/>
                          </a:solidFill>
                          <a:latin typeface="Calibri" charset="0"/>
                          <a:ea typeface="Calibri" charset="0"/>
                          <a:cs typeface="Calibri" charset="0"/>
                          <a:sym typeface="Quattrocento Sans"/>
                        </a:rPr>
                        <a:t>Respect the original ideas of others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spcBef>
                          <a:spcPts val="0"/>
                        </a:spcBef>
                        <a:buNone/>
                      </a:pPr>
                      <a:r>
                        <a:rPr lang="en" sz="1100" b="1">
                          <a:solidFill>
                            <a:schemeClr val="dk1"/>
                          </a:solidFill>
                          <a:latin typeface="Calibri" charset="0"/>
                          <a:ea typeface="Calibri" charset="0"/>
                          <a:cs typeface="Calibri" charset="0"/>
                          <a:sym typeface="Quattrocento Sans"/>
                        </a:rPr>
                        <a:t>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spcBef>
                          <a:spcPts val="0"/>
                        </a:spcBef>
                        <a:buNone/>
                      </a:pPr>
                      <a:r>
                        <a:rPr lang="en" sz="1100" b="1">
                          <a:solidFill>
                            <a:schemeClr val="dk1"/>
                          </a:solidFill>
                          <a:latin typeface="Calibri" charset="0"/>
                          <a:ea typeface="Calibri" charset="0"/>
                          <a:cs typeface="Calibri" charset="0"/>
                          <a:sym typeface="Quattrocento Sans"/>
                        </a:rPr>
                        <a:t>9</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r h="376850">
                <a:tc>
                  <a:txBody>
                    <a:bodyPr/>
                    <a:lstStyle/>
                    <a:p>
                      <a:pPr lvl="0" rtl="0">
                        <a:spcBef>
                          <a:spcPts val="0"/>
                        </a:spcBef>
                        <a:buNone/>
                      </a:pPr>
                      <a:r>
                        <a:rPr lang="en" sz="900">
                          <a:latin typeface="Calibri" charset="0"/>
                          <a:ea typeface="Calibri" charset="0"/>
                          <a:cs typeface="Calibri" charset="0"/>
                          <a:sym typeface="Quattrocento Sans"/>
                        </a:rPr>
                        <a:t>Research as inquiry</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Value intellectual curiosity in developing questions and learning new investigative methods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49%</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70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76850">
                <a:tc rowSpan="2">
                  <a:txBody>
                    <a:bodyPr/>
                    <a:lstStyle/>
                    <a:p>
                      <a:pPr lvl="0" rtl="0">
                        <a:spcBef>
                          <a:spcPts val="0"/>
                        </a:spcBef>
                        <a:buNone/>
                      </a:pPr>
                      <a:r>
                        <a:rPr lang="en" sz="900">
                          <a:latin typeface="Calibri" charset="0"/>
                          <a:ea typeface="Calibri" charset="0"/>
                          <a:cs typeface="Calibri" charset="0"/>
                          <a:sym typeface="Quattrocento Sans"/>
                        </a:rPr>
                        <a:t>Scholarship as conversation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Recognize that scholarly conversations take place in various venues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9%</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13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r h="376850">
                <a:tc vMerge="1">
                  <a:txBody>
                    <a:bodyPr/>
                    <a:lstStyle/>
                    <a:p>
                      <a:endParaRPr lang="en-US"/>
                    </a:p>
                  </a:txBody>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See themselves as contributors to the scholarship rather than only consumers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r h="376850">
                <a:tc rowSpan="2">
                  <a:txBody>
                    <a:bodyPr/>
                    <a:lstStyle/>
                    <a:p>
                      <a:pPr lvl="0" rtl="0">
                        <a:spcBef>
                          <a:spcPts val="0"/>
                        </a:spcBef>
                        <a:buNone/>
                      </a:pPr>
                      <a:r>
                        <a:rPr lang="en" sz="900">
                          <a:latin typeface="Calibri" charset="0"/>
                          <a:ea typeface="Calibri" charset="0"/>
                          <a:cs typeface="Calibri" charset="0"/>
                          <a:sym typeface="Quattrocento Sans"/>
                        </a:rPr>
                        <a:t>Searching as strategic exploration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Seek guidance from experts, such as librarians, researchers, and professionals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9</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76850">
                <a:tc vMerge="1">
                  <a:txBody>
                    <a:bodyPr/>
                    <a:lstStyle/>
                    <a:p>
                      <a:endParaRPr lang="en-US"/>
                    </a:p>
                  </a:txBody>
                  <a:tcPr/>
                </a:tc>
                <a:tc>
                  <a:txBody>
                    <a:bodyPr/>
                    <a:lstStyle/>
                    <a:p>
                      <a:pPr lvl="0" rtl="0">
                        <a:lnSpc>
                          <a:spcPct val="115000"/>
                        </a:lnSpc>
                        <a:spcBef>
                          <a:spcPts val="0"/>
                        </a:spcBef>
                        <a:buNone/>
                      </a:pPr>
                      <a:r>
                        <a:rPr lang="en" sz="1200" b="1">
                          <a:solidFill>
                            <a:schemeClr val="dk1"/>
                          </a:solidFill>
                          <a:latin typeface="Calibri" charset="0"/>
                          <a:ea typeface="Calibri" charset="0"/>
                          <a:cs typeface="Calibri" charset="0"/>
                          <a:sym typeface="Quattrocento Sans"/>
                        </a:rPr>
                        <a:t>Understand that first attempts at searching do not always produce adequate results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21%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29</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76850">
                <a:tc gridSpan="2">
                  <a:txBody>
                    <a:bodyPr/>
                    <a:lstStyle/>
                    <a:p>
                      <a:pPr marL="1371600" lvl="0" indent="0" algn="r" rtl="0">
                        <a:lnSpc>
                          <a:spcPct val="115000"/>
                        </a:lnSpc>
                        <a:spcBef>
                          <a:spcPts val="0"/>
                        </a:spcBef>
                        <a:buNone/>
                      </a:pPr>
                      <a:r>
                        <a:rPr lang="en" sz="900" b="1">
                          <a:solidFill>
                            <a:schemeClr val="dk1"/>
                          </a:solidFill>
                          <a:latin typeface="Calibri" charset="0"/>
                          <a:ea typeface="Calibri" charset="0"/>
                          <a:cs typeface="Calibri" charset="0"/>
                          <a:sym typeface="Quattrocento Sans"/>
                        </a:rPr>
                        <a:t> </a:t>
                      </a:r>
                      <a:r>
                        <a:rPr lang="en" sz="900">
                          <a:solidFill>
                            <a:schemeClr val="dk1"/>
                          </a:solidFill>
                          <a:latin typeface="Calibri" charset="0"/>
                          <a:ea typeface="Calibri" charset="0"/>
                          <a:cs typeface="Calibri" charset="0"/>
                          <a:sym typeface="Quattrocento Sans"/>
                        </a:rPr>
                        <a:t>Other</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4%</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lnSpc>
                          <a:spcPct val="115000"/>
                        </a:lnSpc>
                        <a:spcBef>
                          <a:spcPts val="0"/>
                        </a:spcBef>
                        <a:buNone/>
                      </a:pPr>
                      <a:r>
                        <a:rPr lang="en" sz="1100" b="1" dirty="0">
                          <a:solidFill>
                            <a:schemeClr val="dk1"/>
                          </a:solidFill>
                          <a:latin typeface="Calibri" charset="0"/>
                          <a:ea typeface="Calibri" charset="0"/>
                          <a:cs typeface="Calibri" charset="0"/>
                          <a:sym typeface="Quattrocento Sans"/>
                        </a:rPr>
                        <a:t>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bl>
          </a:graphicData>
        </a:graphic>
      </p:graphicFrame>
      <p:sp>
        <p:nvSpPr>
          <p:cNvPr id="198" name="Shape 198"/>
          <p:cNvSpPr/>
          <p:nvPr/>
        </p:nvSpPr>
        <p:spPr>
          <a:xfrm>
            <a:off x="7772100" y="2607048"/>
            <a:ext cx="525600" cy="291300"/>
          </a:xfrm>
          <a:prstGeom prst="donut">
            <a:avLst>
              <a:gd name="adj" fmla="val 20697"/>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199" name="Shape 199"/>
          <p:cNvSpPr/>
          <p:nvPr/>
        </p:nvSpPr>
        <p:spPr>
          <a:xfrm>
            <a:off x="7772100" y="3363197"/>
            <a:ext cx="525600" cy="291300"/>
          </a:xfrm>
          <a:prstGeom prst="donut">
            <a:avLst>
              <a:gd name="adj" fmla="val 21129"/>
            </a:avLst>
          </a:prstGeom>
          <a:solidFill>
            <a:srgbClr val="CC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205" name="Shape 205"/>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a:t>
            </a:r>
          </a:p>
        </p:txBody>
      </p:sp>
      <p:sp>
        <p:nvSpPr>
          <p:cNvPr id="206" name="Shape 206"/>
          <p:cNvSpPr txBox="1"/>
          <p:nvPr/>
        </p:nvSpPr>
        <p:spPr>
          <a:xfrm>
            <a:off x="215050" y="1795200"/>
            <a:ext cx="3311700" cy="4356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a:solidFill>
                  <a:schemeClr val="dk1"/>
                </a:solidFill>
                <a:latin typeface="Calibri" charset="0"/>
                <a:ea typeface="Calibri" charset="0"/>
                <a:cs typeface="Calibri" charset="0"/>
                <a:sym typeface="Quattrocento Sans"/>
              </a:rPr>
              <a:t>Importance of </a:t>
            </a:r>
            <a:r>
              <a:rPr lang="en" sz="1100" b="1">
                <a:solidFill>
                  <a:schemeClr val="dk1"/>
                </a:solidFill>
                <a:latin typeface="Calibri" charset="0"/>
                <a:ea typeface="Calibri" charset="0"/>
                <a:cs typeface="Calibri" charset="0"/>
                <a:sym typeface="Quattrocento Sans"/>
              </a:rPr>
              <a:t>assessing content</a:t>
            </a:r>
          </a:p>
        </p:txBody>
      </p:sp>
      <p:pic>
        <p:nvPicPr>
          <p:cNvPr id="207" name="Shape 207"/>
          <p:cNvPicPr preferRelativeResize="0"/>
          <p:nvPr/>
        </p:nvPicPr>
        <p:blipFill rotWithShape="1">
          <a:blip r:embed="rId3">
            <a:alphaModFix/>
          </a:blip>
          <a:srcRect l="15935" t="8771" r="19731" b="7769"/>
          <a:stretch/>
        </p:blipFill>
        <p:spPr>
          <a:xfrm>
            <a:off x="3516924" y="1474775"/>
            <a:ext cx="5539149" cy="3279824"/>
          </a:xfrm>
          <a:prstGeom prst="rect">
            <a:avLst/>
          </a:prstGeom>
          <a:noFill/>
          <a:ln>
            <a:noFill/>
          </a:ln>
        </p:spPr>
      </p:pic>
      <p:sp>
        <p:nvSpPr>
          <p:cNvPr id="208" name="Shape 208"/>
          <p:cNvSpPr txBox="1"/>
          <p:nvPr/>
        </p:nvSpPr>
        <p:spPr>
          <a:xfrm>
            <a:off x="898825" y="2112100"/>
            <a:ext cx="2618100" cy="381000"/>
          </a:xfrm>
          <a:prstGeom prst="rect">
            <a:avLst/>
          </a:prstGeom>
          <a:noFill/>
          <a:ln>
            <a:noFill/>
          </a:ln>
        </p:spPr>
        <p:txBody>
          <a:bodyPr lIns="91425" tIns="91425" rIns="91425" bIns="91425" anchor="ctr" anchorCtr="0">
            <a:noAutofit/>
          </a:bodyPr>
          <a:lstStyle/>
          <a:p>
            <a:pPr lvl="0" algn="r" rtl="0">
              <a:spcBef>
                <a:spcPts val="0"/>
              </a:spcBef>
              <a:buNone/>
            </a:pPr>
            <a:r>
              <a:rPr lang="en" sz="1100">
                <a:solidFill>
                  <a:schemeClr val="dk1"/>
                </a:solidFill>
                <a:latin typeface="Calibri" charset="0"/>
                <a:ea typeface="Calibri" charset="0"/>
                <a:cs typeface="Calibri" charset="0"/>
                <a:sym typeface="Quattrocento Sans"/>
              </a:rPr>
              <a:t>Respect the</a:t>
            </a:r>
            <a:r>
              <a:rPr lang="en" sz="1100" b="1">
                <a:solidFill>
                  <a:schemeClr val="dk1"/>
                </a:solidFill>
                <a:latin typeface="Calibri" charset="0"/>
                <a:ea typeface="Calibri" charset="0"/>
                <a:cs typeface="Calibri" charset="0"/>
                <a:sym typeface="Quattrocento Sans"/>
              </a:rPr>
              <a:t> original ideas</a:t>
            </a:r>
            <a:r>
              <a:rPr lang="en" sz="1100">
                <a:solidFill>
                  <a:schemeClr val="dk1"/>
                </a:solidFill>
                <a:latin typeface="Calibri" charset="0"/>
                <a:ea typeface="Calibri" charset="0"/>
                <a:cs typeface="Calibri" charset="0"/>
                <a:sym typeface="Quattrocento Sans"/>
              </a:rPr>
              <a:t> of others</a:t>
            </a:r>
          </a:p>
        </p:txBody>
      </p:sp>
      <p:sp>
        <p:nvSpPr>
          <p:cNvPr id="209" name="Shape 209"/>
          <p:cNvSpPr txBox="1"/>
          <p:nvPr/>
        </p:nvSpPr>
        <p:spPr>
          <a:xfrm>
            <a:off x="-68375" y="2433650"/>
            <a:ext cx="3585300" cy="3810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b="1">
                <a:solidFill>
                  <a:schemeClr val="dk1"/>
                </a:solidFill>
                <a:latin typeface="Calibri" charset="0"/>
                <a:ea typeface="Calibri" charset="0"/>
                <a:cs typeface="Calibri" charset="0"/>
                <a:sym typeface="Quattrocento Sans"/>
              </a:rPr>
              <a:t>Intellectual curiosity</a:t>
            </a:r>
            <a:r>
              <a:rPr lang="en" sz="1100">
                <a:solidFill>
                  <a:schemeClr val="dk1"/>
                </a:solidFill>
                <a:latin typeface="Calibri" charset="0"/>
                <a:ea typeface="Calibri" charset="0"/>
                <a:cs typeface="Calibri" charset="0"/>
                <a:sym typeface="Quattrocento Sans"/>
              </a:rPr>
              <a:t> in learning investigative methods</a:t>
            </a:r>
          </a:p>
        </p:txBody>
      </p:sp>
      <p:sp>
        <p:nvSpPr>
          <p:cNvPr id="210" name="Shape 210"/>
          <p:cNvSpPr txBox="1"/>
          <p:nvPr/>
        </p:nvSpPr>
        <p:spPr>
          <a:xfrm>
            <a:off x="-245975" y="2777325"/>
            <a:ext cx="3762900" cy="2775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b="1">
                <a:solidFill>
                  <a:schemeClr val="dk1"/>
                </a:solidFill>
                <a:latin typeface="Calibri" charset="0"/>
                <a:ea typeface="Calibri" charset="0"/>
                <a:cs typeface="Calibri" charset="0"/>
                <a:sym typeface="Quattrocento Sans"/>
              </a:rPr>
              <a:t>Scholarly conversations</a:t>
            </a:r>
            <a:r>
              <a:rPr lang="en" sz="1100">
                <a:solidFill>
                  <a:schemeClr val="dk1"/>
                </a:solidFill>
                <a:latin typeface="Calibri" charset="0"/>
                <a:ea typeface="Calibri" charset="0"/>
                <a:cs typeface="Calibri" charset="0"/>
                <a:sym typeface="Quattrocento Sans"/>
              </a:rPr>
              <a:t> take place in various venues</a:t>
            </a:r>
          </a:p>
        </p:txBody>
      </p:sp>
      <p:sp>
        <p:nvSpPr>
          <p:cNvPr id="211" name="Shape 211"/>
          <p:cNvSpPr txBox="1"/>
          <p:nvPr/>
        </p:nvSpPr>
        <p:spPr>
          <a:xfrm>
            <a:off x="282025" y="3017500"/>
            <a:ext cx="3234900" cy="3810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a:solidFill>
                  <a:schemeClr val="dk1"/>
                </a:solidFill>
                <a:latin typeface="Calibri" charset="0"/>
                <a:ea typeface="Calibri" charset="0"/>
                <a:cs typeface="Calibri" charset="0"/>
                <a:sym typeface="Quattrocento Sans"/>
              </a:rPr>
              <a:t>See themselves as </a:t>
            </a:r>
            <a:r>
              <a:rPr lang="en" sz="1100" b="1">
                <a:solidFill>
                  <a:schemeClr val="dk1"/>
                </a:solidFill>
                <a:latin typeface="Calibri" charset="0"/>
                <a:ea typeface="Calibri" charset="0"/>
                <a:cs typeface="Calibri" charset="0"/>
                <a:sym typeface="Quattrocento Sans"/>
              </a:rPr>
              <a:t>contributors to the scholarship</a:t>
            </a:r>
          </a:p>
        </p:txBody>
      </p:sp>
      <p:sp>
        <p:nvSpPr>
          <p:cNvPr id="212" name="Shape 212"/>
          <p:cNvSpPr txBox="1"/>
          <p:nvPr/>
        </p:nvSpPr>
        <p:spPr>
          <a:xfrm>
            <a:off x="1601425" y="3339050"/>
            <a:ext cx="1915500" cy="3810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a:solidFill>
                  <a:schemeClr val="dk1"/>
                </a:solidFill>
                <a:latin typeface="Calibri" charset="0"/>
                <a:ea typeface="Calibri" charset="0"/>
                <a:cs typeface="Calibri" charset="0"/>
                <a:sym typeface="Quattrocento Sans"/>
              </a:rPr>
              <a:t>Seek </a:t>
            </a:r>
            <a:r>
              <a:rPr lang="en" sz="1100" b="1">
                <a:solidFill>
                  <a:schemeClr val="dk1"/>
                </a:solidFill>
                <a:latin typeface="Calibri" charset="0"/>
                <a:ea typeface="Calibri" charset="0"/>
                <a:cs typeface="Calibri" charset="0"/>
                <a:sym typeface="Quattrocento Sans"/>
              </a:rPr>
              <a:t>guidance </a:t>
            </a:r>
            <a:r>
              <a:rPr lang="en" sz="1100">
                <a:solidFill>
                  <a:schemeClr val="dk1"/>
                </a:solidFill>
                <a:latin typeface="Calibri" charset="0"/>
                <a:ea typeface="Calibri" charset="0"/>
                <a:cs typeface="Calibri" charset="0"/>
                <a:sym typeface="Quattrocento Sans"/>
              </a:rPr>
              <a:t>from experts</a:t>
            </a:r>
          </a:p>
        </p:txBody>
      </p:sp>
      <p:sp>
        <p:nvSpPr>
          <p:cNvPr id="213" name="Shape 213"/>
          <p:cNvSpPr txBox="1"/>
          <p:nvPr/>
        </p:nvSpPr>
        <p:spPr>
          <a:xfrm>
            <a:off x="282025" y="3659075"/>
            <a:ext cx="3234900" cy="3810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b="1">
                <a:solidFill>
                  <a:schemeClr val="dk1"/>
                </a:solidFill>
                <a:latin typeface="Calibri" charset="0"/>
                <a:ea typeface="Calibri" charset="0"/>
                <a:cs typeface="Calibri" charset="0"/>
                <a:sym typeface="Quattrocento Sans"/>
              </a:rPr>
              <a:t>First attempts at searching</a:t>
            </a:r>
            <a:r>
              <a:rPr lang="en" sz="1100">
                <a:solidFill>
                  <a:schemeClr val="dk1"/>
                </a:solidFill>
                <a:latin typeface="Calibri" charset="0"/>
                <a:ea typeface="Calibri" charset="0"/>
                <a:cs typeface="Calibri" charset="0"/>
                <a:sym typeface="Quattrocento Sans"/>
              </a:rPr>
              <a:t> do not produce results</a:t>
            </a:r>
          </a:p>
        </p:txBody>
      </p:sp>
      <p:sp>
        <p:nvSpPr>
          <p:cNvPr id="214" name="Shape 214"/>
          <p:cNvSpPr txBox="1"/>
          <p:nvPr/>
        </p:nvSpPr>
        <p:spPr>
          <a:xfrm>
            <a:off x="1601425" y="3951475"/>
            <a:ext cx="1915500" cy="381000"/>
          </a:xfrm>
          <a:prstGeom prst="rect">
            <a:avLst/>
          </a:prstGeom>
          <a:noFill/>
          <a:ln>
            <a:noFill/>
          </a:ln>
        </p:spPr>
        <p:txBody>
          <a:bodyPr lIns="91425" tIns="91425" rIns="91425" bIns="91425" anchor="ctr" anchorCtr="0">
            <a:noAutofit/>
          </a:bodyPr>
          <a:lstStyle/>
          <a:p>
            <a:pPr lvl="0" algn="r" rtl="0">
              <a:lnSpc>
                <a:spcPct val="115000"/>
              </a:lnSpc>
              <a:spcBef>
                <a:spcPts val="0"/>
              </a:spcBef>
              <a:buNone/>
            </a:pPr>
            <a:r>
              <a:rPr lang="en" sz="1100">
                <a:solidFill>
                  <a:schemeClr val="dk1"/>
                </a:solidFill>
                <a:latin typeface="Calibri" charset="0"/>
                <a:ea typeface="Calibri" charset="0"/>
                <a:cs typeface="Calibri" charset="0"/>
                <a:sym typeface="Quattrocento Sans"/>
              </a:rPr>
              <a:t>Other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cxnSp>
        <p:nvCxnSpPr>
          <p:cNvPr id="219" name="Shape 219"/>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220" name="Shape 220"/>
          <p:cNvSpPr txBox="1">
            <a:spLocks noGrp="1"/>
          </p:cNvSpPr>
          <p:nvPr>
            <p:ph type="title" idx="4294967295"/>
          </p:nvPr>
        </p:nvSpPr>
        <p:spPr>
          <a:xfrm>
            <a:off x="1352550" y="858625"/>
            <a:ext cx="18462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dirty="0">
                <a:latin typeface="Book Antiqua" charset="0"/>
                <a:ea typeface="Book Antiqua" charset="0"/>
                <a:cs typeface="Book Antiqua" charset="0"/>
              </a:rPr>
              <a:t>Challenges</a:t>
            </a:r>
          </a:p>
        </p:txBody>
      </p:sp>
      <p:sp>
        <p:nvSpPr>
          <p:cNvPr id="221" name="Shape 221"/>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endParaRPr sz="3000" b="1">
              <a:latin typeface="Lora"/>
              <a:ea typeface="Lora"/>
              <a:cs typeface="Lora"/>
              <a:sym typeface="Lora"/>
            </a:endParaRPr>
          </a:p>
        </p:txBody>
      </p:sp>
      <p:grpSp>
        <p:nvGrpSpPr>
          <p:cNvPr id="222" name="Shape 222"/>
          <p:cNvGrpSpPr/>
          <p:nvPr/>
        </p:nvGrpSpPr>
        <p:grpSpPr>
          <a:xfrm>
            <a:off x="783666" y="916228"/>
            <a:ext cx="320377" cy="320377"/>
            <a:chOff x="2623275" y="2333250"/>
            <a:chExt cx="381175" cy="381175"/>
          </a:xfrm>
        </p:grpSpPr>
        <p:sp>
          <p:nvSpPr>
            <p:cNvPr id="223" name="Shape 223"/>
            <p:cNvSpPr/>
            <p:nvPr/>
          </p:nvSpPr>
          <p:spPr>
            <a:xfrm>
              <a:off x="2623275" y="2333250"/>
              <a:ext cx="381175" cy="381175"/>
            </a:xfrm>
            <a:custGeom>
              <a:avLst/>
              <a:gdLst/>
              <a:ahLst/>
              <a:cxnLst/>
              <a:rect l="0" t="0" r="0" b="0"/>
              <a:pathLst>
                <a:path w="15247" h="15247" fill="none" extrusionOk="0">
                  <a:moveTo>
                    <a:pt x="7624" y="0"/>
                  </a:moveTo>
                  <a:lnTo>
                    <a:pt x="7624" y="0"/>
                  </a:lnTo>
                  <a:lnTo>
                    <a:pt x="7234" y="0"/>
                  </a:lnTo>
                  <a:lnTo>
                    <a:pt x="6844" y="49"/>
                  </a:lnTo>
                  <a:lnTo>
                    <a:pt x="6455" y="98"/>
                  </a:lnTo>
                  <a:lnTo>
                    <a:pt x="6089" y="147"/>
                  </a:lnTo>
                  <a:lnTo>
                    <a:pt x="5724" y="244"/>
                  </a:lnTo>
                  <a:lnTo>
                    <a:pt x="5359" y="341"/>
                  </a:lnTo>
                  <a:lnTo>
                    <a:pt x="4994" y="463"/>
                  </a:lnTo>
                  <a:lnTo>
                    <a:pt x="4653" y="609"/>
                  </a:lnTo>
                  <a:lnTo>
                    <a:pt x="4312" y="755"/>
                  </a:lnTo>
                  <a:lnTo>
                    <a:pt x="3995" y="926"/>
                  </a:lnTo>
                  <a:lnTo>
                    <a:pt x="3678" y="1096"/>
                  </a:lnTo>
                  <a:lnTo>
                    <a:pt x="3362" y="1291"/>
                  </a:lnTo>
                  <a:lnTo>
                    <a:pt x="3069" y="1510"/>
                  </a:lnTo>
                  <a:lnTo>
                    <a:pt x="2777" y="1730"/>
                  </a:lnTo>
                  <a:lnTo>
                    <a:pt x="2509" y="1973"/>
                  </a:lnTo>
                  <a:lnTo>
                    <a:pt x="2241" y="2241"/>
                  </a:lnTo>
                  <a:lnTo>
                    <a:pt x="1973" y="2509"/>
                  </a:lnTo>
                  <a:lnTo>
                    <a:pt x="1730" y="2777"/>
                  </a:lnTo>
                  <a:lnTo>
                    <a:pt x="1511" y="3069"/>
                  </a:lnTo>
                  <a:lnTo>
                    <a:pt x="1292" y="3361"/>
                  </a:lnTo>
                  <a:lnTo>
                    <a:pt x="1097" y="3678"/>
                  </a:lnTo>
                  <a:lnTo>
                    <a:pt x="926" y="3995"/>
                  </a:lnTo>
                  <a:lnTo>
                    <a:pt x="756" y="4311"/>
                  </a:lnTo>
                  <a:lnTo>
                    <a:pt x="610" y="4652"/>
                  </a:lnTo>
                  <a:lnTo>
                    <a:pt x="463" y="4993"/>
                  </a:lnTo>
                  <a:lnTo>
                    <a:pt x="342" y="5358"/>
                  </a:lnTo>
                  <a:lnTo>
                    <a:pt x="244" y="5724"/>
                  </a:lnTo>
                  <a:lnTo>
                    <a:pt x="147" y="6089"/>
                  </a:lnTo>
                  <a:lnTo>
                    <a:pt x="98" y="6454"/>
                  </a:lnTo>
                  <a:lnTo>
                    <a:pt x="49" y="6844"/>
                  </a:lnTo>
                  <a:lnTo>
                    <a:pt x="1" y="7234"/>
                  </a:lnTo>
                  <a:lnTo>
                    <a:pt x="1" y="7623"/>
                  </a:lnTo>
                  <a:lnTo>
                    <a:pt x="1" y="7623"/>
                  </a:lnTo>
                  <a:lnTo>
                    <a:pt x="1" y="8013"/>
                  </a:lnTo>
                  <a:lnTo>
                    <a:pt x="49" y="8403"/>
                  </a:lnTo>
                  <a:lnTo>
                    <a:pt x="98" y="8793"/>
                  </a:lnTo>
                  <a:lnTo>
                    <a:pt x="147" y="9158"/>
                  </a:lnTo>
                  <a:lnTo>
                    <a:pt x="244" y="9523"/>
                  </a:lnTo>
                  <a:lnTo>
                    <a:pt x="342" y="9889"/>
                  </a:lnTo>
                  <a:lnTo>
                    <a:pt x="463" y="10254"/>
                  </a:lnTo>
                  <a:lnTo>
                    <a:pt x="610" y="10595"/>
                  </a:lnTo>
                  <a:lnTo>
                    <a:pt x="756" y="10936"/>
                  </a:lnTo>
                  <a:lnTo>
                    <a:pt x="926" y="11252"/>
                  </a:lnTo>
                  <a:lnTo>
                    <a:pt x="1097" y="11569"/>
                  </a:lnTo>
                  <a:lnTo>
                    <a:pt x="1292" y="11886"/>
                  </a:lnTo>
                  <a:lnTo>
                    <a:pt x="1511" y="12178"/>
                  </a:lnTo>
                  <a:lnTo>
                    <a:pt x="1730" y="12470"/>
                  </a:lnTo>
                  <a:lnTo>
                    <a:pt x="1973" y="12738"/>
                  </a:lnTo>
                  <a:lnTo>
                    <a:pt x="2241" y="13006"/>
                  </a:lnTo>
                  <a:lnTo>
                    <a:pt x="2509" y="13274"/>
                  </a:lnTo>
                  <a:lnTo>
                    <a:pt x="2777" y="13517"/>
                  </a:lnTo>
                  <a:lnTo>
                    <a:pt x="3069" y="13737"/>
                  </a:lnTo>
                  <a:lnTo>
                    <a:pt x="3362" y="13956"/>
                  </a:lnTo>
                  <a:lnTo>
                    <a:pt x="3678" y="14151"/>
                  </a:lnTo>
                  <a:lnTo>
                    <a:pt x="3995" y="14321"/>
                  </a:lnTo>
                  <a:lnTo>
                    <a:pt x="4312" y="14492"/>
                  </a:lnTo>
                  <a:lnTo>
                    <a:pt x="4653" y="14638"/>
                  </a:lnTo>
                  <a:lnTo>
                    <a:pt x="4994" y="14784"/>
                  </a:lnTo>
                  <a:lnTo>
                    <a:pt x="5359" y="14906"/>
                  </a:lnTo>
                  <a:lnTo>
                    <a:pt x="5724" y="15003"/>
                  </a:lnTo>
                  <a:lnTo>
                    <a:pt x="6089" y="15100"/>
                  </a:lnTo>
                  <a:lnTo>
                    <a:pt x="6455" y="15149"/>
                  </a:lnTo>
                  <a:lnTo>
                    <a:pt x="6844"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0" y="13517"/>
                  </a:lnTo>
                  <a:lnTo>
                    <a:pt x="12738" y="13274"/>
                  </a:lnTo>
                  <a:lnTo>
                    <a:pt x="13006" y="13006"/>
                  </a:lnTo>
                  <a:lnTo>
                    <a:pt x="13274" y="12738"/>
                  </a:lnTo>
                  <a:lnTo>
                    <a:pt x="13518" y="12470"/>
                  </a:lnTo>
                  <a:lnTo>
                    <a:pt x="13737" y="12178"/>
                  </a:lnTo>
                  <a:lnTo>
                    <a:pt x="13956" y="11886"/>
                  </a:lnTo>
                  <a:lnTo>
                    <a:pt x="14151" y="11569"/>
                  </a:lnTo>
                  <a:lnTo>
                    <a:pt x="14321" y="11252"/>
                  </a:lnTo>
                  <a:lnTo>
                    <a:pt x="14492" y="10936"/>
                  </a:lnTo>
                  <a:lnTo>
                    <a:pt x="14638" y="10595"/>
                  </a:lnTo>
                  <a:lnTo>
                    <a:pt x="14784" y="10254"/>
                  </a:lnTo>
                  <a:lnTo>
                    <a:pt x="14906" y="9889"/>
                  </a:lnTo>
                  <a:lnTo>
                    <a:pt x="15003"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3" y="5724"/>
                  </a:lnTo>
                  <a:lnTo>
                    <a:pt x="14906" y="5358"/>
                  </a:lnTo>
                  <a:lnTo>
                    <a:pt x="14784" y="4993"/>
                  </a:lnTo>
                  <a:lnTo>
                    <a:pt x="14638" y="4652"/>
                  </a:lnTo>
                  <a:lnTo>
                    <a:pt x="14492" y="4311"/>
                  </a:lnTo>
                  <a:lnTo>
                    <a:pt x="14321" y="3995"/>
                  </a:lnTo>
                  <a:lnTo>
                    <a:pt x="14151" y="3678"/>
                  </a:lnTo>
                  <a:lnTo>
                    <a:pt x="13956" y="3361"/>
                  </a:lnTo>
                  <a:lnTo>
                    <a:pt x="13737" y="3069"/>
                  </a:lnTo>
                  <a:lnTo>
                    <a:pt x="13518" y="2777"/>
                  </a:lnTo>
                  <a:lnTo>
                    <a:pt x="13274" y="2509"/>
                  </a:lnTo>
                  <a:lnTo>
                    <a:pt x="13006" y="2241"/>
                  </a:lnTo>
                  <a:lnTo>
                    <a:pt x="12738" y="1973"/>
                  </a:lnTo>
                  <a:lnTo>
                    <a:pt x="12470"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4" name="Shape 224"/>
            <p:cNvSpPr/>
            <p:nvPr/>
          </p:nvSpPr>
          <p:spPr>
            <a:xfrm>
              <a:off x="2869875" y="2503125"/>
              <a:ext cx="43875" cy="47525"/>
            </a:xfrm>
            <a:custGeom>
              <a:avLst/>
              <a:gdLst/>
              <a:ahLst/>
              <a:cxnLst/>
              <a:rect l="0" t="0" r="0" b="0"/>
              <a:pathLst>
                <a:path w="1755" h="1901" fill="none" extrusionOk="0">
                  <a:moveTo>
                    <a:pt x="877" y="0"/>
                  </a:moveTo>
                  <a:lnTo>
                    <a:pt x="877" y="0"/>
                  </a:lnTo>
                  <a:lnTo>
                    <a:pt x="1048" y="25"/>
                  </a:lnTo>
                  <a:lnTo>
                    <a:pt x="1218" y="73"/>
                  </a:lnTo>
                  <a:lnTo>
                    <a:pt x="1364" y="171"/>
                  </a:lnTo>
                  <a:lnTo>
                    <a:pt x="1510" y="268"/>
                  </a:lnTo>
                  <a:lnTo>
                    <a:pt x="1608" y="414"/>
                  </a:lnTo>
                  <a:lnTo>
                    <a:pt x="1681" y="585"/>
                  </a:lnTo>
                  <a:lnTo>
                    <a:pt x="1730" y="755"/>
                  </a:lnTo>
                  <a:lnTo>
                    <a:pt x="1754" y="950"/>
                  </a:lnTo>
                  <a:lnTo>
                    <a:pt x="1754" y="950"/>
                  </a:lnTo>
                  <a:lnTo>
                    <a:pt x="1730" y="1145"/>
                  </a:lnTo>
                  <a:lnTo>
                    <a:pt x="1681" y="1316"/>
                  </a:lnTo>
                  <a:lnTo>
                    <a:pt x="1608" y="1486"/>
                  </a:lnTo>
                  <a:lnTo>
                    <a:pt x="1510" y="1632"/>
                  </a:lnTo>
                  <a:lnTo>
                    <a:pt x="1364"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0" y="950"/>
                  </a:lnTo>
                  <a:lnTo>
                    <a:pt x="0" y="950"/>
                  </a:lnTo>
                  <a:lnTo>
                    <a:pt x="25" y="755"/>
                  </a:lnTo>
                  <a:lnTo>
                    <a:pt x="74" y="585"/>
                  </a:lnTo>
                  <a:lnTo>
                    <a:pt x="147" y="414"/>
                  </a:lnTo>
                  <a:lnTo>
                    <a:pt x="244" y="268"/>
                  </a:lnTo>
                  <a:lnTo>
                    <a:pt x="390" y="171"/>
                  </a:lnTo>
                  <a:lnTo>
                    <a:pt x="536" y="73"/>
                  </a:lnTo>
                  <a:lnTo>
                    <a:pt x="707" y="25"/>
                  </a:lnTo>
                  <a:lnTo>
                    <a:pt x="877" y="0"/>
                  </a:lnTo>
                  <a:lnTo>
                    <a:pt x="877"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5" name="Shape 225"/>
            <p:cNvSpPr/>
            <p:nvPr/>
          </p:nvSpPr>
          <p:spPr>
            <a:xfrm>
              <a:off x="2714000" y="2503125"/>
              <a:ext cx="43875" cy="47525"/>
            </a:xfrm>
            <a:custGeom>
              <a:avLst/>
              <a:gdLst/>
              <a:ahLst/>
              <a:cxnLst/>
              <a:rect l="0" t="0" r="0" b="0"/>
              <a:pathLst>
                <a:path w="1755" h="1901" fill="none" extrusionOk="0">
                  <a:moveTo>
                    <a:pt x="877" y="1900"/>
                  </a:move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6" name="Shape 226"/>
            <p:cNvSpPr/>
            <p:nvPr/>
          </p:nvSpPr>
          <p:spPr>
            <a:xfrm>
              <a:off x="2810200" y="2595675"/>
              <a:ext cx="99875" cy="31075"/>
            </a:xfrm>
            <a:custGeom>
              <a:avLst/>
              <a:gdLst/>
              <a:ahLst/>
              <a:cxnLst/>
              <a:rect l="0" t="0" r="0" b="0"/>
              <a:pathLst>
                <a:path w="3995" h="1243" fill="none" extrusionOk="0">
                  <a:moveTo>
                    <a:pt x="1" y="1242"/>
                  </a:moveTo>
                  <a:lnTo>
                    <a:pt x="3995"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27" name="Shape 227"/>
          <p:cNvSpPr/>
          <p:nvPr/>
        </p:nvSpPr>
        <p:spPr>
          <a:xfrm>
            <a:off x="1118617"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twitter</a:t>
            </a:r>
          </a:p>
        </p:txBody>
      </p:sp>
      <p:sp>
        <p:nvSpPr>
          <p:cNvPr id="228" name="Shape 228"/>
          <p:cNvSpPr/>
          <p:nvPr/>
        </p:nvSpPr>
        <p:spPr>
          <a:xfrm>
            <a:off x="63402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granularity</a:t>
            </a:r>
          </a:p>
        </p:txBody>
      </p:sp>
      <p:sp>
        <p:nvSpPr>
          <p:cNvPr id="229" name="Shape 229"/>
          <p:cNvSpPr/>
          <p:nvPr/>
        </p:nvSpPr>
        <p:spPr>
          <a:xfrm>
            <a:off x="3729425"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skills v. attitudes</a:t>
            </a:r>
          </a:p>
        </p:txBody>
      </p:sp>
      <p:cxnSp>
        <p:nvCxnSpPr>
          <p:cNvPr id="230" name="Shape 230"/>
          <p:cNvCxnSpPr/>
          <p:nvPr/>
        </p:nvCxnSpPr>
        <p:spPr>
          <a:xfrm>
            <a:off x="2803625" y="2895600"/>
            <a:ext cx="800812" cy="0"/>
          </a:xfrm>
          <a:prstGeom prst="straightConnector1">
            <a:avLst/>
          </a:prstGeom>
          <a:noFill/>
          <a:ln w="38100" cap="flat" cmpd="sng">
            <a:solidFill>
              <a:srgbClr val="FFCD00"/>
            </a:solidFill>
            <a:prstDash val="solid"/>
            <a:round/>
            <a:headEnd type="none" w="med" len="med"/>
            <a:tailEnd type="triangle" w="med" len="med"/>
          </a:ln>
        </p:spPr>
      </p:cxnSp>
      <p:cxnSp>
        <p:nvCxnSpPr>
          <p:cNvPr id="231" name="Shape 231"/>
          <p:cNvCxnSpPr/>
          <p:nvPr/>
        </p:nvCxnSpPr>
        <p:spPr>
          <a:xfrm>
            <a:off x="5414482" y="2895600"/>
            <a:ext cx="805565" cy="0"/>
          </a:xfrm>
          <a:prstGeom prst="straightConnector1">
            <a:avLst/>
          </a:prstGeom>
          <a:noFill/>
          <a:ln w="38100" cap="flat" cmpd="sng">
            <a:solidFill>
              <a:srgbClr val="FFCD00"/>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235"/>
        <p:cNvGrpSpPr/>
        <p:nvPr/>
      </p:nvGrpSpPr>
      <p:grpSpPr>
        <a:xfrm>
          <a:off x="0" y="0"/>
          <a:ext cx="0" cy="0"/>
          <a:chOff x="0" y="0"/>
          <a:chExt cx="0" cy="0"/>
        </a:xfrm>
      </p:grpSpPr>
      <p:sp>
        <p:nvSpPr>
          <p:cNvPr id="236" name="Shape 236"/>
          <p:cNvSpPr/>
          <p:nvPr/>
        </p:nvSpPr>
        <p:spPr>
          <a:xfrm>
            <a:off x="2946000" y="1246550"/>
            <a:ext cx="3252000" cy="641400"/>
          </a:xfrm>
          <a:prstGeom prst="rect">
            <a:avLst/>
          </a:prstGeom>
          <a:solidFill>
            <a:srgbClr val="FFFFFF"/>
          </a:solidFill>
          <a:ln>
            <a:noFill/>
          </a:ln>
        </p:spPr>
        <p:txBody>
          <a:bodyPr lIns="91425" tIns="91425" rIns="91425" bIns="91425" anchor="ctr" anchorCtr="0">
            <a:noAutofit/>
          </a:bodyPr>
          <a:lstStyle/>
          <a:p>
            <a:pPr lvl="0" rtl="0">
              <a:spcBef>
                <a:spcPts val="0"/>
              </a:spcBef>
              <a:buNone/>
            </a:pPr>
            <a:endParaRPr/>
          </a:p>
        </p:txBody>
      </p:sp>
      <p:sp>
        <p:nvSpPr>
          <p:cNvPr id="237" name="Shape 237"/>
          <p:cNvSpPr txBox="1">
            <a:spLocks noGrp="1"/>
          </p:cNvSpPr>
          <p:nvPr>
            <p:ph type="ctrTitle" idx="4294967295"/>
          </p:nvPr>
        </p:nvSpPr>
        <p:spPr>
          <a:xfrm>
            <a:off x="2998650" y="1143738"/>
            <a:ext cx="3146700" cy="641400"/>
          </a:xfrm>
          <a:prstGeom prst="rect">
            <a:avLst/>
          </a:prstGeom>
        </p:spPr>
        <p:txBody>
          <a:bodyPr lIns="91425" tIns="91425" rIns="91425" bIns="91425" anchor="ctr" anchorCtr="0">
            <a:noAutofit/>
          </a:bodyPr>
          <a:lstStyle/>
          <a:p>
            <a:pPr lvl="0" algn="ctr" rtl="0">
              <a:lnSpc>
                <a:spcPct val="150000"/>
              </a:lnSpc>
              <a:spcBef>
                <a:spcPts val="0"/>
              </a:spcBef>
              <a:buNone/>
            </a:pPr>
            <a:r>
              <a:rPr lang="en" sz="3000">
                <a:latin typeface="Book Antiqua" charset="0"/>
                <a:ea typeface="Book Antiqua" charset="0"/>
                <a:cs typeface="Book Antiqua" charset="0"/>
              </a:rPr>
              <a:t>Assessment IRL</a:t>
            </a:r>
            <a:r>
              <a:rPr lang="en" sz="3000">
                <a:highlight>
                  <a:srgbClr val="FFFFFF"/>
                </a:highlight>
                <a:latin typeface="Book Antiqua" charset="0"/>
                <a:ea typeface="Book Antiqua" charset="0"/>
                <a:cs typeface="Book Antiqua" charset="0"/>
              </a:rPr>
              <a:t> </a:t>
            </a:r>
          </a:p>
        </p:txBody>
      </p:sp>
      <p:sp>
        <p:nvSpPr>
          <p:cNvPr id="238" name="Shape 238"/>
          <p:cNvSpPr/>
          <p:nvPr/>
        </p:nvSpPr>
        <p:spPr>
          <a:xfrm>
            <a:off x="3470700" y="2081625"/>
            <a:ext cx="2202600" cy="3666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39" name="Shape 239"/>
          <p:cNvSpPr txBox="1">
            <a:spLocks noGrp="1"/>
          </p:cNvSpPr>
          <p:nvPr>
            <p:ph type="ctrTitle" idx="4294967295"/>
          </p:nvPr>
        </p:nvSpPr>
        <p:spPr>
          <a:xfrm>
            <a:off x="3470700" y="2026879"/>
            <a:ext cx="2202600" cy="366600"/>
          </a:xfrm>
          <a:prstGeom prst="rect">
            <a:avLst/>
          </a:prstGeom>
        </p:spPr>
        <p:txBody>
          <a:bodyPr lIns="91425" tIns="91425" rIns="91425" bIns="91425" anchor="ctr" anchorCtr="0">
            <a:noAutofit/>
          </a:bodyPr>
          <a:lstStyle/>
          <a:p>
            <a:pPr lvl="0" algn="ctr" rtl="0">
              <a:lnSpc>
                <a:spcPct val="150000"/>
              </a:lnSpc>
              <a:spcBef>
                <a:spcPts val="0"/>
              </a:spcBef>
              <a:buNone/>
            </a:pPr>
            <a:r>
              <a:rPr lang="en" sz="1400" dirty="0">
                <a:latin typeface="Book Antiqua" charset="0"/>
                <a:ea typeface="Book Antiqua" charset="0"/>
                <a:cs typeface="Book Antiqua" charset="0"/>
              </a:rPr>
              <a:t>spring 2016 - fall </a:t>
            </a:r>
            <a:r>
              <a:rPr lang="en" sz="1400" dirty="0" smtClean="0">
                <a:latin typeface="Book Antiqua" charset="0"/>
                <a:ea typeface="Book Antiqua" charset="0"/>
                <a:cs typeface="Book Antiqua" charset="0"/>
              </a:rPr>
              <a:t>201</a:t>
            </a:r>
            <a:r>
              <a:rPr lang="en-US" sz="1400" dirty="0" smtClean="0">
                <a:latin typeface="Book Antiqua" charset="0"/>
                <a:ea typeface="Book Antiqua" charset="0"/>
                <a:cs typeface="Book Antiqua" charset="0"/>
              </a:rPr>
              <a:t>6</a:t>
            </a:r>
            <a:endParaRPr lang="en" sz="1400" dirty="0">
              <a:latin typeface="Book Antiqua" charset="0"/>
              <a:ea typeface="Book Antiqua" charset="0"/>
              <a:cs typeface="Book Antiqua"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Shape 244"/>
          <p:cNvPicPr preferRelativeResize="0"/>
          <p:nvPr/>
        </p:nvPicPr>
        <p:blipFill>
          <a:blip r:embed="rId3">
            <a:alphaModFix/>
          </a:blip>
          <a:stretch>
            <a:fillRect/>
          </a:stretch>
        </p:blipFill>
        <p:spPr>
          <a:xfrm>
            <a:off x="579475" y="506707"/>
            <a:ext cx="8234916" cy="3927069"/>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graphicFrame>
        <p:nvGraphicFramePr>
          <p:cNvPr id="249" name="Shape 249"/>
          <p:cNvGraphicFramePr/>
          <p:nvPr>
            <p:extLst>
              <p:ext uri="{D42A27DB-BD31-4B8C-83A1-F6EECF244321}">
                <p14:modId xmlns:p14="http://schemas.microsoft.com/office/powerpoint/2010/main" val="1389509175"/>
              </p:ext>
            </p:extLst>
          </p:nvPr>
        </p:nvGraphicFramePr>
        <p:xfrm>
          <a:off x="177675" y="52537"/>
          <a:ext cx="8788650" cy="4980386"/>
        </p:xfrm>
        <a:graphic>
          <a:graphicData uri="http://schemas.openxmlformats.org/drawingml/2006/table">
            <a:tbl>
              <a:tblPr>
                <a:noFill/>
                <a:tableStyleId>{94DCFE82-B6BF-4BAF-BE82-0FCC7E28F01E}</a:tableStyleId>
              </a:tblPr>
              <a:tblGrid>
                <a:gridCol w="3594225"/>
                <a:gridCol w="5194425"/>
              </a:tblGrid>
              <a:tr h="230475">
                <a:tc>
                  <a:txBody>
                    <a:bodyPr/>
                    <a:lstStyle/>
                    <a:p>
                      <a:pPr lvl="0" rtl="0">
                        <a:spcBef>
                          <a:spcPts val="0"/>
                        </a:spcBef>
                        <a:buNone/>
                      </a:pPr>
                      <a:r>
                        <a:rPr lang="en" sz="1200" b="1" dirty="0">
                          <a:solidFill>
                            <a:srgbClr val="FFFFFF"/>
                          </a:solidFill>
                          <a:latin typeface="Calibri" charset="0"/>
                          <a:ea typeface="Calibri" charset="0"/>
                          <a:cs typeface="Calibri" charset="0"/>
                          <a:sym typeface="Quattrocento Sans"/>
                        </a:rPr>
                        <a:t>Spring 2015 - Dispositions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c>
                  <a:txBody>
                    <a:bodyPr/>
                    <a:lstStyle/>
                    <a:p>
                      <a:pPr lvl="0" rtl="0">
                        <a:spcBef>
                          <a:spcPts val="0"/>
                        </a:spcBef>
                        <a:buNone/>
                      </a:pPr>
                      <a:r>
                        <a:rPr lang="en" sz="1200" b="1">
                          <a:solidFill>
                            <a:srgbClr val="FFFFFF"/>
                          </a:solidFill>
                          <a:latin typeface="Calibri" charset="0"/>
                          <a:ea typeface="Calibri" charset="0"/>
                          <a:cs typeface="Calibri" charset="0"/>
                          <a:sym typeface="Quattrocento Sans"/>
                        </a:rPr>
                        <a:t>Fall 2015 - Dispositions + Knowledge Practices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99999"/>
                    </a:solidFill>
                  </a:tcPr>
                </a:tc>
              </a:tr>
              <a:tr h="46310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Develop awareness of the importance of assessing content with a skeptical stance and with self-awareness of their own biases and worldview</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Clr>
                          <a:srgbClr val="000000"/>
                        </a:buClr>
                        <a:buSzPct val="100000"/>
                        <a:buFont typeface="Arial"/>
                        <a:buNone/>
                      </a:pPr>
                      <a:r>
                        <a:rPr lang="en" sz="1100" b="1">
                          <a:solidFill>
                            <a:schemeClr val="dk1"/>
                          </a:solidFill>
                          <a:latin typeface="Calibri" charset="0"/>
                          <a:ea typeface="Calibri" charset="0"/>
                          <a:cs typeface="Calibri" charset="0"/>
                          <a:sym typeface="Quattrocento Sans"/>
                        </a:rPr>
                        <a:t>Understands importance of evaluating information and demonstrates self awareness of individual biases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12075">
                <a:tc>
                  <a:txBody>
                    <a:bodyPr/>
                    <a:lstStyle/>
                    <a:p>
                      <a:pPr lvl="0" rtl="0">
                        <a:lnSpc>
                          <a:spcPct val="115000"/>
                        </a:lnSpc>
                        <a:spcBef>
                          <a:spcPts val="0"/>
                        </a:spcBef>
                        <a:buNone/>
                      </a:pPr>
                      <a:endParaRPr sz="1100">
                        <a:latin typeface="Calibri" charset="0"/>
                        <a:ea typeface="Calibri" charset="0"/>
                        <a:cs typeface="Calibri" charset="0"/>
                        <a:sym typeface="Quattrocento Sans"/>
                      </a:endParaRP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a:txBody>
                    <a:bodyPr/>
                    <a:lstStyle/>
                    <a:p>
                      <a:pPr lvl="0" rtl="0">
                        <a:lnSpc>
                          <a:spcPct val="115000"/>
                        </a:lnSpc>
                        <a:spcBef>
                          <a:spcPts val="0"/>
                        </a:spcBef>
                        <a:buNone/>
                      </a:pPr>
                      <a:r>
                        <a:rPr lang="en" sz="1100" b="1">
                          <a:latin typeface="Calibri" charset="0"/>
                          <a:ea typeface="Calibri" charset="0"/>
                          <a:cs typeface="Calibri" charset="0"/>
                          <a:sym typeface="Quattrocento Sans"/>
                        </a:rPr>
                        <a:t>Matches an information need with an appropriate resource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r>
              <a:tr h="295300">
                <a:tc>
                  <a:txBody>
                    <a:bodyPr/>
                    <a:lstStyle/>
                    <a:p>
                      <a:pPr lvl="0" rtl="0">
                        <a:spcBef>
                          <a:spcPts val="0"/>
                        </a:spcBef>
                        <a:buNone/>
                      </a:pPr>
                      <a:r>
                        <a:rPr lang="en" sz="1100">
                          <a:solidFill>
                            <a:schemeClr val="dk1"/>
                          </a:solidFill>
                          <a:latin typeface="Calibri" charset="0"/>
                          <a:ea typeface="Calibri" charset="0"/>
                          <a:cs typeface="Calibri" charset="0"/>
                          <a:sym typeface="Quattrocento Sans"/>
                        </a:rPr>
                        <a:t>Respect the original ideas of others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Clr>
                          <a:srgbClr val="000000"/>
                        </a:buClr>
                        <a:buSzPct val="100000"/>
                        <a:buFont typeface="Arial"/>
                        <a:buNone/>
                      </a:pPr>
                      <a:r>
                        <a:rPr lang="en" sz="1100" b="1">
                          <a:solidFill>
                            <a:schemeClr val="dk1"/>
                          </a:solidFill>
                          <a:latin typeface="Calibri" charset="0"/>
                          <a:ea typeface="Calibri" charset="0"/>
                          <a:cs typeface="Calibri" charset="0"/>
                          <a:sym typeface="Quattrocento Sans"/>
                        </a:rPr>
                        <a:t>Respects the original ideas of others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46310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Value intellectual curiosity in developing questions and learning new investigative methods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Clr>
                          <a:srgbClr val="000000"/>
                        </a:buClr>
                        <a:buSzPct val="100000"/>
                        <a:buFont typeface="Arial"/>
                        <a:buNone/>
                      </a:pPr>
                      <a:r>
                        <a:rPr lang="en" sz="1100" b="1">
                          <a:solidFill>
                            <a:schemeClr val="dk1"/>
                          </a:solidFill>
                          <a:latin typeface="Calibri" charset="0"/>
                          <a:ea typeface="Calibri" charset="0"/>
                          <a:cs typeface="Calibri" charset="0"/>
                          <a:sym typeface="Quattrocento Sans"/>
                        </a:rPr>
                        <a:t>Values intellectual curiosity in developing questions; Consider research as open ended exploration and engagement with information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12075">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Recognize that scholarly conversations take place in various venues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Clr>
                          <a:srgbClr val="000000"/>
                        </a:buClr>
                        <a:buSzPct val="100000"/>
                        <a:buFont typeface="Arial"/>
                        <a:buNone/>
                      </a:pPr>
                      <a:r>
                        <a:rPr lang="en" sz="1100" b="1">
                          <a:solidFill>
                            <a:schemeClr val="dk1"/>
                          </a:solidFill>
                          <a:latin typeface="Calibri" charset="0"/>
                          <a:ea typeface="Calibri" charset="0"/>
                          <a:cs typeface="Calibri" charset="0"/>
                          <a:sym typeface="Quattrocento Sans"/>
                        </a:rPr>
                        <a:t>Seeks out conversations taking place in their research area</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9970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See themselves as contributors to the scholarship rather than only consumers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endParaRPr sz="1100" b="1">
                        <a:solidFill>
                          <a:schemeClr val="dk1"/>
                        </a:solidFill>
                        <a:latin typeface="Calibri" charset="0"/>
                        <a:ea typeface="Calibri" charset="0"/>
                        <a:cs typeface="Calibri" charset="0"/>
                        <a:sym typeface="Quattrocento Sans"/>
                      </a:endParaRP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46310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Seek guidance from experts, such as librarians, researchers, and professionals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100" b="1">
                          <a:solidFill>
                            <a:schemeClr val="dk1"/>
                          </a:solidFill>
                          <a:latin typeface="Calibri" charset="0"/>
                          <a:ea typeface="Calibri" charset="0"/>
                          <a:cs typeface="Calibri" charset="0"/>
                          <a:sym typeface="Quattrocento Sans"/>
                        </a:rPr>
                        <a:t>Seeks guidance from experts such as librarians, researchers, and professionals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49450">
                <a:tc>
                  <a:txBody>
                    <a:bodyPr/>
                    <a:lstStyle/>
                    <a:p>
                      <a:pPr lvl="0" rtl="0">
                        <a:lnSpc>
                          <a:spcPct val="115000"/>
                        </a:lnSpc>
                        <a:spcBef>
                          <a:spcPts val="0"/>
                        </a:spcBef>
                        <a:buNone/>
                      </a:pPr>
                      <a:r>
                        <a:rPr lang="en" sz="1100">
                          <a:solidFill>
                            <a:schemeClr val="dk1"/>
                          </a:solidFill>
                          <a:latin typeface="Calibri" charset="0"/>
                          <a:ea typeface="Calibri" charset="0"/>
                          <a:cs typeface="Calibri" charset="0"/>
                          <a:sym typeface="Quattrocento Sans"/>
                        </a:rPr>
                        <a:t>Understand that first attempts at searching do not always produce adequate results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100" b="1">
                          <a:solidFill>
                            <a:schemeClr val="dk1"/>
                          </a:solidFill>
                          <a:latin typeface="Calibri" charset="0"/>
                          <a:ea typeface="Calibri" charset="0"/>
                          <a:cs typeface="Calibri" charset="0"/>
                          <a:sym typeface="Quattrocento Sans"/>
                        </a:rPr>
                        <a:t>Designs and refines search strategies as necessary</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49450">
                <a:tc>
                  <a:txBody>
                    <a:bodyPr/>
                    <a:lstStyle/>
                    <a:p>
                      <a:pPr lvl="0" rtl="0">
                        <a:lnSpc>
                          <a:spcPct val="115000"/>
                        </a:lnSpc>
                        <a:spcBef>
                          <a:spcPts val="0"/>
                        </a:spcBef>
                        <a:buNone/>
                      </a:pPr>
                      <a:endParaRPr sz="1100">
                        <a:solidFill>
                          <a:schemeClr val="dk1"/>
                        </a:solidFill>
                        <a:latin typeface="Calibri" charset="0"/>
                        <a:ea typeface="Calibri" charset="0"/>
                        <a:cs typeface="Calibri" charset="0"/>
                        <a:sym typeface="Quattrocento Sans"/>
                      </a:endParaRP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lnSpc>
                          <a:spcPct val="115000"/>
                        </a:lnSpc>
                        <a:spcBef>
                          <a:spcPts val="0"/>
                        </a:spcBef>
                        <a:buNone/>
                      </a:pPr>
                      <a:r>
                        <a:rPr lang="en" sz="1100" b="1" dirty="0">
                          <a:solidFill>
                            <a:schemeClr val="dk1"/>
                          </a:solidFill>
                          <a:latin typeface="Calibri" charset="0"/>
                          <a:ea typeface="Calibri" charset="0"/>
                          <a:cs typeface="Calibri" charset="0"/>
                          <a:sym typeface="Quattrocento Sans"/>
                        </a:rPr>
                        <a:t>Comfort with UMD library website, physical spaces, or specific library instructor</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bl>
          </a:graphicData>
        </a:graphic>
      </p:graphicFrame>
      <p:sp>
        <p:nvSpPr>
          <p:cNvPr id="250" name="Shape 250"/>
          <p:cNvSpPr/>
          <p:nvPr/>
        </p:nvSpPr>
        <p:spPr>
          <a:xfrm>
            <a:off x="3855125" y="1645800"/>
            <a:ext cx="2292300" cy="162600"/>
          </a:xfrm>
          <a:prstGeom prst="rect">
            <a:avLst/>
          </a:prstGeom>
          <a:solidFill>
            <a:srgbClr val="FFCD00">
              <a:alpha val="31920"/>
            </a:srgbClr>
          </a:solidFill>
          <a:ln>
            <a:noFill/>
          </a:ln>
        </p:spPr>
        <p:txBody>
          <a:bodyPr lIns="91425" tIns="91425" rIns="91425" bIns="91425" anchor="ctr" anchorCtr="0">
            <a:noAutofit/>
          </a:bodyPr>
          <a:lstStyle/>
          <a:p>
            <a:pPr lvl="0">
              <a:spcBef>
                <a:spcPts val="0"/>
              </a:spcBef>
              <a:buNone/>
            </a:pPr>
            <a:endParaRPr/>
          </a:p>
        </p:txBody>
      </p:sp>
      <p:sp>
        <p:nvSpPr>
          <p:cNvPr id="251" name="Shape 251"/>
          <p:cNvSpPr/>
          <p:nvPr/>
        </p:nvSpPr>
        <p:spPr>
          <a:xfrm>
            <a:off x="3855125" y="1974876"/>
            <a:ext cx="3154500" cy="162600"/>
          </a:xfrm>
          <a:prstGeom prst="rect">
            <a:avLst/>
          </a:prstGeom>
          <a:solidFill>
            <a:srgbClr val="FFCD00">
              <a:alpha val="31920"/>
            </a:srgbClr>
          </a:solidFill>
          <a:ln>
            <a:noFill/>
          </a:ln>
        </p:spPr>
        <p:txBody>
          <a:bodyPr lIns="91425" tIns="91425" rIns="91425" bIns="91425" anchor="ctr" anchorCtr="0">
            <a:noAutofit/>
          </a:bodyPr>
          <a:lstStyle/>
          <a:p>
            <a:pPr lvl="0" rtl="0">
              <a:spcBef>
                <a:spcPts val="0"/>
              </a:spcBef>
              <a:buNone/>
            </a:pPr>
            <a:endParaRPr/>
          </a:p>
        </p:txBody>
      </p:sp>
      <p:sp>
        <p:nvSpPr>
          <p:cNvPr id="252" name="Shape 252"/>
          <p:cNvSpPr/>
          <p:nvPr/>
        </p:nvSpPr>
        <p:spPr>
          <a:xfrm>
            <a:off x="3855125" y="3785550"/>
            <a:ext cx="4745700" cy="162600"/>
          </a:xfrm>
          <a:prstGeom prst="rect">
            <a:avLst/>
          </a:prstGeom>
          <a:solidFill>
            <a:srgbClr val="FFCD00">
              <a:alpha val="31920"/>
            </a:srgbClr>
          </a:solidFill>
          <a:ln>
            <a:noFill/>
          </a:ln>
        </p:spPr>
        <p:txBody>
          <a:bodyPr lIns="91425" tIns="91425" rIns="91425" bIns="91425" anchor="ctr" anchorCtr="0">
            <a:noAutofit/>
          </a:bodyPr>
          <a:lstStyle/>
          <a:p>
            <a:pPr lvl="0" rtl="0">
              <a:spcBef>
                <a:spcPts val="0"/>
              </a:spcBef>
              <a:buNone/>
            </a:pPr>
            <a:endParaRPr/>
          </a:p>
        </p:txBody>
      </p:sp>
      <p:sp>
        <p:nvSpPr>
          <p:cNvPr id="253" name="Shape 253"/>
          <p:cNvSpPr/>
          <p:nvPr/>
        </p:nvSpPr>
        <p:spPr>
          <a:xfrm>
            <a:off x="8041925" y="614175"/>
            <a:ext cx="331500" cy="162600"/>
          </a:xfrm>
          <a:prstGeom prst="rect">
            <a:avLst/>
          </a:prstGeom>
          <a:solidFill>
            <a:srgbClr val="FFCD00">
              <a:alpha val="31920"/>
            </a:srgbClr>
          </a:solidFill>
          <a:ln>
            <a:noFill/>
          </a:ln>
        </p:spPr>
        <p:txBody>
          <a:bodyPr lIns="91425" tIns="91425" rIns="91425" bIns="91425" anchor="ctr" anchorCtr="0">
            <a:noAutofit/>
          </a:bodyPr>
          <a:lstStyle/>
          <a:p>
            <a:pPr lvl="0" rtl="0">
              <a:spcBef>
                <a:spcPts val="0"/>
              </a:spcBef>
              <a:buNone/>
            </a:pPr>
            <a:endParaRPr/>
          </a:p>
        </p:txBody>
      </p:sp>
      <p:sp>
        <p:nvSpPr>
          <p:cNvPr id="254" name="Shape 254"/>
          <p:cNvSpPr/>
          <p:nvPr/>
        </p:nvSpPr>
        <p:spPr>
          <a:xfrm>
            <a:off x="3855125" y="808925"/>
            <a:ext cx="1951500" cy="162600"/>
          </a:xfrm>
          <a:prstGeom prst="rect">
            <a:avLst/>
          </a:prstGeom>
          <a:solidFill>
            <a:srgbClr val="FFCD00">
              <a:alpha val="31920"/>
            </a:srgbClr>
          </a:solidFill>
          <a:ln>
            <a:noFill/>
          </a:ln>
        </p:spPr>
        <p:txBody>
          <a:bodyPr lIns="91425" tIns="91425" rIns="91425" bIns="91425" anchor="ctr" anchorCtr="0">
            <a:noAutofit/>
          </a:bodyPr>
          <a:lstStyle/>
          <a:p>
            <a:pPr lvl="0" rtl="0">
              <a:spcBef>
                <a:spcPts val="0"/>
              </a:spcBef>
              <a:buNone/>
            </a:pPr>
            <a:endParaRPr/>
          </a:p>
        </p:txBody>
      </p:sp>
      <p:sp>
        <p:nvSpPr>
          <p:cNvPr id="255" name="Shape 255"/>
          <p:cNvSpPr/>
          <p:nvPr/>
        </p:nvSpPr>
        <p:spPr>
          <a:xfrm>
            <a:off x="3855125" y="614175"/>
            <a:ext cx="4186800" cy="162600"/>
          </a:xfrm>
          <a:prstGeom prst="rect">
            <a:avLst/>
          </a:prstGeom>
          <a:solidFill>
            <a:srgbClr val="93C47D">
              <a:alpha val="40380"/>
            </a:srgbClr>
          </a:solidFill>
          <a:ln>
            <a:noFill/>
          </a:ln>
        </p:spPr>
        <p:txBody>
          <a:bodyPr lIns="91425" tIns="91425" rIns="91425" bIns="91425" anchor="ctr" anchorCtr="0">
            <a:noAutofit/>
          </a:bodyPr>
          <a:lstStyle/>
          <a:p>
            <a:pPr lvl="0" rtl="0">
              <a:spcBef>
                <a:spcPts val="0"/>
              </a:spcBef>
              <a:buNone/>
            </a:pPr>
            <a:endParaRPr/>
          </a:p>
        </p:txBody>
      </p:sp>
      <p:sp>
        <p:nvSpPr>
          <p:cNvPr id="256" name="Shape 256"/>
          <p:cNvSpPr/>
          <p:nvPr/>
        </p:nvSpPr>
        <p:spPr>
          <a:xfrm>
            <a:off x="3855125" y="1266250"/>
            <a:ext cx="3580800" cy="162600"/>
          </a:xfrm>
          <a:prstGeom prst="rect">
            <a:avLst/>
          </a:prstGeom>
          <a:solidFill>
            <a:srgbClr val="B4A7D6">
              <a:alpha val="45000"/>
            </a:srgbClr>
          </a:solidFill>
          <a:ln>
            <a:noFill/>
          </a:ln>
        </p:spPr>
        <p:txBody>
          <a:bodyPr lIns="91425" tIns="91425" rIns="91425" bIns="91425" anchor="ctr" anchorCtr="0">
            <a:noAutofit/>
          </a:bodyPr>
          <a:lstStyle/>
          <a:p>
            <a:pPr lvl="0" rtl="0">
              <a:spcBef>
                <a:spcPts val="0"/>
              </a:spcBef>
              <a:buNone/>
            </a:pPr>
            <a:endParaRPr/>
          </a:p>
        </p:txBody>
      </p:sp>
      <p:sp>
        <p:nvSpPr>
          <p:cNvPr id="257" name="Shape 257"/>
          <p:cNvSpPr/>
          <p:nvPr/>
        </p:nvSpPr>
        <p:spPr>
          <a:xfrm>
            <a:off x="7030625" y="1974882"/>
            <a:ext cx="1627200" cy="162600"/>
          </a:xfrm>
          <a:prstGeom prst="rect">
            <a:avLst/>
          </a:prstGeom>
          <a:solidFill>
            <a:srgbClr val="93C47D">
              <a:alpha val="40380"/>
            </a:srgbClr>
          </a:solidFill>
          <a:ln>
            <a:noFill/>
          </a:ln>
        </p:spPr>
        <p:txBody>
          <a:bodyPr lIns="91425" tIns="91425" rIns="91425" bIns="91425" anchor="ctr" anchorCtr="0">
            <a:noAutofit/>
          </a:bodyPr>
          <a:lstStyle/>
          <a:p>
            <a:pPr lvl="0" rtl="0">
              <a:spcBef>
                <a:spcPts val="0"/>
              </a:spcBef>
              <a:buNone/>
            </a:pPr>
            <a:endParaRPr/>
          </a:p>
        </p:txBody>
      </p:sp>
      <p:sp>
        <p:nvSpPr>
          <p:cNvPr id="258" name="Shape 258"/>
          <p:cNvSpPr/>
          <p:nvPr/>
        </p:nvSpPr>
        <p:spPr>
          <a:xfrm>
            <a:off x="3807900" y="2660599"/>
            <a:ext cx="3580800" cy="162600"/>
          </a:xfrm>
          <a:prstGeom prst="rect">
            <a:avLst/>
          </a:prstGeom>
          <a:solidFill>
            <a:srgbClr val="93C47D">
              <a:alpha val="40380"/>
            </a:srgbClr>
          </a:solidFill>
          <a:ln>
            <a:noFill/>
          </a:ln>
        </p:spPr>
        <p:txBody>
          <a:bodyPr lIns="91425" tIns="91425" rIns="91425" bIns="91425" anchor="ctr" anchorCtr="0">
            <a:noAutofit/>
          </a:bodyPr>
          <a:lstStyle/>
          <a:p>
            <a:pPr lvl="0" rtl="0">
              <a:spcBef>
                <a:spcPts val="0"/>
              </a:spcBef>
              <a:buNone/>
            </a:pPr>
            <a:endParaRPr/>
          </a:p>
        </p:txBody>
      </p:sp>
      <p:sp>
        <p:nvSpPr>
          <p:cNvPr id="259" name="Shape 259"/>
          <p:cNvSpPr/>
          <p:nvPr/>
        </p:nvSpPr>
        <p:spPr>
          <a:xfrm>
            <a:off x="3855125" y="2187950"/>
            <a:ext cx="3220800" cy="162600"/>
          </a:xfrm>
          <a:prstGeom prst="rect">
            <a:avLst/>
          </a:prstGeom>
          <a:solidFill>
            <a:srgbClr val="93C47D">
              <a:alpha val="40380"/>
            </a:srgbClr>
          </a:solidFill>
          <a:ln>
            <a:noFill/>
          </a:ln>
        </p:spPr>
        <p:txBody>
          <a:bodyPr lIns="91425" tIns="91425" rIns="91425" bIns="91425" anchor="ctr" anchorCtr="0">
            <a:noAutofit/>
          </a:bodyPr>
          <a:lstStyle/>
          <a:p>
            <a:pPr lvl="0" rtl="0">
              <a:spcBef>
                <a:spcPts val="0"/>
              </a:spcBef>
              <a:buNone/>
            </a:pPr>
            <a:endParaRPr/>
          </a:p>
        </p:txBody>
      </p:sp>
      <p:sp>
        <p:nvSpPr>
          <p:cNvPr id="260" name="Shape 260"/>
          <p:cNvSpPr/>
          <p:nvPr/>
        </p:nvSpPr>
        <p:spPr>
          <a:xfrm>
            <a:off x="3855125" y="4366425"/>
            <a:ext cx="3078600" cy="162600"/>
          </a:xfrm>
          <a:prstGeom prst="rect">
            <a:avLst/>
          </a:prstGeom>
          <a:solidFill>
            <a:srgbClr val="93C47D">
              <a:alpha val="40380"/>
            </a:srgbClr>
          </a:solidFill>
          <a:ln>
            <a:noFill/>
          </a:ln>
        </p:spPr>
        <p:txBody>
          <a:bodyPr lIns="91425" tIns="91425" rIns="91425" bIns="91425" anchor="ctr" anchorCtr="0">
            <a:noAutofit/>
          </a:bodyPr>
          <a:lstStyle/>
          <a:p>
            <a:pPr lvl="0" rtl="0">
              <a:spcBef>
                <a:spcPts val="0"/>
              </a:spcBef>
              <a:buNone/>
            </a:pPr>
            <a:endParaRPr/>
          </a:p>
        </p:txBody>
      </p:sp>
      <p:sp>
        <p:nvSpPr>
          <p:cNvPr id="261" name="Shape 261"/>
          <p:cNvSpPr/>
          <p:nvPr/>
        </p:nvSpPr>
        <p:spPr>
          <a:xfrm>
            <a:off x="3855125" y="4819250"/>
            <a:ext cx="4887900" cy="162600"/>
          </a:xfrm>
          <a:prstGeom prst="rect">
            <a:avLst/>
          </a:prstGeom>
          <a:solidFill>
            <a:srgbClr val="B4A7D6">
              <a:alpha val="45000"/>
            </a:srgbClr>
          </a:solidFill>
          <a:ln>
            <a:noFill/>
          </a:ln>
        </p:spPr>
        <p:txBody>
          <a:bodyPr lIns="91425" tIns="91425" rIns="91425" bIns="91425" anchor="ctr" anchorCtr="0">
            <a:noAutofit/>
          </a:bodyPr>
          <a:lstStyle/>
          <a:p>
            <a:pPr lvl="0" rtl="0">
              <a:spcBef>
                <a:spcPts val="0"/>
              </a:spcBef>
              <a:buNone/>
            </a:pPr>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graphicFrame>
        <p:nvGraphicFramePr>
          <p:cNvPr id="266" name="Shape 266"/>
          <p:cNvGraphicFramePr/>
          <p:nvPr>
            <p:extLst>
              <p:ext uri="{D42A27DB-BD31-4B8C-83A1-F6EECF244321}">
                <p14:modId xmlns:p14="http://schemas.microsoft.com/office/powerpoint/2010/main" val="1743526747"/>
              </p:ext>
            </p:extLst>
          </p:nvPr>
        </p:nvGraphicFramePr>
        <p:xfrm>
          <a:off x="283800" y="225900"/>
          <a:ext cx="8576400" cy="4653920"/>
        </p:xfrm>
        <a:graphic>
          <a:graphicData uri="http://schemas.openxmlformats.org/drawingml/2006/table">
            <a:tbl>
              <a:tblPr>
                <a:noFill/>
                <a:tableStyleId>{BB341606-5FFB-4B93-9B33-86C29D76E2BF}</a:tableStyleId>
              </a:tblPr>
              <a:tblGrid>
                <a:gridCol w="2144100"/>
                <a:gridCol w="2144100"/>
                <a:gridCol w="2144100"/>
                <a:gridCol w="2144100"/>
              </a:tblGrid>
              <a:tr h="178725">
                <a:tc gridSpan="4">
                  <a:txBody>
                    <a:bodyPr/>
                    <a:lstStyle/>
                    <a:p>
                      <a:pPr lvl="0" algn="ctr" rtl="0">
                        <a:spcBef>
                          <a:spcPts val="0"/>
                        </a:spcBef>
                        <a:buNone/>
                      </a:pPr>
                      <a:r>
                        <a:rPr lang="en" sz="800" b="1">
                          <a:solidFill>
                            <a:srgbClr val="FFFFFF"/>
                          </a:solidFill>
                          <a:latin typeface="Calibri" charset="0"/>
                          <a:ea typeface="Calibri" charset="0"/>
                          <a:cs typeface="Calibri" charset="0"/>
                          <a:sym typeface="Quattrocento Sans"/>
                        </a:rPr>
                        <a:t>UMD Libraries Information Literacy Dispositions Rubric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99999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78725">
                <a:tc>
                  <a:txBody>
                    <a:bodyPr/>
                    <a:lstStyle/>
                    <a:p>
                      <a:pPr lvl="0" algn="r" rtl="0">
                        <a:spcBef>
                          <a:spcPts val="0"/>
                        </a:spcBef>
                        <a:buNone/>
                      </a:pPr>
                      <a:endParaRPr sz="800">
                        <a:latin typeface="Calibri" charset="0"/>
                        <a:ea typeface="Calibri" charset="0"/>
                        <a:cs typeface="Calibri" charset="0"/>
                        <a:sym typeface="Quattrocento Sans"/>
                      </a:endParaRP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algn="ctr" rtl="0">
                        <a:spcBef>
                          <a:spcPts val="0"/>
                        </a:spcBef>
                        <a:buNone/>
                      </a:pPr>
                      <a:r>
                        <a:rPr lang="en" sz="800" b="1">
                          <a:latin typeface="Calibri" charset="0"/>
                          <a:ea typeface="Calibri" charset="0"/>
                          <a:cs typeface="Calibri" charset="0"/>
                          <a:sym typeface="Quattrocento Sans"/>
                        </a:rPr>
                        <a:t>Beginning (1)</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algn="ctr" rtl="0">
                        <a:spcBef>
                          <a:spcPts val="0"/>
                        </a:spcBef>
                        <a:buNone/>
                      </a:pPr>
                      <a:r>
                        <a:rPr lang="en" sz="800" b="1">
                          <a:latin typeface="Calibri" charset="0"/>
                          <a:ea typeface="Calibri" charset="0"/>
                          <a:cs typeface="Calibri" charset="0"/>
                          <a:sym typeface="Quattrocento Sans"/>
                        </a:rPr>
                        <a:t>Proficient (2)</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algn="ctr" rtl="0">
                        <a:spcBef>
                          <a:spcPts val="0"/>
                        </a:spcBef>
                        <a:buNone/>
                      </a:pPr>
                      <a:r>
                        <a:rPr lang="en" sz="800" b="1">
                          <a:latin typeface="Calibri" charset="0"/>
                          <a:ea typeface="Calibri" charset="0"/>
                          <a:cs typeface="Calibri" charset="0"/>
                          <a:sym typeface="Quattrocento Sans"/>
                        </a:rPr>
                        <a:t>Advanced (3)</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r>
              <a:tr h="178725">
                <a:tc gridSpan="4">
                  <a:txBody>
                    <a:bodyPr/>
                    <a:lstStyle/>
                    <a:p>
                      <a:pPr lvl="0" rtl="0">
                        <a:spcBef>
                          <a:spcPts val="0"/>
                        </a:spcBef>
                        <a:buNone/>
                      </a:pPr>
                      <a:r>
                        <a:rPr lang="en" sz="800" b="1">
                          <a:latin typeface="Calibri" charset="0"/>
                          <a:ea typeface="Calibri" charset="0"/>
                          <a:cs typeface="Calibri" charset="0"/>
                          <a:sym typeface="Quattrocento Sans"/>
                        </a:rPr>
                        <a:t>Authority is Constructed and Contextual</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51600">
                <a:tc>
                  <a:txBody>
                    <a:bodyPr/>
                    <a:lstStyle/>
                    <a:p>
                      <a:pPr lvl="0" rtl="0">
                        <a:spcBef>
                          <a:spcPts val="0"/>
                        </a:spcBef>
                        <a:buNone/>
                      </a:pPr>
                      <a:r>
                        <a:rPr lang="en" sz="700" b="1">
                          <a:latin typeface="Calibri" charset="0"/>
                          <a:ea typeface="Calibri" charset="0"/>
                          <a:cs typeface="Calibri" charset="0"/>
                          <a:sym typeface="Quattrocento Sans"/>
                        </a:rPr>
                        <a:t>Understands importance of evaluating information and demonstrates self awareness of individual biases</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information evaluation as concept</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the rationale or importance of evaluating the credibility of a source</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demonstrates the value of evaluating a source, and indicates an understanding of the role of self-bias in the process</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178725">
                <a:tc gridSpan="4">
                  <a:txBody>
                    <a:bodyPr/>
                    <a:lstStyle/>
                    <a:p>
                      <a:pPr lvl="0" rtl="0">
                        <a:spcBef>
                          <a:spcPts val="0"/>
                        </a:spcBef>
                        <a:buNone/>
                      </a:pPr>
                      <a:r>
                        <a:rPr lang="en" sz="800" b="1">
                          <a:latin typeface="Calibri" charset="0"/>
                          <a:ea typeface="Calibri" charset="0"/>
                          <a:cs typeface="Calibri" charset="0"/>
                          <a:sym typeface="Quattrocento Sans"/>
                        </a:rPr>
                        <a:t>Information Creation as Process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6525">
                <a:tc>
                  <a:txBody>
                    <a:bodyPr/>
                    <a:lstStyle/>
                    <a:p>
                      <a:pPr lvl="0" rtl="0">
                        <a:spcBef>
                          <a:spcPts val="0"/>
                        </a:spcBef>
                        <a:buNone/>
                      </a:pPr>
                      <a:r>
                        <a:rPr lang="en" sz="700" b="1">
                          <a:latin typeface="Calibri" charset="0"/>
                          <a:ea typeface="Calibri" charset="0"/>
                          <a:cs typeface="Calibri" charset="0"/>
                          <a:sym typeface="Quattrocento Sans"/>
                        </a:rPr>
                        <a:t>Matches an information need with an appropriate resource</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rtl="0">
                        <a:spcBef>
                          <a:spcPts val="0"/>
                        </a:spcBef>
                        <a:buNone/>
                      </a:pPr>
                      <a:r>
                        <a:rPr lang="en" sz="700">
                          <a:latin typeface="Calibri" charset="0"/>
                          <a:ea typeface="Calibri" charset="0"/>
                          <a:cs typeface="Calibri" charset="0"/>
                          <a:sym typeface="Quattrocento Sans"/>
                        </a:rPr>
                        <a:t>Writer acknowledges that different are resources available for research</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rtl="0">
                        <a:spcBef>
                          <a:spcPts val="0"/>
                        </a:spcBef>
                        <a:buNone/>
                      </a:pPr>
                      <a:r>
                        <a:rPr lang="en" sz="700">
                          <a:latin typeface="Calibri" charset="0"/>
                          <a:ea typeface="Calibri" charset="0"/>
                          <a:cs typeface="Calibri" charset="0"/>
                          <a:sym typeface="Quattrocento Sans"/>
                        </a:rPr>
                        <a:t>Writer identifies a type, purpose, or title of a specific resource</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c>
                  <a:txBody>
                    <a:bodyPr/>
                    <a:lstStyle/>
                    <a:p>
                      <a:pPr lvl="0" rtl="0">
                        <a:spcBef>
                          <a:spcPts val="0"/>
                        </a:spcBef>
                        <a:buNone/>
                      </a:pPr>
                      <a:r>
                        <a:rPr lang="en" sz="700">
                          <a:latin typeface="Calibri" charset="0"/>
                          <a:ea typeface="Calibri" charset="0"/>
                          <a:cs typeface="Calibri" charset="0"/>
                          <a:sym typeface="Quattrocento Sans"/>
                        </a:rPr>
                        <a:t>Writer articulates how a specific resource address their individual information need</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tcPr>
                </a:tc>
              </a:tr>
              <a:tr h="178725">
                <a:tc gridSpan="4">
                  <a:txBody>
                    <a:bodyPr/>
                    <a:lstStyle/>
                    <a:p>
                      <a:pPr lvl="0" rtl="0">
                        <a:spcBef>
                          <a:spcPts val="0"/>
                        </a:spcBef>
                        <a:buNone/>
                      </a:pPr>
                      <a:r>
                        <a:rPr lang="en" sz="800" b="1">
                          <a:latin typeface="Calibri" charset="0"/>
                          <a:ea typeface="Calibri" charset="0"/>
                          <a:cs typeface="Calibri" charset="0"/>
                          <a:sym typeface="Quattrocento Sans"/>
                        </a:rPr>
                        <a:t>Information has Value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29125">
                <a:tc>
                  <a:txBody>
                    <a:bodyPr/>
                    <a:lstStyle/>
                    <a:p>
                      <a:pPr lvl="0" rtl="0">
                        <a:spcBef>
                          <a:spcPts val="0"/>
                        </a:spcBef>
                        <a:buNone/>
                      </a:pPr>
                      <a:r>
                        <a:rPr lang="en" sz="700" b="1">
                          <a:latin typeface="Calibri" charset="0"/>
                          <a:ea typeface="Calibri" charset="0"/>
                          <a:cs typeface="Calibri" charset="0"/>
                          <a:sym typeface="Quattrocento Sans"/>
                        </a:rPr>
                        <a:t>Respects the original ideas of others</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attribution methods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the value  of attribution</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the importance of attribution and identifies resources for help/attribution methods.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178725">
                <a:tc gridSpan="4">
                  <a:txBody>
                    <a:bodyPr/>
                    <a:lstStyle/>
                    <a:p>
                      <a:pPr lvl="0" rtl="0">
                        <a:spcBef>
                          <a:spcPts val="0"/>
                        </a:spcBef>
                        <a:buNone/>
                      </a:pPr>
                      <a:r>
                        <a:rPr lang="en" sz="800" b="1">
                          <a:latin typeface="Calibri" charset="0"/>
                          <a:ea typeface="Calibri" charset="0"/>
                          <a:cs typeface="Calibri" charset="0"/>
                          <a:sym typeface="Quattrocento Sans"/>
                        </a:rPr>
                        <a:t>Research as Inquiry</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18075">
                <a:tc>
                  <a:txBody>
                    <a:bodyPr/>
                    <a:lstStyle/>
                    <a:p>
                      <a:pPr lvl="0" rtl="0">
                        <a:spcBef>
                          <a:spcPts val="0"/>
                        </a:spcBef>
                        <a:buNone/>
                      </a:pPr>
                      <a:r>
                        <a:rPr lang="en" sz="700" b="1">
                          <a:latin typeface="Calibri" charset="0"/>
                          <a:ea typeface="Calibri" charset="0"/>
                          <a:cs typeface="Calibri" charset="0"/>
                          <a:sym typeface="Quattrocento Sans"/>
                        </a:rPr>
                        <a:t>Values intellectual curiosity in developing questions; Consider research as open ended exploration and engagement with information</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research as concept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research as process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the iterative process of developing and/or defining a research question</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178725">
                <a:tc gridSpan="4">
                  <a:txBody>
                    <a:bodyPr/>
                    <a:lstStyle/>
                    <a:p>
                      <a:pPr lvl="0" rtl="0">
                        <a:spcBef>
                          <a:spcPts val="0"/>
                        </a:spcBef>
                        <a:buNone/>
                      </a:pPr>
                      <a:r>
                        <a:rPr lang="en" sz="800" b="1">
                          <a:latin typeface="Calibri" charset="0"/>
                          <a:ea typeface="Calibri" charset="0"/>
                          <a:cs typeface="Calibri" charset="0"/>
                          <a:sym typeface="Quattrocento Sans"/>
                        </a:rPr>
                        <a:t>Scholarship as Conversation</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6525">
                <a:tc>
                  <a:txBody>
                    <a:bodyPr/>
                    <a:lstStyle/>
                    <a:p>
                      <a:pPr lvl="0" rtl="0">
                        <a:spcBef>
                          <a:spcPts val="0"/>
                        </a:spcBef>
                        <a:buNone/>
                      </a:pPr>
                      <a:r>
                        <a:rPr lang="en" sz="700" b="1">
                          <a:latin typeface="Calibri" charset="0"/>
                          <a:ea typeface="Calibri" charset="0"/>
                          <a:cs typeface="Calibri" charset="0"/>
                          <a:sym typeface="Quattrocento Sans"/>
                        </a:rPr>
                        <a:t>Seeks out conversations taking place in their research area</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that there are different points of view on a topic</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the need to incorporate different points of view</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demonstrates the value of incorporating different points of view</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178725">
                <a:tc gridSpan="4">
                  <a:txBody>
                    <a:bodyPr/>
                    <a:lstStyle/>
                    <a:p>
                      <a:pPr lvl="0" rtl="0">
                        <a:spcBef>
                          <a:spcPts val="0"/>
                        </a:spcBef>
                        <a:buNone/>
                      </a:pPr>
                      <a:r>
                        <a:rPr lang="en" sz="800" b="1">
                          <a:latin typeface="Calibri" charset="0"/>
                          <a:ea typeface="Calibri" charset="0"/>
                          <a:cs typeface="Calibri" charset="0"/>
                          <a:sym typeface="Quattrocento Sans"/>
                        </a:rPr>
                        <a:t>Searching as Strategic Exploration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51600">
                <a:tc>
                  <a:txBody>
                    <a:bodyPr/>
                    <a:lstStyle/>
                    <a:p>
                      <a:pPr lvl="0" rtl="0">
                        <a:spcBef>
                          <a:spcPts val="0"/>
                        </a:spcBef>
                        <a:buNone/>
                      </a:pPr>
                      <a:r>
                        <a:rPr lang="en" sz="700" b="1">
                          <a:latin typeface="Calibri" charset="0"/>
                          <a:ea typeface="Calibri" charset="0"/>
                          <a:cs typeface="Calibri" charset="0"/>
                          <a:sym typeface="Quattrocento Sans"/>
                        </a:rPr>
                        <a:t>Designs and refines search strategies as necessary</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search strategies for narrowing or broadening</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specific search strategies (such as key terms, subject thesaurus, etc...)</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demonstrates awareness of search strategies and how they can aid in student research</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351600">
                <a:tc>
                  <a:txBody>
                    <a:bodyPr/>
                    <a:lstStyle/>
                    <a:p>
                      <a:pPr lvl="0" rtl="0">
                        <a:spcBef>
                          <a:spcPts val="0"/>
                        </a:spcBef>
                        <a:buNone/>
                      </a:pPr>
                      <a:r>
                        <a:rPr lang="en" sz="700" b="1">
                          <a:latin typeface="Calibri" charset="0"/>
                          <a:ea typeface="Calibri" charset="0"/>
                          <a:cs typeface="Calibri" charset="0"/>
                          <a:sym typeface="Quattrocento Sans"/>
                        </a:rPr>
                        <a:t>Seeks guidance from experts such as librarians, researchers, and professionals </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assistance available</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acknowledges assistance available and identifies ways to get in contact with appropriate professionals</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a:txBody>
                    <a:bodyPr/>
                    <a:lstStyle/>
                    <a:p>
                      <a:pPr lvl="0" rtl="0">
                        <a:spcBef>
                          <a:spcPts val="0"/>
                        </a:spcBef>
                        <a:buNone/>
                      </a:pPr>
                      <a:r>
                        <a:rPr lang="en" sz="700">
                          <a:latin typeface="Calibri" charset="0"/>
                          <a:ea typeface="Calibri" charset="0"/>
                          <a:cs typeface="Calibri" charset="0"/>
                          <a:sym typeface="Quattrocento Sans"/>
                        </a:rPr>
                        <a:t>Writer articulates specific ways appropriate professionals can support students</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r>
              <a:tr h="178725">
                <a:tc gridSpan="4">
                  <a:txBody>
                    <a:bodyPr/>
                    <a:lstStyle/>
                    <a:p>
                      <a:pPr lvl="0" rtl="0">
                        <a:spcBef>
                          <a:spcPts val="0"/>
                        </a:spcBef>
                        <a:buNone/>
                      </a:pPr>
                      <a:r>
                        <a:rPr lang="en" sz="800" b="1">
                          <a:latin typeface="Calibri" charset="0"/>
                          <a:ea typeface="Calibri" charset="0"/>
                          <a:cs typeface="Calibri" charset="0"/>
                          <a:sym typeface="Quattrocento Sans"/>
                        </a:rPr>
                        <a:t>Other</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1850">
                <a:tc>
                  <a:txBody>
                    <a:bodyPr/>
                    <a:lstStyle/>
                    <a:p>
                      <a:pPr lvl="0" rtl="0">
                        <a:spcBef>
                          <a:spcPts val="0"/>
                        </a:spcBef>
                        <a:buNone/>
                      </a:pPr>
                      <a:r>
                        <a:rPr lang="en" sz="700" b="1">
                          <a:latin typeface="Calibri" charset="0"/>
                          <a:ea typeface="Calibri" charset="0"/>
                          <a:cs typeface="Calibri" charset="0"/>
                          <a:sym typeface="Quattrocento Sans"/>
                        </a:rPr>
                        <a:t>Comfort with UMD library website, physical spaces, or specific library instructor</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rowSpan="2" gridSpan="3">
                  <a:txBody>
                    <a:bodyPr/>
                    <a:lstStyle/>
                    <a:p>
                      <a:pPr lvl="0" rtl="0">
                        <a:spcBef>
                          <a:spcPts val="0"/>
                        </a:spcBef>
                        <a:buNone/>
                      </a:pPr>
                      <a:endParaRPr sz="700">
                        <a:latin typeface="Calibri" charset="0"/>
                        <a:ea typeface="Calibri" charset="0"/>
                        <a:cs typeface="Calibri" charset="0"/>
                        <a:sym typeface="Quattrocento Sans"/>
                      </a:endParaRP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EFEFEF"/>
                    </a:solidFill>
                  </a:tcPr>
                </a:tc>
                <a:tc rowSpan="2" hMerge="1">
                  <a:txBody>
                    <a:bodyPr/>
                    <a:lstStyle/>
                    <a:p>
                      <a:endParaRPr lang="en-US"/>
                    </a:p>
                  </a:txBody>
                  <a:tcPr/>
                </a:tc>
                <a:tc rowSpan="2" hMerge="1">
                  <a:txBody>
                    <a:bodyPr/>
                    <a:lstStyle/>
                    <a:p>
                      <a:endParaRPr lang="en-US"/>
                    </a:p>
                  </a:txBody>
                  <a:tcPr/>
                </a:tc>
              </a:tr>
              <a:tr h="161450">
                <a:tc>
                  <a:txBody>
                    <a:bodyPr/>
                    <a:lstStyle/>
                    <a:p>
                      <a:pPr lvl="0" rtl="0">
                        <a:spcBef>
                          <a:spcPts val="0"/>
                        </a:spcBef>
                        <a:buNone/>
                      </a:pPr>
                      <a:r>
                        <a:rPr lang="en" sz="700" b="1" dirty="0">
                          <a:latin typeface="Calibri" charset="0"/>
                          <a:ea typeface="Calibri" charset="0"/>
                          <a:cs typeface="Calibri" charset="0"/>
                          <a:sym typeface="Quattrocento Sans"/>
                        </a:rPr>
                        <a:t>Other</a:t>
                      </a:r>
                    </a:p>
                  </a:txBody>
                  <a:tcPr marL="36575" marR="36575" marT="36575" marB="36575">
                    <a:lnL w="12700" cap="flat" cmpd="sng">
                      <a:solidFill>
                        <a:srgbClr val="666666"/>
                      </a:solidFill>
                      <a:prstDash val="solid"/>
                      <a:round/>
                      <a:headEnd type="none" w="med" len="med"/>
                      <a:tailEnd type="none" w="med" len="med"/>
                    </a:lnL>
                    <a:lnR w="12700" cap="flat" cmpd="sng">
                      <a:solidFill>
                        <a:srgbClr val="666666"/>
                      </a:solidFill>
                      <a:prstDash val="solid"/>
                      <a:round/>
                      <a:headEnd type="none" w="med" len="med"/>
                      <a:tailEnd type="none" w="med" len="med"/>
                    </a:lnR>
                    <a:lnT w="12700" cap="flat" cmpd="sng">
                      <a:solidFill>
                        <a:srgbClr val="666666"/>
                      </a:solidFill>
                      <a:prstDash val="solid"/>
                      <a:round/>
                      <a:headEnd type="none" w="med" len="med"/>
                      <a:tailEnd type="none" w="med" len="med"/>
                    </a:lnT>
                    <a:lnB w="12700" cap="flat" cmpd="sng">
                      <a:solidFill>
                        <a:srgbClr val="666666"/>
                      </a:solidFill>
                      <a:prstDash val="solid"/>
                      <a:round/>
                      <a:headEnd type="none" w="med" len="med"/>
                      <a:tailEnd type="none" w="med" len="med"/>
                    </a:lnB>
                    <a:solidFill>
                      <a:srgbClr val="FFFFFF"/>
                    </a:solid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76"/>
        <p:cNvGrpSpPr/>
        <p:nvPr/>
      </p:nvGrpSpPr>
      <p:grpSpPr>
        <a:xfrm>
          <a:off x="0" y="0"/>
          <a:ext cx="0" cy="0"/>
          <a:chOff x="0" y="0"/>
          <a:chExt cx="0" cy="0"/>
        </a:xfrm>
      </p:grpSpPr>
      <p:sp>
        <p:nvSpPr>
          <p:cNvPr id="77" name="Shape 77"/>
          <p:cNvSpPr/>
          <p:nvPr/>
        </p:nvSpPr>
        <p:spPr>
          <a:xfrm>
            <a:off x="3464700" y="1246550"/>
            <a:ext cx="2214600" cy="6414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8" name="Shape 78"/>
          <p:cNvSpPr txBox="1">
            <a:spLocks noGrp="1"/>
          </p:cNvSpPr>
          <p:nvPr>
            <p:ph type="ctrTitle" idx="4294967295"/>
          </p:nvPr>
        </p:nvSpPr>
        <p:spPr>
          <a:xfrm>
            <a:off x="3630600" y="1096250"/>
            <a:ext cx="1882800" cy="791700"/>
          </a:xfrm>
          <a:prstGeom prst="rect">
            <a:avLst/>
          </a:prstGeom>
        </p:spPr>
        <p:txBody>
          <a:bodyPr lIns="91425" tIns="91425" rIns="91425" bIns="91425" anchor="ctr" anchorCtr="0">
            <a:noAutofit/>
          </a:bodyPr>
          <a:lstStyle/>
          <a:p>
            <a:pPr lvl="0" algn="ctr" rtl="0">
              <a:lnSpc>
                <a:spcPct val="150000"/>
              </a:lnSpc>
              <a:spcBef>
                <a:spcPts val="0"/>
              </a:spcBef>
              <a:buNone/>
            </a:pPr>
            <a:r>
              <a:rPr lang="en" sz="3000" smtClean="0">
                <a:latin typeface="Book Antiqua" charset="0"/>
                <a:ea typeface="Book Antiqua" charset="0"/>
                <a:cs typeface="Book Antiqua" charset="0"/>
              </a:rPr>
              <a:t>Context</a:t>
            </a:r>
            <a:r>
              <a:rPr lang="en" sz="3000" smtClean="0">
                <a:highlight>
                  <a:srgbClr val="FFFFFF"/>
                </a:highlight>
              </a:rPr>
              <a:t> </a:t>
            </a:r>
            <a:endParaRPr lang="en" sz="3000">
              <a:highlight>
                <a:srgbClr val="FFFFFF"/>
              </a:highligh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272" name="Shape 272"/>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Example </a:t>
            </a:r>
          </a:p>
        </p:txBody>
      </p:sp>
      <p:graphicFrame>
        <p:nvGraphicFramePr>
          <p:cNvPr id="273" name="Shape 273"/>
          <p:cNvGraphicFramePr/>
          <p:nvPr>
            <p:extLst>
              <p:ext uri="{D42A27DB-BD31-4B8C-83A1-F6EECF244321}">
                <p14:modId xmlns:p14="http://schemas.microsoft.com/office/powerpoint/2010/main" val="1039673514"/>
              </p:ext>
            </p:extLst>
          </p:nvPr>
        </p:nvGraphicFramePr>
        <p:xfrm>
          <a:off x="453750" y="1148200"/>
          <a:ext cx="8236500" cy="3718440"/>
        </p:xfrm>
        <a:graphic>
          <a:graphicData uri="http://schemas.openxmlformats.org/drawingml/2006/table">
            <a:tbl>
              <a:tblPr>
                <a:noFill/>
                <a:tableStyleId>{94DCFE82-B6BF-4BAF-BE82-0FCC7E28F01E}</a:tableStyleId>
              </a:tblPr>
              <a:tblGrid>
                <a:gridCol w="2059125"/>
                <a:gridCol w="2059125"/>
                <a:gridCol w="2059125"/>
                <a:gridCol w="2059125"/>
              </a:tblGrid>
              <a:tr h="396200">
                <a:tc>
                  <a:txBody>
                    <a:bodyPr/>
                    <a:lstStyle/>
                    <a:p>
                      <a:pPr lvl="0">
                        <a:spcBef>
                          <a:spcPts val="0"/>
                        </a:spcBef>
                        <a:buNone/>
                      </a:pPr>
                      <a:endParaRPr>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a:spcBef>
                          <a:spcPts val="0"/>
                        </a:spcBef>
                        <a:buNone/>
                      </a:pPr>
                      <a:r>
                        <a:rPr lang="en" b="1">
                          <a:solidFill>
                            <a:srgbClr val="FFFFFF"/>
                          </a:solidFill>
                          <a:latin typeface="Calibri" charset="0"/>
                          <a:ea typeface="Calibri" charset="0"/>
                          <a:cs typeface="Calibri" charset="0"/>
                          <a:sym typeface="Quattrocento Sans"/>
                        </a:rPr>
                        <a:t>Beginning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a:spcBef>
                          <a:spcPts val="0"/>
                        </a:spcBef>
                        <a:buNone/>
                      </a:pPr>
                      <a:r>
                        <a:rPr lang="en"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a:spcBef>
                          <a:spcPts val="0"/>
                        </a:spcBef>
                        <a:buNone/>
                      </a:pPr>
                      <a:r>
                        <a:rPr lang="en"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r>
              <a:tr h="396200">
                <a:tc gridSpan="4">
                  <a:txBody>
                    <a:bodyPr/>
                    <a:lstStyle/>
                    <a:p>
                      <a:pPr lvl="0" rtl="0">
                        <a:spcBef>
                          <a:spcPts val="0"/>
                        </a:spcBef>
                        <a:buNone/>
                      </a:pPr>
                      <a:r>
                        <a:rPr lang="en" b="1">
                          <a:latin typeface="Calibri" charset="0"/>
                          <a:ea typeface="Calibri" charset="0"/>
                          <a:cs typeface="Calibri" charset="0"/>
                          <a:sym typeface="Quattrocento Sans"/>
                        </a:rPr>
                        <a:t>Authority is constructed and contextual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81000">
                <a:tc>
                  <a:txBody>
                    <a:bodyPr/>
                    <a:lstStyle/>
                    <a:p>
                      <a:pPr lvl="0">
                        <a:spcBef>
                          <a:spcPts val="0"/>
                        </a:spcBef>
                        <a:buNone/>
                      </a:pPr>
                      <a:r>
                        <a:rPr lang="en" b="1">
                          <a:latin typeface="Calibri" charset="0"/>
                          <a:ea typeface="Calibri" charset="0"/>
                          <a:cs typeface="Calibri" charset="0"/>
                          <a:sym typeface="Quattrocento Sans"/>
                        </a:rPr>
                        <a:t>Understands importance of evaluating information and demonstrates self awareness of individual biases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spcBef>
                          <a:spcPts val="0"/>
                        </a:spcBef>
                        <a:buNone/>
                      </a:pPr>
                      <a:r>
                        <a:rPr lang="en">
                          <a:latin typeface="Calibri" charset="0"/>
                          <a:ea typeface="Calibri" charset="0"/>
                          <a:cs typeface="Calibri" charset="0"/>
                          <a:sym typeface="Quattrocento Sans"/>
                        </a:rPr>
                        <a:t>Understands importance of evaluating information and demonstrates self awareness of individual biases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spcBef>
                          <a:spcPts val="0"/>
                        </a:spcBef>
                        <a:buClr>
                          <a:srgbClr val="000000"/>
                        </a:buClr>
                        <a:buSzPct val="78571"/>
                        <a:buFont typeface="Arial"/>
                        <a:buNone/>
                      </a:pPr>
                      <a:r>
                        <a:rPr lang="en">
                          <a:latin typeface="Calibri" charset="0"/>
                          <a:ea typeface="Calibri" charset="0"/>
                          <a:cs typeface="Calibri" charset="0"/>
                          <a:sym typeface="Quattrocento Sans"/>
                        </a:rPr>
                        <a:t>Writer articulates the rationale or importance of evaluating the credibility of a source</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spcBef>
                          <a:spcPts val="0"/>
                        </a:spcBef>
                        <a:buNone/>
                      </a:pPr>
                      <a:r>
                        <a:rPr lang="en">
                          <a:latin typeface="Calibri" charset="0"/>
                          <a:ea typeface="Calibri" charset="0"/>
                          <a:cs typeface="Calibri" charset="0"/>
                          <a:sym typeface="Quattrocento Sans"/>
                        </a:rPr>
                        <a:t>Writer demonstrates the value of evaluating a source, and indicates an understanding of the role of self-bias in the process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r h="381000">
                <a:tc>
                  <a:txBody>
                    <a:bodyPr/>
                    <a:lstStyle/>
                    <a:p>
                      <a:pPr lvl="0" algn="r">
                        <a:spcBef>
                          <a:spcPts val="0"/>
                        </a:spcBef>
                        <a:buNone/>
                      </a:pPr>
                      <a:r>
                        <a:rPr lang="en" i="1">
                          <a:latin typeface="Calibri" charset="0"/>
                          <a:ea typeface="Calibri" charset="0"/>
                          <a:cs typeface="Calibri" charset="0"/>
                          <a:sym typeface="Quattrocento Sans"/>
                        </a:rPr>
                        <a:t>Sample responses: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spcBef>
                          <a:spcPts val="0"/>
                        </a:spcBef>
                        <a:buNone/>
                      </a:pPr>
                      <a:r>
                        <a:rPr lang="en">
                          <a:latin typeface="Calibri" charset="0"/>
                          <a:ea typeface="Calibri" charset="0"/>
                          <a:cs typeface="Calibri" charset="0"/>
                          <a:sym typeface="Quattrocento Sans"/>
                        </a:rPr>
                        <a:t>“I learned what a scholarly source is!”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spcBef>
                          <a:spcPts val="0"/>
                        </a:spcBef>
                        <a:buNone/>
                      </a:pPr>
                      <a:r>
                        <a:rPr lang="en">
                          <a:latin typeface="Calibri" charset="0"/>
                          <a:ea typeface="Calibri" charset="0"/>
                          <a:cs typeface="Calibri" charset="0"/>
                          <a:sym typeface="Quattrocento Sans"/>
                        </a:rPr>
                        <a:t>“That not all articles are trustworthy, always make sure to see the legitimacy of the articles you decided to use as a source”</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spcBef>
                          <a:spcPts val="0"/>
                        </a:spcBef>
                        <a:buNone/>
                      </a:pPr>
                      <a:r>
                        <a:rPr lang="en" dirty="0">
                          <a:latin typeface="Calibri" charset="0"/>
                          <a:ea typeface="Calibri" charset="0"/>
                          <a:cs typeface="Calibri" charset="0"/>
                          <a:sym typeface="Quattrocento Sans"/>
                        </a:rPr>
                        <a:t>“My a-ha moment was when we researched the credibility of George </a:t>
                      </a:r>
                      <a:r>
                        <a:rPr lang="en" dirty="0" err="1">
                          <a:latin typeface="Calibri" charset="0"/>
                          <a:ea typeface="Calibri" charset="0"/>
                          <a:cs typeface="Calibri" charset="0"/>
                          <a:sym typeface="Quattrocento Sans"/>
                        </a:rPr>
                        <a:t>Zornick</a:t>
                      </a:r>
                      <a:r>
                        <a:rPr lang="en" dirty="0">
                          <a:latin typeface="Calibri" charset="0"/>
                          <a:ea typeface="Calibri" charset="0"/>
                          <a:cs typeface="Calibri" charset="0"/>
                          <a:sym typeface="Quattrocento Sans"/>
                        </a:rPr>
                        <a:t>. I realized the importance of studying the author's history.”</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279" name="Shape 279"/>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 Fall 2015 </a:t>
            </a:r>
          </a:p>
        </p:txBody>
      </p:sp>
      <p:graphicFrame>
        <p:nvGraphicFramePr>
          <p:cNvPr id="280" name="Shape 280"/>
          <p:cNvGraphicFramePr/>
          <p:nvPr>
            <p:extLst>
              <p:ext uri="{D42A27DB-BD31-4B8C-83A1-F6EECF244321}">
                <p14:modId xmlns:p14="http://schemas.microsoft.com/office/powerpoint/2010/main" val="1865797806"/>
              </p:ext>
            </p:extLst>
          </p:nvPr>
        </p:nvGraphicFramePr>
        <p:xfrm>
          <a:off x="311737" y="1093600"/>
          <a:ext cx="8520500" cy="3840120"/>
        </p:xfrm>
        <a:graphic>
          <a:graphicData uri="http://schemas.openxmlformats.org/drawingml/2006/table">
            <a:tbl>
              <a:tblPr>
                <a:noFill/>
                <a:tableStyleId>{94DCFE82-B6BF-4BAF-BE82-0FCC7E28F01E}</a:tableStyleId>
              </a:tblPr>
              <a:tblGrid>
                <a:gridCol w="2263025"/>
                <a:gridCol w="695275"/>
                <a:gridCol w="695275"/>
                <a:gridCol w="695275"/>
                <a:gridCol w="695275"/>
                <a:gridCol w="695275"/>
                <a:gridCol w="695275"/>
                <a:gridCol w="695275"/>
                <a:gridCol w="695275"/>
                <a:gridCol w="695275"/>
              </a:tblGrid>
              <a:tr h="0">
                <a:tc gridSpan="2">
                  <a:txBody>
                    <a:bodyPr/>
                    <a:lstStyle/>
                    <a:p>
                      <a:pPr lvl="0" rtl="0">
                        <a:spcBef>
                          <a:spcPts val="0"/>
                        </a:spcBef>
                        <a:buNone/>
                      </a:pPr>
                      <a:endParaRPr sz="900" b="1">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Beginning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Total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r>
              <a:tr h="0">
                <a:tc>
                  <a:txBody>
                    <a:bodyPr/>
                    <a:lstStyle/>
                    <a:p>
                      <a:pPr lvl="0" rtl="0">
                        <a:spcBef>
                          <a:spcPts val="0"/>
                        </a:spcBef>
                        <a:buNone/>
                      </a:pPr>
                      <a:r>
                        <a:rPr lang="en" sz="900" b="1">
                          <a:latin typeface="Calibri" charset="0"/>
                          <a:ea typeface="Calibri" charset="0"/>
                          <a:cs typeface="Calibri" charset="0"/>
                          <a:sym typeface="Quattrocento Sans"/>
                        </a:rPr>
                        <a:t>Rubric Criterion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Mean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r>
              <a:tr h="253950">
                <a:tc>
                  <a:txBody>
                    <a:bodyPr/>
                    <a:lstStyle/>
                    <a:p>
                      <a:pPr lvl="0" rtl="0">
                        <a:spcBef>
                          <a:spcPts val="0"/>
                        </a:spcBef>
                        <a:buNone/>
                      </a:pPr>
                      <a:r>
                        <a:rPr lang="en" sz="900">
                          <a:latin typeface="Calibri" charset="0"/>
                          <a:ea typeface="Calibri" charset="0"/>
                          <a:cs typeface="Calibri" charset="0"/>
                          <a:sym typeface="Quattrocento Sans"/>
                        </a:rPr>
                        <a:t>Authority is constructed and contextual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1.22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78%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119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152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Information creation as process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478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872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53950">
                <a:tc>
                  <a:txBody>
                    <a:bodyPr/>
                    <a:lstStyle/>
                    <a:p>
                      <a:pPr lvl="0" rtl="0">
                        <a:spcBef>
                          <a:spcPts val="0"/>
                        </a:spcBef>
                        <a:buNone/>
                      </a:pPr>
                      <a:r>
                        <a:rPr lang="en" sz="900">
                          <a:latin typeface="Calibri" charset="0"/>
                          <a:ea typeface="Calibri" charset="0"/>
                          <a:cs typeface="Calibri" charset="0"/>
                          <a:sym typeface="Quattrocento Sans"/>
                        </a:rPr>
                        <a:t>Information has value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2.83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86%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59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Research as inquiry</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75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124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225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latin typeface="Calibri" charset="0"/>
                          <a:ea typeface="Calibri" charset="0"/>
                          <a:cs typeface="Calibri" charset="0"/>
                          <a:sym typeface="Quattrocento Sans"/>
                        </a:rPr>
                        <a:t>Scholarship as Conversation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2.61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38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Searching as Strategic Exploration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1.50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204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319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562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solidFill>
                            <a:srgbClr val="9E9E9E"/>
                          </a:solidFill>
                          <a:latin typeface="Calibri" charset="0"/>
                          <a:ea typeface="Calibri" charset="0"/>
                          <a:cs typeface="Calibri" charset="0"/>
                          <a:sym typeface="Quattrocento Sans"/>
                        </a:rPr>
                        <a:t>Search Strategies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29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156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233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418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solidFill>
                            <a:srgbClr val="9E9E9E"/>
                          </a:solidFill>
                          <a:latin typeface="Calibri" charset="0"/>
                          <a:ea typeface="Calibri" charset="0"/>
                          <a:cs typeface="Calibri" charset="0"/>
                          <a:sym typeface="Quattrocento Sans"/>
                        </a:rPr>
                        <a:t>Guidance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10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48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86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gridSpan="8">
                  <a:txBody>
                    <a:bodyPr/>
                    <a:lstStyle/>
                    <a:p>
                      <a:pPr lvl="0" rtl="0">
                        <a:spcBef>
                          <a:spcPts val="0"/>
                        </a:spcBef>
                        <a:buNone/>
                      </a:pPr>
                      <a:r>
                        <a:rPr lang="en" sz="900" b="1">
                          <a:latin typeface="Calibri" charset="0"/>
                          <a:ea typeface="Calibri" charset="0"/>
                          <a:cs typeface="Calibri" charset="0"/>
                          <a:sym typeface="Quattrocento Sans"/>
                        </a:rPr>
                        <a:t>Other</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lvl="0" algn="ctr" rtl="0">
                        <a:spcBef>
                          <a:spcPts val="0"/>
                        </a:spcBef>
                        <a:buNone/>
                      </a:pPr>
                      <a:r>
                        <a:rPr lang="en" sz="1100" b="1">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gridSpan="2">
                  <a:txBody>
                    <a:bodyPr/>
                    <a:lstStyle/>
                    <a:p>
                      <a:pPr lvl="0" rtl="0">
                        <a:spcBef>
                          <a:spcPts val="0"/>
                        </a:spcBef>
                        <a:buNone/>
                      </a:pPr>
                      <a:r>
                        <a:rPr lang="en" sz="900" dirty="0">
                          <a:latin typeface="Calibri" charset="0"/>
                          <a:ea typeface="Calibri" charset="0"/>
                          <a:cs typeface="Calibri" charset="0"/>
                          <a:sym typeface="Quattrocento Sans"/>
                        </a:rPr>
                        <a:t>Total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a:txBody>
                    <a:bodyPr/>
                    <a:lstStyle/>
                    <a:p>
                      <a:pPr lvl="0" algn="ctr" rtl="0">
                        <a:spcBef>
                          <a:spcPts val="0"/>
                        </a:spcBef>
                        <a:buNone/>
                      </a:pPr>
                      <a:r>
                        <a:rPr lang="en" sz="1100" b="1">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209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31%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806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1438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r>
                        <a:rPr lang="en" sz="1100" b="1" dirty="0">
                          <a:latin typeface="Calibri" charset="0"/>
                          <a:ea typeface="Calibri" charset="0"/>
                          <a:cs typeface="Calibri" charset="0"/>
                          <a:sym typeface="Quattrocento Sans"/>
                        </a:rPr>
                        <a:t>2590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r>
            </a:tbl>
          </a:graphicData>
        </a:graphic>
      </p:graphicFrame>
      <p:sp>
        <p:nvSpPr>
          <p:cNvPr id="281" name="Shape 281"/>
          <p:cNvSpPr/>
          <p:nvPr/>
        </p:nvSpPr>
        <p:spPr>
          <a:xfrm>
            <a:off x="7523450" y="2053100"/>
            <a:ext cx="525600" cy="291300"/>
          </a:xfrm>
          <a:prstGeom prst="donut">
            <a:avLst>
              <a:gd name="adj" fmla="val 16697"/>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282" name="Shape 282"/>
          <p:cNvSpPr/>
          <p:nvPr/>
        </p:nvSpPr>
        <p:spPr>
          <a:xfrm>
            <a:off x="7523450" y="3001175"/>
            <a:ext cx="525600" cy="291300"/>
          </a:xfrm>
          <a:prstGeom prst="donut">
            <a:avLst>
              <a:gd name="adj" fmla="val 13515"/>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83" name="Shape 283"/>
          <p:cNvSpPr/>
          <p:nvPr/>
        </p:nvSpPr>
        <p:spPr>
          <a:xfrm>
            <a:off x="7523450" y="2379200"/>
            <a:ext cx="525600" cy="291300"/>
          </a:xfrm>
          <a:prstGeom prst="donut">
            <a:avLst>
              <a:gd name="adj" fmla="val 15103"/>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84" name="Shape 284"/>
          <p:cNvSpPr/>
          <p:nvPr/>
        </p:nvSpPr>
        <p:spPr>
          <a:xfrm>
            <a:off x="3362850" y="4637669"/>
            <a:ext cx="525600" cy="291300"/>
          </a:xfrm>
          <a:prstGeom prst="donut">
            <a:avLst>
              <a:gd name="adj" fmla="val 14501"/>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85" name="Shape 285"/>
          <p:cNvSpPr/>
          <p:nvPr/>
        </p:nvSpPr>
        <p:spPr>
          <a:xfrm>
            <a:off x="6158126" y="4637669"/>
            <a:ext cx="525600" cy="291300"/>
          </a:xfrm>
          <a:prstGeom prst="donut">
            <a:avLst>
              <a:gd name="adj" fmla="val 12972"/>
            </a:avLst>
          </a:prstGeom>
          <a:solidFill>
            <a:srgbClr val="6AA84F"/>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291" name="Shape 291"/>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 Spring 2016 </a:t>
            </a:r>
          </a:p>
        </p:txBody>
      </p:sp>
      <p:graphicFrame>
        <p:nvGraphicFramePr>
          <p:cNvPr id="292" name="Shape 292"/>
          <p:cNvGraphicFramePr/>
          <p:nvPr>
            <p:extLst>
              <p:ext uri="{D42A27DB-BD31-4B8C-83A1-F6EECF244321}">
                <p14:modId xmlns:p14="http://schemas.microsoft.com/office/powerpoint/2010/main" val="907511948"/>
              </p:ext>
            </p:extLst>
          </p:nvPr>
        </p:nvGraphicFramePr>
        <p:xfrm>
          <a:off x="311737" y="1093600"/>
          <a:ext cx="8520500" cy="3884443"/>
        </p:xfrm>
        <a:graphic>
          <a:graphicData uri="http://schemas.openxmlformats.org/drawingml/2006/table">
            <a:tbl>
              <a:tblPr>
                <a:noFill/>
                <a:tableStyleId>{94DCFE82-B6BF-4BAF-BE82-0FCC7E28F01E}</a:tableStyleId>
              </a:tblPr>
              <a:tblGrid>
                <a:gridCol w="2263025"/>
                <a:gridCol w="695275"/>
                <a:gridCol w="695275"/>
                <a:gridCol w="695275"/>
                <a:gridCol w="695275"/>
                <a:gridCol w="695275"/>
                <a:gridCol w="695275"/>
                <a:gridCol w="695275"/>
                <a:gridCol w="695275"/>
                <a:gridCol w="695275"/>
              </a:tblGrid>
              <a:tr h="0">
                <a:tc gridSpan="2">
                  <a:txBody>
                    <a:bodyPr/>
                    <a:lstStyle/>
                    <a:p>
                      <a:pPr lvl="0" rtl="0">
                        <a:spcBef>
                          <a:spcPts val="0"/>
                        </a:spcBef>
                        <a:buNone/>
                      </a:pPr>
                      <a:endParaRPr sz="900" b="1">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Beginning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Total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r>
              <a:tr h="0">
                <a:tc>
                  <a:txBody>
                    <a:bodyPr/>
                    <a:lstStyle/>
                    <a:p>
                      <a:pPr lvl="0" rtl="0">
                        <a:spcBef>
                          <a:spcPts val="0"/>
                        </a:spcBef>
                        <a:buNone/>
                      </a:pPr>
                      <a:r>
                        <a:rPr lang="en" sz="900" b="1">
                          <a:latin typeface="Calibri" charset="0"/>
                          <a:ea typeface="Calibri" charset="0"/>
                          <a:cs typeface="Calibri" charset="0"/>
                          <a:sym typeface="Quattrocento Sans"/>
                        </a:rPr>
                        <a:t>Rubric Criterion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Mean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r>
              <a:tr h="253950">
                <a:tc>
                  <a:txBody>
                    <a:bodyPr/>
                    <a:lstStyle/>
                    <a:p>
                      <a:pPr lvl="0" rtl="0">
                        <a:spcBef>
                          <a:spcPts val="0"/>
                        </a:spcBef>
                        <a:buNone/>
                      </a:pPr>
                      <a:r>
                        <a:rPr lang="en" sz="900" dirty="0">
                          <a:latin typeface="Calibri" charset="0"/>
                          <a:ea typeface="Calibri" charset="0"/>
                          <a:cs typeface="Calibri" charset="0"/>
                          <a:sym typeface="Quattrocento Sans"/>
                        </a:rPr>
                        <a:t>Authority is constructed and contextual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46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70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Information creation as process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173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355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53950">
                <a:tc>
                  <a:txBody>
                    <a:bodyPr/>
                    <a:lstStyle/>
                    <a:p>
                      <a:pPr lvl="0" rtl="0">
                        <a:spcBef>
                          <a:spcPts val="0"/>
                        </a:spcBef>
                        <a:buNone/>
                      </a:pPr>
                      <a:r>
                        <a:rPr lang="en" sz="900">
                          <a:latin typeface="Calibri" charset="0"/>
                          <a:ea typeface="Calibri" charset="0"/>
                          <a:cs typeface="Calibri" charset="0"/>
                          <a:sym typeface="Quattrocento Sans"/>
                        </a:rPr>
                        <a:t>Information has value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83%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Research as inquiry</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1.27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76%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latin typeface="Calibri" charset="0"/>
                          <a:ea typeface="Calibri" charset="0"/>
                          <a:cs typeface="Calibri" charset="0"/>
                          <a:sym typeface="Quattrocento Sans"/>
                        </a:rPr>
                        <a:t>Scholarship as Conversation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1.69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54%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900">
                          <a:latin typeface="Calibri" charset="0"/>
                          <a:ea typeface="Calibri" charset="0"/>
                          <a:cs typeface="Calibri" charset="0"/>
                          <a:sym typeface="Quattrocento Sans"/>
                        </a:rPr>
                        <a:t>Searching as Strategic Exploration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80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131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221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solidFill>
                            <a:srgbClr val="9E9E9E"/>
                          </a:solidFill>
                          <a:latin typeface="Calibri" charset="0"/>
                          <a:ea typeface="Calibri" charset="0"/>
                          <a:cs typeface="Calibri" charset="0"/>
                          <a:sym typeface="Quattrocento Sans"/>
                        </a:rPr>
                        <a:t>Search Strategies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54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61%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89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900">
                          <a:solidFill>
                            <a:srgbClr val="9E9E9E"/>
                          </a:solidFill>
                          <a:latin typeface="Calibri" charset="0"/>
                          <a:ea typeface="Calibri" charset="0"/>
                          <a:cs typeface="Calibri" charset="0"/>
                          <a:sym typeface="Quattrocento Sans"/>
                        </a:rPr>
                        <a:t>Guidance</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26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57%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42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74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gridSpan="8">
                  <a:txBody>
                    <a:bodyPr/>
                    <a:lstStyle/>
                    <a:p>
                      <a:pPr lvl="0" rtl="0">
                        <a:spcBef>
                          <a:spcPts val="0"/>
                        </a:spcBef>
                        <a:buNone/>
                      </a:pPr>
                      <a:r>
                        <a:rPr lang="en" sz="900" dirty="0">
                          <a:latin typeface="Calibri" charset="0"/>
                          <a:ea typeface="Calibri" charset="0"/>
                          <a:cs typeface="Calibri" charset="0"/>
                          <a:sym typeface="Quattrocento Sans"/>
                        </a:rPr>
                        <a:t>Other</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33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gridSpan="2">
                  <a:txBody>
                    <a:bodyPr/>
                    <a:lstStyle/>
                    <a:p>
                      <a:pPr lvl="0" rtl="0">
                        <a:spcBef>
                          <a:spcPts val="0"/>
                        </a:spcBef>
                        <a:buNone/>
                      </a:pPr>
                      <a:r>
                        <a:rPr lang="en" sz="900">
                          <a:latin typeface="Calibri" charset="0"/>
                          <a:ea typeface="Calibri" charset="0"/>
                          <a:cs typeface="Calibri" charset="0"/>
                          <a:sym typeface="Quattrocento Sans"/>
                        </a:rPr>
                        <a:t>Total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294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600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r>
                        <a:rPr lang="en" sz="1100" dirty="0">
                          <a:latin typeface="Calibri" charset="0"/>
                          <a:ea typeface="Calibri" charset="0"/>
                          <a:cs typeface="Calibri" charset="0"/>
                          <a:sym typeface="Quattrocento Sans"/>
                        </a:rPr>
                        <a:t>966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r>
            </a:tbl>
          </a:graphicData>
        </a:graphic>
      </p:graphicFrame>
      <p:sp>
        <p:nvSpPr>
          <p:cNvPr id="293" name="Shape 293"/>
          <p:cNvSpPr/>
          <p:nvPr/>
        </p:nvSpPr>
        <p:spPr>
          <a:xfrm>
            <a:off x="7523450" y="2053100"/>
            <a:ext cx="525600" cy="291300"/>
          </a:xfrm>
          <a:prstGeom prst="donut">
            <a:avLst>
              <a:gd name="adj" fmla="val 16793"/>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294" name="Shape 294"/>
          <p:cNvSpPr/>
          <p:nvPr/>
        </p:nvSpPr>
        <p:spPr>
          <a:xfrm>
            <a:off x="7523450" y="2376000"/>
            <a:ext cx="525600" cy="291300"/>
          </a:xfrm>
          <a:prstGeom prst="donut">
            <a:avLst>
              <a:gd name="adj" fmla="val 1679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95" name="Shape 295"/>
          <p:cNvSpPr/>
          <p:nvPr/>
        </p:nvSpPr>
        <p:spPr>
          <a:xfrm>
            <a:off x="7523450" y="3011475"/>
            <a:ext cx="525600" cy="291300"/>
          </a:xfrm>
          <a:prstGeom prst="donut">
            <a:avLst>
              <a:gd name="adj" fmla="val 18353"/>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3348675" y="4660691"/>
            <a:ext cx="525600" cy="291300"/>
          </a:xfrm>
          <a:prstGeom prst="donut">
            <a:avLst>
              <a:gd name="adj" fmla="val 14491"/>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6090456" y="4660691"/>
            <a:ext cx="525600" cy="291300"/>
          </a:xfrm>
          <a:prstGeom prst="donut">
            <a:avLst>
              <a:gd name="adj" fmla="val 15402"/>
            </a:avLst>
          </a:prstGeom>
          <a:solidFill>
            <a:srgbClr val="6AA84F"/>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303" name="Shape 303"/>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 - Fall 2015 v. </a:t>
            </a:r>
            <a:r>
              <a:rPr lang="en" dirty="0">
                <a:latin typeface="Book Antiqua" charset="0"/>
                <a:ea typeface="Book Antiqua" charset="0"/>
                <a:cs typeface="Book Antiqua" charset="0"/>
              </a:rPr>
              <a:t>Spring 2016</a:t>
            </a:r>
          </a:p>
        </p:txBody>
      </p:sp>
      <p:graphicFrame>
        <p:nvGraphicFramePr>
          <p:cNvPr id="304" name="Shape 304"/>
          <p:cNvGraphicFramePr/>
          <p:nvPr>
            <p:extLst>
              <p:ext uri="{D42A27DB-BD31-4B8C-83A1-F6EECF244321}">
                <p14:modId xmlns:p14="http://schemas.microsoft.com/office/powerpoint/2010/main" val="1124449042"/>
              </p:ext>
            </p:extLst>
          </p:nvPr>
        </p:nvGraphicFramePr>
        <p:xfrm>
          <a:off x="311737" y="1093600"/>
          <a:ext cx="8520675" cy="3747283"/>
        </p:xfrm>
        <a:graphic>
          <a:graphicData uri="http://schemas.openxmlformats.org/drawingml/2006/table">
            <a:tbl>
              <a:tblPr>
                <a:noFill/>
                <a:tableStyleId>{94DCFE82-B6BF-4BAF-BE82-0FCC7E28F01E}</a:tableStyleId>
              </a:tblPr>
              <a:tblGrid>
                <a:gridCol w="1928925"/>
                <a:gridCol w="659175"/>
                <a:gridCol w="659175"/>
                <a:gridCol w="659175"/>
                <a:gridCol w="659175"/>
                <a:gridCol w="659175"/>
                <a:gridCol w="659175"/>
                <a:gridCol w="659175"/>
                <a:gridCol w="659175"/>
                <a:gridCol w="659175"/>
                <a:gridCol w="659175"/>
              </a:tblGrid>
              <a:tr h="0">
                <a:tc>
                  <a:txBody>
                    <a:bodyPr/>
                    <a:lstStyle/>
                    <a:p>
                      <a:pPr lvl="0" rtl="0">
                        <a:spcBef>
                          <a:spcPts val="0"/>
                        </a:spcBef>
                        <a:buNone/>
                      </a:pPr>
                      <a:endParaRPr sz="900" b="1" dirty="0">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Mean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Beginning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Total</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r>
              <a:tr h="0">
                <a:tc>
                  <a:txBody>
                    <a:bodyPr/>
                    <a:lstStyle/>
                    <a:p>
                      <a:pPr lvl="0" rtl="0">
                        <a:spcBef>
                          <a:spcPts val="0"/>
                        </a:spcBef>
                        <a:buNone/>
                      </a:pPr>
                      <a:r>
                        <a:rPr lang="en" sz="900" b="1">
                          <a:latin typeface="Calibri" charset="0"/>
                          <a:ea typeface="Calibri" charset="0"/>
                          <a:cs typeface="Calibri" charset="0"/>
                          <a:sym typeface="Quattrocento Sans"/>
                        </a:rPr>
                        <a:t>Rubric Criterion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F15</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S16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F15%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S16%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F15%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S16%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F15%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S16%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F15%</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900" b="1">
                          <a:latin typeface="Calibri" charset="0"/>
                          <a:ea typeface="Calibri" charset="0"/>
                          <a:cs typeface="Calibri" charset="0"/>
                          <a:sym typeface="Quattrocento Sans"/>
                        </a:rPr>
                        <a:t>S16%</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r>
              <a:tr h="253950">
                <a:tc>
                  <a:txBody>
                    <a:bodyPr/>
                    <a:lstStyle/>
                    <a:p>
                      <a:pPr lvl="0" rtl="0">
                        <a:spcBef>
                          <a:spcPts val="0"/>
                        </a:spcBef>
                        <a:buNone/>
                      </a:pPr>
                      <a:r>
                        <a:rPr lang="en" sz="800">
                          <a:latin typeface="Calibri" charset="0"/>
                          <a:ea typeface="Calibri" charset="0"/>
                          <a:cs typeface="Calibri" charset="0"/>
                          <a:sym typeface="Quattrocento Sans"/>
                        </a:rPr>
                        <a:t>Authority is constructed and contextual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1.22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78%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800">
                          <a:latin typeface="Calibri" charset="0"/>
                          <a:ea typeface="Calibri" charset="0"/>
                          <a:cs typeface="Calibri" charset="0"/>
                          <a:sym typeface="Quattrocento Sans"/>
                        </a:rPr>
                        <a:t>Information creation as process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59%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53950">
                <a:tc>
                  <a:txBody>
                    <a:bodyPr/>
                    <a:lstStyle/>
                    <a:p>
                      <a:pPr lvl="0" rtl="0">
                        <a:spcBef>
                          <a:spcPts val="0"/>
                        </a:spcBef>
                        <a:buNone/>
                      </a:pPr>
                      <a:r>
                        <a:rPr lang="en" sz="800">
                          <a:latin typeface="Calibri" charset="0"/>
                          <a:ea typeface="Calibri" charset="0"/>
                          <a:cs typeface="Calibri" charset="0"/>
                          <a:sym typeface="Quattrocento Sans"/>
                        </a:rPr>
                        <a:t>Information has value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2.83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86%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83%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800">
                          <a:latin typeface="Calibri" charset="0"/>
                          <a:ea typeface="Calibri" charset="0"/>
                          <a:cs typeface="Calibri" charset="0"/>
                          <a:sym typeface="Quattrocento Sans"/>
                        </a:rPr>
                        <a:t>Research as inquiry</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1.27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12%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20%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76%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a:txBody>
                    <a:bodyPr/>
                    <a:lstStyle/>
                    <a:p>
                      <a:pPr lvl="0" algn="ctr" rtl="0">
                        <a:spcBef>
                          <a:spcPts val="0"/>
                        </a:spcBef>
                        <a:buNone/>
                      </a:pPr>
                      <a:r>
                        <a:rPr lang="en" sz="1100" b="1">
                          <a:latin typeface="Calibri" charset="0"/>
                          <a:ea typeface="Calibri" charset="0"/>
                          <a:cs typeface="Calibri" charset="0"/>
                          <a:sym typeface="Quattrocento Sans"/>
                        </a:rPr>
                        <a:t>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800">
                          <a:latin typeface="Calibri" charset="0"/>
                          <a:ea typeface="Calibri" charset="0"/>
                          <a:cs typeface="Calibri" charset="0"/>
                          <a:sym typeface="Quattrocento Sans"/>
                        </a:rPr>
                        <a:t>Scholarship as Conversation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2.61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1.69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66%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29%</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a:latin typeface="Calibri" charset="0"/>
                          <a:ea typeface="Calibri" charset="0"/>
                          <a:cs typeface="Calibri" charset="0"/>
                          <a:sym typeface="Quattrocento Sans"/>
                        </a:rPr>
                        <a:t>54%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800">
                          <a:latin typeface="Calibri" charset="0"/>
                          <a:ea typeface="Calibri" charset="0"/>
                          <a:cs typeface="Calibri" charset="0"/>
                          <a:sym typeface="Quattrocento Sans"/>
                        </a:rPr>
                        <a:t>Searching as Strategic Exploration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1.50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1.45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36%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57%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latin typeface="Calibri" charset="0"/>
                          <a:ea typeface="Calibri" charset="0"/>
                          <a:cs typeface="Calibri" charset="0"/>
                          <a:sym typeface="Quattrocento Sans"/>
                        </a:rPr>
                        <a:t>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latin typeface="Calibri" charset="0"/>
                          <a:ea typeface="Calibri" charset="0"/>
                          <a:cs typeface="Calibri" charset="0"/>
                          <a:sym typeface="Quattrocento Sans"/>
                        </a:rPr>
                        <a:t>23%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800">
                          <a:solidFill>
                            <a:srgbClr val="9E9E9E"/>
                          </a:solidFill>
                          <a:latin typeface="Calibri" charset="0"/>
                          <a:ea typeface="Calibri" charset="0"/>
                          <a:cs typeface="Calibri" charset="0"/>
                          <a:sym typeface="Quattrocento Sans"/>
                        </a:rPr>
                        <a:t>Search Strategies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61%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a:txBody>
                    <a:bodyPr/>
                    <a:lstStyle/>
                    <a:p>
                      <a:pPr lvl="0" rtl="0">
                        <a:spcBef>
                          <a:spcPts val="0"/>
                        </a:spcBef>
                        <a:buNone/>
                      </a:pPr>
                      <a:r>
                        <a:rPr lang="en" sz="800">
                          <a:solidFill>
                            <a:srgbClr val="9E9E9E"/>
                          </a:solidFill>
                          <a:latin typeface="Calibri" charset="0"/>
                          <a:ea typeface="Calibri" charset="0"/>
                          <a:cs typeface="Calibri" charset="0"/>
                          <a:sym typeface="Quattrocento Sans"/>
                        </a:rPr>
                        <a:t>Guidance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1.47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1.51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35%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a:solidFill>
                            <a:srgbClr val="B7B7B7"/>
                          </a:solidFill>
                          <a:latin typeface="Calibri" charset="0"/>
                          <a:ea typeface="Calibri" charset="0"/>
                          <a:cs typeface="Calibri" charset="0"/>
                          <a:sym typeface="Quattrocento Sans"/>
                        </a:rPr>
                        <a:t>57%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100" b="1">
                          <a:solidFill>
                            <a:srgbClr val="B7B7B7"/>
                          </a:solidFill>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35700">
                <a:tc gridSpan="9">
                  <a:txBody>
                    <a:bodyPr/>
                    <a:lstStyle/>
                    <a:p>
                      <a:pPr lvl="0" rtl="0">
                        <a:spcBef>
                          <a:spcPts val="0"/>
                        </a:spcBef>
                        <a:buNone/>
                      </a:pPr>
                      <a:r>
                        <a:rPr lang="en" sz="800" b="1">
                          <a:latin typeface="Calibri" charset="0"/>
                          <a:ea typeface="Calibri" charset="0"/>
                          <a:cs typeface="Calibri" charset="0"/>
                          <a:sym typeface="Quattrocento Sans"/>
                        </a:rPr>
                        <a:t>Other</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lvl="0" algn="ctr" rtl="0">
                        <a:spcBef>
                          <a:spcPts val="0"/>
                        </a:spcBef>
                        <a:buNone/>
                      </a:pPr>
                      <a:r>
                        <a:rPr lang="en" sz="1100" b="1">
                          <a:latin typeface="Calibri" charset="0"/>
                          <a:ea typeface="Calibri" charset="0"/>
                          <a:cs typeface="Calibri" charset="0"/>
                          <a:sym typeface="Quattrocento Sans"/>
                        </a:rPr>
                        <a:t>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lnSpc>
                          <a:spcPct val="115000"/>
                        </a:lnSpc>
                        <a:spcBef>
                          <a:spcPts val="0"/>
                        </a:spcBef>
                        <a:buNone/>
                      </a:pPr>
                      <a:r>
                        <a:rPr lang="en" sz="1100" b="1">
                          <a:solidFill>
                            <a:schemeClr val="dk1"/>
                          </a:solidFill>
                          <a:latin typeface="Calibri" charset="0"/>
                          <a:ea typeface="Calibri" charset="0"/>
                          <a:cs typeface="Calibri" charset="0"/>
                          <a:sym typeface="Quattrocento Sans"/>
                        </a:rPr>
                        <a:t>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gridSpan="3">
                  <a:txBody>
                    <a:bodyPr/>
                    <a:lstStyle/>
                    <a:p>
                      <a:pPr lvl="0" rtl="0">
                        <a:spcBef>
                          <a:spcPts val="0"/>
                        </a:spcBef>
                        <a:buNone/>
                      </a:pPr>
                      <a:r>
                        <a:rPr lang="en" sz="800">
                          <a:latin typeface="Calibri" charset="0"/>
                          <a:ea typeface="Calibri" charset="0"/>
                          <a:cs typeface="Calibri" charset="0"/>
                          <a:sym typeface="Quattrocento Sans"/>
                        </a:rPr>
                        <a:t>Total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lvl="0" algn="ctr" rtl="0">
                        <a:spcBef>
                          <a:spcPts val="0"/>
                        </a:spcBef>
                        <a:buNone/>
                      </a:pPr>
                      <a:r>
                        <a:rPr lang="en" sz="1100" b="1">
                          <a:latin typeface="Calibri" charset="0"/>
                          <a:ea typeface="Calibri" charset="0"/>
                          <a:cs typeface="Calibri" charset="0"/>
                          <a:sym typeface="Quattrocento Sans"/>
                        </a:rPr>
                        <a:t>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31%</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30%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56%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100" b="1">
                          <a:latin typeface="Calibri" charset="0"/>
                          <a:ea typeface="Calibri" charset="0"/>
                          <a:cs typeface="Calibri" charset="0"/>
                          <a:sym typeface="Quattrocento Sans"/>
                        </a:rPr>
                        <a:t>62%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endParaRPr sz="900" b="1" dirty="0">
                        <a:latin typeface="Calibri" charset="0"/>
                        <a:ea typeface="Calibri" charset="0"/>
                        <a:cs typeface="Calibri" charset="0"/>
                        <a:sym typeface="Quattrocento Sans"/>
                      </a:endParaRP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r>
            </a:tbl>
          </a:graphicData>
        </a:graphic>
      </p:graphicFrame>
      <p:sp>
        <p:nvSpPr>
          <p:cNvPr id="305" name="Shape 305"/>
          <p:cNvSpPr/>
          <p:nvPr/>
        </p:nvSpPr>
        <p:spPr>
          <a:xfrm>
            <a:off x="4673150" y="2420650"/>
            <a:ext cx="114300" cy="180900"/>
          </a:xfrm>
          <a:prstGeom prst="downArrow">
            <a:avLst>
              <a:gd name="adj1" fmla="val 50000"/>
              <a:gd name="adj2" fmla="val 5000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306" name="Shape 306"/>
          <p:cNvSpPr/>
          <p:nvPr/>
        </p:nvSpPr>
        <p:spPr>
          <a:xfrm>
            <a:off x="4701575" y="3031525"/>
            <a:ext cx="114300" cy="180900"/>
          </a:xfrm>
          <a:prstGeom prst="downArrow">
            <a:avLst>
              <a:gd name="adj1" fmla="val 50000"/>
              <a:gd name="adj2" fmla="val 5000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307" name="Shape 307"/>
          <p:cNvSpPr/>
          <p:nvPr/>
        </p:nvSpPr>
        <p:spPr>
          <a:xfrm rot="10800000">
            <a:off x="7331500" y="2420637"/>
            <a:ext cx="114300" cy="180900"/>
          </a:xfrm>
          <a:prstGeom prst="downArrow">
            <a:avLst>
              <a:gd name="adj1" fmla="val 50000"/>
              <a:gd name="adj2" fmla="val 50000"/>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308" name="Shape 308"/>
          <p:cNvSpPr/>
          <p:nvPr/>
        </p:nvSpPr>
        <p:spPr>
          <a:xfrm rot="10800000">
            <a:off x="7331500" y="2726075"/>
            <a:ext cx="114300" cy="180900"/>
          </a:xfrm>
          <a:prstGeom prst="downArrow">
            <a:avLst>
              <a:gd name="adj1" fmla="val 50000"/>
              <a:gd name="adj2" fmla="val 50000"/>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309" name="Shape 309"/>
          <p:cNvSpPr/>
          <p:nvPr/>
        </p:nvSpPr>
        <p:spPr>
          <a:xfrm rot="10800000">
            <a:off x="7331500" y="3031525"/>
            <a:ext cx="114300" cy="180900"/>
          </a:xfrm>
          <a:prstGeom prst="downArrow">
            <a:avLst>
              <a:gd name="adj1" fmla="val 50000"/>
              <a:gd name="adj2" fmla="val 50000"/>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310" name="Shape 310"/>
          <p:cNvSpPr/>
          <p:nvPr/>
        </p:nvSpPr>
        <p:spPr>
          <a:xfrm>
            <a:off x="6017200" y="2734975"/>
            <a:ext cx="114300" cy="180900"/>
          </a:xfrm>
          <a:prstGeom prst="downArrow">
            <a:avLst>
              <a:gd name="adj1" fmla="val 50000"/>
              <a:gd name="adj2" fmla="val 5000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311" name="Shape 311"/>
          <p:cNvSpPr/>
          <p:nvPr/>
        </p:nvSpPr>
        <p:spPr>
          <a:xfrm rot="10800000">
            <a:off x="6017200" y="1809737"/>
            <a:ext cx="114300" cy="180900"/>
          </a:xfrm>
          <a:prstGeom prst="downArrow">
            <a:avLst>
              <a:gd name="adj1" fmla="val 50000"/>
              <a:gd name="adj2" fmla="val 50000"/>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312" name="Shape 312"/>
          <p:cNvSpPr/>
          <p:nvPr/>
        </p:nvSpPr>
        <p:spPr>
          <a:xfrm>
            <a:off x="7331500" y="1809750"/>
            <a:ext cx="114300" cy="180900"/>
          </a:xfrm>
          <a:prstGeom prst="downArrow">
            <a:avLst>
              <a:gd name="adj1" fmla="val 50000"/>
              <a:gd name="adj2" fmla="val 5000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313" name="Shape 313"/>
          <p:cNvSpPr/>
          <p:nvPr/>
        </p:nvSpPr>
        <p:spPr>
          <a:xfrm rot="10800000">
            <a:off x="7331500" y="4609525"/>
            <a:ext cx="114300" cy="180900"/>
          </a:xfrm>
          <a:prstGeom prst="downArrow">
            <a:avLst>
              <a:gd name="adj1" fmla="val 50000"/>
              <a:gd name="adj2" fmla="val 50000"/>
            </a:avLst>
          </a:prstGeom>
          <a:solidFill>
            <a:srgbClr val="6AA84F"/>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319" name="Shape 319"/>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a:t>
            </a:r>
          </a:p>
        </p:txBody>
      </p:sp>
      <p:sp>
        <p:nvSpPr>
          <p:cNvPr id="320" name="Shape 320"/>
          <p:cNvSpPr txBox="1"/>
          <p:nvPr/>
        </p:nvSpPr>
        <p:spPr>
          <a:xfrm>
            <a:off x="107300" y="1703800"/>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dirty="0">
                <a:solidFill>
                  <a:schemeClr val="dk1"/>
                </a:solidFill>
                <a:latin typeface="Calibri" charset="0"/>
                <a:ea typeface="Calibri" charset="0"/>
                <a:cs typeface="Calibri" charset="0"/>
                <a:sym typeface="Quattrocento Sans"/>
              </a:rPr>
              <a:t>Authority is constructed and contextual</a:t>
            </a:r>
          </a:p>
        </p:txBody>
      </p:sp>
      <p:sp>
        <p:nvSpPr>
          <p:cNvPr id="321" name="Shape 321"/>
          <p:cNvSpPr txBox="1"/>
          <p:nvPr/>
        </p:nvSpPr>
        <p:spPr>
          <a:xfrm>
            <a:off x="107300" y="2056037"/>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a:solidFill>
                  <a:schemeClr val="dk1"/>
                </a:solidFill>
                <a:latin typeface="Calibri" charset="0"/>
                <a:ea typeface="Calibri" charset="0"/>
                <a:cs typeface="Calibri" charset="0"/>
                <a:sym typeface="Quattrocento Sans"/>
              </a:rPr>
              <a:t>Information creation as process </a:t>
            </a:r>
          </a:p>
        </p:txBody>
      </p:sp>
      <p:sp>
        <p:nvSpPr>
          <p:cNvPr id="322" name="Shape 322"/>
          <p:cNvSpPr txBox="1"/>
          <p:nvPr/>
        </p:nvSpPr>
        <p:spPr>
          <a:xfrm>
            <a:off x="135725" y="2432900"/>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a:solidFill>
                  <a:schemeClr val="dk1"/>
                </a:solidFill>
                <a:latin typeface="Calibri" charset="0"/>
                <a:ea typeface="Calibri" charset="0"/>
                <a:cs typeface="Calibri" charset="0"/>
                <a:sym typeface="Quattrocento Sans"/>
              </a:rPr>
              <a:t>Information has value</a:t>
            </a:r>
          </a:p>
        </p:txBody>
      </p:sp>
      <p:sp>
        <p:nvSpPr>
          <p:cNvPr id="323" name="Shape 323"/>
          <p:cNvSpPr txBox="1"/>
          <p:nvPr/>
        </p:nvSpPr>
        <p:spPr>
          <a:xfrm>
            <a:off x="135725" y="2824900"/>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dirty="0">
                <a:solidFill>
                  <a:schemeClr val="dk1"/>
                </a:solidFill>
                <a:latin typeface="Calibri" charset="0"/>
                <a:ea typeface="Calibri" charset="0"/>
                <a:cs typeface="Calibri" charset="0"/>
                <a:sym typeface="Quattrocento Sans"/>
              </a:rPr>
              <a:t>Research as </a:t>
            </a:r>
            <a:r>
              <a:rPr lang="en-US" sz="1100" b="1" dirty="0" smtClean="0">
                <a:solidFill>
                  <a:schemeClr val="dk1"/>
                </a:solidFill>
                <a:latin typeface="Calibri" charset="0"/>
                <a:ea typeface="Calibri" charset="0"/>
                <a:cs typeface="Calibri" charset="0"/>
                <a:sym typeface="Quattrocento Sans"/>
              </a:rPr>
              <a:t>in</a:t>
            </a:r>
            <a:r>
              <a:rPr lang="en" sz="1100" b="1" dirty="0" err="1" smtClean="0">
                <a:solidFill>
                  <a:schemeClr val="dk1"/>
                </a:solidFill>
                <a:latin typeface="Calibri" charset="0"/>
                <a:ea typeface="Calibri" charset="0"/>
                <a:cs typeface="Calibri" charset="0"/>
                <a:sym typeface="Quattrocento Sans"/>
              </a:rPr>
              <a:t>quiry</a:t>
            </a:r>
            <a:endParaRPr lang="en" sz="1100" b="1" dirty="0">
              <a:solidFill>
                <a:schemeClr val="dk1"/>
              </a:solidFill>
              <a:latin typeface="Calibri" charset="0"/>
              <a:ea typeface="Calibri" charset="0"/>
              <a:cs typeface="Calibri" charset="0"/>
              <a:sym typeface="Quattrocento Sans"/>
            </a:endParaRPr>
          </a:p>
        </p:txBody>
      </p:sp>
      <p:sp>
        <p:nvSpPr>
          <p:cNvPr id="324" name="Shape 324"/>
          <p:cNvSpPr txBox="1"/>
          <p:nvPr/>
        </p:nvSpPr>
        <p:spPr>
          <a:xfrm>
            <a:off x="135725" y="3162000"/>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a:solidFill>
                  <a:schemeClr val="dk1"/>
                </a:solidFill>
                <a:latin typeface="Calibri" charset="0"/>
                <a:ea typeface="Calibri" charset="0"/>
                <a:cs typeface="Calibri" charset="0"/>
                <a:sym typeface="Quattrocento Sans"/>
              </a:rPr>
              <a:t>Scholarship as conversation </a:t>
            </a:r>
          </a:p>
        </p:txBody>
      </p:sp>
      <p:sp>
        <p:nvSpPr>
          <p:cNvPr id="325" name="Shape 325"/>
          <p:cNvSpPr txBox="1"/>
          <p:nvPr/>
        </p:nvSpPr>
        <p:spPr>
          <a:xfrm>
            <a:off x="135725" y="3544575"/>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a:solidFill>
                  <a:schemeClr val="dk1"/>
                </a:solidFill>
                <a:latin typeface="Calibri" charset="0"/>
                <a:ea typeface="Calibri" charset="0"/>
                <a:cs typeface="Calibri" charset="0"/>
                <a:sym typeface="Quattrocento Sans"/>
              </a:rPr>
              <a:t>Searching as strategic exploration </a:t>
            </a:r>
          </a:p>
        </p:txBody>
      </p:sp>
      <p:pic>
        <p:nvPicPr>
          <p:cNvPr id="326" name="Shape 326" title="Points scored"/>
          <p:cNvPicPr preferRelativeResize="0"/>
          <p:nvPr/>
        </p:nvPicPr>
        <p:blipFill rotWithShape="1">
          <a:blip r:embed="rId3">
            <a:alphaModFix/>
          </a:blip>
          <a:srcRect l="16277" t="16818" r="8574" b="12098"/>
          <a:stretch/>
        </p:blipFill>
        <p:spPr>
          <a:xfrm>
            <a:off x="2976699" y="1626875"/>
            <a:ext cx="6167300" cy="3005124"/>
          </a:xfrm>
          <a:prstGeom prst="rect">
            <a:avLst/>
          </a:prstGeom>
          <a:noFill/>
          <a:ln>
            <a:noFill/>
          </a:ln>
        </p:spPr>
      </p:pic>
      <p:sp>
        <p:nvSpPr>
          <p:cNvPr id="327" name="Shape 327"/>
          <p:cNvSpPr txBox="1"/>
          <p:nvPr/>
        </p:nvSpPr>
        <p:spPr>
          <a:xfrm>
            <a:off x="107300" y="3891100"/>
            <a:ext cx="2869500" cy="435600"/>
          </a:xfrm>
          <a:prstGeom prst="rect">
            <a:avLst/>
          </a:prstGeom>
          <a:noFill/>
          <a:ln>
            <a:noFill/>
          </a:ln>
        </p:spPr>
        <p:txBody>
          <a:bodyPr lIns="91425" tIns="91425" rIns="91425" bIns="91425" anchor="ctr" anchorCtr="0">
            <a:noAutofit/>
          </a:bodyPr>
          <a:lstStyle/>
          <a:p>
            <a:pPr lvl="0" algn="r" rtl="0">
              <a:lnSpc>
                <a:spcPct val="100000"/>
              </a:lnSpc>
              <a:spcBef>
                <a:spcPts val="0"/>
              </a:spcBef>
              <a:buNone/>
            </a:pPr>
            <a:r>
              <a:rPr lang="en" sz="1100" b="1">
                <a:solidFill>
                  <a:schemeClr val="dk1"/>
                </a:solidFill>
                <a:latin typeface="Calibri" charset="0"/>
                <a:ea typeface="Calibri" charset="0"/>
                <a:cs typeface="Calibri" charset="0"/>
                <a:sym typeface="Quattrocento Sans"/>
              </a:rPr>
              <a:t>Other </a:t>
            </a:r>
          </a:p>
        </p:txBody>
      </p:sp>
      <p:grpSp>
        <p:nvGrpSpPr>
          <p:cNvPr id="328" name="Shape 328"/>
          <p:cNvGrpSpPr/>
          <p:nvPr/>
        </p:nvGrpSpPr>
        <p:grpSpPr>
          <a:xfrm>
            <a:off x="7225075" y="1435500"/>
            <a:ext cx="1733400" cy="404475"/>
            <a:chOff x="3069050" y="1144625"/>
            <a:chExt cx="1733400" cy="404475"/>
          </a:xfrm>
        </p:grpSpPr>
        <p:sp>
          <p:nvSpPr>
            <p:cNvPr id="329" name="Shape 329"/>
            <p:cNvSpPr/>
            <p:nvPr/>
          </p:nvSpPr>
          <p:spPr>
            <a:xfrm>
              <a:off x="3069050" y="1243925"/>
              <a:ext cx="262800" cy="113700"/>
            </a:xfrm>
            <a:prstGeom prst="rect">
              <a:avLst/>
            </a:prstGeom>
            <a:solidFill>
              <a:srgbClr val="76A5AF"/>
            </a:solidFill>
            <a:ln>
              <a:noFill/>
            </a:ln>
          </p:spPr>
          <p:txBody>
            <a:bodyPr lIns="91425" tIns="91425" rIns="91425" bIns="91425" anchor="ctr" anchorCtr="0">
              <a:noAutofit/>
            </a:bodyPr>
            <a:lstStyle/>
            <a:p>
              <a:pPr lvl="0">
                <a:spcBef>
                  <a:spcPts val="0"/>
                </a:spcBef>
                <a:buNone/>
              </a:pPr>
              <a:endParaRPr sz="1100">
                <a:latin typeface="Quattrocento Sans"/>
                <a:ea typeface="Quattrocento Sans"/>
                <a:cs typeface="Quattrocento Sans"/>
                <a:sym typeface="Quattrocento Sans"/>
              </a:endParaRPr>
            </a:p>
          </p:txBody>
        </p:sp>
        <p:sp>
          <p:nvSpPr>
            <p:cNvPr id="330" name="Shape 330"/>
            <p:cNvSpPr/>
            <p:nvPr/>
          </p:nvSpPr>
          <p:spPr>
            <a:xfrm>
              <a:off x="3069050" y="1435400"/>
              <a:ext cx="262800" cy="113700"/>
            </a:xfrm>
            <a:prstGeom prst="rect">
              <a:avLst/>
            </a:prstGeom>
            <a:solidFill>
              <a:srgbClr val="134F5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1100">
                <a:latin typeface="Quattrocento Sans"/>
                <a:ea typeface="Quattrocento Sans"/>
                <a:cs typeface="Quattrocento Sans"/>
                <a:sym typeface="Quattrocento Sans"/>
              </a:endParaRPr>
            </a:p>
          </p:txBody>
        </p:sp>
        <p:sp>
          <p:nvSpPr>
            <p:cNvPr id="331" name="Shape 331"/>
            <p:cNvSpPr txBox="1"/>
            <p:nvPr/>
          </p:nvSpPr>
          <p:spPr>
            <a:xfrm>
              <a:off x="3331850" y="1144625"/>
              <a:ext cx="1470600" cy="213000"/>
            </a:xfrm>
            <a:prstGeom prst="rect">
              <a:avLst/>
            </a:prstGeom>
            <a:noFill/>
            <a:ln>
              <a:noFill/>
            </a:ln>
          </p:spPr>
          <p:txBody>
            <a:bodyPr lIns="91425" tIns="91425" rIns="91425" bIns="91425" anchor="t" anchorCtr="0">
              <a:noAutofit/>
            </a:bodyPr>
            <a:lstStyle/>
            <a:p>
              <a:pPr lvl="0">
                <a:spcBef>
                  <a:spcPts val="0"/>
                </a:spcBef>
                <a:buNone/>
              </a:pPr>
              <a:r>
                <a:rPr lang="en" sz="1100" dirty="0">
                  <a:latin typeface="Calibri" charset="0"/>
                  <a:ea typeface="Calibri" charset="0"/>
                  <a:cs typeface="Calibri" charset="0"/>
                  <a:sym typeface="Quattrocento Sans"/>
                </a:rPr>
                <a:t>Fall</a:t>
              </a:r>
              <a:r>
                <a:rPr lang="en" sz="1100" dirty="0">
                  <a:latin typeface="Quattrocento Sans"/>
                  <a:ea typeface="Quattrocento Sans"/>
                  <a:cs typeface="Quattrocento Sans"/>
                  <a:sym typeface="Quattrocento Sans"/>
                </a:rPr>
                <a:t> 2015</a:t>
              </a:r>
            </a:p>
          </p:txBody>
        </p:sp>
        <p:sp>
          <p:nvSpPr>
            <p:cNvPr id="332" name="Shape 332"/>
            <p:cNvSpPr txBox="1"/>
            <p:nvPr/>
          </p:nvSpPr>
          <p:spPr>
            <a:xfrm>
              <a:off x="3331850" y="1316075"/>
              <a:ext cx="1470600" cy="213000"/>
            </a:xfrm>
            <a:prstGeom prst="rect">
              <a:avLst/>
            </a:prstGeom>
            <a:noFill/>
            <a:ln>
              <a:noFill/>
            </a:ln>
          </p:spPr>
          <p:txBody>
            <a:bodyPr lIns="91425" tIns="91425" rIns="91425" bIns="91425" anchor="t" anchorCtr="0">
              <a:noAutofit/>
            </a:bodyPr>
            <a:lstStyle/>
            <a:p>
              <a:pPr lvl="0" rtl="0">
                <a:spcBef>
                  <a:spcPts val="0"/>
                </a:spcBef>
                <a:buNone/>
              </a:pPr>
              <a:r>
                <a:rPr lang="en" sz="1100">
                  <a:latin typeface="Calibri" charset="0"/>
                  <a:ea typeface="Calibri" charset="0"/>
                  <a:cs typeface="Calibri" charset="0"/>
                  <a:sym typeface="Quattrocento Sans"/>
                </a:rPr>
                <a:t>Spring 2016</a:t>
              </a: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Shape 337"/>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338" name="Shape 338"/>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Analyzing Results</a:t>
            </a:r>
          </a:p>
        </p:txBody>
      </p:sp>
      <p:pic>
        <p:nvPicPr>
          <p:cNvPr id="339" name="Shape 339"/>
          <p:cNvPicPr preferRelativeResize="0"/>
          <p:nvPr/>
        </p:nvPicPr>
        <p:blipFill rotWithShape="1">
          <a:blip r:embed="rId3">
            <a:alphaModFix/>
          </a:blip>
          <a:srcRect l="24129" t="12222" r="25273" b="13703"/>
          <a:stretch/>
        </p:blipFill>
        <p:spPr>
          <a:xfrm>
            <a:off x="4396800" y="1115999"/>
            <a:ext cx="4210048" cy="3809999"/>
          </a:xfrm>
          <a:prstGeom prst="rect">
            <a:avLst/>
          </a:prstGeom>
          <a:noFill/>
          <a:ln>
            <a:noFill/>
          </a:ln>
        </p:spPr>
      </p:pic>
      <p:pic>
        <p:nvPicPr>
          <p:cNvPr id="340" name="Shape 340"/>
          <p:cNvPicPr preferRelativeResize="0"/>
          <p:nvPr/>
        </p:nvPicPr>
        <p:blipFill rotWithShape="1">
          <a:blip r:embed="rId4">
            <a:alphaModFix/>
          </a:blip>
          <a:srcRect l="26417" t="11912" r="25277" b="11476"/>
          <a:stretch/>
        </p:blipFill>
        <p:spPr>
          <a:xfrm>
            <a:off x="434000" y="1115999"/>
            <a:ext cx="4019549" cy="3940199"/>
          </a:xfrm>
          <a:prstGeom prst="rect">
            <a:avLst/>
          </a:prstGeom>
          <a:noFill/>
          <a:ln>
            <a:noFill/>
          </a:ln>
        </p:spPr>
      </p:pic>
      <p:sp>
        <p:nvSpPr>
          <p:cNvPr id="341" name="Shape 341"/>
          <p:cNvSpPr txBox="1"/>
          <p:nvPr/>
        </p:nvSpPr>
        <p:spPr>
          <a:xfrm>
            <a:off x="2780350" y="1078100"/>
            <a:ext cx="792600" cy="431100"/>
          </a:xfrm>
          <a:prstGeom prst="rect">
            <a:avLst/>
          </a:prstGeom>
          <a:noFill/>
          <a:ln>
            <a:noFill/>
          </a:ln>
        </p:spPr>
        <p:txBody>
          <a:bodyPr lIns="91425" tIns="91425" rIns="91425" bIns="91425" anchor="t" anchorCtr="0">
            <a:noAutofit/>
          </a:bodyPr>
          <a:lstStyle/>
          <a:p>
            <a:pPr lvl="0" algn="ctr">
              <a:lnSpc>
                <a:spcPct val="100000"/>
              </a:lnSpc>
              <a:spcBef>
                <a:spcPts val="0"/>
              </a:spcBef>
              <a:buNone/>
            </a:pPr>
            <a:r>
              <a:rPr lang="en" sz="1100" b="1">
                <a:latin typeface="Calibri" charset="0"/>
                <a:ea typeface="Calibri" charset="0"/>
                <a:cs typeface="Calibri" charset="0"/>
                <a:sym typeface="Quattrocento Sans"/>
              </a:rPr>
              <a:t>Advanced</a:t>
            </a:r>
          </a:p>
          <a:p>
            <a:pPr lvl="0" algn="ctr">
              <a:lnSpc>
                <a:spcPct val="100000"/>
              </a:lnSpc>
              <a:spcBef>
                <a:spcPts val="0"/>
              </a:spcBef>
              <a:buNone/>
            </a:pPr>
            <a:r>
              <a:rPr lang="en" sz="1100" b="1" dirty="0">
                <a:latin typeface="Calibri" charset="0"/>
                <a:ea typeface="Calibri" charset="0"/>
                <a:cs typeface="Calibri" charset="0"/>
                <a:sym typeface="Quattrocento Sans"/>
              </a:rPr>
              <a:t>8%</a:t>
            </a:r>
          </a:p>
        </p:txBody>
      </p:sp>
      <p:sp>
        <p:nvSpPr>
          <p:cNvPr id="342" name="Shape 342"/>
          <p:cNvSpPr txBox="1"/>
          <p:nvPr/>
        </p:nvSpPr>
        <p:spPr>
          <a:xfrm>
            <a:off x="1878175" y="2827500"/>
            <a:ext cx="1015800" cy="476100"/>
          </a:xfrm>
          <a:prstGeom prst="rect">
            <a:avLst/>
          </a:prstGeom>
          <a:noFill/>
          <a:ln>
            <a:noFill/>
          </a:ln>
        </p:spPr>
        <p:txBody>
          <a:bodyPr lIns="91425" tIns="91425" rIns="91425" bIns="91425" anchor="t" anchorCtr="0">
            <a:noAutofit/>
          </a:bodyPr>
          <a:lstStyle/>
          <a:p>
            <a:pPr lvl="0" algn="ctr">
              <a:spcBef>
                <a:spcPts val="0"/>
              </a:spcBef>
              <a:buNone/>
            </a:pPr>
            <a:r>
              <a:rPr lang="en" b="1">
                <a:solidFill>
                  <a:srgbClr val="9E9E9E"/>
                </a:solidFill>
                <a:latin typeface="Quattrocento Sans"/>
                <a:ea typeface="Quattrocento Sans"/>
                <a:cs typeface="Quattrocento Sans"/>
                <a:sym typeface="Quattrocento Sans"/>
              </a:rPr>
              <a:t>Fall 2015</a:t>
            </a:r>
          </a:p>
        </p:txBody>
      </p:sp>
      <p:sp>
        <p:nvSpPr>
          <p:cNvPr id="343" name="Shape 343"/>
          <p:cNvSpPr txBox="1"/>
          <p:nvPr/>
        </p:nvSpPr>
        <p:spPr>
          <a:xfrm>
            <a:off x="5987675" y="2827500"/>
            <a:ext cx="1112100" cy="476100"/>
          </a:xfrm>
          <a:prstGeom prst="rect">
            <a:avLst/>
          </a:prstGeom>
          <a:noFill/>
          <a:ln>
            <a:noFill/>
          </a:ln>
        </p:spPr>
        <p:txBody>
          <a:bodyPr lIns="91425" tIns="91425" rIns="91425" bIns="91425" anchor="t" anchorCtr="0">
            <a:noAutofit/>
          </a:bodyPr>
          <a:lstStyle/>
          <a:p>
            <a:pPr lvl="0" algn="ctr" rtl="0">
              <a:spcBef>
                <a:spcPts val="0"/>
              </a:spcBef>
              <a:buNone/>
            </a:pPr>
            <a:r>
              <a:rPr lang="en" b="1">
                <a:solidFill>
                  <a:srgbClr val="9E9E9E"/>
                </a:solidFill>
                <a:latin typeface="Quattrocento Sans"/>
                <a:ea typeface="Quattrocento Sans"/>
                <a:cs typeface="Quattrocento Sans"/>
                <a:sym typeface="Quattrocento Sans"/>
              </a:rPr>
              <a:t>Spring 2016</a:t>
            </a:r>
          </a:p>
        </p:txBody>
      </p:sp>
      <p:sp>
        <p:nvSpPr>
          <p:cNvPr id="344" name="Shape 344"/>
          <p:cNvSpPr txBox="1"/>
          <p:nvPr/>
        </p:nvSpPr>
        <p:spPr>
          <a:xfrm>
            <a:off x="6721700" y="1022050"/>
            <a:ext cx="792600" cy="431100"/>
          </a:xfrm>
          <a:prstGeom prst="rect">
            <a:avLst/>
          </a:prstGeom>
          <a:noFill/>
          <a:ln>
            <a:noFill/>
          </a:ln>
        </p:spPr>
        <p:txBody>
          <a:bodyPr lIns="91425" tIns="91425" rIns="91425" bIns="91425" anchor="t" anchorCtr="0">
            <a:noAutofit/>
          </a:bodyPr>
          <a:lstStyle/>
          <a:p>
            <a:pPr lvl="0" algn="ctr" rtl="0">
              <a:lnSpc>
                <a:spcPct val="100000"/>
              </a:lnSpc>
              <a:spcBef>
                <a:spcPts val="0"/>
              </a:spcBef>
              <a:buNone/>
            </a:pPr>
            <a:r>
              <a:rPr lang="en" sz="1100" b="1">
                <a:latin typeface="Calibri" charset="0"/>
                <a:ea typeface="Calibri" charset="0"/>
                <a:cs typeface="Calibri" charset="0"/>
                <a:sym typeface="Quattrocento Sans"/>
              </a:rPr>
              <a:t>Advanced</a:t>
            </a:r>
          </a:p>
          <a:p>
            <a:pPr lvl="0" algn="ctr" rtl="0">
              <a:lnSpc>
                <a:spcPct val="100000"/>
              </a:lnSpc>
              <a:spcBef>
                <a:spcPts val="0"/>
              </a:spcBef>
              <a:buNone/>
            </a:pPr>
            <a:r>
              <a:rPr lang="en" sz="1100" b="1">
                <a:latin typeface="Calibri" charset="0"/>
                <a:ea typeface="Calibri" charset="0"/>
                <a:cs typeface="Calibri" charset="0"/>
                <a:sym typeface="Quattrocento Sans"/>
              </a:rPr>
              <a:t>4%</a:t>
            </a:r>
          </a:p>
        </p:txBody>
      </p:sp>
      <p:sp>
        <p:nvSpPr>
          <p:cNvPr id="345" name="Shape 345"/>
          <p:cNvSpPr txBox="1"/>
          <p:nvPr/>
        </p:nvSpPr>
        <p:spPr>
          <a:xfrm>
            <a:off x="3928675" y="1964425"/>
            <a:ext cx="792600" cy="431100"/>
          </a:xfrm>
          <a:prstGeom prst="rect">
            <a:avLst/>
          </a:prstGeom>
          <a:noFill/>
          <a:ln>
            <a:noFill/>
          </a:ln>
        </p:spPr>
        <p:txBody>
          <a:bodyPr lIns="91425" tIns="91425" rIns="91425" bIns="91425" anchor="t" anchorCtr="0">
            <a:noAutofit/>
          </a:bodyPr>
          <a:lstStyle/>
          <a:p>
            <a:pPr lvl="0" algn="ctr" rtl="0">
              <a:lnSpc>
                <a:spcPct val="100000"/>
              </a:lnSpc>
              <a:spcBef>
                <a:spcPts val="0"/>
              </a:spcBef>
              <a:buNone/>
            </a:pPr>
            <a:r>
              <a:rPr lang="en" sz="1100" b="1">
                <a:latin typeface="Calibri" charset="0"/>
                <a:ea typeface="Calibri" charset="0"/>
                <a:cs typeface="Calibri" charset="0"/>
                <a:sym typeface="Quattrocento Sans"/>
              </a:rPr>
              <a:t>Proficient</a:t>
            </a:r>
          </a:p>
          <a:p>
            <a:pPr lvl="0" algn="ctr" rtl="0">
              <a:lnSpc>
                <a:spcPct val="100000"/>
              </a:lnSpc>
              <a:spcBef>
                <a:spcPts val="0"/>
              </a:spcBef>
              <a:buNone/>
            </a:pPr>
            <a:r>
              <a:rPr lang="en" sz="1100" b="1" dirty="0">
                <a:latin typeface="Calibri" charset="0"/>
                <a:ea typeface="Calibri" charset="0"/>
                <a:cs typeface="Calibri" charset="0"/>
                <a:sym typeface="Quattrocento Sans"/>
              </a:rPr>
              <a:t>31%</a:t>
            </a:r>
          </a:p>
        </p:txBody>
      </p:sp>
      <p:sp>
        <p:nvSpPr>
          <p:cNvPr id="346" name="Shape 346"/>
          <p:cNvSpPr txBox="1"/>
          <p:nvPr/>
        </p:nvSpPr>
        <p:spPr>
          <a:xfrm>
            <a:off x="8164050" y="2040050"/>
            <a:ext cx="831600" cy="431100"/>
          </a:xfrm>
          <a:prstGeom prst="rect">
            <a:avLst/>
          </a:prstGeom>
          <a:noFill/>
          <a:ln>
            <a:noFill/>
          </a:ln>
        </p:spPr>
        <p:txBody>
          <a:bodyPr lIns="91425" tIns="91425" rIns="91425" bIns="91425" anchor="t" anchorCtr="0">
            <a:noAutofit/>
          </a:bodyPr>
          <a:lstStyle/>
          <a:p>
            <a:pPr lvl="0" algn="ctr" rtl="0">
              <a:lnSpc>
                <a:spcPct val="100000"/>
              </a:lnSpc>
              <a:spcBef>
                <a:spcPts val="0"/>
              </a:spcBef>
              <a:buNone/>
            </a:pPr>
            <a:r>
              <a:rPr lang="en" sz="1100" b="1">
                <a:latin typeface="Calibri" charset="0"/>
                <a:ea typeface="Calibri" charset="0"/>
                <a:cs typeface="Calibri" charset="0"/>
                <a:sym typeface="Quattrocento Sans"/>
              </a:rPr>
              <a:t>Proficient</a:t>
            </a:r>
          </a:p>
          <a:p>
            <a:pPr lvl="0" algn="ctr" rtl="0">
              <a:lnSpc>
                <a:spcPct val="100000"/>
              </a:lnSpc>
              <a:spcBef>
                <a:spcPts val="0"/>
              </a:spcBef>
              <a:buNone/>
            </a:pPr>
            <a:r>
              <a:rPr lang="en" sz="1100" b="1">
                <a:latin typeface="Calibri" charset="0"/>
                <a:ea typeface="Calibri" charset="0"/>
                <a:cs typeface="Calibri" charset="0"/>
                <a:sym typeface="Quattrocento Sans"/>
              </a:rPr>
              <a:t>30%</a:t>
            </a:r>
          </a:p>
        </p:txBody>
      </p:sp>
      <p:sp>
        <p:nvSpPr>
          <p:cNvPr id="347" name="Shape 347"/>
          <p:cNvSpPr txBox="1"/>
          <p:nvPr/>
        </p:nvSpPr>
        <p:spPr>
          <a:xfrm>
            <a:off x="4721275" y="4195500"/>
            <a:ext cx="792600" cy="431100"/>
          </a:xfrm>
          <a:prstGeom prst="rect">
            <a:avLst/>
          </a:prstGeom>
          <a:noFill/>
          <a:ln>
            <a:noFill/>
          </a:ln>
        </p:spPr>
        <p:txBody>
          <a:bodyPr lIns="91425" tIns="91425" rIns="91425" bIns="91425" anchor="t" anchorCtr="0">
            <a:noAutofit/>
          </a:bodyPr>
          <a:lstStyle/>
          <a:p>
            <a:pPr lvl="0" algn="ctr" rtl="0">
              <a:lnSpc>
                <a:spcPct val="100000"/>
              </a:lnSpc>
              <a:spcBef>
                <a:spcPts val="0"/>
              </a:spcBef>
              <a:buNone/>
            </a:pPr>
            <a:r>
              <a:rPr lang="en" sz="1100" b="1">
                <a:latin typeface="Calibri" charset="0"/>
                <a:ea typeface="Calibri" charset="0"/>
                <a:cs typeface="Calibri" charset="0"/>
                <a:sym typeface="Quattrocento Sans"/>
              </a:rPr>
              <a:t>Beginning</a:t>
            </a:r>
          </a:p>
          <a:p>
            <a:pPr lvl="0" algn="ctr" rtl="0">
              <a:lnSpc>
                <a:spcPct val="100000"/>
              </a:lnSpc>
              <a:spcBef>
                <a:spcPts val="0"/>
              </a:spcBef>
              <a:buNone/>
            </a:pPr>
            <a:r>
              <a:rPr lang="en" sz="1100" b="1">
                <a:latin typeface="Calibri" charset="0"/>
                <a:ea typeface="Calibri" charset="0"/>
                <a:cs typeface="Calibri" charset="0"/>
                <a:sym typeface="Quattrocento Sans"/>
              </a:rPr>
              <a:t>62%</a:t>
            </a:r>
          </a:p>
        </p:txBody>
      </p:sp>
      <p:sp>
        <p:nvSpPr>
          <p:cNvPr id="348" name="Shape 348"/>
          <p:cNvSpPr txBox="1"/>
          <p:nvPr/>
        </p:nvSpPr>
        <p:spPr>
          <a:xfrm>
            <a:off x="494775" y="4195500"/>
            <a:ext cx="831600" cy="431100"/>
          </a:xfrm>
          <a:prstGeom prst="rect">
            <a:avLst/>
          </a:prstGeom>
          <a:noFill/>
          <a:ln>
            <a:noFill/>
          </a:ln>
        </p:spPr>
        <p:txBody>
          <a:bodyPr lIns="91425" tIns="91425" rIns="91425" bIns="91425" anchor="t" anchorCtr="0">
            <a:noAutofit/>
          </a:bodyPr>
          <a:lstStyle/>
          <a:p>
            <a:pPr lvl="0" algn="ctr" rtl="0">
              <a:lnSpc>
                <a:spcPct val="100000"/>
              </a:lnSpc>
              <a:spcBef>
                <a:spcPts val="0"/>
              </a:spcBef>
              <a:buNone/>
            </a:pPr>
            <a:r>
              <a:rPr lang="en" sz="1100" b="1">
                <a:latin typeface="Calibri" charset="0"/>
                <a:ea typeface="Calibri" charset="0"/>
                <a:cs typeface="Calibri" charset="0"/>
                <a:sym typeface="Quattrocento Sans"/>
              </a:rPr>
              <a:t>Beginning</a:t>
            </a:r>
          </a:p>
          <a:p>
            <a:pPr lvl="0" algn="ctr" rtl="0">
              <a:lnSpc>
                <a:spcPct val="100000"/>
              </a:lnSpc>
              <a:spcBef>
                <a:spcPts val="0"/>
              </a:spcBef>
              <a:buNone/>
            </a:pPr>
            <a:r>
              <a:rPr lang="en" sz="1100" b="1">
                <a:latin typeface="Calibri" charset="0"/>
                <a:ea typeface="Calibri" charset="0"/>
                <a:cs typeface="Calibri" charset="0"/>
                <a:sym typeface="Quattrocento Sans"/>
              </a:rPr>
              <a:t>56%</a:t>
            </a:r>
          </a:p>
        </p:txBody>
      </p:sp>
      <p:cxnSp>
        <p:nvCxnSpPr>
          <p:cNvPr id="349" name="Shape 349"/>
          <p:cNvCxnSpPr/>
          <p:nvPr/>
        </p:nvCxnSpPr>
        <p:spPr>
          <a:xfrm rot="10800000" flipH="1">
            <a:off x="2789875" y="1344825"/>
            <a:ext cx="783000" cy="490800"/>
          </a:xfrm>
          <a:prstGeom prst="bentConnector3">
            <a:avLst>
              <a:gd name="adj1" fmla="val -1207"/>
            </a:avLst>
          </a:prstGeom>
          <a:noFill/>
          <a:ln w="19050" cap="flat" cmpd="sng">
            <a:solidFill>
              <a:srgbClr val="666666"/>
            </a:solidFill>
            <a:prstDash val="solid"/>
            <a:round/>
            <a:headEnd type="none" w="lg" len="lg"/>
            <a:tailEnd type="oval" w="lg" len="lg"/>
          </a:ln>
        </p:spPr>
      </p:cxnSp>
      <p:cxnSp>
        <p:nvCxnSpPr>
          <p:cNvPr id="350" name="Shape 350"/>
          <p:cNvCxnSpPr/>
          <p:nvPr/>
        </p:nvCxnSpPr>
        <p:spPr>
          <a:xfrm rot="10800000" flipH="1">
            <a:off x="6778600" y="1279375"/>
            <a:ext cx="783000" cy="490800"/>
          </a:xfrm>
          <a:prstGeom prst="bentConnector3">
            <a:avLst>
              <a:gd name="adj1" fmla="val -1207"/>
            </a:avLst>
          </a:prstGeom>
          <a:noFill/>
          <a:ln w="19050" cap="flat" cmpd="sng">
            <a:solidFill>
              <a:srgbClr val="666666"/>
            </a:solidFill>
            <a:prstDash val="solid"/>
            <a:round/>
            <a:headEnd type="none" w="lg" len="lg"/>
            <a:tailEnd type="oval" w="lg" len="lg"/>
          </a:ln>
        </p:spPr>
      </p:cxnSp>
      <p:cxnSp>
        <p:nvCxnSpPr>
          <p:cNvPr id="351" name="Shape 351"/>
          <p:cNvCxnSpPr/>
          <p:nvPr/>
        </p:nvCxnSpPr>
        <p:spPr>
          <a:xfrm rot="10800000" flipH="1">
            <a:off x="7790400" y="2296200"/>
            <a:ext cx="1148400" cy="551100"/>
          </a:xfrm>
          <a:prstGeom prst="bentConnector3">
            <a:avLst>
              <a:gd name="adj1" fmla="val 38149"/>
            </a:avLst>
          </a:prstGeom>
          <a:noFill/>
          <a:ln w="19050" cap="flat" cmpd="sng">
            <a:solidFill>
              <a:srgbClr val="666666"/>
            </a:solidFill>
            <a:prstDash val="solid"/>
            <a:round/>
            <a:headEnd type="none" w="lg" len="lg"/>
            <a:tailEnd type="oval" w="lg" len="lg"/>
          </a:ln>
        </p:spPr>
      </p:cxnSp>
      <p:cxnSp>
        <p:nvCxnSpPr>
          <p:cNvPr id="352" name="Shape 352"/>
          <p:cNvCxnSpPr/>
          <p:nvPr/>
        </p:nvCxnSpPr>
        <p:spPr>
          <a:xfrm rot="10800000" flipH="1">
            <a:off x="3572875" y="2236075"/>
            <a:ext cx="1148400" cy="551100"/>
          </a:xfrm>
          <a:prstGeom prst="bentConnector3">
            <a:avLst>
              <a:gd name="adj1" fmla="val 38149"/>
            </a:avLst>
          </a:prstGeom>
          <a:noFill/>
          <a:ln w="19050" cap="flat" cmpd="sng">
            <a:solidFill>
              <a:srgbClr val="666666"/>
            </a:solidFill>
            <a:prstDash val="solid"/>
            <a:round/>
            <a:headEnd type="none" w="lg" len="lg"/>
            <a:tailEnd type="oval" w="lg" len="lg"/>
          </a:ln>
        </p:spPr>
      </p:cxnSp>
      <p:cxnSp>
        <p:nvCxnSpPr>
          <p:cNvPr id="353" name="Shape 353"/>
          <p:cNvCxnSpPr/>
          <p:nvPr/>
        </p:nvCxnSpPr>
        <p:spPr>
          <a:xfrm flipH="1">
            <a:off x="4656000" y="4048550"/>
            <a:ext cx="1185000" cy="412800"/>
          </a:xfrm>
          <a:prstGeom prst="bentConnector3">
            <a:avLst>
              <a:gd name="adj1" fmla="val 23266"/>
            </a:avLst>
          </a:prstGeom>
          <a:noFill/>
          <a:ln w="19050" cap="flat" cmpd="sng">
            <a:solidFill>
              <a:schemeClr val="dk2"/>
            </a:solidFill>
            <a:prstDash val="solid"/>
            <a:round/>
            <a:headEnd type="none" w="lg" len="lg"/>
            <a:tailEnd type="oval" w="lg" len="lg"/>
          </a:ln>
        </p:spPr>
      </p:cxnSp>
      <p:cxnSp>
        <p:nvCxnSpPr>
          <p:cNvPr id="354" name="Shape 354"/>
          <p:cNvCxnSpPr/>
          <p:nvPr/>
        </p:nvCxnSpPr>
        <p:spPr>
          <a:xfrm flipH="1">
            <a:off x="434000" y="4048550"/>
            <a:ext cx="1185000" cy="412800"/>
          </a:xfrm>
          <a:prstGeom prst="bentConnector3">
            <a:avLst>
              <a:gd name="adj1" fmla="val 23266"/>
            </a:avLst>
          </a:prstGeom>
          <a:noFill/>
          <a:ln w="19050" cap="flat" cmpd="sng">
            <a:solidFill>
              <a:schemeClr val="dk2"/>
            </a:solidFill>
            <a:prstDash val="solid"/>
            <a:round/>
            <a:headEnd type="none" w="lg" len="lg"/>
            <a:tailEnd type="oval" w="lg" len="lg"/>
          </a:ln>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cxnSp>
        <p:nvCxnSpPr>
          <p:cNvPr id="359" name="Shape 359"/>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360" name="Shape 360"/>
          <p:cNvSpPr txBox="1">
            <a:spLocks noGrp="1"/>
          </p:cNvSpPr>
          <p:nvPr>
            <p:ph type="title" idx="4294967295"/>
          </p:nvPr>
        </p:nvSpPr>
        <p:spPr>
          <a:xfrm>
            <a:off x="1352550" y="858625"/>
            <a:ext cx="18462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Challenges</a:t>
            </a:r>
          </a:p>
        </p:txBody>
      </p:sp>
      <p:sp>
        <p:nvSpPr>
          <p:cNvPr id="361" name="Shape 361"/>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endParaRPr sz="3000" b="1">
              <a:latin typeface="Lora"/>
              <a:ea typeface="Lora"/>
              <a:cs typeface="Lora"/>
              <a:sym typeface="Lora"/>
            </a:endParaRPr>
          </a:p>
        </p:txBody>
      </p:sp>
      <p:grpSp>
        <p:nvGrpSpPr>
          <p:cNvPr id="362" name="Shape 362"/>
          <p:cNvGrpSpPr/>
          <p:nvPr/>
        </p:nvGrpSpPr>
        <p:grpSpPr>
          <a:xfrm>
            <a:off x="783666" y="916228"/>
            <a:ext cx="320377" cy="320377"/>
            <a:chOff x="2623275" y="2333250"/>
            <a:chExt cx="381175" cy="381175"/>
          </a:xfrm>
        </p:grpSpPr>
        <p:sp>
          <p:nvSpPr>
            <p:cNvPr id="363" name="Shape 363"/>
            <p:cNvSpPr/>
            <p:nvPr/>
          </p:nvSpPr>
          <p:spPr>
            <a:xfrm>
              <a:off x="2623275" y="2333250"/>
              <a:ext cx="381175" cy="381175"/>
            </a:xfrm>
            <a:custGeom>
              <a:avLst/>
              <a:gdLst/>
              <a:ahLst/>
              <a:cxnLst/>
              <a:rect l="0" t="0" r="0" b="0"/>
              <a:pathLst>
                <a:path w="15247" h="15247" fill="none" extrusionOk="0">
                  <a:moveTo>
                    <a:pt x="7624" y="0"/>
                  </a:moveTo>
                  <a:lnTo>
                    <a:pt x="7624" y="0"/>
                  </a:lnTo>
                  <a:lnTo>
                    <a:pt x="7234" y="0"/>
                  </a:lnTo>
                  <a:lnTo>
                    <a:pt x="6844" y="49"/>
                  </a:lnTo>
                  <a:lnTo>
                    <a:pt x="6455" y="98"/>
                  </a:lnTo>
                  <a:lnTo>
                    <a:pt x="6089" y="147"/>
                  </a:lnTo>
                  <a:lnTo>
                    <a:pt x="5724" y="244"/>
                  </a:lnTo>
                  <a:lnTo>
                    <a:pt x="5359" y="341"/>
                  </a:lnTo>
                  <a:lnTo>
                    <a:pt x="4994" y="463"/>
                  </a:lnTo>
                  <a:lnTo>
                    <a:pt x="4653" y="609"/>
                  </a:lnTo>
                  <a:lnTo>
                    <a:pt x="4312" y="755"/>
                  </a:lnTo>
                  <a:lnTo>
                    <a:pt x="3995" y="926"/>
                  </a:lnTo>
                  <a:lnTo>
                    <a:pt x="3678" y="1096"/>
                  </a:lnTo>
                  <a:lnTo>
                    <a:pt x="3362" y="1291"/>
                  </a:lnTo>
                  <a:lnTo>
                    <a:pt x="3069" y="1510"/>
                  </a:lnTo>
                  <a:lnTo>
                    <a:pt x="2777" y="1730"/>
                  </a:lnTo>
                  <a:lnTo>
                    <a:pt x="2509" y="1973"/>
                  </a:lnTo>
                  <a:lnTo>
                    <a:pt x="2241" y="2241"/>
                  </a:lnTo>
                  <a:lnTo>
                    <a:pt x="1973" y="2509"/>
                  </a:lnTo>
                  <a:lnTo>
                    <a:pt x="1730" y="2777"/>
                  </a:lnTo>
                  <a:lnTo>
                    <a:pt x="1511" y="3069"/>
                  </a:lnTo>
                  <a:lnTo>
                    <a:pt x="1292" y="3361"/>
                  </a:lnTo>
                  <a:lnTo>
                    <a:pt x="1097" y="3678"/>
                  </a:lnTo>
                  <a:lnTo>
                    <a:pt x="926" y="3995"/>
                  </a:lnTo>
                  <a:lnTo>
                    <a:pt x="756" y="4311"/>
                  </a:lnTo>
                  <a:lnTo>
                    <a:pt x="610" y="4652"/>
                  </a:lnTo>
                  <a:lnTo>
                    <a:pt x="463" y="4993"/>
                  </a:lnTo>
                  <a:lnTo>
                    <a:pt x="342" y="5358"/>
                  </a:lnTo>
                  <a:lnTo>
                    <a:pt x="244" y="5724"/>
                  </a:lnTo>
                  <a:lnTo>
                    <a:pt x="147" y="6089"/>
                  </a:lnTo>
                  <a:lnTo>
                    <a:pt x="98" y="6454"/>
                  </a:lnTo>
                  <a:lnTo>
                    <a:pt x="49" y="6844"/>
                  </a:lnTo>
                  <a:lnTo>
                    <a:pt x="1" y="7234"/>
                  </a:lnTo>
                  <a:lnTo>
                    <a:pt x="1" y="7623"/>
                  </a:lnTo>
                  <a:lnTo>
                    <a:pt x="1" y="7623"/>
                  </a:lnTo>
                  <a:lnTo>
                    <a:pt x="1" y="8013"/>
                  </a:lnTo>
                  <a:lnTo>
                    <a:pt x="49" y="8403"/>
                  </a:lnTo>
                  <a:lnTo>
                    <a:pt x="98" y="8793"/>
                  </a:lnTo>
                  <a:lnTo>
                    <a:pt x="147" y="9158"/>
                  </a:lnTo>
                  <a:lnTo>
                    <a:pt x="244" y="9523"/>
                  </a:lnTo>
                  <a:lnTo>
                    <a:pt x="342" y="9889"/>
                  </a:lnTo>
                  <a:lnTo>
                    <a:pt x="463" y="10254"/>
                  </a:lnTo>
                  <a:lnTo>
                    <a:pt x="610" y="10595"/>
                  </a:lnTo>
                  <a:lnTo>
                    <a:pt x="756" y="10936"/>
                  </a:lnTo>
                  <a:lnTo>
                    <a:pt x="926" y="11252"/>
                  </a:lnTo>
                  <a:lnTo>
                    <a:pt x="1097" y="11569"/>
                  </a:lnTo>
                  <a:lnTo>
                    <a:pt x="1292" y="11886"/>
                  </a:lnTo>
                  <a:lnTo>
                    <a:pt x="1511" y="12178"/>
                  </a:lnTo>
                  <a:lnTo>
                    <a:pt x="1730" y="12470"/>
                  </a:lnTo>
                  <a:lnTo>
                    <a:pt x="1973" y="12738"/>
                  </a:lnTo>
                  <a:lnTo>
                    <a:pt x="2241" y="13006"/>
                  </a:lnTo>
                  <a:lnTo>
                    <a:pt x="2509" y="13274"/>
                  </a:lnTo>
                  <a:lnTo>
                    <a:pt x="2777" y="13517"/>
                  </a:lnTo>
                  <a:lnTo>
                    <a:pt x="3069" y="13737"/>
                  </a:lnTo>
                  <a:lnTo>
                    <a:pt x="3362" y="13956"/>
                  </a:lnTo>
                  <a:lnTo>
                    <a:pt x="3678" y="14151"/>
                  </a:lnTo>
                  <a:lnTo>
                    <a:pt x="3995" y="14321"/>
                  </a:lnTo>
                  <a:lnTo>
                    <a:pt x="4312" y="14492"/>
                  </a:lnTo>
                  <a:lnTo>
                    <a:pt x="4653" y="14638"/>
                  </a:lnTo>
                  <a:lnTo>
                    <a:pt x="4994" y="14784"/>
                  </a:lnTo>
                  <a:lnTo>
                    <a:pt x="5359" y="14906"/>
                  </a:lnTo>
                  <a:lnTo>
                    <a:pt x="5724" y="15003"/>
                  </a:lnTo>
                  <a:lnTo>
                    <a:pt x="6089" y="15100"/>
                  </a:lnTo>
                  <a:lnTo>
                    <a:pt x="6455" y="15149"/>
                  </a:lnTo>
                  <a:lnTo>
                    <a:pt x="6844"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0" y="13517"/>
                  </a:lnTo>
                  <a:lnTo>
                    <a:pt x="12738" y="13274"/>
                  </a:lnTo>
                  <a:lnTo>
                    <a:pt x="13006" y="13006"/>
                  </a:lnTo>
                  <a:lnTo>
                    <a:pt x="13274" y="12738"/>
                  </a:lnTo>
                  <a:lnTo>
                    <a:pt x="13518" y="12470"/>
                  </a:lnTo>
                  <a:lnTo>
                    <a:pt x="13737" y="12178"/>
                  </a:lnTo>
                  <a:lnTo>
                    <a:pt x="13956" y="11886"/>
                  </a:lnTo>
                  <a:lnTo>
                    <a:pt x="14151" y="11569"/>
                  </a:lnTo>
                  <a:lnTo>
                    <a:pt x="14321" y="11252"/>
                  </a:lnTo>
                  <a:lnTo>
                    <a:pt x="14492" y="10936"/>
                  </a:lnTo>
                  <a:lnTo>
                    <a:pt x="14638" y="10595"/>
                  </a:lnTo>
                  <a:lnTo>
                    <a:pt x="14784" y="10254"/>
                  </a:lnTo>
                  <a:lnTo>
                    <a:pt x="14906" y="9889"/>
                  </a:lnTo>
                  <a:lnTo>
                    <a:pt x="15003"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3" y="5724"/>
                  </a:lnTo>
                  <a:lnTo>
                    <a:pt x="14906" y="5358"/>
                  </a:lnTo>
                  <a:lnTo>
                    <a:pt x="14784" y="4993"/>
                  </a:lnTo>
                  <a:lnTo>
                    <a:pt x="14638" y="4652"/>
                  </a:lnTo>
                  <a:lnTo>
                    <a:pt x="14492" y="4311"/>
                  </a:lnTo>
                  <a:lnTo>
                    <a:pt x="14321" y="3995"/>
                  </a:lnTo>
                  <a:lnTo>
                    <a:pt x="14151" y="3678"/>
                  </a:lnTo>
                  <a:lnTo>
                    <a:pt x="13956" y="3361"/>
                  </a:lnTo>
                  <a:lnTo>
                    <a:pt x="13737" y="3069"/>
                  </a:lnTo>
                  <a:lnTo>
                    <a:pt x="13518" y="2777"/>
                  </a:lnTo>
                  <a:lnTo>
                    <a:pt x="13274" y="2509"/>
                  </a:lnTo>
                  <a:lnTo>
                    <a:pt x="13006" y="2241"/>
                  </a:lnTo>
                  <a:lnTo>
                    <a:pt x="12738" y="1973"/>
                  </a:lnTo>
                  <a:lnTo>
                    <a:pt x="12470"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64" name="Shape 364"/>
            <p:cNvSpPr/>
            <p:nvPr/>
          </p:nvSpPr>
          <p:spPr>
            <a:xfrm>
              <a:off x="2869875" y="2503125"/>
              <a:ext cx="43875" cy="47525"/>
            </a:xfrm>
            <a:custGeom>
              <a:avLst/>
              <a:gdLst/>
              <a:ahLst/>
              <a:cxnLst/>
              <a:rect l="0" t="0" r="0" b="0"/>
              <a:pathLst>
                <a:path w="1755" h="1901" fill="none" extrusionOk="0">
                  <a:moveTo>
                    <a:pt x="877" y="0"/>
                  </a:moveTo>
                  <a:lnTo>
                    <a:pt x="877" y="0"/>
                  </a:lnTo>
                  <a:lnTo>
                    <a:pt x="1048" y="25"/>
                  </a:lnTo>
                  <a:lnTo>
                    <a:pt x="1218" y="73"/>
                  </a:lnTo>
                  <a:lnTo>
                    <a:pt x="1364" y="171"/>
                  </a:lnTo>
                  <a:lnTo>
                    <a:pt x="1510" y="268"/>
                  </a:lnTo>
                  <a:lnTo>
                    <a:pt x="1608" y="414"/>
                  </a:lnTo>
                  <a:lnTo>
                    <a:pt x="1681" y="585"/>
                  </a:lnTo>
                  <a:lnTo>
                    <a:pt x="1730" y="755"/>
                  </a:lnTo>
                  <a:lnTo>
                    <a:pt x="1754" y="950"/>
                  </a:lnTo>
                  <a:lnTo>
                    <a:pt x="1754" y="950"/>
                  </a:lnTo>
                  <a:lnTo>
                    <a:pt x="1730" y="1145"/>
                  </a:lnTo>
                  <a:lnTo>
                    <a:pt x="1681" y="1316"/>
                  </a:lnTo>
                  <a:lnTo>
                    <a:pt x="1608" y="1486"/>
                  </a:lnTo>
                  <a:lnTo>
                    <a:pt x="1510" y="1632"/>
                  </a:lnTo>
                  <a:lnTo>
                    <a:pt x="1364"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0" y="950"/>
                  </a:lnTo>
                  <a:lnTo>
                    <a:pt x="0" y="950"/>
                  </a:lnTo>
                  <a:lnTo>
                    <a:pt x="25" y="755"/>
                  </a:lnTo>
                  <a:lnTo>
                    <a:pt x="74" y="585"/>
                  </a:lnTo>
                  <a:lnTo>
                    <a:pt x="147" y="414"/>
                  </a:lnTo>
                  <a:lnTo>
                    <a:pt x="244" y="268"/>
                  </a:lnTo>
                  <a:lnTo>
                    <a:pt x="390" y="171"/>
                  </a:lnTo>
                  <a:lnTo>
                    <a:pt x="536" y="73"/>
                  </a:lnTo>
                  <a:lnTo>
                    <a:pt x="707" y="25"/>
                  </a:lnTo>
                  <a:lnTo>
                    <a:pt x="877" y="0"/>
                  </a:lnTo>
                  <a:lnTo>
                    <a:pt x="877"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65" name="Shape 365"/>
            <p:cNvSpPr/>
            <p:nvPr/>
          </p:nvSpPr>
          <p:spPr>
            <a:xfrm>
              <a:off x="2714000" y="2503125"/>
              <a:ext cx="43875" cy="47525"/>
            </a:xfrm>
            <a:custGeom>
              <a:avLst/>
              <a:gdLst/>
              <a:ahLst/>
              <a:cxnLst/>
              <a:rect l="0" t="0" r="0" b="0"/>
              <a:pathLst>
                <a:path w="1755" h="1901" fill="none" extrusionOk="0">
                  <a:moveTo>
                    <a:pt x="877" y="1900"/>
                  </a:move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66" name="Shape 366"/>
            <p:cNvSpPr/>
            <p:nvPr/>
          </p:nvSpPr>
          <p:spPr>
            <a:xfrm>
              <a:off x="2810200" y="2595675"/>
              <a:ext cx="99875" cy="31075"/>
            </a:xfrm>
            <a:custGeom>
              <a:avLst/>
              <a:gdLst/>
              <a:ahLst/>
              <a:cxnLst/>
              <a:rect l="0" t="0" r="0" b="0"/>
              <a:pathLst>
                <a:path w="3995" h="1243" fill="none" extrusionOk="0">
                  <a:moveTo>
                    <a:pt x="1" y="1242"/>
                  </a:moveTo>
                  <a:lnTo>
                    <a:pt x="3995"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367" name="Shape 367"/>
          <p:cNvSpPr/>
          <p:nvPr/>
        </p:nvSpPr>
        <p:spPr>
          <a:xfrm>
            <a:off x="1118574"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norming</a:t>
            </a:r>
          </a:p>
        </p:txBody>
      </p:sp>
      <p:sp>
        <p:nvSpPr>
          <p:cNvPr id="368" name="Shape 368"/>
          <p:cNvSpPr/>
          <p:nvPr/>
        </p:nvSpPr>
        <p:spPr>
          <a:xfrm>
            <a:off x="63402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retention v. application</a:t>
            </a:r>
          </a:p>
        </p:txBody>
      </p:sp>
      <p:sp>
        <p:nvSpPr>
          <p:cNvPr id="369" name="Shape 369"/>
          <p:cNvSpPr/>
          <p:nvPr/>
        </p:nvSpPr>
        <p:spPr>
          <a:xfrm>
            <a:off x="37293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time</a:t>
            </a:r>
          </a:p>
        </p:txBody>
      </p:sp>
      <p:cxnSp>
        <p:nvCxnSpPr>
          <p:cNvPr id="370" name="Shape 370"/>
          <p:cNvCxnSpPr/>
          <p:nvPr/>
        </p:nvCxnSpPr>
        <p:spPr>
          <a:xfrm>
            <a:off x="2803582" y="2895600"/>
            <a:ext cx="800855" cy="0"/>
          </a:xfrm>
          <a:prstGeom prst="straightConnector1">
            <a:avLst/>
          </a:prstGeom>
          <a:noFill/>
          <a:ln w="38100" cap="flat" cmpd="sng">
            <a:solidFill>
              <a:srgbClr val="FFCD00"/>
            </a:solidFill>
            <a:prstDash val="solid"/>
            <a:round/>
            <a:headEnd type="none" w="med" len="med"/>
            <a:tailEnd type="triangle" w="med" len="med"/>
          </a:ln>
        </p:spPr>
      </p:cxnSp>
      <p:cxnSp>
        <p:nvCxnSpPr>
          <p:cNvPr id="371" name="Shape 371"/>
          <p:cNvCxnSpPr/>
          <p:nvPr/>
        </p:nvCxnSpPr>
        <p:spPr>
          <a:xfrm>
            <a:off x="5414482" y="2895600"/>
            <a:ext cx="763034" cy="0"/>
          </a:xfrm>
          <a:prstGeom prst="straightConnector1">
            <a:avLst/>
          </a:prstGeom>
          <a:noFill/>
          <a:ln w="38100" cap="flat" cmpd="sng">
            <a:solidFill>
              <a:srgbClr val="FFCD00"/>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375"/>
        <p:cNvGrpSpPr/>
        <p:nvPr/>
      </p:nvGrpSpPr>
      <p:grpSpPr>
        <a:xfrm>
          <a:off x="0" y="0"/>
          <a:ext cx="0" cy="0"/>
          <a:chOff x="0" y="0"/>
          <a:chExt cx="0" cy="0"/>
        </a:xfrm>
      </p:grpSpPr>
      <p:sp>
        <p:nvSpPr>
          <p:cNvPr id="376" name="Shape 376"/>
          <p:cNvSpPr/>
          <p:nvPr/>
        </p:nvSpPr>
        <p:spPr>
          <a:xfrm>
            <a:off x="2946000" y="1246550"/>
            <a:ext cx="3252000" cy="641400"/>
          </a:xfrm>
          <a:prstGeom prst="rect">
            <a:avLst/>
          </a:prstGeom>
          <a:solidFill>
            <a:srgbClr val="FFFFFF"/>
          </a:solidFill>
          <a:ln>
            <a:noFill/>
          </a:ln>
        </p:spPr>
        <p:txBody>
          <a:bodyPr lIns="91425" tIns="91425" rIns="91425" bIns="91425" anchor="ctr" anchorCtr="0">
            <a:noAutofit/>
          </a:bodyPr>
          <a:lstStyle/>
          <a:p>
            <a:pPr lvl="0" rtl="0">
              <a:spcBef>
                <a:spcPts val="0"/>
              </a:spcBef>
              <a:buNone/>
            </a:pPr>
            <a:endParaRPr/>
          </a:p>
        </p:txBody>
      </p:sp>
      <p:sp>
        <p:nvSpPr>
          <p:cNvPr id="377" name="Shape 377"/>
          <p:cNvSpPr txBox="1">
            <a:spLocks noGrp="1"/>
          </p:cNvSpPr>
          <p:nvPr>
            <p:ph type="ctrTitle" idx="4294967295"/>
          </p:nvPr>
        </p:nvSpPr>
        <p:spPr>
          <a:xfrm>
            <a:off x="2998650" y="1246550"/>
            <a:ext cx="3146700" cy="641400"/>
          </a:xfrm>
          <a:prstGeom prst="rect">
            <a:avLst/>
          </a:prstGeom>
        </p:spPr>
        <p:txBody>
          <a:bodyPr lIns="91425" tIns="91425" rIns="91425" bIns="91425" anchor="ctr" anchorCtr="0">
            <a:noAutofit/>
          </a:bodyPr>
          <a:lstStyle/>
          <a:p>
            <a:pPr lvl="0" algn="ctr" rtl="0">
              <a:lnSpc>
                <a:spcPct val="150000"/>
              </a:lnSpc>
              <a:spcBef>
                <a:spcPts val="0"/>
              </a:spcBef>
              <a:buNone/>
            </a:pPr>
            <a:r>
              <a:rPr lang="en" sz="3000">
                <a:latin typeface="Book Antiqua" charset="0"/>
                <a:ea typeface="Book Antiqua" charset="0"/>
                <a:cs typeface="Book Antiqua" charset="0"/>
              </a:rPr>
              <a:t>More Rubrics!</a:t>
            </a:r>
            <a:r>
              <a:rPr lang="en" sz="3000">
                <a:highlight>
                  <a:srgbClr val="FFFFFF"/>
                </a:highlight>
                <a:latin typeface="Book Antiqua" charset="0"/>
                <a:ea typeface="Book Antiqua" charset="0"/>
                <a:cs typeface="Book Antiqua" charset="0"/>
              </a:rPr>
              <a:t> </a:t>
            </a:r>
          </a:p>
        </p:txBody>
      </p:sp>
      <p:sp>
        <p:nvSpPr>
          <p:cNvPr id="378" name="Shape 378"/>
          <p:cNvSpPr/>
          <p:nvPr/>
        </p:nvSpPr>
        <p:spPr>
          <a:xfrm>
            <a:off x="3470700" y="2081625"/>
            <a:ext cx="2202600" cy="3666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379" name="Shape 379"/>
          <p:cNvSpPr txBox="1">
            <a:spLocks noGrp="1"/>
          </p:cNvSpPr>
          <p:nvPr>
            <p:ph type="ctrTitle" idx="4294967295"/>
          </p:nvPr>
        </p:nvSpPr>
        <p:spPr>
          <a:xfrm>
            <a:off x="3470700" y="2081625"/>
            <a:ext cx="2202600" cy="366600"/>
          </a:xfrm>
          <a:prstGeom prst="rect">
            <a:avLst/>
          </a:prstGeom>
        </p:spPr>
        <p:txBody>
          <a:bodyPr lIns="91425" tIns="91425" rIns="91425" bIns="91425" anchor="ctr" anchorCtr="0">
            <a:noAutofit/>
          </a:bodyPr>
          <a:lstStyle/>
          <a:p>
            <a:pPr lvl="0" algn="ctr" rtl="0">
              <a:lnSpc>
                <a:spcPct val="150000"/>
              </a:lnSpc>
              <a:spcBef>
                <a:spcPts val="0"/>
              </a:spcBef>
              <a:buNone/>
            </a:pPr>
            <a:r>
              <a:rPr lang="en" sz="1400">
                <a:latin typeface="Book Antiqua" charset="0"/>
                <a:ea typeface="Book Antiqua" charset="0"/>
                <a:cs typeface="Book Antiqua" charset="0"/>
              </a:rPr>
              <a:t>fall 2016</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1381250" y="922675"/>
            <a:ext cx="43368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English 101: 6 Major Assignments</a:t>
            </a:r>
          </a:p>
        </p:txBody>
      </p:sp>
      <p:sp>
        <p:nvSpPr>
          <p:cNvPr id="385" name="Shape 385"/>
          <p:cNvSpPr txBox="1">
            <a:spLocks noGrp="1"/>
          </p:cNvSpPr>
          <p:nvPr>
            <p:ph type="body" idx="1"/>
          </p:nvPr>
        </p:nvSpPr>
        <p:spPr>
          <a:xfrm>
            <a:off x="1381250" y="1638975"/>
            <a:ext cx="2265000" cy="14361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Academic Summary</a:t>
            </a:r>
          </a:p>
          <a:p>
            <a:pPr lvl="0" rtl="0">
              <a:spcBef>
                <a:spcPts val="0"/>
              </a:spcBef>
              <a:buNone/>
            </a:pPr>
            <a:r>
              <a:rPr lang="en" sz="1200">
                <a:latin typeface="Calibri" charset="0"/>
                <a:ea typeface="Calibri" charset="0"/>
                <a:cs typeface="Calibri" charset="0"/>
              </a:rPr>
              <a:t>Introduction to academic writing focused on clarity, concision, effective and ethical use of sources, and interconnection of reading + writing. </a:t>
            </a:r>
          </a:p>
        </p:txBody>
      </p:sp>
      <p:sp>
        <p:nvSpPr>
          <p:cNvPr id="386" name="Shape 386"/>
          <p:cNvSpPr txBox="1">
            <a:spLocks noGrp="1"/>
          </p:cNvSpPr>
          <p:nvPr>
            <p:ph type="body" idx="2"/>
          </p:nvPr>
        </p:nvSpPr>
        <p:spPr>
          <a:xfrm>
            <a:off x="3764862" y="1638975"/>
            <a:ext cx="2405100" cy="12114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Annotated Bibliography</a:t>
            </a:r>
          </a:p>
          <a:p>
            <a:pPr lvl="0" rtl="0">
              <a:spcBef>
                <a:spcPts val="0"/>
              </a:spcBef>
              <a:buNone/>
            </a:pPr>
            <a:r>
              <a:rPr lang="en" sz="1200">
                <a:latin typeface="Calibri" charset="0"/>
                <a:ea typeface="Calibri" charset="0"/>
                <a:cs typeface="Calibri" charset="0"/>
              </a:rPr>
              <a:t>Five scholarly sources applicable to the topic. MLA style annotated bibliography. </a:t>
            </a:r>
          </a:p>
        </p:txBody>
      </p:sp>
      <p:sp>
        <p:nvSpPr>
          <p:cNvPr id="387" name="Shape 387"/>
          <p:cNvSpPr txBox="1">
            <a:spLocks noGrp="1"/>
          </p:cNvSpPr>
          <p:nvPr>
            <p:ph type="body" idx="3"/>
          </p:nvPr>
        </p:nvSpPr>
        <p:spPr>
          <a:xfrm>
            <a:off x="6288578" y="1638975"/>
            <a:ext cx="2334000" cy="12114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Digital Forum</a:t>
            </a:r>
          </a:p>
          <a:p>
            <a:pPr lvl="0" rtl="0">
              <a:spcBef>
                <a:spcPts val="0"/>
              </a:spcBef>
              <a:buNone/>
            </a:pPr>
            <a:r>
              <a:rPr lang="en" sz="1200">
                <a:latin typeface="Calibri" charset="0"/>
                <a:ea typeface="Calibri" charset="0"/>
                <a:cs typeface="Calibri" charset="0"/>
              </a:rPr>
              <a:t>Website analyzing 3 different stakeholders. Expands research by adding 5 sources + annotations. </a:t>
            </a:r>
          </a:p>
        </p:txBody>
      </p:sp>
      <p:sp>
        <p:nvSpPr>
          <p:cNvPr id="388" name="Shape 388"/>
          <p:cNvSpPr txBox="1">
            <a:spLocks noGrp="1"/>
          </p:cNvSpPr>
          <p:nvPr>
            <p:ph type="body" idx="1"/>
          </p:nvPr>
        </p:nvSpPr>
        <p:spPr>
          <a:xfrm>
            <a:off x="1381250" y="3237224"/>
            <a:ext cx="2334000" cy="12114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Inquiry Essay</a:t>
            </a:r>
          </a:p>
          <a:p>
            <a:pPr lvl="0" rtl="0">
              <a:spcBef>
                <a:spcPts val="0"/>
              </a:spcBef>
              <a:buNone/>
            </a:pPr>
            <a:r>
              <a:rPr lang="en" sz="1200">
                <a:latin typeface="Calibri" charset="0"/>
                <a:ea typeface="Calibri" charset="0"/>
                <a:cs typeface="Calibri" charset="0"/>
              </a:rPr>
              <a:t>Overview of a topic + personal connection to the issue, 4 to 5 p. Uses at least 5 sources. </a:t>
            </a:r>
          </a:p>
        </p:txBody>
      </p:sp>
      <p:sp>
        <p:nvSpPr>
          <p:cNvPr id="389" name="Shape 389"/>
          <p:cNvSpPr txBox="1">
            <a:spLocks noGrp="1"/>
          </p:cNvSpPr>
          <p:nvPr>
            <p:ph type="body" idx="2"/>
          </p:nvPr>
        </p:nvSpPr>
        <p:spPr>
          <a:xfrm>
            <a:off x="3834914" y="3237224"/>
            <a:ext cx="2334000" cy="12114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Rhetorical Analysis </a:t>
            </a:r>
          </a:p>
          <a:p>
            <a:pPr lvl="0" rtl="0">
              <a:spcBef>
                <a:spcPts val="0"/>
              </a:spcBef>
              <a:buNone/>
            </a:pPr>
            <a:r>
              <a:rPr lang="en" sz="1200">
                <a:latin typeface="Calibri" charset="0"/>
                <a:ea typeface="Calibri" charset="0"/>
                <a:cs typeface="Calibri" charset="0"/>
              </a:rPr>
              <a:t>Analysis of a persuasive text related to the inquiry topic. </a:t>
            </a:r>
          </a:p>
        </p:txBody>
      </p:sp>
      <p:sp>
        <p:nvSpPr>
          <p:cNvPr id="390" name="Shape 390"/>
          <p:cNvSpPr txBox="1">
            <a:spLocks noGrp="1"/>
          </p:cNvSpPr>
          <p:nvPr>
            <p:ph type="body" idx="3"/>
          </p:nvPr>
        </p:nvSpPr>
        <p:spPr>
          <a:xfrm>
            <a:off x="6288578" y="3237224"/>
            <a:ext cx="2334000" cy="1211400"/>
          </a:xfrm>
          <a:prstGeom prst="rect">
            <a:avLst/>
          </a:prstGeom>
        </p:spPr>
        <p:txBody>
          <a:bodyPr lIns="91425" tIns="91425" rIns="91425" bIns="91425" anchor="t" anchorCtr="0">
            <a:noAutofit/>
          </a:bodyPr>
          <a:lstStyle/>
          <a:p>
            <a:pPr lvl="0" rtl="0">
              <a:spcBef>
                <a:spcPts val="0"/>
              </a:spcBef>
              <a:buNone/>
            </a:pPr>
            <a:r>
              <a:rPr lang="en" sz="1200" b="1">
                <a:highlight>
                  <a:srgbClr val="FFCD00"/>
                </a:highlight>
                <a:latin typeface="Calibri" charset="0"/>
                <a:ea typeface="Calibri" charset="0"/>
                <a:cs typeface="Calibri" charset="0"/>
              </a:rPr>
              <a:t>Position Paper </a:t>
            </a:r>
          </a:p>
          <a:p>
            <a:pPr lvl="0" rtl="0">
              <a:spcBef>
                <a:spcPts val="0"/>
              </a:spcBef>
              <a:buNone/>
            </a:pPr>
            <a:r>
              <a:rPr lang="en" sz="1200">
                <a:latin typeface="Calibri" charset="0"/>
                <a:ea typeface="Calibri" charset="0"/>
                <a:cs typeface="Calibri" charset="0"/>
              </a:rPr>
              <a:t>Final paper 8-10 p. 20 sources total. </a:t>
            </a:r>
          </a:p>
          <a:p>
            <a:pPr lvl="0" rtl="0">
              <a:spcBef>
                <a:spcPts val="0"/>
              </a:spcBef>
              <a:buNone/>
            </a:pPr>
            <a:endParaRPr sz="1200">
              <a:latin typeface="Calibri" charset="0"/>
              <a:ea typeface="Calibri" charset="0"/>
              <a:cs typeface="Calibri" charset="0"/>
            </a:endParaRPr>
          </a:p>
        </p:txBody>
      </p:sp>
      <p:grpSp>
        <p:nvGrpSpPr>
          <p:cNvPr id="391" name="Shape 391"/>
          <p:cNvGrpSpPr/>
          <p:nvPr/>
        </p:nvGrpSpPr>
        <p:grpSpPr>
          <a:xfrm>
            <a:off x="915296" y="1014778"/>
            <a:ext cx="261600" cy="251383"/>
            <a:chOff x="1923675" y="1633650"/>
            <a:chExt cx="436000" cy="435975"/>
          </a:xfrm>
        </p:grpSpPr>
        <p:sp>
          <p:nvSpPr>
            <p:cNvPr id="392" name="Shape 392"/>
            <p:cNvSpPr/>
            <p:nvPr/>
          </p:nvSpPr>
          <p:spPr>
            <a:xfrm>
              <a:off x="2209250" y="1633650"/>
              <a:ext cx="150425" cy="150425"/>
            </a:xfrm>
            <a:custGeom>
              <a:avLst/>
              <a:gdLst/>
              <a:ahLst/>
              <a:cxnLst/>
              <a:rect l="0" t="0" r="0" b="0"/>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3" name="Shape 393"/>
            <p:cNvSpPr/>
            <p:nvPr/>
          </p:nvSpPr>
          <p:spPr>
            <a:xfrm>
              <a:off x="2019900" y="1757250"/>
              <a:ext cx="261825" cy="261850"/>
            </a:xfrm>
            <a:custGeom>
              <a:avLst/>
              <a:gdLst/>
              <a:ahLst/>
              <a:cxnLst/>
              <a:rect l="0" t="0" r="0" b="0"/>
              <a:pathLst>
                <a:path w="10473" h="10474" fill="none" extrusionOk="0">
                  <a:moveTo>
                    <a:pt x="10473" y="1"/>
                  </a:moveTo>
                  <a:lnTo>
                    <a:pt x="0" y="10473"/>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4" name="Shape 394"/>
            <p:cNvSpPr/>
            <p:nvPr/>
          </p:nvSpPr>
          <p:spPr>
            <a:xfrm>
              <a:off x="1923675" y="1681150"/>
              <a:ext cx="388500" cy="388475"/>
            </a:xfrm>
            <a:custGeom>
              <a:avLst/>
              <a:gdLst/>
              <a:ahLst/>
              <a:cxnLst/>
              <a:rect l="0" t="0" r="0" b="0"/>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5" name="Shape 395"/>
            <p:cNvSpPr/>
            <p:nvPr/>
          </p:nvSpPr>
          <p:spPr>
            <a:xfrm>
              <a:off x="1974225" y="1711575"/>
              <a:ext cx="261825" cy="261850"/>
            </a:xfrm>
            <a:custGeom>
              <a:avLst/>
              <a:gdLst/>
              <a:ahLst/>
              <a:cxnLst/>
              <a:rect l="0" t="0" r="0" b="0"/>
              <a:pathLst>
                <a:path w="10473" h="10474" fill="none" extrusionOk="0">
                  <a:moveTo>
                    <a:pt x="0" y="10474"/>
                  </a:moveTo>
                  <a:lnTo>
                    <a:pt x="10473"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6" name="Shape 396"/>
            <p:cNvSpPr/>
            <p:nvPr/>
          </p:nvSpPr>
          <p:spPr>
            <a:xfrm>
              <a:off x="1934650" y="2014200"/>
              <a:ext cx="44475" cy="44475"/>
            </a:xfrm>
            <a:custGeom>
              <a:avLst/>
              <a:gdLst/>
              <a:ahLst/>
              <a:cxnLst/>
              <a:rect l="0" t="0" r="0" b="0"/>
              <a:pathLst>
                <a:path w="1779" h="1779" fill="none" extrusionOk="0">
                  <a:moveTo>
                    <a:pt x="1778" y="1778"/>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7" name="Shape 397"/>
            <p:cNvSpPr/>
            <p:nvPr/>
          </p:nvSpPr>
          <p:spPr>
            <a:xfrm>
              <a:off x="1944375" y="1947225"/>
              <a:ext cx="101725" cy="101700"/>
            </a:xfrm>
            <a:custGeom>
              <a:avLst/>
              <a:gdLst/>
              <a:ahLst/>
              <a:cxnLst/>
              <a:rect l="0" t="0" r="0" b="0"/>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398" name="Shape 398"/>
          <p:cNvSpPr/>
          <p:nvPr/>
        </p:nvSpPr>
        <p:spPr>
          <a:xfrm>
            <a:off x="3605834" y="1358275"/>
            <a:ext cx="2544900" cy="1436100"/>
          </a:xfrm>
          <a:prstGeom prst="donut">
            <a:avLst>
              <a:gd name="adj" fmla="val 2908"/>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399" name="Shape 399"/>
          <p:cNvSpPr/>
          <p:nvPr/>
        </p:nvSpPr>
        <p:spPr>
          <a:xfrm>
            <a:off x="5978324" y="2986952"/>
            <a:ext cx="2544900" cy="1436100"/>
          </a:xfrm>
          <a:prstGeom prst="donut">
            <a:avLst>
              <a:gd name="adj" fmla="val 2908"/>
            </a:avLst>
          </a:prstGeom>
          <a:solidFill>
            <a:srgbClr val="CC0000"/>
          </a:solidFill>
          <a:ln>
            <a:noFill/>
          </a:ln>
        </p:spPr>
        <p:txBody>
          <a:bodyPr lIns="91425" tIns="91425" rIns="91425" bIns="91425" anchor="ctr" anchorCtr="0">
            <a:noAutofit/>
          </a:bodyPr>
          <a:lstStyle/>
          <a:p>
            <a:pPr lvl="0">
              <a:spcBef>
                <a:spcPts val="0"/>
              </a:spcBef>
              <a:buNone/>
            </a:pPr>
            <a:endParaRPr>
              <a:latin typeface="Calibri" charset="0"/>
              <a:ea typeface="Calibri" charset="0"/>
              <a:cs typeface="Calibri"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
                                        <p:tgtEl>
                                          <p:spTgt spid="398"/>
                                        </p:tgtEl>
                                      </p:cBhvr>
                                    </p:animEffect>
                                    <p:set>
                                      <p:cBhvr>
                                        <p:cTn id="7" dur="1" fill="hold">
                                          <p:stCondLst>
                                            <p:cond delay="0"/>
                                          </p:stCondLst>
                                        </p:cTn>
                                        <p:tgtEl>
                                          <p:spTgt spid="3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405" name="Shape 405"/>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Excerpt: Academic Writing Program (AWP) Rubric, Fall 2015</a:t>
            </a:r>
          </a:p>
        </p:txBody>
      </p:sp>
      <p:graphicFrame>
        <p:nvGraphicFramePr>
          <p:cNvPr id="406" name="Shape 406"/>
          <p:cNvGraphicFramePr/>
          <p:nvPr>
            <p:extLst>
              <p:ext uri="{D42A27DB-BD31-4B8C-83A1-F6EECF244321}">
                <p14:modId xmlns:p14="http://schemas.microsoft.com/office/powerpoint/2010/main" val="1443767106"/>
              </p:ext>
            </p:extLst>
          </p:nvPr>
        </p:nvGraphicFramePr>
        <p:xfrm>
          <a:off x="237550" y="1148200"/>
          <a:ext cx="8750400" cy="3611760"/>
        </p:xfrm>
        <a:graphic>
          <a:graphicData uri="http://schemas.openxmlformats.org/drawingml/2006/table">
            <a:tbl>
              <a:tblPr>
                <a:noFill/>
                <a:tableStyleId>{94DCFE82-B6BF-4BAF-BE82-0FCC7E28F01E}</a:tableStyleId>
              </a:tblPr>
              <a:tblGrid>
                <a:gridCol w="577100"/>
                <a:gridCol w="2043325"/>
                <a:gridCol w="2043325"/>
                <a:gridCol w="2043325"/>
                <a:gridCol w="2043325"/>
              </a:tblGrid>
              <a:tr h="320000">
                <a:tc>
                  <a:txBody>
                    <a:bodyPr/>
                    <a:lstStyle/>
                    <a:p>
                      <a:pPr lvl="0" rtl="0">
                        <a:spcBef>
                          <a:spcPts val="0"/>
                        </a:spcBef>
                        <a:buNone/>
                      </a:pPr>
                      <a:endParaRPr sz="900" dirty="0">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Developing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sz="900" b="1">
                          <a:solidFill>
                            <a:srgbClr val="FFFFFF"/>
                          </a:solidFill>
                          <a:latin typeface="Calibri" charset="0"/>
                          <a:ea typeface="Calibri" charset="0"/>
                          <a:cs typeface="Calibri" charset="0"/>
                          <a:sym typeface="Quattrocento Sans"/>
                        </a:rPr>
                        <a:t>Unacceptable (0)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r>
              <a:tr h="381000">
                <a:tc>
                  <a:txBody>
                    <a:bodyPr/>
                    <a:lstStyle/>
                    <a:p>
                      <a:pPr lvl="0" algn="ctr" rtl="0">
                        <a:spcBef>
                          <a:spcPts val="0"/>
                        </a:spcBef>
                        <a:buNone/>
                      </a:pPr>
                      <a:r>
                        <a:rPr lang="en" sz="900" b="1">
                          <a:latin typeface="Calibri" charset="0"/>
                          <a:ea typeface="Calibri" charset="0"/>
                          <a:cs typeface="Calibri" charset="0"/>
                          <a:sym typeface="Quattrocento Sans"/>
                        </a:rPr>
                        <a:t>Source Quality</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consistently integrates a rich variety of high quality and scholarly research relevant to his/her argument. The writer exceeds the audience’s expectations for relevant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Writer employs research that is credible and relevant to his/her argument. The writer meets the audience’s expectations for appropriate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Writer draws on sources that are not consistently relevant or credible. Few of these sources are scholarly. The writer may misunderstand the audience’s expectations for research, drawing on inappropriate sources or ignoring important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Writer rarely integrates research into his/her essay, and/or when the writer does integrate sources, they are not relevant, credible, or scholarly. The writer fails to meet the audience’s expectations for relevant and appropriate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81000">
                <a:tc>
                  <a:txBody>
                    <a:bodyPr/>
                    <a:lstStyle/>
                    <a:p>
                      <a:pPr lvl="0" algn="ctr" rtl="0">
                        <a:spcBef>
                          <a:spcPts val="0"/>
                        </a:spcBef>
                        <a:buNone/>
                      </a:pPr>
                      <a:r>
                        <a:rPr lang="en" sz="900" b="1">
                          <a:latin typeface="Calibri" charset="0"/>
                          <a:ea typeface="Calibri" charset="0"/>
                          <a:cs typeface="Calibri" charset="0"/>
                          <a:sym typeface="Quattrocento Sans"/>
                        </a:rPr>
                        <a:t>Source Use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Writer effectively and expertly integrates research into the argument by means of attribution, summarizing, quoting, or paraphrasing. Writer thoroughly analyzes research and offers meaningful and persuasive explanations of how it relates to his/her argument.</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judiciously integrates research into the argument by means of attribution, summarizing, quoting, or paraphrasing. Writer analyzes research and explains how it relates to his/her argument.</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integrates research into his/her essay but attempts at attribution, summarizing, quoting, or paraphrasing are sometimes flawed. Writer may include quotations with no framing language when integrating source material. The connections between the research &amp; argument may be missing or tenuous.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Clr>
                          <a:srgbClr val="000000"/>
                        </a:buClr>
                        <a:buSzPct val="122222"/>
                        <a:buFont typeface="Arial"/>
                        <a:buNone/>
                      </a:pPr>
                      <a:r>
                        <a:rPr lang="en" sz="900">
                          <a:latin typeface="Calibri" charset="0"/>
                          <a:ea typeface="Calibri" charset="0"/>
                          <a:cs typeface="Calibri" charset="0"/>
                          <a:sym typeface="Quattrocento Sans"/>
                        </a:rPr>
                        <a:t>The writer’s attempts at summarizing, quoting, or paraphrasing are frequently flawed. Writer may not attribute sources or frame quotations. The writer may not make connections between the research and his/her argument.</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381000">
                <a:tc>
                  <a:txBody>
                    <a:bodyPr/>
                    <a:lstStyle/>
                    <a:p>
                      <a:pPr lvl="0" algn="ctr" rtl="0">
                        <a:spcBef>
                          <a:spcPts val="0"/>
                        </a:spcBef>
                        <a:buNone/>
                      </a:pPr>
                      <a:r>
                        <a:rPr lang="en" sz="900" b="1">
                          <a:latin typeface="Calibri" charset="0"/>
                          <a:ea typeface="Calibri" charset="0"/>
                          <a:cs typeface="Calibri" charset="0"/>
                          <a:sym typeface="Quattrocento Sans"/>
                        </a:rPr>
                        <a:t>Citation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expertly cites sources, both citing them correctly within the text and using correct conventions throughout the works cited list.</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cites sources in text and throughout the works cited list. There may be minor errors in MLA citation.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a:latin typeface="Calibri" charset="0"/>
                          <a:ea typeface="Calibri" charset="0"/>
                          <a:cs typeface="Calibri" charset="0"/>
                          <a:sym typeface="Quattrocento Sans"/>
                        </a:rPr>
                        <a:t>The writer attempts to cite all sources in text and throughout the works cited list, but there may be major errors in MLA citation.</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rtl="0">
                        <a:spcBef>
                          <a:spcPts val="0"/>
                        </a:spcBef>
                        <a:buNone/>
                      </a:pPr>
                      <a:r>
                        <a:rPr lang="en" sz="900" dirty="0">
                          <a:latin typeface="Calibri" charset="0"/>
                          <a:ea typeface="Calibri" charset="0"/>
                          <a:cs typeface="Calibri" charset="0"/>
                          <a:sym typeface="Quattrocento Sans"/>
                        </a:rPr>
                        <a:t>The writer makes no attempt to cite sources, or the writer may attempt to cite sources, but there is no evidence pattern or style for citations.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p:nvPr/>
        </p:nvSpPr>
        <p:spPr>
          <a:xfrm>
            <a:off x="1360850" y="2858412"/>
            <a:ext cx="6564300" cy="929700"/>
          </a:xfrm>
          <a:prstGeom prst="rect">
            <a:avLst/>
          </a:prstGeom>
          <a:noFill/>
          <a:ln>
            <a:noFill/>
          </a:ln>
        </p:spPr>
        <p:txBody>
          <a:bodyPr lIns="91425" tIns="91425" rIns="91425" bIns="91425" anchor="ctr" anchorCtr="0">
            <a:noAutofit/>
          </a:bodyPr>
          <a:lstStyle/>
          <a:p>
            <a:pPr lvl="0" algn="ctr" rtl="0">
              <a:spcBef>
                <a:spcPts val="0"/>
              </a:spcBef>
              <a:buNone/>
            </a:pPr>
            <a:r>
              <a:rPr lang="en" sz="1800">
                <a:solidFill>
                  <a:schemeClr val="dk1"/>
                </a:solidFill>
                <a:latin typeface="Calibri" charset="0"/>
                <a:ea typeface="Calibri" charset="0"/>
                <a:cs typeface="Calibri" charset="0"/>
                <a:sym typeface="Quattrocento Sans"/>
              </a:rPr>
              <a:t>“standardized” lesson plans          standardized assessment</a:t>
            </a:r>
          </a:p>
        </p:txBody>
      </p:sp>
      <p:sp>
        <p:nvSpPr>
          <p:cNvPr id="84" name="Shape 84"/>
          <p:cNvSpPr txBox="1"/>
          <p:nvPr/>
        </p:nvSpPr>
        <p:spPr>
          <a:xfrm>
            <a:off x="1485050" y="2577850"/>
            <a:ext cx="6315900" cy="600900"/>
          </a:xfrm>
          <a:prstGeom prst="rect">
            <a:avLst/>
          </a:prstGeom>
          <a:noFill/>
          <a:ln>
            <a:noFill/>
          </a:ln>
        </p:spPr>
        <p:txBody>
          <a:bodyPr lIns="91425" tIns="91425" rIns="91425" bIns="91425" anchor="ctr" anchorCtr="0">
            <a:noAutofit/>
          </a:bodyPr>
          <a:lstStyle/>
          <a:p>
            <a:pPr lvl="0" algn="ctr" rtl="0">
              <a:spcBef>
                <a:spcPts val="0"/>
              </a:spcBef>
              <a:buNone/>
            </a:pPr>
            <a:r>
              <a:rPr lang="en" sz="1800">
                <a:solidFill>
                  <a:schemeClr val="dk1"/>
                </a:solidFill>
                <a:latin typeface="Calibri" charset="0"/>
                <a:ea typeface="Calibri" charset="0"/>
                <a:cs typeface="Calibri" charset="0"/>
                <a:sym typeface="Quattrocento Sans"/>
              </a:rPr>
              <a:t>thousands of students          big data </a:t>
            </a:r>
          </a:p>
          <a:p>
            <a:pPr lvl="0" algn="ctr" rtl="0">
              <a:spcBef>
                <a:spcPts val="0"/>
              </a:spcBef>
              <a:buNone/>
            </a:pPr>
            <a:endParaRPr sz="1800">
              <a:latin typeface="Calibri" charset="0"/>
              <a:ea typeface="Calibri" charset="0"/>
              <a:cs typeface="Calibri" charset="0"/>
            </a:endParaRPr>
          </a:p>
        </p:txBody>
      </p:sp>
      <p:sp>
        <p:nvSpPr>
          <p:cNvPr id="85" name="Shape 85"/>
          <p:cNvSpPr/>
          <p:nvPr/>
        </p:nvSpPr>
        <p:spPr>
          <a:xfrm>
            <a:off x="4047750" y="3996050"/>
            <a:ext cx="1048500" cy="1044600"/>
          </a:xfrm>
          <a:prstGeom prst="ellipse">
            <a:avLst/>
          </a:prstGeom>
          <a:solidFill>
            <a:srgbClr val="FFCD00"/>
          </a:solidFill>
          <a:ln>
            <a:noFill/>
          </a:ln>
        </p:spPr>
        <p:txBody>
          <a:bodyPr lIns="91425" tIns="91425" rIns="91425" bIns="91425" anchor="ctr" anchorCtr="0">
            <a:noAutofit/>
          </a:bodyPr>
          <a:lstStyle/>
          <a:p>
            <a:pPr lvl="0">
              <a:spcBef>
                <a:spcPts val="0"/>
              </a:spcBef>
              <a:buNone/>
            </a:pPr>
            <a:endParaRPr/>
          </a:p>
        </p:txBody>
      </p:sp>
      <p:grpSp>
        <p:nvGrpSpPr>
          <p:cNvPr id="86" name="Shape 86"/>
          <p:cNvGrpSpPr/>
          <p:nvPr/>
        </p:nvGrpSpPr>
        <p:grpSpPr>
          <a:xfrm>
            <a:off x="4221675" y="4188545"/>
            <a:ext cx="700642" cy="659614"/>
            <a:chOff x="5292575" y="3681900"/>
            <a:chExt cx="420150" cy="373275"/>
          </a:xfrm>
        </p:grpSpPr>
        <p:sp>
          <p:nvSpPr>
            <p:cNvPr id="87" name="Shape 87"/>
            <p:cNvSpPr/>
            <p:nvPr/>
          </p:nvSpPr>
          <p:spPr>
            <a:xfrm>
              <a:off x="5292575" y="3706875"/>
              <a:ext cx="420150" cy="266700"/>
            </a:xfrm>
            <a:custGeom>
              <a:avLst/>
              <a:gdLst/>
              <a:ahLst/>
              <a:cxnLst/>
              <a:rect l="0" t="0" r="0" b="0"/>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8" name="Shape 88"/>
            <p:cNvSpPr/>
            <p:nvPr/>
          </p:nvSpPr>
          <p:spPr>
            <a:xfrm>
              <a:off x="5490475" y="3681900"/>
              <a:ext cx="24375" cy="25000"/>
            </a:xfrm>
            <a:custGeom>
              <a:avLst/>
              <a:gdLst/>
              <a:ahLst/>
              <a:cxnLst/>
              <a:rect l="0" t="0" r="0" b="0"/>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9" name="Shape 89"/>
            <p:cNvSpPr/>
            <p:nvPr/>
          </p:nvSpPr>
          <p:spPr>
            <a:xfrm>
              <a:off x="5358350" y="3973550"/>
              <a:ext cx="60900" cy="81625"/>
            </a:xfrm>
            <a:custGeom>
              <a:avLst/>
              <a:gdLst/>
              <a:ahLst/>
              <a:cxnLst/>
              <a:rect l="0" t="0" r="0" b="0"/>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0" name="Shape 90"/>
            <p:cNvSpPr/>
            <p:nvPr/>
          </p:nvSpPr>
          <p:spPr>
            <a:xfrm>
              <a:off x="5586050" y="3973550"/>
              <a:ext cx="60925" cy="81625"/>
            </a:xfrm>
            <a:custGeom>
              <a:avLst/>
              <a:gdLst/>
              <a:ahLst/>
              <a:cxnLst/>
              <a:rect l="0" t="0" r="0" b="0"/>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1" name="Shape 91"/>
            <p:cNvSpPr/>
            <p:nvPr/>
          </p:nvSpPr>
          <p:spPr>
            <a:xfrm>
              <a:off x="5316925" y="3731225"/>
              <a:ext cx="371450" cy="218000"/>
            </a:xfrm>
            <a:custGeom>
              <a:avLst/>
              <a:gdLst/>
              <a:ahLst/>
              <a:cxnLst/>
              <a:rect l="0" t="0" r="0" b="0"/>
              <a:pathLst>
                <a:path w="14858" h="8720" fill="none" extrusionOk="0">
                  <a:moveTo>
                    <a:pt x="1" y="0"/>
                  </a:moveTo>
                  <a:lnTo>
                    <a:pt x="1" y="8719"/>
                  </a:lnTo>
                  <a:lnTo>
                    <a:pt x="14857" y="8719"/>
                  </a:lnTo>
                  <a:lnTo>
                    <a:pt x="14857" y="0"/>
                  </a:lnTo>
                  <a:lnTo>
                    <a:pt x="1" y="0"/>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2" name="Shape 92"/>
            <p:cNvSpPr/>
            <p:nvPr/>
          </p:nvSpPr>
          <p:spPr>
            <a:xfrm>
              <a:off x="5380250" y="3784800"/>
              <a:ext cx="230200" cy="115725"/>
            </a:xfrm>
            <a:custGeom>
              <a:avLst/>
              <a:gdLst/>
              <a:ahLst/>
              <a:cxnLst/>
              <a:rect l="0" t="0" r="0" b="0"/>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3" name="Shape 93"/>
            <p:cNvSpPr/>
            <p:nvPr/>
          </p:nvSpPr>
          <p:spPr>
            <a:xfrm>
              <a:off x="5547700" y="3779925"/>
              <a:ext cx="68825" cy="68825"/>
            </a:xfrm>
            <a:custGeom>
              <a:avLst/>
              <a:gdLst/>
              <a:ahLst/>
              <a:cxnLst/>
              <a:rect l="0" t="0" r="0" b="0"/>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94" name="Shape 94"/>
          <p:cNvSpPr txBox="1">
            <a:spLocks noGrp="1"/>
          </p:cNvSpPr>
          <p:nvPr>
            <p:ph type="ctrTitle" idx="4294967295"/>
          </p:nvPr>
        </p:nvSpPr>
        <p:spPr>
          <a:xfrm>
            <a:off x="2168850" y="193825"/>
            <a:ext cx="4806300" cy="1159800"/>
          </a:xfrm>
          <a:prstGeom prst="rect">
            <a:avLst/>
          </a:prstGeom>
        </p:spPr>
        <p:txBody>
          <a:bodyPr lIns="91425" tIns="91425" rIns="91425" bIns="91425" anchor="ctr" anchorCtr="0">
            <a:noAutofit/>
          </a:bodyPr>
          <a:lstStyle/>
          <a:p>
            <a:pPr lvl="0" algn="ctr" rtl="0">
              <a:spcBef>
                <a:spcPts val="0"/>
              </a:spcBef>
              <a:buNone/>
            </a:pPr>
            <a:r>
              <a:rPr lang="en" sz="7200" dirty="0">
                <a:latin typeface="Book Antiqua" charset="0"/>
                <a:ea typeface="Book Antiqua" charset="0"/>
                <a:cs typeface="Book Antiqua" charset="0"/>
              </a:rPr>
              <a:t>BIG</a:t>
            </a:r>
          </a:p>
        </p:txBody>
      </p:sp>
      <p:sp>
        <p:nvSpPr>
          <p:cNvPr id="95" name="Shape 95"/>
          <p:cNvSpPr txBox="1">
            <a:spLocks noGrp="1"/>
          </p:cNvSpPr>
          <p:nvPr>
            <p:ph type="subTitle" idx="4294967295"/>
          </p:nvPr>
        </p:nvSpPr>
        <p:spPr>
          <a:xfrm>
            <a:off x="250950" y="1068900"/>
            <a:ext cx="8642100" cy="784800"/>
          </a:xfrm>
          <a:prstGeom prst="rect">
            <a:avLst/>
          </a:prstGeom>
        </p:spPr>
        <p:txBody>
          <a:bodyPr lIns="91425" tIns="91425" rIns="91425" bIns="91425" anchor="t" anchorCtr="0">
            <a:noAutofit/>
          </a:bodyPr>
          <a:lstStyle/>
          <a:p>
            <a:pPr lvl="0" algn="ctr" rtl="0">
              <a:spcBef>
                <a:spcPts val="0"/>
              </a:spcBef>
              <a:buNone/>
            </a:pPr>
            <a:r>
              <a:rPr lang="en" sz="3600" b="1" i="1" dirty="0">
                <a:latin typeface="Book Antiqua" charset="0"/>
                <a:ea typeface="Book Antiqua" charset="0"/>
                <a:cs typeface="Book Antiqua" charset="0"/>
                <a:sym typeface="Lora"/>
              </a:rPr>
              <a:t>Information Literacy + Assessment </a:t>
            </a:r>
          </a:p>
          <a:p>
            <a:pPr lvl="0" rtl="0">
              <a:spcBef>
                <a:spcPts val="0"/>
              </a:spcBef>
              <a:buClr>
                <a:schemeClr val="dk1"/>
              </a:buClr>
              <a:buSzPct val="61111"/>
              <a:buFont typeface="Arial"/>
              <a:buNone/>
            </a:pPr>
            <a:endParaRPr sz="1800" dirty="0">
              <a:solidFill>
                <a:schemeClr val="dk1"/>
              </a:solidFill>
              <a:highlight>
                <a:srgbClr val="FFCD00"/>
              </a:highlight>
              <a:latin typeface="Book Antiqua" charset="0"/>
              <a:ea typeface="Book Antiqua" charset="0"/>
              <a:cs typeface="Book Antiqua" charset="0"/>
            </a:endParaRPr>
          </a:p>
          <a:p>
            <a:pPr lvl="0" rtl="0">
              <a:spcBef>
                <a:spcPts val="0"/>
              </a:spcBef>
              <a:buNone/>
            </a:pPr>
            <a:endParaRPr b="1" dirty="0">
              <a:latin typeface="Book Antiqua" charset="0"/>
              <a:ea typeface="Book Antiqua" charset="0"/>
              <a:cs typeface="Book Antiqua" charset="0"/>
            </a:endParaRPr>
          </a:p>
        </p:txBody>
      </p:sp>
      <p:sp>
        <p:nvSpPr>
          <p:cNvPr id="96" name="Shape 96"/>
          <p:cNvSpPr txBox="1"/>
          <p:nvPr/>
        </p:nvSpPr>
        <p:spPr>
          <a:xfrm>
            <a:off x="1418600" y="1993000"/>
            <a:ext cx="6448800" cy="465000"/>
          </a:xfrm>
          <a:prstGeom prst="rect">
            <a:avLst/>
          </a:prstGeom>
          <a:noFill/>
          <a:ln>
            <a:noFill/>
          </a:ln>
        </p:spPr>
        <p:txBody>
          <a:bodyPr lIns="91425" tIns="91425" rIns="91425" bIns="91425" anchor="t" anchorCtr="0">
            <a:noAutofit/>
          </a:bodyPr>
          <a:lstStyle/>
          <a:p>
            <a:pPr lvl="0" algn="ctr" rtl="0">
              <a:spcBef>
                <a:spcPts val="0"/>
              </a:spcBef>
              <a:buNone/>
            </a:pPr>
            <a:r>
              <a:rPr lang="en" sz="1800" dirty="0">
                <a:latin typeface="Calibri" charset="0"/>
                <a:ea typeface="Calibri" charset="0"/>
                <a:cs typeface="Calibri" charset="0"/>
                <a:sym typeface="Quattrocento Sans"/>
              </a:rPr>
              <a:t>many different instructors          difficult to control </a:t>
            </a:r>
          </a:p>
          <a:p>
            <a:pPr lvl="0" algn="ctr" rtl="0">
              <a:spcBef>
                <a:spcPts val="0"/>
              </a:spcBef>
              <a:buNone/>
            </a:pPr>
            <a:endParaRPr sz="1800" dirty="0">
              <a:latin typeface="Calibri" charset="0"/>
              <a:ea typeface="Calibri" charset="0"/>
              <a:cs typeface="Calibri" charset="0"/>
              <a:sym typeface="Quattrocento Sans"/>
            </a:endParaRPr>
          </a:p>
          <a:p>
            <a:pPr lvl="0" algn="ctr" rtl="0">
              <a:spcBef>
                <a:spcPts val="0"/>
              </a:spcBef>
              <a:buNone/>
            </a:pPr>
            <a:endParaRPr sz="1800" dirty="0">
              <a:latin typeface="Calibri" charset="0"/>
              <a:ea typeface="Calibri" charset="0"/>
              <a:cs typeface="Calibri" charset="0"/>
              <a:sym typeface="Quattrocento Sans"/>
            </a:endParaRPr>
          </a:p>
          <a:p>
            <a:pPr lvl="0" algn="ctr">
              <a:spcBef>
                <a:spcPts val="0"/>
              </a:spcBef>
              <a:buNone/>
            </a:pPr>
            <a:r>
              <a:rPr lang="en" sz="1800" dirty="0">
                <a:latin typeface="Calibri" charset="0"/>
                <a:ea typeface="Calibri" charset="0"/>
                <a:cs typeface="Calibri" charset="0"/>
                <a:sym typeface="Quattrocento Sans"/>
              </a:rPr>
              <a:t>	</a:t>
            </a:r>
          </a:p>
        </p:txBody>
      </p:sp>
      <p:sp>
        <p:nvSpPr>
          <p:cNvPr id="97" name="Shape 97"/>
          <p:cNvSpPr/>
          <p:nvPr/>
        </p:nvSpPr>
        <p:spPr>
          <a:xfrm>
            <a:off x="4922325" y="2182000"/>
            <a:ext cx="222600" cy="113100"/>
          </a:xfrm>
          <a:prstGeom prst="rightArrow">
            <a:avLst>
              <a:gd name="adj1" fmla="val 50000"/>
              <a:gd name="adj2" fmla="val 50000"/>
            </a:avLst>
          </a:prstGeom>
          <a:solidFill>
            <a:srgbClr val="000000"/>
          </a:solidFill>
          <a:ln>
            <a:noFill/>
          </a:ln>
        </p:spPr>
        <p:txBody>
          <a:bodyPr lIns="91425" tIns="91425" rIns="91425" bIns="91425" anchor="ctr" anchorCtr="0">
            <a:noAutofit/>
          </a:bodyPr>
          <a:lstStyle/>
          <a:p>
            <a:pPr lvl="0">
              <a:spcBef>
                <a:spcPts val="0"/>
              </a:spcBef>
              <a:buNone/>
            </a:pPr>
            <a:endParaRPr/>
          </a:p>
        </p:txBody>
      </p:sp>
      <p:sp>
        <p:nvSpPr>
          <p:cNvPr id="98" name="Shape 98"/>
          <p:cNvSpPr/>
          <p:nvPr/>
        </p:nvSpPr>
        <p:spPr>
          <a:xfrm>
            <a:off x="5230650" y="2728175"/>
            <a:ext cx="222600" cy="113100"/>
          </a:xfrm>
          <a:prstGeom prst="rightArrow">
            <a:avLst>
              <a:gd name="adj1" fmla="val 50000"/>
              <a:gd name="adj2" fmla="val 50000"/>
            </a:avLst>
          </a:prstGeom>
          <a:solidFill>
            <a:srgbClr val="000000"/>
          </a:solidFill>
          <a:ln>
            <a:noFill/>
          </a:ln>
        </p:spPr>
        <p:txBody>
          <a:bodyPr lIns="91425" tIns="91425" rIns="91425" bIns="91425" anchor="ctr" anchorCtr="0">
            <a:noAutofit/>
          </a:bodyPr>
          <a:lstStyle/>
          <a:p>
            <a:pPr lvl="0">
              <a:spcBef>
                <a:spcPts val="0"/>
              </a:spcBef>
              <a:buNone/>
            </a:pPr>
            <a:endParaRPr/>
          </a:p>
        </p:txBody>
      </p:sp>
      <p:sp>
        <p:nvSpPr>
          <p:cNvPr id="99" name="Shape 99"/>
          <p:cNvSpPr/>
          <p:nvPr/>
        </p:nvSpPr>
        <p:spPr>
          <a:xfrm>
            <a:off x="4655800" y="3298600"/>
            <a:ext cx="222600" cy="113100"/>
          </a:xfrm>
          <a:prstGeom prst="rightArrow">
            <a:avLst>
              <a:gd name="adj1" fmla="val 50000"/>
              <a:gd name="adj2" fmla="val 50000"/>
            </a:avLst>
          </a:prstGeom>
          <a:solidFill>
            <a:srgbClr val="000000"/>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Shape 411"/>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412" name="Shape 412"/>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Example from AWP Rubric </a:t>
            </a:r>
          </a:p>
        </p:txBody>
      </p:sp>
      <p:graphicFrame>
        <p:nvGraphicFramePr>
          <p:cNvPr id="413" name="Shape 413"/>
          <p:cNvGraphicFramePr/>
          <p:nvPr>
            <p:extLst>
              <p:ext uri="{D42A27DB-BD31-4B8C-83A1-F6EECF244321}">
                <p14:modId xmlns:p14="http://schemas.microsoft.com/office/powerpoint/2010/main" val="976023089"/>
              </p:ext>
            </p:extLst>
          </p:nvPr>
        </p:nvGraphicFramePr>
        <p:xfrm>
          <a:off x="453750" y="1261875"/>
          <a:ext cx="8236500" cy="3322230"/>
        </p:xfrm>
        <a:graphic>
          <a:graphicData uri="http://schemas.openxmlformats.org/drawingml/2006/table">
            <a:tbl>
              <a:tblPr>
                <a:noFill/>
                <a:tableStyleId>{94DCFE82-B6BF-4BAF-BE82-0FCC7E28F01E}</a:tableStyleId>
              </a:tblPr>
              <a:tblGrid>
                <a:gridCol w="2059125"/>
                <a:gridCol w="2059125"/>
                <a:gridCol w="2059125"/>
                <a:gridCol w="2059125"/>
              </a:tblGrid>
              <a:tr h="396200">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Developing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a:txBody>
                    <a:bodyPr/>
                    <a:lstStyle/>
                    <a:p>
                      <a:pPr lvl="0" algn="ctr" rtl="0">
                        <a:spcBef>
                          <a:spcPts val="0"/>
                        </a:spcBef>
                        <a:buNone/>
                      </a:pPr>
                      <a:r>
                        <a:rPr lang="en" b="1">
                          <a:solidFill>
                            <a:srgbClr val="FFFFFF"/>
                          </a:solidFill>
                          <a:latin typeface="Calibri" charset="0"/>
                          <a:ea typeface="Calibri" charset="0"/>
                          <a:cs typeface="Calibri" charset="0"/>
                          <a:sym typeface="Quattrocento Sans"/>
                        </a:rPr>
                        <a:t>Unacceptable (0)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r>
              <a:tr h="396200">
                <a:tc gridSpan="4">
                  <a:txBody>
                    <a:bodyPr/>
                    <a:lstStyle/>
                    <a:p>
                      <a:pPr lvl="0" rtl="0">
                        <a:spcBef>
                          <a:spcPts val="0"/>
                        </a:spcBef>
                        <a:buNone/>
                      </a:pPr>
                      <a:r>
                        <a:rPr lang="en" b="1">
                          <a:latin typeface="Calibri" charset="0"/>
                          <a:ea typeface="Calibri" charset="0"/>
                          <a:cs typeface="Calibri" charset="0"/>
                          <a:sym typeface="Quattrocento Sans"/>
                        </a:rPr>
                        <a:t>Source Quality </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81000">
                <a:tc>
                  <a:txBody>
                    <a:bodyPr/>
                    <a:lstStyle/>
                    <a:p>
                      <a:pPr lvl="0" algn="ctr" rtl="0">
                        <a:spcBef>
                          <a:spcPts val="0"/>
                        </a:spcBef>
                        <a:buNone/>
                      </a:pPr>
                      <a:r>
                        <a:rPr lang="en" dirty="0">
                          <a:latin typeface="Calibri" charset="0"/>
                          <a:ea typeface="Calibri" charset="0"/>
                          <a:cs typeface="Calibri" charset="0"/>
                          <a:sym typeface="Quattrocento Sans"/>
                        </a:rPr>
                        <a:t>The writer consistently integrates a rich variety of high quality and scholarly research relevant to his/her argument. The writer exceeds the audience’s expectations for relevant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a:latin typeface="Calibri" charset="0"/>
                          <a:ea typeface="Calibri" charset="0"/>
                          <a:cs typeface="Calibri" charset="0"/>
                          <a:sym typeface="Quattrocento Sans"/>
                        </a:rPr>
                        <a:t>Writer employs research that is credible and relevant to his/her argument. The writer meets the audience’s expectations for appropriate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a:latin typeface="Calibri" charset="0"/>
                          <a:ea typeface="Calibri" charset="0"/>
                          <a:cs typeface="Calibri" charset="0"/>
                          <a:sym typeface="Quattrocento Sans"/>
                        </a:rPr>
                        <a:t>Writer draws on sources that are not consistently relevant or credible. Few of these sources are scholarly. The writer may misunderstand the audience’s expectations for research, drawing on inappropriate sources or ignoring important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dirty="0">
                          <a:latin typeface="Calibri" charset="0"/>
                          <a:ea typeface="Calibri" charset="0"/>
                          <a:cs typeface="Calibri" charset="0"/>
                          <a:sym typeface="Quattrocento Sans"/>
                        </a:rPr>
                        <a:t>Writer rarely integrates research into his/her essay, and/or when the writer does integrate sources, they are not relevant, credible, or scholarly. The writer fails to meet the audience’s expectations for relevant and appropriate sources.</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419" name="Shape 419"/>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AWP Results - Fall 2015</a:t>
            </a:r>
          </a:p>
        </p:txBody>
      </p:sp>
      <p:graphicFrame>
        <p:nvGraphicFramePr>
          <p:cNvPr id="420" name="Shape 420"/>
          <p:cNvGraphicFramePr/>
          <p:nvPr>
            <p:extLst>
              <p:ext uri="{D42A27DB-BD31-4B8C-83A1-F6EECF244321}">
                <p14:modId xmlns:p14="http://schemas.microsoft.com/office/powerpoint/2010/main" val="1539961037"/>
              </p:ext>
            </p:extLst>
          </p:nvPr>
        </p:nvGraphicFramePr>
        <p:xfrm>
          <a:off x="311737" y="1322200"/>
          <a:ext cx="8520425" cy="2194380"/>
        </p:xfrm>
        <a:graphic>
          <a:graphicData uri="http://schemas.openxmlformats.org/drawingml/2006/table">
            <a:tbl>
              <a:tblPr>
                <a:noFill/>
                <a:tableStyleId>{94DCFE82-B6BF-4BAF-BE82-0FCC7E28F01E}</a:tableStyleId>
              </a:tblPr>
              <a:tblGrid>
                <a:gridCol w="1251575"/>
                <a:gridCol w="807650"/>
                <a:gridCol w="807650"/>
                <a:gridCol w="807650"/>
                <a:gridCol w="807650"/>
                <a:gridCol w="807650"/>
                <a:gridCol w="807650"/>
                <a:gridCol w="807650"/>
                <a:gridCol w="807650"/>
                <a:gridCol w="807650"/>
              </a:tblGrid>
              <a:tr h="0">
                <a:tc gridSpan="2">
                  <a:txBody>
                    <a:bodyPr/>
                    <a:lstStyle/>
                    <a:p>
                      <a:pPr lvl="0" rtl="0">
                        <a:spcBef>
                          <a:spcPts val="0"/>
                        </a:spcBef>
                        <a:buNone/>
                      </a:pPr>
                      <a:endParaRPr sz="1200" b="1" dirty="0">
                        <a:latin typeface="Calibri" charset="0"/>
                        <a:ea typeface="Calibri" charset="0"/>
                        <a:cs typeface="Calibri" charset="0"/>
                        <a:sym typeface="Quattrocento Sans"/>
                      </a:endParaRP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1200" b="1">
                          <a:solidFill>
                            <a:srgbClr val="FFFFFF"/>
                          </a:solidFill>
                          <a:latin typeface="Calibri" charset="0"/>
                          <a:ea typeface="Calibri" charset="0"/>
                          <a:cs typeface="Calibri" charset="0"/>
                          <a:sym typeface="Quattrocento Sans"/>
                        </a:rPr>
                        <a:t>Advanced (3)</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200" b="1">
                          <a:solidFill>
                            <a:srgbClr val="FFFFFF"/>
                          </a:solidFill>
                          <a:latin typeface="Calibri" charset="0"/>
                          <a:ea typeface="Calibri" charset="0"/>
                          <a:cs typeface="Calibri" charset="0"/>
                          <a:sym typeface="Quattrocento Sans"/>
                        </a:rPr>
                        <a:t>Proficient (2)</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200" b="1">
                          <a:solidFill>
                            <a:srgbClr val="FFFFFF"/>
                          </a:solidFill>
                          <a:latin typeface="Calibri" charset="0"/>
                          <a:ea typeface="Calibri" charset="0"/>
                          <a:cs typeface="Calibri" charset="0"/>
                          <a:sym typeface="Quattrocento Sans"/>
                        </a:rPr>
                        <a:t>Developing (1)</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200" b="1">
                          <a:solidFill>
                            <a:srgbClr val="FFFFFF"/>
                          </a:solidFill>
                          <a:latin typeface="Calibri" charset="0"/>
                          <a:ea typeface="Calibri" charset="0"/>
                          <a:cs typeface="Calibri" charset="0"/>
                          <a:sym typeface="Quattrocento Sans"/>
                        </a:rPr>
                        <a:t>Unacceptable (0)</a:t>
                      </a:r>
                    </a:p>
                  </a:txBody>
                  <a:tcPr marL="91425" marR="91425" marT="91425" marB="91425">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r>
              <a:tr h="0">
                <a:tc>
                  <a:txBody>
                    <a:bodyPr/>
                    <a:lstStyle/>
                    <a:p>
                      <a:pPr lvl="0" rtl="0">
                        <a:spcBef>
                          <a:spcPts val="0"/>
                        </a:spcBef>
                        <a:buNone/>
                      </a:pPr>
                      <a:r>
                        <a:rPr lang="en" sz="1200" b="1">
                          <a:latin typeface="Calibri" charset="0"/>
                          <a:ea typeface="Calibri" charset="0"/>
                          <a:cs typeface="Calibri" charset="0"/>
                          <a:sym typeface="Quattrocento Sans"/>
                        </a:rPr>
                        <a:t>Rubric Criterion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Mean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c>
                  <a:txBody>
                    <a:bodyPr/>
                    <a:lstStyle/>
                    <a:p>
                      <a:pPr lvl="0" algn="ctr" rtl="0">
                        <a:spcBef>
                          <a:spcPts val="0"/>
                        </a:spcBef>
                        <a:buNone/>
                      </a:pPr>
                      <a:r>
                        <a:rPr lang="en" sz="1200" b="1">
                          <a:latin typeface="Calibri" charset="0"/>
                          <a:ea typeface="Calibri" charset="0"/>
                          <a:cs typeface="Calibri" charset="0"/>
                          <a:sym typeface="Quattrocento Sans"/>
                        </a:rPr>
                        <a:t>n</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CD00"/>
                    </a:solidFill>
                  </a:tcPr>
                </a:tc>
              </a:tr>
              <a:tr h="253950">
                <a:tc>
                  <a:txBody>
                    <a:bodyPr/>
                    <a:lstStyle/>
                    <a:p>
                      <a:pPr lvl="0" rtl="0">
                        <a:spcBef>
                          <a:spcPts val="0"/>
                        </a:spcBef>
                        <a:buNone/>
                      </a:pPr>
                      <a:r>
                        <a:rPr lang="en" sz="1200" b="1">
                          <a:latin typeface="Calibri" charset="0"/>
                          <a:ea typeface="Calibri" charset="0"/>
                          <a:cs typeface="Calibri" charset="0"/>
                          <a:sym typeface="Quattrocento Sans"/>
                        </a:rPr>
                        <a:t>Source Quality</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b="1">
                          <a:latin typeface="Calibri" charset="0"/>
                          <a:ea typeface="Calibri" charset="0"/>
                          <a:cs typeface="Calibri" charset="0"/>
                          <a:sym typeface="Quattrocento Sans"/>
                        </a:rPr>
                        <a:t>2.05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37%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1300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42%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1468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430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35700">
                <a:tc>
                  <a:txBody>
                    <a:bodyPr/>
                    <a:lstStyle/>
                    <a:p>
                      <a:pPr lvl="0" rtl="0">
                        <a:spcBef>
                          <a:spcPts val="0"/>
                        </a:spcBef>
                        <a:buNone/>
                      </a:pPr>
                      <a:r>
                        <a:rPr lang="en" sz="1200" b="1">
                          <a:latin typeface="Calibri" charset="0"/>
                          <a:ea typeface="Calibri" charset="0"/>
                          <a:cs typeface="Calibri" charset="0"/>
                          <a:sym typeface="Quattrocento Sans"/>
                        </a:rPr>
                        <a:t>Source Use</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b="1">
                          <a:latin typeface="Calibri" charset="0"/>
                          <a:ea typeface="Calibri" charset="0"/>
                          <a:cs typeface="Calibri" charset="0"/>
                          <a:sym typeface="Quattrocento Sans"/>
                        </a:rPr>
                        <a:t>2.00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30%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988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47%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1518</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20%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660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86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r h="253950">
                <a:tc>
                  <a:txBody>
                    <a:bodyPr/>
                    <a:lstStyle/>
                    <a:p>
                      <a:pPr lvl="0" rtl="0">
                        <a:spcBef>
                          <a:spcPts val="0"/>
                        </a:spcBef>
                        <a:buNone/>
                      </a:pPr>
                      <a:r>
                        <a:rPr lang="en" sz="1200" b="1">
                          <a:latin typeface="Calibri" charset="0"/>
                          <a:ea typeface="Calibri" charset="0"/>
                          <a:cs typeface="Calibri" charset="0"/>
                          <a:sym typeface="Quattrocento Sans"/>
                        </a:rPr>
                        <a:t>Citation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b="1">
                          <a:latin typeface="Calibri" charset="0"/>
                          <a:ea typeface="Calibri" charset="0"/>
                          <a:cs typeface="Calibri" charset="0"/>
                          <a:sym typeface="Quattrocento Sans"/>
                        </a:rPr>
                        <a:t>2.04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33%</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1132</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45%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1520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15%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514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7%</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a:txBody>
                    <a:bodyPr/>
                    <a:lstStyle/>
                    <a:p>
                      <a:pPr lvl="0" algn="ctr" rtl="0">
                        <a:spcBef>
                          <a:spcPts val="0"/>
                        </a:spcBef>
                        <a:buNone/>
                      </a:pPr>
                      <a:r>
                        <a:rPr lang="en" sz="1200">
                          <a:latin typeface="Calibri" charset="0"/>
                          <a:ea typeface="Calibri" charset="0"/>
                          <a:cs typeface="Calibri" charset="0"/>
                          <a:sym typeface="Quattrocento Sans"/>
                        </a:rPr>
                        <a:t>230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r>
              <a:tr h="253950">
                <a:tc gridSpan="2">
                  <a:txBody>
                    <a:bodyPr/>
                    <a:lstStyle/>
                    <a:p>
                      <a:pPr lvl="0" rtl="0">
                        <a:spcBef>
                          <a:spcPts val="0"/>
                        </a:spcBef>
                        <a:buNone/>
                      </a:pPr>
                      <a:r>
                        <a:rPr lang="en" sz="1200" b="1">
                          <a:latin typeface="Calibri" charset="0"/>
                          <a:ea typeface="Calibri" charset="0"/>
                          <a:cs typeface="Calibri" charset="0"/>
                          <a:sym typeface="Quattrocento Sans"/>
                        </a:rPr>
                        <a:t>Total</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hMerge="1">
                  <a:txBody>
                    <a:bodyPr/>
                    <a:lstStyle/>
                    <a:p>
                      <a:endParaRPr lang="en-US"/>
                    </a:p>
                  </a:txBody>
                  <a:tcPr/>
                </a:tc>
                <a:tc>
                  <a:txBody>
                    <a:bodyPr/>
                    <a:lstStyle/>
                    <a:p>
                      <a:pPr lvl="0" algn="ctr" rtl="0">
                        <a:spcBef>
                          <a:spcPts val="0"/>
                        </a:spcBef>
                        <a:buNone/>
                      </a:pPr>
                      <a:r>
                        <a:rPr lang="en" sz="1200">
                          <a:latin typeface="Calibri" charset="0"/>
                          <a:ea typeface="Calibri" charset="0"/>
                          <a:cs typeface="Calibri" charset="0"/>
                          <a:sym typeface="Quattrocento Sans"/>
                        </a:rPr>
                        <a:t>35%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3420</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45%</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4506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16%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1604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a:latin typeface="Calibri" charset="0"/>
                          <a:ea typeface="Calibri" charset="0"/>
                          <a:cs typeface="Calibri" charset="0"/>
                          <a:sym typeface="Quattrocento Sans"/>
                        </a:rPr>
                        <a:t>4%</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c>
                  <a:txBody>
                    <a:bodyPr/>
                    <a:lstStyle/>
                    <a:p>
                      <a:pPr lvl="0" algn="ctr" rtl="0">
                        <a:spcBef>
                          <a:spcPts val="0"/>
                        </a:spcBef>
                        <a:buNone/>
                      </a:pPr>
                      <a:r>
                        <a:rPr lang="en" sz="1200" dirty="0">
                          <a:latin typeface="Calibri" charset="0"/>
                          <a:ea typeface="Calibri" charset="0"/>
                          <a:cs typeface="Calibri" charset="0"/>
                          <a:sym typeface="Quattrocento Sans"/>
                        </a:rPr>
                        <a:t>376</a:t>
                      </a:r>
                    </a:p>
                  </a:txBody>
                  <a:tcPr marL="63500" marR="63500" marT="63500" marB="63500"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EFEFEF"/>
                    </a:solidFill>
                  </a:tcPr>
                </a:tc>
              </a:tr>
            </a:tbl>
          </a:graphicData>
        </a:graphic>
      </p:graphicFrame>
      <p:sp>
        <p:nvSpPr>
          <p:cNvPr id="421" name="Shape 421"/>
          <p:cNvSpPr/>
          <p:nvPr/>
        </p:nvSpPr>
        <p:spPr>
          <a:xfrm>
            <a:off x="8180450" y="2815125"/>
            <a:ext cx="525600" cy="291300"/>
          </a:xfrm>
          <a:prstGeom prst="donut">
            <a:avLst>
              <a:gd name="adj" fmla="val 18479"/>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422" name="Shape 422"/>
          <p:cNvSpPr/>
          <p:nvPr/>
        </p:nvSpPr>
        <p:spPr>
          <a:xfrm>
            <a:off x="7360275" y="2451350"/>
            <a:ext cx="525600" cy="291300"/>
          </a:xfrm>
          <a:prstGeom prst="donut">
            <a:avLst>
              <a:gd name="adj" fmla="val 17215"/>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423" name="Shape 423"/>
          <p:cNvSpPr/>
          <p:nvPr/>
        </p:nvSpPr>
        <p:spPr>
          <a:xfrm>
            <a:off x="7360275" y="2085075"/>
            <a:ext cx="525600" cy="291300"/>
          </a:xfrm>
          <a:prstGeom prst="donut">
            <a:avLst>
              <a:gd name="adj" fmla="val 15590"/>
            </a:avLst>
          </a:prstGeom>
          <a:solidFill>
            <a:srgbClr val="CC0000"/>
          </a:solidFill>
          <a:ln>
            <a:noFill/>
          </a:ln>
        </p:spPr>
        <p:txBody>
          <a:bodyPr lIns="91425" tIns="91425" rIns="91425" bIns="91425" anchor="ctr" anchorCtr="0">
            <a:noAutofit/>
          </a:bodyPr>
          <a:lstStyle/>
          <a:p>
            <a:pPr lvl="0">
              <a:spcBef>
                <a:spcPts val="0"/>
              </a:spcBef>
              <a:buNone/>
            </a:pPr>
            <a:endParaRPr/>
          </a:p>
        </p:txBody>
      </p:sp>
      <p:sp>
        <p:nvSpPr>
          <p:cNvPr id="424" name="Shape 424"/>
          <p:cNvSpPr/>
          <p:nvPr/>
        </p:nvSpPr>
        <p:spPr>
          <a:xfrm>
            <a:off x="2497525" y="3187300"/>
            <a:ext cx="525600" cy="291300"/>
          </a:xfrm>
          <a:prstGeom prst="donut">
            <a:avLst>
              <a:gd name="adj" fmla="val 17126"/>
            </a:avLst>
          </a:prstGeom>
          <a:solidFill>
            <a:srgbClr val="6AA84F"/>
          </a:solidFill>
          <a:ln>
            <a:noFill/>
          </a:ln>
        </p:spPr>
        <p:txBody>
          <a:bodyPr lIns="91425" tIns="91425" rIns="91425" bIns="91425" anchor="ctr" anchorCtr="0">
            <a:noAutofit/>
          </a:bodyPr>
          <a:lstStyle/>
          <a:p>
            <a:pPr lvl="0">
              <a:spcBef>
                <a:spcPts val="0"/>
              </a:spcBef>
              <a:buNone/>
            </a:pPr>
            <a:endParaRPr/>
          </a:p>
        </p:txBody>
      </p:sp>
      <p:sp>
        <p:nvSpPr>
          <p:cNvPr id="425" name="Shape 425"/>
          <p:cNvSpPr/>
          <p:nvPr/>
        </p:nvSpPr>
        <p:spPr>
          <a:xfrm>
            <a:off x="4123025" y="3187300"/>
            <a:ext cx="525600" cy="291300"/>
          </a:xfrm>
          <a:prstGeom prst="donut">
            <a:avLst>
              <a:gd name="adj" fmla="val 18408"/>
            </a:avLst>
          </a:prstGeom>
          <a:solidFill>
            <a:srgbClr val="6AA84F"/>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cxnSp>
        <p:nvCxnSpPr>
          <p:cNvPr id="430" name="Shape 430"/>
          <p:cNvCxnSpPr/>
          <p:nvPr/>
        </p:nvCxnSpPr>
        <p:spPr>
          <a:xfrm>
            <a:off x="-6025" y="1668728"/>
            <a:ext cx="9162000" cy="0"/>
          </a:xfrm>
          <a:prstGeom prst="straightConnector1">
            <a:avLst/>
          </a:prstGeom>
          <a:noFill/>
          <a:ln w="9525" cap="flat" cmpd="sng">
            <a:solidFill>
              <a:srgbClr val="CCCCCC"/>
            </a:solidFill>
            <a:prstDash val="solid"/>
            <a:round/>
            <a:headEnd type="none" w="lg" len="lg"/>
            <a:tailEnd type="none" w="lg" len="lg"/>
          </a:ln>
        </p:spPr>
      </p:cxnSp>
      <p:sp>
        <p:nvSpPr>
          <p:cNvPr id="431" name="Shape 431"/>
          <p:cNvSpPr/>
          <p:nvPr/>
        </p:nvSpPr>
        <p:spPr>
          <a:xfrm>
            <a:off x="838525" y="566981"/>
            <a:ext cx="2203500" cy="2203500"/>
          </a:xfrm>
          <a:prstGeom prst="ellipse">
            <a:avLst/>
          </a:prstGeom>
          <a:solidFill>
            <a:srgbClr val="FFCD00"/>
          </a:solidFill>
          <a:ln>
            <a:noFill/>
          </a:ln>
        </p:spPr>
        <p:txBody>
          <a:bodyPr lIns="91425" tIns="91425" rIns="91425" bIns="91425" anchor="ctr" anchorCtr="0">
            <a:noAutofit/>
          </a:bodyPr>
          <a:lstStyle/>
          <a:p>
            <a:pPr lvl="0" rtl="0">
              <a:spcBef>
                <a:spcPts val="0"/>
              </a:spcBef>
              <a:buNone/>
            </a:pPr>
            <a:endParaRPr/>
          </a:p>
        </p:txBody>
      </p:sp>
      <p:sp>
        <p:nvSpPr>
          <p:cNvPr id="432" name="Shape 432"/>
          <p:cNvSpPr/>
          <p:nvPr/>
        </p:nvSpPr>
        <p:spPr>
          <a:xfrm>
            <a:off x="1828424" y="890153"/>
            <a:ext cx="161807" cy="154499"/>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3" name="Shape 433"/>
          <p:cNvSpPr/>
          <p:nvPr/>
        </p:nvSpPr>
        <p:spPr>
          <a:xfrm rot="2697385">
            <a:off x="2368362" y="1885038"/>
            <a:ext cx="245621" cy="23452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4" name="Shape 434"/>
          <p:cNvSpPr/>
          <p:nvPr/>
        </p:nvSpPr>
        <p:spPr>
          <a:xfrm>
            <a:off x="2562675" y="1751150"/>
            <a:ext cx="98383" cy="9397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5" name="Shape 435"/>
          <p:cNvSpPr/>
          <p:nvPr/>
        </p:nvSpPr>
        <p:spPr>
          <a:xfrm rot="1280154">
            <a:off x="1108446" y="1955317"/>
            <a:ext cx="98367" cy="9397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436" name="Shape 436"/>
          <p:cNvGrpSpPr/>
          <p:nvPr/>
        </p:nvGrpSpPr>
        <p:grpSpPr>
          <a:xfrm>
            <a:off x="2194866" y="1044662"/>
            <a:ext cx="507083" cy="489989"/>
            <a:chOff x="5961125" y="1623900"/>
            <a:chExt cx="427450" cy="448175"/>
          </a:xfrm>
        </p:grpSpPr>
        <p:sp>
          <p:nvSpPr>
            <p:cNvPr id="437" name="Shape 437"/>
            <p:cNvSpPr/>
            <p:nvPr/>
          </p:nvSpPr>
          <p:spPr>
            <a:xfrm>
              <a:off x="5961125" y="1678700"/>
              <a:ext cx="376925" cy="376925"/>
            </a:xfrm>
            <a:custGeom>
              <a:avLst/>
              <a:gdLst/>
              <a:ahLst/>
              <a:cxnLst/>
              <a:rect l="0" t="0" r="0" b="0"/>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8" name="Shape 438"/>
            <p:cNvSpPr/>
            <p:nvPr/>
          </p:nvSpPr>
          <p:spPr>
            <a:xfrm>
              <a:off x="6009825" y="1727425"/>
              <a:ext cx="279500" cy="279500"/>
            </a:xfrm>
            <a:custGeom>
              <a:avLst/>
              <a:gdLst/>
              <a:ahLst/>
              <a:cxnLst/>
              <a:rect l="0" t="0" r="0" b="0"/>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39" name="Shape 439"/>
            <p:cNvSpPr/>
            <p:nvPr/>
          </p:nvSpPr>
          <p:spPr>
            <a:xfrm>
              <a:off x="6107250" y="1824850"/>
              <a:ext cx="84650" cy="84650"/>
            </a:xfrm>
            <a:custGeom>
              <a:avLst/>
              <a:gdLst/>
              <a:ahLst/>
              <a:cxnLst/>
              <a:rect l="0" t="0" r="0" b="0"/>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0" name="Shape 440"/>
            <p:cNvSpPr/>
            <p:nvPr/>
          </p:nvSpPr>
          <p:spPr>
            <a:xfrm>
              <a:off x="6058550" y="1776125"/>
              <a:ext cx="182075" cy="182075"/>
            </a:xfrm>
            <a:custGeom>
              <a:avLst/>
              <a:gdLst/>
              <a:ahLst/>
              <a:cxnLst/>
              <a:rect l="0" t="0" r="0" b="0"/>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1" name="Shape 441"/>
            <p:cNvSpPr/>
            <p:nvPr/>
          </p:nvSpPr>
          <p:spPr>
            <a:xfrm>
              <a:off x="5971475" y="2001400"/>
              <a:ext cx="74925" cy="70675"/>
            </a:xfrm>
            <a:custGeom>
              <a:avLst/>
              <a:gdLst/>
              <a:ahLst/>
              <a:cxnLst/>
              <a:rect l="0" t="0" r="0" b="0"/>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2" name="Shape 442"/>
            <p:cNvSpPr/>
            <p:nvPr/>
          </p:nvSpPr>
          <p:spPr>
            <a:xfrm>
              <a:off x="6253375" y="2001400"/>
              <a:ext cx="74325" cy="70675"/>
            </a:xfrm>
            <a:custGeom>
              <a:avLst/>
              <a:gdLst/>
              <a:ahLst/>
              <a:cxnLst/>
              <a:rect l="0" t="0" r="0" b="0"/>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3" name="Shape 443"/>
            <p:cNvSpPr/>
            <p:nvPr/>
          </p:nvSpPr>
          <p:spPr>
            <a:xfrm>
              <a:off x="6137700" y="1623900"/>
              <a:ext cx="250875" cy="255150"/>
            </a:xfrm>
            <a:custGeom>
              <a:avLst/>
              <a:gdLst/>
              <a:ahLst/>
              <a:cxnLst/>
              <a:rect l="0" t="0" r="0" b="0"/>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444" name="Shape 444"/>
          <p:cNvGrpSpPr/>
          <p:nvPr/>
        </p:nvGrpSpPr>
        <p:grpSpPr>
          <a:xfrm rot="-9553137">
            <a:off x="1808075" y="2122941"/>
            <a:ext cx="366448" cy="366427"/>
            <a:chOff x="1923675" y="1633650"/>
            <a:chExt cx="436000" cy="435975"/>
          </a:xfrm>
        </p:grpSpPr>
        <p:sp>
          <p:nvSpPr>
            <p:cNvPr id="445" name="Shape 445"/>
            <p:cNvSpPr/>
            <p:nvPr/>
          </p:nvSpPr>
          <p:spPr>
            <a:xfrm>
              <a:off x="2209250" y="1633650"/>
              <a:ext cx="150425" cy="150425"/>
            </a:xfrm>
            <a:custGeom>
              <a:avLst/>
              <a:gdLst/>
              <a:ahLst/>
              <a:cxnLst/>
              <a:rect l="0" t="0" r="0" b="0"/>
              <a:pathLst>
                <a:path w="6017" h="6017" fill="none" extrusionOk="0">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6" name="Shape 446"/>
            <p:cNvSpPr/>
            <p:nvPr/>
          </p:nvSpPr>
          <p:spPr>
            <a:xfrm>
              <a:off x="2019900" y="1757250"/>
              <a:ext cx="261825" cy="261850"/>
            </a:xfrm>
            <a:custGeom>
              <a:avLst/>
              <a:gdLst/>
              <a:ahLst/>
              <a:cxnLst/>
              <a:rect l="0" t="0" r="0" b="0"/>
              <a:pathLst>
                <a:path w="10473" h="10474" fill="none" extrusionOk="0">
                  <a:moveTo>
                    <a:pt x="10473" y="1"/>
                  </a:moveTo>
                  <a:lnTo>
                    <a:pt x="0" y="10473"/>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7" name="Shape 447"/>
            <p:cNvSpPr/>
            <p:nvPr/>
          </p:nvSpPr>
          <p:spPr>
            <a:xfrm>
              <a:off x="1923675" y="1681150"/>
              <a:ext cx="388500" cy="388475"/>
            </a:xfrm>
            <a:custGeom>
              <a:avLst/>
              <a:gdLst/>
              <a:ahLst/>
              <a:cxnLst/>
              <a:rect l="0" t="0" r="0" b="0"/>
              <a:pathLst>
                <a:path w="15540" h="15539" fill="none" extrusionOk="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8" name="Shape 448"/>
            <p:cNvSpPr/>
            <p:nvPr/>
          </p:nvSpPr>
          <p:spPr>
            <a:xfrm>
              <a:off x="1974225" y="1711575"/>
              <a:ext cx="261825" cy="261850"/>
            </a:xfrm>
            <a:custGeom>
              <a:avLst/>
              <a:gdLst/>
              <a:ahLst/>
              <a:cxnLst/>
              <a:rect l="0" t="0" r="0" b="0"/>
              <a:pathLst>
                <a:path w="10473" h="10474" fill="none" extrusionOk="0">
                  <a:moveTo>
                    <a:pt x="0" y="10474"/>
                  </a:moveTo>
                  <a:lnTo>
                    <a:pt x="10473"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49" name="Shape 449"/>
            <p:cNvSpPr/>
            <p:nvPr/>
          </p:nvSpPr>
          <p:spPr>
            <a:xfrm>
              <a:off x="1934650" y="2014200"/>
              <a:ext cx="44475" cy="44475"/>
            </a:xfrm>
            <a:custGeom>
              <a:avLst/>
              <a:gdLst/>
              <a:ahLst/>
              <a:cxnLst/>
              <a:rect l="0" t="0" r="0" b="0"/>
              <a:pathLst>
                <a:path w="1779" h="1779" fill="none" extrusionOk="0">
                  <a:moveTo>
                    <a:pt x="1778" y="1778"/>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0" name="Shape 450"/>
            <p:cNvSpPr/>
            <p:nvPr/>
          </p:nvSpPr>
          <p:spPr>
            <a:xfrm>
              <a:off x="1944375" y="1947225"/>
              <a:ext cx="101725" cy="101700"/>
            </a:xfrm>
            <a:custGeom>
              <a:avLst/>
              <a:gdLst/>
              <a:ahLst/>
              <a:cxnLst/>
              <a:rect l="0" t="0" r="0" b="0"/>
              <a:pathLst>
                <a:path w="4069" h="4068" fill="none" extrusionOk="0">
                  <a:moveTo>
                    <a:pt x="1" y="49"/>
                  </a:moveTo>
                  <a:lnTo>
                    <a:pt x="1" y="49"/>
                  </a:lnTo>
                  <a:lnTo>
                    <a:pt x="25" y="0"/>
                  </a:lnTo>
                  <a:lnTo>
                    <a:pt x="25" y="0"/>
                  </a:lnTo>
                  <a:lnTo>
                    <a:pt x="4068" y="4043"/>
                  </a:lnTo>
                  <a:lnTo>
                    <a:pt x="4068" y="4043"/>
                  </a:lnTo>
                  <a:lnTo>
                    <a:pt x="4068" y="4043"/>
                  </a:lnTo>
                  <a:lnTo>
                    <a:pt x="4020" y="4068"/>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451" name="Shape 451"/>
          <p:cNvGrpSpPr/>
          <p:nvPr/>
        </p:nvGrpSpPr>
        <p:grpSpPr>
          <a:xfrm>
            <a:off x="1342004" y="1267581"/>
            <a:ext cx="648232" cy="802277"/>
            <a:chOff x="596350" y="929175"/>
            <a:chExt cx="407950" cy="497475"/>
          </a:xfrm>
        </p:grpSpPr>
        <p:sp>
          <p:nvSpPr>
            <p:cNvPr id="452" name="Shape 452"/>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3" name="Shape 453"/>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4" name="Shape 454"/>
            <p:cNvSpPr/>
            <p:nvPr/>
          </p:nvSpPr>
          <p:spPr>
            <a:xfrm>
              <a:off x="688900" y="1256150"/>
              <a:ext cx="133975" cy="25"/>
            </a:xfrm>
            <a:custGeom>
              <a:avLst/>
              <a:gdLst/>
              <a:ahLst/>
              <a:cxnLst/>
              <a:rect l="0" t="0" r="0" b="0"/>
              <a:pathLst>
                <a:path w="5359" h="1" fill="none" extrusionOk="0">
                  <a:moveTo>
                    <a:pt x="5358"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5" name="Shape 455"/>
            <p:cNvSpPr/>
            <p:nvPr/>
          </p:nvSpPr>
          <p:spPr>
            <a:xfrm>
              <a:off x="688900" y="1201350"/>
              <a:ext cx="255750" cy="25"/>
            </a:xfrm>
            <a:custGeom>
              <a:avLst/>
              <a:gdLst/>
              <a:ahLst/>
              <a:cxnLst/>
              <a:rect l="0" t="0" r="0" b="0"/>
              <a:pathLst>
                <a:path w="10230" h="1" fill="none" extrusionOk="0">
                  <a:moveTo>
                    <a:pt x="10229"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6" name="Shape 456"/>
            <p:cNvSpPr/>
            <p:nvPr/>
          </p:nvSpPr>
          <p:spPr>
            <a:xfrm>
              <a:off x="688900" y="1145950"/>
              <a:ext cx="255750" cy="25"/>
            </a:xfrm>
            <a:custGeom>
              <a:avLst/>
              <a:gdLst/>
              <a:ahLst/>
              <a:cxnLst/>
              <a:rect l="0" t="0" r="0" b="0"/>
              <a:pathLst>
                <a:path w="10230" h="1" fill="none" extrusionOk="0">
                  <a:moveTo>
                    <a:pt x="10229"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7" name="Shape 457"/>
            <p:cNvSpPr/>
            <p:nvPr/>
          </p:nvSpPr>
          <p:spPr>
            <a:xfrm>
              <a:off x="688900" y="1090525"/>
              <a:ext cx="255750" cy="25"/>
            </a:xfrm>
            <a:custGeom>
              <a:avLst/>
              <a:gdLst/>
              <a:ahLst/>
              <a:cxnLst/>
              <a:rect l="0" t="0" r="0" b="0"/>
              <a:pathLst>
                <a:path w="10230" h="1" fill="none" extrusionOk="0">
                  <a:moveTo>
                    <a:pt x="10229"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58" name="Shape 458"/>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59" name="Shape 459"/>
          <p:cNvSpPr txBox="1">
            <a:spLocks noGrp="1"/>
          </p:cNvSpPr>
          <p:nvPr>
            <p:ph type="body" idx="4294967295"/>
          </p:nvPr>
        </p:nvSpPr>
        <p:spPr>
          <a:xfrm>
            <a:off x="3214100" y="1940650"/>
            <a:ext cx="5697000" cy="1899600"/>
          </a:xfrm>
          <a:prstGeom prst="rect">
            <a:avLst/>
          </a:prstGeom>
        </p:spPr>
        <p:txBody>
          <a:bodyPr lIns="91425" tIns="91425" rIns="91425" bIns="91425" anchor="ctr" anchorCtr="0">
            <a:noAutofit/>
          </a:bodyPr>
          <a:lstStyle/>
          <a:p>
            <a:pPr lvl="0" rtl="0">
              <a:spcBef>
                <a:spcPts val="0"/>
              </a:spcBef>
              <a:buClr>
                <a:schemeClr val="dk1"/>
              </a:buClr>
              <a:buSzPct val="55000"/>
              <a:buFont typeface="Arial"/>
              <a:buNone/>
            </a:pPr>
            <a:r>
              <a:rPr lang="en" sz="2000" b="1" dirty="0">
                <a:solidFill>
                  <a:schemeClr val="dk1"/>
                </a:solidFill>
                <a:latin typeface="Calibri" charset="0"/>
                <a:ea typeface="Calibri" charset="0"/>
                <a:cs typeface="Calibri" charset="0"/>
                <a:sym typeface="Lora"/>
              </a:rPr>
              <a:t>Applying AWP rubric to </a:t>
            </a:r>
            <a:r>
              <a:rPr lang="en" sz="2000" b="1" dirty="0">
                <a:solidFill>
                  <a:schemeClr val="dk1"/>
                </a:solidFill>
                <a:highlight>
                  <a:srgbClr val="FFCD00"/>
                </a:highlight>
                <a:latin typeface="Calibri" charset="0"/>
                <a:ea typeface="Calibri" charset="0"/>
                <a:cs typeface="Calibri" charset="0"/>
                <a:sym typeface="Lora"/>
              </a:rPr>
              <a:t>student artifacts</a:t>
            </a:r>
          </a:p>
          <a:p>
            <a:pPr marL="914400" lvl="0" indent="-355600" rtl="0">
              <a:spcBef>
                <a:spcPts val="0"/>
              </a:spcBef>
              <a:buClr>
                <a:srgbClr val="FFCD00"/>
              </a:buClr>
              <a:buSzPct val="100000"/>
            </a:pPr>
            <a:r>
              <a:rPr lang="en" sz="2000" dirty="0">
                <a:latin typeface="Calibri" charset="0"/>
                <a:ea typeface="Calibri" charset="0"/>
                <a:cs typeface="Calibri" charset="0"/>
              </a:rPr>
              <a:t>annotated bibliographies</a:t>
            </a:r>
          </a:p>
          <a:p>
            <a:pPr marL="1371600" lvl="1" indent="-355600" rtl="0">
              <a:spcBef>
                <a:spcPts val="0"/>
              </a:spcBef>
              <a:buClr>
                <a:srgbClr val="9E9E9E"/>
              </a:buClr>
              <a:buSzPct val="100000"/>
              <a:buChar char="✓"/>
            </a:pPr>
            <a:r>
              <a:rPr lang="en" sz="2000" dirty="0">
                <a:latin typeface="Calibri" charset="0"/>
                <a:ea typeface="Calibri" charset="0"/>
                <a:cs typeface="Calibri" charset="0"/>
              </a:rPr>
              <a:t>informed consent </a:t>
            </a:r>
          </a:p>
          <a:p>
            <a:pPr marL="1371600" lvl="1" indent="-228600" rtl="0">
              <a:spcBef>
                <a:spcPts val="0"/>
              </a:spcBef>
              <a:buClr>
                <a:srgbClr val="9E9E9E"/>
              </a:buClr>
              <a:buChar char="✓"/>
            </a:pPr>
            <a:r>
              <a:rPr lang="en" dirty="0">
                <a:latin typeface="Calibri" charset="0"/>
                <a:ea typeface="Calibri" charset="0"/>
                <a:cs typeface="Calibri" charset="0"/>
              </a:rPr>
              <a:t>2 to 3 samples per section </a:t>
            </a:r>
          </a:p>
          <a:p>
            <a:pPr marL="914400" lvl="0" indent="-355600" rtl="0">
              <a:spcBef>
                <a:spcPts val="0"/>
              </a:spcBef>
              <a:buClr>
                <a:srgbClr val="FFCD00"/>
              </a:buClr>
              <a:buSzPct val="100000"/>
            </a:pPr>
            <a:r>
              <a:rPr lang="en" sz="2000" dirty="0">
                <a:latin typeface="Calibri" charset="0"/>
                <a:ea typeface="Calibri" charset="0"/>
                <a:cs typeface="Calibri" charset="0"/>
              </a:rPr>
              <a:t>comparing </a:t>
            </a:r>
            <a:r>
              <a:rPr lang="en-US" sz="2000" dirty="0" smtClean="0">
                <a:latin typeface="Calibri" charset="0"/>
                <a:ea typeface="Calibri" charset="0"/>
                <a:cs typeface="Calibri" charset="0"/>
              </a:rPr>
              <a:t>AWP</a:t>
            </a:r>
            <a:r>
              <a:rPr lang="en" sz="2000" dirty="0" smtClean="0">
                <a:latin typeface="Calibri" charset="0"/>
                <a:ea typeface="Calibri" charset="0"/>
                <a:cs typeface="Calibri" charset="0"/>
              </a:rPr>
              <a:t> </a:t>
            </a:r>
            <a:r>
              <a:rPr lang="en" sz="2000" dirty="0">
                <a:latin typeface="Calibri" charset="0"/>
                <a:ea typeface="Calibri" charset="0"/>
                <a:cs typeface="Calibri" charset="0"/>
              </a:rPr>
              <a:t>instructors to librarians</a:t>
            </a:r>
          </a:p>
          <a:p>
            <a:pPr marL="914400" lvl="0" indent="-355600" rtl="0">
              <a:spcBef>
                <a:spcPts val="0"/>
              </a:spcBef>
              <a:buClr>
                <a:srgbClr val="FFCD00"/>
              </a:buClr>
              <a:buSzPct val="100000"/>
            </a:pPr>
            <a:r>
              <a:rPr lang="en" sz="2000" dirty="0">
                <a:latin typeface="Calibri" charset="0"/>
                <a:ea typeface="Calibri" charset="0"/>
                <a:cs typeface="Calibri" charset="0"/>
              </a:rPr>
              <a:t>comparing bibliographies before/after library instruction </a:t>
            </a:r>
          </a:p>
        </p:txBody>
      </p:sp>
      <p:sp>
        <p:nvSpPr>
          <p:cNvPr id="460" name="Shape 460"/>
          <p:cNvSpPr/>
          <p:nvPr/>
        </p:nvSpPr>
        <p:spPr>
          <a:xfrm>
            <a:off x="977499" y="1727441"/>
            <a:ext cx="161807" cy="154499"/>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217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464"/>
        <p:cNvGrpSpPr/>
        <p:nvPr/>
      </p:nvGrpSpPr>
      <p:grpSpPr>
        <a:xfrm>
          <a:off x="0" y="0"/>
          <a:ext cx="0" cy="0"/>
          <a:chOff x="0" y="0"/>
          <a:chExt cx="0" cy="0"/>
        </a:xfrm>
      </p:grpSpPr>
      <p:sp>
        <p:nvSpPr>
          <p:cNvPr id="465" name="Shape 465"/>
          <p:cNvSpPr/>
          <p:nvPr/>
        </p:nvSpPr>
        <p:spPr>
          <a:xfrm>
            <a:off x="2888250" y="1246550"/>
            <a:ext cx="3367500" cy="641400"/>
          </a:xfrm>
          <a:prstGeom prst="rect">
            <a:avLst/>
          </a:prstGeom>
          <a:solidFill>
            <a:srgbClr val="FFFFFF"/>
          </a:solidFill>
          <a:ln>
            <a:noFill/>
          </a:ln>
        </p:spPr>
        <p:txBody>
          <a:bodyPr lIns="91425" tIns="91425" rIns="91425" bIns="91425" anchor="ctr" anchorCtr="0">
            <a:noAutofit/>
          </a:bodyPr>
          <a:lstStyle/>
          <a:p>
            <a:pPr lvl="0" rtl="0">
              <a:spcBef>
                <a:spcPts val="0"/>
              </a:spcBef>
              <a:buNone/>
            </a:pPr>
            <a:endParaRPr/>
          </a:p>
        </p:txBody>
      </p:sp>
      <p:sp>
        <p:nvSpPr>
          <p:cNvPr id="466" name="Shape 466"/>
          <p:cNvSpPr txBox="1">
            <a:spLocks noGrp="1"/>
          </p:cNvSpPr>
          <p:nvPr>
            <p:ph type="ctrTitle" idx="4294967295"/>
          </p:nvPr>
        </p:nvSpPr>
        <p:spPr>
          <a:xfrm>
            <a:off x="2914500" y="1246550"/>
            <a:ext cx="3315000" cy="641400"/>
          </a:xfrm>
          <a:prstGeom prst="rect">
            <a:avLst/>
          </a:prstGeom>
        </p:spPr>
        <p:txBody>
          <a:bodyPr lIns="91425" tIns="91425" rIns="91425" bIns="91425" anchor="ctr" anchorCtr="0">
            <a:noAutofit/>
          </a:bodyPr>
          <a:lstStyle/>
          <a:p>
            <a:pPr lvl="0" algn="ctr" rtl="0">
              <a:lnSpc>
                <a:spcPct val="150000"/>
              </a:lnSpc>
              <a:spcBef>
                <a:spcPts val="0"/>
              </a:spcBef>
              <a:buNone/>
            </a:pPr>
            <a:r>
              <a:rPr lang="en" sz="3000">
                <a:latin typeface="Book Antiqua" charset="0"/>
                <a:ea typeface="Book Antiqua" charset="0"/>
                <a:cs typeface="Book Antiqua" charset="0"/>
              </a:rPr>
              <a:t>Lessons Learned</a:t>
            </a:r>
            <a:r>
              <a:rPr lang="en" sz="3000">
                <a:highlight>
                  <a:srgbClr val="FFFFFF"/>
                </a:highlight>
                <a:latin typeface="Book Antiqua" charset="0"/>
                <a:ea typeface="Book Antiqua" charset="0"/>
                <a:cs typeface="Book Antiqua" charset="0"/>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cxnSp>
        <p:nvCxnSpPr>
          <p:cNvPr id="471" name="Shape 471"/>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472" name="Shape 472"/>
          <p:cNvSpPr txBox="1">
            <a:spLocks noGrp="1"/>
          </p:cNvSpPr>
          <p:nvPr>
            <p:ph type="title" idx="4294967295"/>
          </p:nvPr>
        </p:nvSpPr>
        <p:spPr>
          <a:xfrm>
            <a:off x="1352550" y="858625"/>
            <a:ext cx="18462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Challenges</a:t>
            </a:r>
          </a:p>
        </p:txBody>
      </p:sp>
      <p:sp>
        <p:nvSpPr>
          <p:cNvPr id="473" name="Shape 473"/>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endParaRPr sz="3000" b="1">
              <a:latin typeface="Lora"/>
              <a:ea typeface="Lora"/>
              <a:cs typeface="Lora"/>
              <a:sym typeface="Lora"/>
            </a:endParaRPr>
          </a:p>
        </p:txBody>
      </p:sp>
      <p:grpSp>
        <p:nvGrpSpPr>
          <p:cNvPr id="474" name="Shape 474"/>
          <p:cNvGrpSpPr/>
          <p:nvPr/>
        </p:nvGrpSpPr>
        <p:grpSpPr>
          <a:xfrm>
            <a:off x="783666" y="916228"/>
            <a:ext cx="320377" cy="320377"/>
            <a:chOff x="2623275" y="2333250"/>
            <a:chExt cx="381175" cy="381175"/>
          </a:xfrm>
        </p:grpSpPr>
        <p:sp>
          <p:nvSpPr>
            <p:cNvPr id="475" name="Shape 475"/>
            <p:cNvSpPr/>
            <p:nvPr/>
          </p:nvSpPr>
          <p:spPr>
            <a:xfrm>
              <a:off x="2623275" y="2333250"/>
              <a:ext cx="381175" cy="381175"/>
            </a:xfrm>
            <a:custGeom>
              <a:avLst/>
              <a:gdLst/>
              <a:ahLst/>
              <a:cxnLst/>
              <a:rect l="0" t="0" r="0" b="0"/>
              <a:pathLst>
                <a:path w="15247" h="15247" fill="none" extrusionOk="0">
                  <a:moveTo>
                    <a:pt x="7624" y="0"/>
                  </a:moveTo>
                  <a:lnTo>
                    <a:pt x="7624" y="0"/>
                  </a:lnTo>
                  <a:lnTo>
                    <a:pt x="7234" y="0"/>
                  </a:lnTo>
                  <a:lnTo>
                    <a:pt x="6844" y="49"/>
                  </a:lnTo>
                  <a:lnTo>
                    <a:pt x="6455" y="98"/>
                  </a:lnTo>
                  <a:lnTo>
                    <a:pt x="6089" y="147"/>
                  </a:lnTo>
                  <a:lnTo>
                    <a:pt x="5724" y="244"/>
                  </a:lnTo>
                  <a:lnTo>
                    <a:pt x="5359" y="341"/>
                  </a:lnTo>
                  <a:lnTo>
                    <a:pt x="4994" y="463"/>
                  </a:lnTo>
                  <a:lnTo>
                    <a:pt x="4653" y="609"/>
                  </a:lnTo>
                  <a:lnTo>
                    <a:pt x="4312" y="755"/>
                  </a:lnTo>
                  <a:lnTo>
                    <a:pt x="3995" y="926"/>
                  </a:lnTo>
                  <a:lnTo>
                    <a:pt x="3678" y="1096"/>
                  </a:lnTo>
                  <a:lnTo>
                    <a:pt x="3362" y="1291"/>
                  </a:lnTo>
                  <a:lnTo>
                    <a:pt x="3069" y="1510"/>
                  </a:lnTo>
                  <a:lnTo>
                    <a:pt x="2777" y="1730"/>
                  </a:lnTo>
                  <a:lnTo>
                    <a:pt x="2509" y="1973"/>
                  </a:lnTo>
                  <a:lnTo>
                    <a:pt x="2241" y="2241"/>
                  </a:lnTo>
                  <a:lnTo>
                    <a:pt x="1973" y="2509"/>
                  </a:lnTo>
                  <a:lnTo>
                    <a:pt x="1730" y="2777"/>
                  </a:lnTo>
                  <a:lnTo>
                    <a:pt x="1511" y="3069"/>
                  </a:lnTo>
                  <a:lnTo>
                    <a:pt x="1292" y="3361"/>
                  </a:lnTo>
                  <a:lnTo>
                    <a:pt x="1097" y="3678"/>
                  </a:lnTo>
                  <a:lnTo>
                    <a:pt x="926" y="3995"/>
                  </a:lnTo>
                  <a:lnTo>
                    <a:pt x="756" y="4311"/>
                  </a:lnTo>
                  <a:lnTo>
                    <a:pt x="610" y="4652"/>
                  </a:lnTo>
                  <a:lnTo>
                    <a:pt x="463" y="4993"/>
                  </a:lnTo>
                  <a:lnTo>
                    <a:pt x="342" y="5358"/>
                  </a:lnTo>
                  <a:lnTo>
                    <a:pt x="244" y="5724"/>
                  </a:lnTo>
                  <a:lnTo>
                    <a:pt x="147" y="6089"/>
                  </a:lnTo>
                  <a:lnTo>
                    <a:pt x="98" y="6454"/>
                  </a:lnTo>
                  <a:lnTo>
                    <a:pt x="49" y="6844"/>
                  </a:lnTo>
                  <a:lnTo>
                    <a:pt x="1" y="7234"/>
                  </a:lnTo>
                  <a:lnTo>
                    <a:pt x="1" y="7623"/>
                  </a:lnTo>
                  <a:lnTo>
                    <a:pt x="1" y="7623"/>
                  </a:lnTo>
                  <a:lnTo>
                    <a:pt x="1" y="8013"/>
                  </a:lnTo>
                  <a:lnTo>
                    <a:pt x="49" y="8403"/>
                  </a:lnTo>
                  <a:lnTo>
                    <a:pt x="98" y="8793"/>
                  </a:lnTo>
                  <a:lnTo>
                    <a:pt x="147" y="9158"/>
                  </a:lnTo>
                  <a:lnTo>
                    <a:pt x="244" y="9523"/>
                  </a:lnTo>
                  <a:lnTo>
                    <a:pt x="342" y="9889"/>
                  </a:lnTo>
                  <a:lnTo>
                    <a:pt x="463" y="10254"/>
                  </a:lnTo>
                  <a:lnTo>
                    <a:pt x="610" y="10595"/>
                  </a:lnTo>
                  <a:lnTo>
                    <a:pt x="756" y="10936"/>
                  </a:lnTo>
                  <a:lnTo>
                    <a:pt x="926" y="11252"/>
                  </a:lnTo>
                  <a:lnTo>
                    <a:pt x="1097" y="11569"/>
                  </a:lnTo>
                  <a:lnTo>
                    <a:pt x="1292" y="11886"/>
                  </a:lnTo>
                  <a:lnTo>
                    <a:pt x="1511" y="12178"/>
                  </a:lnTo>
                  <a:lnTo>
                    <a:pt x="1730" y="12470"/>
                  </a:lnTo>
                  <a:lnTo>
                    <a:pt x="1973" y="12738"/>
                  </a:lnTo>
                  <a:lnTo>
                    <a:pt x="2241" y="13006"/>
                  </a:lnTo>
                  <a:lnTo>
                    <a:pt x="2509" y="13274"/>
                  </a:lnTo>
                  <a:lnTo>
                    <a:pt x="2777" y="13517"/>
                  </a:lnTo>
                  <a:lnTo>
                    <a:pt x="3069" y="13737"/>
                  </a:lnTo>
                  <a:lnTo>
                    <a:pt x="3362" y="13956"/>
                  </a:lnTo>
                  <a:lnTo>
                    <a:pt x="3678" y="14151"/>
                  </a:lnTo>
                  <a:lnTo>
                    <a:pt x="3995" y="14321"/>
                  </a:lnTo>
                  <a:lnTo>
                    <a:pt x="4312" y="14492"/>
                  </a:lnTo>
                  <a:lnTo>
                    <a:pt x="4653" y="14638"/>
                  </a:lnTo>
                  <a:lnTo>
                    <a:pt x="4994" y="14784"/>
                  </a:lnTo>
                  <a:lnTo>
                    <a:pt x="5359" y="14906"/>
                  </a:lnTo>
                  <a:lnTo>
                    <a:pt x="5724" y="15003"/>
                  </a:lnTo>
                  <a:lnTo>
                    <a:pt x="6089" y="15100"/>
                  </a:lnTo>
                  <a:lnTo>
                    <a:pt x="6455" y="15149"/>
                  </a:lnTo>
                  <a:lnTo>
                    <a:pt x="6844"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0" y="13517"/>
                  </a:lnTo>
                  <a:lnTo>
                    <a:pt x="12738" y="13274"/>
                  </a:lnTo>
                  <a:lnTo>
                    <a:pt x="13006" y="13006"/>
                  </a:lnTo>
                  <a:lnTo>
                    <a:pt x="13274" y="12738"/>
                  </a:lnTo>
                  <a:lnTo>
                    <a:pt x="13518" y="12470"/>
                  </a:lnTo>
                  <a:lnTo>
                    <a:pt x="13737" y="12178"/>
                  </a:lnTo>
                  <a:lnTo>
                    <a:pt x="13956" y="11886"/>
                  </a:lnTo>
                  <a:lnTo>
                    <a:pt x="14151" y="11569"/>
                  </a:lnTo>
                  <a:lnTo>
                    <a:pt x="14321" y="11252"/>
                  </a:lnTo>
                  <a:lnTo>
                    <a:pt x="14492" y="10936"/>
                  </a:lnTo>
                  <a:lnTo>
                    <a:pt x="14638" y="10595"/>
                  </a:lnTo>
                  <a:lnTo>
                    <a:pt x="14784" y="10254"/>
                  </a:lnTo>
                  <a:lnTo>
                    <a:pt x="14906" y="9889"/>
                  </a:lnTo>
                  <a:lnTo>
                    <a:pt x="15003"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3" y="5724"/>
                  </a:lnTo>
                  <a:lnTo>
                    <a:pt x="14906" y="5358"/>
                  </a:lnTo>
                  <a:lnTo>
                    <a:pt x="14784" y="4993"/>
                  </a:lnTo>
                  <a:lnTo>
                    <a:pt x="14638" y="4652"/>
                  </a:lnTo>
                  <a:lnTo>
                    <a:pt x="14492" y="4311"/>
                  </a:lnTo>
                  <a:lnTo>
                    <a:pt x="14321" y="3995"/>
                  </a:lnTo>
                  <a:lnTo>
                    <a:pt x="14151" y="3678"/>
                  </a:lnTo>
                  <a:lnTo>
                    <a:pt x="13956" y="3361"/>
                  </a:lnTo>
                  <a:lnTo>
                    <a:pt x="13737" y="3069"/>
                  </a:lnTo>
                  <a:lnTo>
                    <a:pt x="13518" y="2777"/>
                  </a:lnTo>
                  <a:lnTo>
                    <a:pt x="13274" y="2509"/>
                  </a:lnTo>
                  <a:lnTo>
                    <a:pt x="13006" y="2241"/>
                  </a:lnTo>
                  <a:lnTo>
                    <a:pt x="12738" y="1973"/>
                  </a:lnTo>
                  <a:lnTo>
                    <a:pt x="12470"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76" name="Shape 476"/>
            <p:cNvSpPr/>
            <p:nvPr/>
          </p:nvSpPr>
          <p:spPr>
            <a:xfrm>
              <a:off x="2869875" y="2503125"/>
              <a:ext cx="43875" cy="47525"/>
            </a:xfrm>
            <a:custGeom>
              <a:avLst/>
              <a:gdLst/>
              <a:ahLst/>
              <a:cxnLst/>
              <a:rect l="0" t="0" r="0" b="0"/>
              <a:pathLst>
                <a:path w="1755" h="1901" fill="none" extrusionOk="0">
                  <a:moveTo>
                    <a:pt x="877" y="0"/>
                  </a:moveTo>
                  <a:lnTo>
                    <a:pt x="877" y="0"/>
                  </a:lnTo>
                  <a:lnTo>
                    <a:pt x="1048" y="25"/>
                  </a:lnTo>
                  <a:lnTo>
                    <a:pt x="1218" y="73"/>
                  </a:lnTo>
                  <a:lnTo>
                    <a:pt x="1364" y="171"/>
                  </a:lnTo>
                  <a:lnTo>
                    <a:pt x="1510" y="268"/>
                  </a:lnTo>
                  <a:lnTo>
                    <a:pt x="1608" y="414"/>
                  </a:lnTo>
                  <a:lnTo>
                    <a:pt x="1681" y="585"/>
                  </a:lnTo>
                  <a:lnTo>
                    <a:pt x="1730" y="755"/>
                  </a:lnTo>
                  <a:lnTo>
                    <a:pt x="1754" y="950"/>
                  </a:lnTo>
                  <a:lnTo>
                    <a:pt x="1754" y="950"/>
                  </a:lnTo>
                  <a:lnTo>
                    <a:pt x="1730" y="1145"/>
                  </a:lnTo>
                  <a:lnTo>
                    <a:pt x="1681" y="1316"/>
                  </a:lnTo>
                  <a:lnTo>
                    <a:pt x="1608" y="1486"/>
                  </a:lnTo>
                  <a:lnTo>
                    <a:pt x="1510" y="1632"/>
                  </a:lnTo>
                  <a:lnTo>
                    <a:pt x="1364"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0" y="950"/>
                  </a:lnTo>
                  <a:lnTo>
                    <a:pt x="0" y="950"/>
                  </a:lnTo>
                  <a:lnTo>
                    <a:pt x="25" y="755"/>
                  </a:lnTo>
                  <a:lnTo>
                    <a:pt x="74" y="585"/>
                  </a:lnTo>
                  <a:lnTo>
                    <a:pt x="147" y="414"/>
                  </a:lnTo>
                  <a:lnTo>
                    <a:pt x="244" y="268"/>
                  </a:lnTo>
                  <a:lnTo>
                    <a:pt x="390" y="171"/>
                  </a:lnTo>
                  <a:lnTo>
                    <a:pt x="536" y="73"/>
                  </a:lnTo>
                  <a:lnTo>
                    <a:pt x="707" y="25"/>
                  </a:lnTo>
                  <a:lnTo>
                    <a:pt x="877" y="0"/>
                  </a:lnTo>
                  <a:lnTo>
                    <a:pt x="877"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77" name="Shape 477"/>
            <p:cNvSpPr/>
            <p:nvPr/>
          </p:nvSpPr>
          <p:spPr>
            <a:xfrm>
              <a:off x="2714000" y="2503125"/>
              <a:ext cx="43875" cy="47525"/>
            </a:xfrm>
            <a:custGeom>
              <a:avLst/>
              <a:gdLst/>
              <a:ahLst/>
              <a:cxnLst/>
              <a:rect l="0" t="0" r="0" b="0"/>
              <a:pathLst>
                <a:path w="1755" h="1901" fill="none" extrusionOk="0">
                  <a:moveTo>
                    <a:pt x="877" y="1900"/>
                  </a:move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78" name="Shape 478"/>
            <p:cNvSpPr/>
            <p:nvPr/>
          </p:nvSpPr>
          <p:spPr>
            <a:xfrm>
              <a:off x="2810200" y="2595675"/>
              <a:ext cx="99875" cy="31075"/>
            </a:xfrm>
            <a:custGeom>
              <a:avLst/>
              <a:gdLst/>
              <a:ahLst/>
              <a:cxnLst/>
              <a:rect l="0" t="0" r="0" b="0"/>
              <a:pathLst>
                <a:path w="3995" h="1243" fill="none" extrusionOk="0">
                  <a:moveTo>
                    <a:pt x="1" y="1242"/>
                  </a:moveTo>
                  <a:lnTo>
                    <a:pt x="3995"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479" name="Shape 479"/>
          <p:cNvSpPr/>
          <p:nvPr/>
        </p:nvSpPr>
        <p:spPr>
          <a:xfrm>
            <a:off x="1118574"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causation v. correlation</a:t>
            </a:r>
          </a:p>
        </p:txBody>
      </p:sp>
      <p:sp>
        <p:nvSpPr>
          <p:cNvPr id="480" name="Shape 480"/>
          <p:cNvSpPr/>
          <p:nvPr/>
        </p:nvSpPr>
        <p:spPr>
          <a:xfrm>
            <a:off x="63402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time </a:t>
            </a:r>
          </a:p>
          <a:p>
            <a:pPr lvl="0" algn="ctr" rtl="0">
              <a:spcBef>
                <a:spcPts val="0"/>
              </a:spcBef>
              <a:buNone/>
            </a:pPr>
            <a:r>
              <a:rPr lang="en" b="1">
                <a:latin typeface="Calibri" charset="0"/>
                <a:ea typeface="Calibri" charset="0"/>
                <a:cs typeface="Calibri" charset="0"/>
                <a:sym typeface="Lora"/>
              </a:rPr>
              <a:t>time </a:t>
            </a:r>
          </a:p>
          <a:p>
            <a:pPr lvl="0" algn="ctr" rtl="0">
              <a:spcBef>
                <a:spcPts val="0"/>
              </a:spcBef>
              <a:buNone/>
            </a:pPr>
            <a:r>
              <a:rPr lang="en" b="1">
                <a:latin typeface="Calibri" charset="0"/>
                <a:ea typeface="Calibri" charset="0"/>
                <a:cs typeface="Calibri" charset="0"/>
                <a:sym typeface="Lora"/>
              </a:rPr>
              <a:t>time</a:t>
            </a:r>
          </a:p>
        </p:txBody>
      </p:sp>
      <p:sp>
        <p:nvSpPr>
          <p:cNvPr id="481" name="Shape 481"/>
          <p:cNvSpPr/>
          <p:nvPr/>
        </p:nvSpPr>
        <p:spPr>
          <a:xfrm>
            <a:off x="37293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academic partners</a:t>
            </a:r>
          </a:p>
        </p:txBody>
      </p:sp>
      <p:cxnSp>
        <p:nvCxnSpPr>
          <p:cNvPr id="482" name="Shape 482"/>
          <p:cNvCxnSpPr/>
          <p:nvPr/>
        </p:nvCxnSpPr>
        <p:spPr>
          <a:xfrm>
            <a:off x="2803582" y="2895600"/>
            <a:ext cx="800855" cy="0"/>
          </a:xfrm>
          <a:prstGeom prst="straightConnector1">
            <a:avLst/>
          </a:prstGeom>
          <a:noFill/>
          <a:ln w="38100" cap="flat" cmpd="sng">
            <a:solidFill>
              <a:srgbClr val="FFCD00"/>
            </a:solidFill>
            <a:prstDash val="solid"/>
            <a:round/>
            <a:headEnd type="none" w="med" len="med"/>
            <a:tailEnd type="triangle" w="med" len="med"/>
          </a:ln>
        </p:spPr>
      </p:cxnSp>
      <p:cxnSp>
        <p:nvCxnSpPr>
          <p:cNvPr id="483" name="Shape 483"/>
          <p:cNvCxnSpPr/>
          <p:nvPr/>
        </p:nvCxnSpPr>
        <p:spPr>
          <a:xfrm>
            <a:off x="5414482" y="2895600"/>
            <a:ext cx="784299" cy="0"/>
          </a:xfrm>
          <a:prstGeom prst="straightConnector1">
            <a:avLst/>
          </a:prstGeom>
          <a:noFill/>
          <a:ln w="38100" cap="flat" cmpd="sng">
            <a:solidFill>
              <a:srgbClr val="FFCD00"/>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cxnSp>
        <p:nvCxnSpPr>
          <p:cNvPr id="488" name="Shape 488"/>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489" name="Shape 489"/>
          <p:cNvSpPr txBox="1">
            <a:spLocks noGrp="1"/>
          </p:cNvSpPr>
          <p:nvPr>
            <p:ph type="title" idx="4294967295"/>
          </p:nvPr>
        </p:nvSpPr>
        <p:spPr>
          <a:xfrm>
            <a:off x="1352550" y="858625"/>
            <a:ext cx="18462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dirty="0">
                <a:latin typeface="Book Antiqua" charset="0"/>
                <a:ea typeface="Book Antiqua" charset="0"/>
                <a:cs typeface="Book Antiqua" charset="0"/>
              </a:rPr>
              <a:t>Benefits</a:t>
            </a:r>
          </a:p>
        </p:txBody>
      </p:sp>
      <p:sp>
        <p:nvSpPr>
          <p:cNvPr id="490" name="Shape 490"/>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endParaRPr sz="3000" b="1">
              <a:latin typeface="Lora"/>
              <a:ea typeface="Lora"/>
              <a:cs typeface="Lora"/>
              <a:sym typeface="Lora"/>
            </a:endParaRPr>
          </a:p>
        </p:txBody>
      </p:sp>
      <p:sp>
        <p:nvSpPr>
          <p:cNvPr id="491" name="Shape 491"/>
          <p:cNvSpPr/>
          <p:nvPr/>
        </p:nvSpPr>
        <p:spPr>
          <a:xfrm>
            <a:off x="1118617"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community of practice</a:t>
            </a:r>
          </a:p>
        </p:txBody>
      </p:sp>
      <p:sp>
        <p:nvSpPr>
          <p:cNvPr id="492" name="Shape 492"/>
          <p:cNvSpPr/>
          <p:nvPr/>
        </p:nvSpPr>
        <p:spPr>
          <a:xfrm>
            <a:off x="6340282"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building partners</a:t>
            </a:r>
          </a:p>
        </p:txBody>
      </p:sp>
      <p:sp>
        <p:nvSpPr>
          <p:cNvPr id="493" name="Shape 493"/>
          <p:cNvSpPr/>
          <p:nvPr/>
        </p:nvSpPr>
        <p:spPr>
          <a:xfrm>
            <a:off x="3729425" y="2053050"/>
            <a:ext cx="1685100" cy="1685100"/>
          </a:xfrm>
          <a:prstGeom prst="ellipse">
            <a:avLst/>
          </a:prstGeom>
          <a:no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learning about our learners</a:t>
            </a:r>
          </a:p>
        </p:txBody>
      </p:sp>
      <p:cxnSp>
        <p:nvCxnSpPr>
          <p:cNvPr id="494" name="Shape 494"/>
          <p:cNvCxnSpPr/>
          <p:nvPr/>
        </p:nvCxnSpPr>
        <p:spPr>
          <a:xfrm>
            <a:off x="2803625" y="2895600"/>
            <a:ext cx="811445" cy="0"/>
          </a:xfrm>
          <a:prstGeom prst="straightConnector1">
            <a:avLst/>
          </a:prstGeom>
          <a:noFill/>
          <a:ln w="38100" cap="flat" cmpd="sng">
            <a:solidFill>
              <a:srgbClr val="FFCD00"/>
            </a:solidFill>
            <a:prstDash val="solid"/>
            <a:round/>
            <a:headEnd type="none" w="med" len="med"/>
            <a:tailEnd type="triangle" w="med" len="med"/>
          </a:ln>
        </p:spPr>
      </p:cxnSp>
      <p:cxnSp>
        <p:nvCxnSpPr>
          <p:cNvPr id="495" name="Shape 495"/>
          <p:cNvCxnSpPr/>
          <p:nvPr/>
        </p:nvCxnSpPr>
        <p:spPr>
          <a:xfrm>
            <a:off x="5414482" y="2895600"/>
            <a:ext cx="794932" cy="0"/>
          </a:xfrm>
          <a:prstGeom prst="straightConnector1">
            <a:avLst/>
          </a:prstGeom>
          <a:noFill/>
          <a:ln w="38100" cap="flat" cmpd="sng">
            <a:solidFill>
              <a:srgbClr val="FFCD00"/>
            </a:solidFill>
            <a:prstDash val="solid"/>
            <a:round/>
            <a:headEnd type="none" w="med" len="med"/>
            <a:tailEnd type="triangle" w="med" len="med"/>
          </a:ln>
        </p:spPr>
      </p:cxnSp>
      <p:grpSp>
        <p:nvGrpSpPr>
          <p:cNvPr id="496" name="Shape 496"/>
          <p:cNvGrpSpPr/>
          <p:nvPr/>
        </p:nvGrpSpPr>
        <p:grpSpPr>
          <a:xfrm>
            <a:off x="783669" y="916228"/>
            <a:ext cx="320377" cy="320377"/>
            <a:chOff x="1278900" y="2333250"/>
            <a:chExt cx="381175" cy="381175"/>
          </a:xfrm>
        </p:grpSpPr>
        <p:sp>
          <p:nvSpPr>
            <p:cNvPr id="497" name="Shape 497"/>
            <p:cNvSpPr/>
            <p:nvPr/>
          </p:nvSpPr>
          <p:spPr>
            <a:xfrm>
              <a:off x="1278900" y="2333250"/>
              <a:ext cx="381175" cy="381175"/>
            </a:xfrm>
            <a:custGeom>
              <a:avLst/>
              <a:gdLst/>
              <a:ahLst/>
              <a:cxnLst/>
              <a:rect l="0" t="0" r="0" b="0"/>
              <a:pathLst>
                <a:path w="15247" h="15247" fill="none" extrusionOk="0">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98" name="Shape 498"/>
            <p:cNvSpPr/>
            <p:nvPr/>
          </p:nvSpPr>
          <p:spPr>
            <a:xfrm>
              <a:off x="1525475" y="2503125"/>
              <a:ext cx="43875" cy="47525"/>
            </a:xfrm>
            <a:custGeom>
              <a:avLst/>
              <a:gdLst/>
              <a:ahLst/>
              <a:cxnLst/>
              <a:rect l="0" t="0" r="0" b="0"/>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99" name="Shape 499"/>
            <p:cNvSpPr/>
            <p:nvPr/>
          </p:nvSpPr>
          <p:spPr>
            <a:xfrm>
              <a:off x="1369600" y="2503125"/>
              <a:ext cx="43875" cy="47525"/>
            </a:xfrm>
            <a:custGeom>
              <a:avLst/>
              <a:gdLst/>
              <a:ahLst/>
              <a:cxnLst/>
              <a:rect l="0" t="0" r="0" b="0"/>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00" name="Shape 500"/>
            <p:cNvSpPr/>
            <p:nvPr/>
          </p:nvSpPr>
          <p:spPr>
            <a:xfrm>
              <a:off x="1369600" y="2604200"/>
              <a:ext cx="199750" cy="40825"/>
            </a:xfrm>
            <a:custGeom>
              <a:avLst/>
              <a:gdLst/>
              <a:ahLst/>
              <a:cxnLst/>
              <a:rect l="0" t="0" r="0" b="0"/>
              <a:pathLst>
                <a:path w="7990" h="1633" fill="none" extrusionOk="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grpSp>
        <p:nvGrpSpPr>
          <p:cNvPr id="505" name="Shape 505"/>
          <p:cNvGrpSpPr/>
          <p:nvPr/>
        </p:nvGrpSpPr>
        <p:grpSpPr>
          <a:xfrm>
            <a:off x="1936865" y="3815542"/>
            <a:ext cx="5245967" cy="489608"/>
            <a:chOff x="1961167" y="3738150"/>
            <a:chExt cx="5221665" cy="567000"/>
          </a:xfrm>
        </p:grpSpPr>
        <p:cxnSp>
          <p:nvCxnSpPr>
            <p:cNvPr id="506" name="Shape 506"/>
            <p:cNvCxnSpPr>
              <a:stCxn id="507" idx="4"/>
            </p:cNvCxnSpPr>
            <p:nvPr/>
          </p:nvCxnSpPr>
          <p:spPr>
            <a:xfrm rot="5400000">
              <a:off x="4300882" y="1404300"/>
              <a:ext cx="548100" cy="5215800"/>
            </a:xfrm>
            <a:prstGeom prst="bentConnector2">
              <a:avLst/>
            </a:prstGeom>
            <a:noFill/>
            <a:ln w="38100" cap="flat" cmpd="sng">
              <a:solidFill>
                <a:srgbClr val="9E9E9E"/>
              </a:solidFill>
              <a:prstDash val="solid"/>
              <a:round/>
              <a:headEnd type="none" w="med" len="med"/>
              <a:tailEnd type="none" w="med" len="med"/>
            </a:ln>
          </p:spPr>
        </p:cxnSp>
        <p:cxnSp>
          <p:nvCxnSpPr>
            <p:cNvPr id="508" name="Shape 508"/>
            <p:cNvCxnSpPr>
              <a:endCxn id="509" idx="4"/>
            </p:cNvCxnSpPr>
            <p:nvPr/>
          </p:nvCxnSpPr>
          <p:spPr>
            <a:xfrm rot="10800000">
              <a:off x="1961167" y="3738150"/>
              <a:ext cx="900" cy="567000"/>
            </a:xfrm>
            <a:prstGeom prst="straightConnector1">
              <a:avLst/>
            </a:prstGeom>
            <a:noFill/>
            <a:ln w="38100" cap="flat" cmpd="sng">
              <a:solidFill>
                <a:srgbClr val="9E9E9E"/>
              </a:solidFill>
              <a:prstDash val="solid"/>
              <a:round/>
              <a:headEnd type="none" w="med" len="med"/>
              <a:tailEnd type="triangle" w="med" len="med"/>
            </a:ln>
          </p:spPr>
        </p:cxnSp>
      </p:grpSp>
      <p:cxnSp>
        <p:nvCxnSpPr>
          <p:cNvPr id="510" name="Shape 510"/>
          <p:cNvCxnSpPr/>
          <p:nvPr/>
        </p:nvCxnSpPr>
        <p:spPr>
          <a:xfrm>
            <a:off x="2803650" y="2895600"/>
            <a:ext cx="820699" cy="0"/>
          </a:xfrm>
          <a:prstGeom prst="straightConnector1">
            <a:avLst/>
          </a:prstGeom>
          <a:noFill/>
          <a:ln w="38100" cap="flat" cmpd="sng">
            <a:solidFill>
              <a:srgbClr val="9E9E9E"/>
            </a:solidFill>
            <a:prstDash val="solid"/>
            <a:round/>
            <a:headEnd type="none" w="med" len="med"/>
            <a:tailEnd type="triangle" w="med" len="med"/>
          </a:ln>
        </p:spPr>
      </p:cxnSp>
      <p:cxnSp>
        <p:nvCxnSpPr>
          <p:cNvPr id="512" name="Shape 512"/>
          <p:cNvCxnSpPr/>
          <p:nvPr/>
        </p:nvCxnSpPr>
        <p:spPr>
          <a:xfrm>
            <a:off x="5414482" y="2895600"/>
            <a:ext cx="811751" cy="0"/>
          </a:xfrm>
          <a:prstGeom prst="straightConnector1">
            <a:avLst/>
          </a:prstGeom>
          <a:noFill/>
          <a:ln w="38100" cap="flat" cmpd="sng">
            <a:solidFill>
              <a:srgbClr val="9E9E9E"/>
            </a:solidFill>
            <a:prstDash val="solid"/>
            <a:round/>
            <a:headEnd type="none" w="med" len="med"/>
            <a:tailEnd type="triangle" w="med" len="med"/>
          </a:ln>
        </p:spPr>
      </p:cxnSp>
      <p:cxnSp>
        <p:nvCxnSpPr>
          <p:cNvPr id="513" name="Shape 513"/>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514" name="Shape 514"/>
          <p:cNvSpPr txBox="1">
            <a:spLocks noGrp="1"/>
          </p:cNvSpPr>
          <p:nvPr>
            <p:ph type="title" idx="4294967295"/>
          </p:nvPr>
        </p:nvSpPr>
        <p:spPr>
          <a:xfrm>
            <a:off x="1352550" y="858625"/>
            <a:ext cx="21522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Closing the loop</a:t>
            </a:r>
          </a:p>
        </p:txBody>
      </p:sp>
      <p:sp>
        <p:nvSpPr>
          <p:cNvPr id="515" name="Shape 515"/>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endParaRPr sz="3000" b="1">
              <a:latin typeface="Lora"/>
              <a:ea typeface="Lora"/>
              <a:cs typeface="Lora"/>
              <a:sym typeface="Lora"/>
            </a:endParaRPr>
          </a:p>
        </p:txBody>
      </p:sp>
      <p:sp>
        <p:nvSpPr>
          <p:cNvPr id="509" name="Shape 509"/>
          <p:cNvSpPr/>
          <p:nvPr/>
        </p:nvSpPr>
        <p:spPr>
          <a:xfrm>
            <a:off x="1118617" y="2053050"/>
            <a:ext cx="1685100" cy="1685100"/>
          </a:xfrm>
          <a:prstGeom prst="ellipse">
            <a:avLst/>
          </a:prstGeom>
          <a:solidFill>
            <a:srgbClr val="FFCD00"/>
          </a:solid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dirty="0">
                <a:latin typeface="Calibri" charset="0"/>
                <a:ea typeface="Calibri" charset="0"/>
                <a:cs typeface="Calibri" charset="0"/>
                <a:sym typeface="Lora"/>
              </a:rPr>
              <a:t>reflection	</a:t>
            </a:r>
          </a:p>
        </p:txBody>
      </p:sp>
      <p:sp>
        <p:nvSpPr>
          <p:cNvPr id="507" name="Shape 507"/>
          <p:cNvSpPr/>
          <p:nvPr/>
        </p:nvSpPr>
        <p:spPr>
          <a:xfrm>
            <a:off x="6340282" y="2053050"/>
            <a:ext cx="1685100" cy="1685100"/>
          </a:xfrm>
          <a:prstGeom prst="ellipse">
            <a:avLst/>
          </a:prstGeom>
          <a:solidFill>
            <a:srgbClr val="FFCD00"/>
          </a:solid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assessment</a:t>
            </a:r>
          </a:p>
        </p:txBody>
      </p:sp>
      <p:sp>
        <p:nvSpPr>
          <p:cNvPr id="511" name="Shape 511"/>
          <p:cNvSpPr/>
          <p:nvPr/>
        </p:nvSpPr>
        <p:spPr>
          <a:xfrm>
            <a:off x="3729450" y="2053050"/>
            <a:ext cx="1685100" cy="1685100"/>
          </a:xfrm>
          <a:prstGeom prst="ellipse">
            <a:avLst/>
          </a:prstGeom>
          <a:solidFill>
            <a:srgbClr val="FFCD00"/>
          </a:solidFill>
          <a:ln w="114300" cap="flat" cmpd="sng">
            <a:solidFill>
              <a:srgbClr val="FFCD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latin typeface="Calibri" charset="0"/>
                <a:ea typeface="Calibri" charset="0"/>
                <a:cs typeface="Calibri" charset="0"/>
                <a:sym typeface="Lora"/>
              </a:rPr>
              <a:t>practice</a:t>
            </a:r>
          </a:p>
        </p:txBody>
      </p:sp>
      <p:grpSp>
        <p:nvGrpSpPr>
          <p:cNvPr id="516" name="Shape 516"/>
          <p:cNvGrpSpPr/>
          <p:nvPr/>
        </p:nvGrpSpPr>
        <p:grpSpPr>
          <a:xfrm>
            <a:off x="783669" y="916228"/>
            <a:ext cx="320377" cy="320377"/>
            <a:chOff x="1278900" y="2333250"/>
            <a:chExt cx="381175" cy="381175"/>
          </a:xfrm>
        </p:grpSpPr>
        <p:sp>
          <p:nvSpPr>
            <p:cNvPr id="517" name="Shape 517"/>
            <p:cNvSpPr/>
            <p:nvPr/>
          </p:nvSpPr>
          <p:spPr>
            <a:xfrm>
              <a:off x="1278900" y="2333250"/>
              <a:ext cx="381175" cy="381175"/>
            </a:xfrm>
            <a:custGeom>
              <a:avLst/>
              <a:gdLst/>
              <a:ahLst/>
              <a:cxnLst/>
              <a:rect l="0" t="0" r="0" b="0"/>
              <a:pathLst>
                <a:path w="15247" h="15247" fill="none" extrusionOk="0">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18" name="Shape 518"/>
            <p:cNvSpPr/>
            <p:nvPr/>
          </p:nvSpPr>
          <p:spPr>
            <a:xfrm>
              <a:off x="1525475" y="2503125"/>
              <a:ext cx="43875" cy="47525"/>
            </a:xfrm>
            <a:custGeom>
              <a:avLst/>
              <a:gdLst/>
              <a:ahLst/>
              <a:cxnLst/>
              <a:rect l="0" t="0" r="0" b="0"/>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19" name="Shape 519"/>
            <p:cNvSpPr/>
            <p:nvPr/>
          </p:nvSpPr>
          <p:spPr>
            <a:xfrm>
              <a:off x="1369600" y="2503125"/>
              <a:ext cx="43875" cy="47525"/>
            </a:xfrm>
            <a:custGeom>
              <a:avLst/>
              <a:gdLst/>
              <a:ahLst/>
              <a:cxnLst/>
              <a:rect l="0" t="0" r="0" b="0"/>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20" name="Shape 520"/>
            <p:cNvSpPr/>
            <p:nvPr/>
          </p:nvSpPr>
          <p:spPr>
            <a:xfrm>
              <a:off x="1369600" y="2604200"/>
              <a:ext cx="199750" cy="40825"/>
            </a:xfrm>
            <a:custGeom>
              <a:avLst/>
              <a:gdLst/>
              <a:ahLst/>
              <a:cxnLst/>
              <a:rect l="0" t="0" r="0" b="0"/>
              <a:pathLst>
                <a:path w="7990" h="1633" fill="none" extrusionOk="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524"/>
        <p:cNvGrpSpPr/>
        <p:nvPr/>
      </p:nvGrpSpPr>
      <p:grpSpPr>
        <a:xfrm>
          <a:off x="0" y="0"/>
          <a:ext cx="0" cy="0"/>
          <a:chOff x="0" y="0"/>
          <a:chExt cx="0" cy="0"/>
        </a:xfrm>
      </p:grpSpPr>
      <p:sp>
        <p:nvSpPr>
          <p:cNvPr id="525" name="Shape 525"/>
          <p:cNvSpPr/>
          <p:nvPr/>
        </p:nvSpPr>
        <p:spPr>
          <a:xfrm>
            <a:off x="2888250" y="1246550"/>
            <a:ext cx="3367500" cy="641400"/>
          </a:xfrm>
          <a:prstGeom prst="rect">
            <a:avLst/>
          </a:prstGeom>
          <a:solidFill>
            <a:srgbClr val="FFFFFF"/>
          </a:solidFill>
          <a:ln>
            <a:noFill/>
          </a:ln>
        </p:spPr>
        <p:txBody>
          <a:bodyPr lIns="91425" tIns="91425" rIns="91425" bIns="91425" anchor="ctr" anchorCtr="0">
            <a:noAutofit/>
          </a:bodyPr>
          <a:lstStyle/>
          <a:p>
            <a:pPr lvl="0" rtl="0">
              <a:spcBef>
                <a:spcPts val="0"/>
              </a:spcBef>
              <a:buNone/>
            </a:pPr>
            <a:endParaRPr/>
          </a:p>
        </p:txBody>
      </p:sp>
      <p:sp>
        <p:nvSpPr>
          <p:cNvPr id="526" name="Shape 526"/>
          <p:cNvSpPr txBox="1">
            <a:spLocks noGrp="1"/>
          </p:cNvSpPr>
          <p:nvPr>
            <p:ph type="ctrTitle" idx="4294967295"/>
          </p:nvPr>
        </p:nvSpPr>
        <p:spPr>
          <a:xfrm>
            <a:off x="2888250" y="1246550"/>
            <a:ext cx="3315000" cy="641400"/>
          </a:xfrm>
          <a:prstGeom prst="rect">
            <a:avLst/>
          </a:prstGeom>
        </p:spPr>
        <p:txBody>
          <a:bodyPr lIns="91425" tIns="91425" rIns="91425" bIns="91425" anchor="ctr" anchorCtr="0">
            <a:noAutofit/>
          </a:bodyPr>
          <a:lstStyle/>
          <a:p>
            <a:pPr lvl="0" algn="ctr" rtl="0">
              <a:lnSpc>
                <a:spcPct val="150000"/>
              </a:lnSpc>
              <a:spcBef>
                <a:spcPts val="0"/>
              </a:spcBef>
              <a:buNone/>
            </a:pPr>
            <a:r>
              <a:rPr lang="en" sz="3000">
                <a:latin typeface="Book Antiqua" charset="0"/>
                <a:ea typeface="Book Antiqua" charset="0"/>
                <a:cs typeface="Book Antiqua" charset="0"/>
              </a:rPr>
              <a:t>Questions?</a:t>
            </a:r>
            <a:r>
              <a:rPr lang="en" sz="3000">
                <a:highlight>
                  <a:srgbClr val="FFFFFF"/>
                </a:highlight>
                <a:latin typeface="Book Antiqua" charset="0"/>
                <a:ea typeface="Book Antiqua" charset="0"/>
                <a:cs typeface="Book Antiqua"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subTitle" idx="4294967295"/>
          </p:nvPr>
        </p:nvSpPr>
        <p:spPr>
          <a:xfrm>
            <a:off x="1461700" y="2022000"/>
            <a:ext cx="6075300" cy="784800"/>
          </a:xfrm>
          <a:prstGeom prst="rect">
            <a:avLst/>
          </a:prstGeom>
        </p:spPr>
        <p:txBody>
          <a:bodyPr lIns="91425" tIns="91425" rIns="91425" bIns="91425" anchor="t" anchorCtr="0">
            <a:noAutofit/>
          </a:bodyPr>
          <a:lstStyle/>
          <a:p>
            <a:pPr lvl="0" algn="ctr" rtl="0">
              <a:spcBef>
                <a:spcPts val="0"/>
              </a:spcBef>
              <a:buNone/>
            </a:pPr>
            <a:r>
              <a:rPr lang="en" sz="1600" dirty="0">
                <a:latin typeface="Tahoma" charset="0"/>
                <a:ea typeface="Tahoma" charset="0"/>
                <a:cs typeface="Tahoma" charset="0"/>
              </a:rPr>
              <a:t>for INFORMATION </a:t>
            </a:r>
            <a:r>
              <a:rPr lang="en" sz="1800" dirty="0">
                <a:latin typeface="Calibri" charset="0"/>
                <a:ea typeface="Calibri" charset="0"/>
                <a:cs typeface="Calibri" charset="0"/>
              </a:rPr>
              <a:t>LITERACY</a:t>
            </a:r>
            <a:r>
              <a:rPr lang="en" sz="1600" dirty="0">
                <a:latin typeface="Tahoma" charset="0"/>
                <a:ea typeface="Tahoma" charset="0"/>
                <a:cs typeface="Tahoma" charset="0"/>
              </a:rPr>
              <a:t> for HIGHER EDUCATION</a:t>
            </a:r>
          </a:p>
        </p:txBody>
      </p:sp>
      <p:cxnSp>
        <p:nvCxnSpPr>
          <p:cNvPr id="105" name="Shape 105"/>
          <p:cNvCxnSpPr/>
          <p:nvPr/>
        </p:nvCxnSpPr>
        <p:spPr>
          <a:xfrm>
            <a:off x="-6025" y="1668728"/>
            <a:ext cx="9162000" cy="0"/>
          </a:xfrm>
          <a:prstGeom prst="straightConnector1">
            <a:avLst/>
          </a:prstGeom>
          <a:noFill/>
          <a:ln w="9525" cap="flat" cmpd="sng">
            <a:solidFill>
              <a:srgbClr val="CCCCCC"/>
            </a:solidFill>
            <a:prstDash val="solid"/>
            <a:round/>
            <a:headEnd type="none" w="lg" len="lg"/>
            <a:tailEnd type="none" w="lg" len="lg"/>
          </a:ln>
        </p:spPr>
      </p:cxnSp>
      <p:sp>
        <p:nvSpPr>
          <p:cNvPr id="106" name="Shape 106"/>
          <p:cNvSpPr txBox="1">
            <a:spLocks noGrp="1"/>
          </p:cNvSpPr>
          <p:nvPr>
            <p:ph type="ctrTitle" idx="4294967295"/>
          </p:nvPr>
        </p:nvSpPr>
        <p:spPr>
          <a:xfrm>
            <a:off x="1771750" y="1088825"/>
            <a:ext cx="5455200" cy="1159800"/>
          </a:xfrm>
          <a:prstGeom prst="rect">
            <a:avLst/>
          </a:prstGeom>
        </p:spPr>
        <p:txBody>
          <a:bodyPr lIns="91425" tIns="91425" rIns="91425" bIns="91425" anchor="ctr" anchorCtr="0">
            <a:noAutofit/>
          </a:bodyPr>
          <a:lstStyle/>
          <a:p>
            <a:pPr lvl="0" algn="ctr" rtl="0">
              <a:spcBef>
                <a:spcPts val="0"/>
              </a:spcBef>
              <a:buNone/>
            </a:pPr>
            <a:r>
              <a:rPr lang="en" sz="4800">
                <a:solidFill>
                  <a:srgbClr val="FFCD00"/>
                </a:solidFill>
                <a:highlight>
                  <a:srgbClr val="FFCD00"/>
                </a:highlight>
                <a:latin typeface="Book Antiqua" charset="0"/>
                <a:ea typeface="Book Antiqua" charset="0"/>
                <a:cs typeface="Book Antiqua" charset="0"/>
              </a:rPr>
              <a:t>_</a:t>
            </a:r>
            <a:r>
              <a:rPr lang="en" sz="4800">
                <a:highlight>
                  <a:srgbClr val="FFCD00"/>
                </a:highlight>
                <a:latin typeface="Book Antiqua" charset="0"/>
                <a:ea typeface="Book Antiqua" charset="0"/>
                <a:cs typeface="Book Antiqua" charset="0"/>
              </a:rPr>
              <a:t>FRAMEWORK</a:t>
            </a:r>
            <a:r>
              <a:rPr lang="en" sz="4800">
                <a:solidFill>
                  <a:srgbClr val="FFCD00"/>
                </a:solidFill>
                <a:highlight>
                  <a:srgbClr val="FFCD00"/>
                </a:highlight>
                <a:latin typeface="Book Antiqua" charset="0"/>
                <a:ea typeface="Book Antiqua" charset="0"/>
                <a:cs typeface="Book Antiqua" charset="0"/>
              </a:rPr>
              <a:t>_</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p:nvPr/>
        </p:nvSpPr>
        <p:spPr>
          <a:xfrm>
            <a:off x="0" y="0"/>
            <a:ext cx="9144000" cy="974700"/>
          </a:xfrm>
          <a:prstGeom prst="rect">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12" name="Shape 112"/>
          <p:cNvSpPr txBox="1">
            <a:spLocks noGrp="1"/>
          </p:cNvSpPr>
          <p:nvPr>
            <p:ph type="title" idx="4294967295"/>
          </p:nvPr>
        </p:nvSpPr>
        <p:spPr>
          <a:xfrm>
            <a:off x="215050" y="269550"/>
            <a:ext cx="8453100" cy="435600"/>
          </a:xfrm>
          <a:prstGeom prst="rect">
            <a:avLst/>
          </a:prstGeom>
        </p:spPr>
        <p:txBody>
          <a:bodyPr lIns="91425" tIns="91425" rIns="91425" bIns="91425" anchor="ctr" anchorCtr="0">
            <a:noAutofit/>
          </a:bodyPr>
          <a:lstStyle/>
          <a:p>
            <a:pPr lvl="0" rtl="0">
              <a:spcBef>
                <a:spcPts val="0"/>
              </a:spcBef>
              <a:buNone/>
            </a:pPr>
            <a:r>
              <a:rPr lang="en" dirty="0">
                <a:latin typeface="Book Antiqua" charset="0"/>
                <a:ea typeface="Book Antiqua" charset="0"/>
                <a:cs typeface="Book Antiqua" charset="0"/>
              </a:rPr>
              <a:t>English 101 @ University of Maryland</a:t>
            </a:r>
          </a:p>
        </p:txBody>
      </p:sp>
      <p:graphicFrame>
        <p:nvGraphicFramePr>
          <p:cNvPr id="113" name="Shape 113"/>
          <p:cNvGraphicFramePr/>
          <p:nvPr>
            <p:extLst>
              <p:ext uri="{D42A27DB-BD31-4B8C-83A1-F6EECF244321}">
                <p14:modId xmlns:p14="http://schemas.microsoft.com/office/powerpoint/2010/main" val="1066609498"/>
              </p:ext>
            </p:extLst>
          </p:nvPr>
        </p:nvGraphicFramePr>
        <p:xfrm>
          <a:off x="338850" y="1387300"/>
          <a:ext cx="8466300" cy="2737900"/>
        </p:xfrm>
        <a:graphic>
          <a:graphicData uri="http://schemas.openxmlformats.org/drawingml/2006/table">
            <a:tbl>
              <a:tblPr>
                <a:noFill/>
                <a:tableStyleId>{94DCFE82-B6BF-4BAF-BE82-0FCC7E28F01E}</a:tableStyleId>
              </a:tblPr>
              <a:tblGrid>
                <a:gridCol w="1686300"/>
                <a:gridCol w="678000"/>
                <a:gridCol w="678000"/>
                <a:gridCol w="678000"/>
                <a:gridCol w="678000"/>
                <a:gridCol w="678000"/>
                <a:gridCol w="678000"/>
                <a:gridCol w="678000"/>
                <a:gridCol w="678000"/>
                <a:gridCol w="678000"/>
                <a:gridCol w="678000"/>
              </a:tblGrid>
              <a:tr h="423400">
                <a:tc>
                  <a:txBody>
                    <a:bodyPr/>
                    <a:lstStyle/>
                    <a:p>
                      <a:pPr lvl="0">
                        <a:spcBef>
                          <a:spcPts val="0"/>
                        </a:spcBef>
                        <a:buNone/>
                      </a:pPr>
                      <a:endParaRPr sz="1400" dirty="0">
                        <a:latin typeface="Calibri" charset="0"/>
                        <a:ea typeface="Calibri" charset="0"/>
                        <a:cs typeface="Calibri" charset="0"/>
                        <a:sym typeface="Quattrocento Sans"/>
                      </a:endParaRPr>
                    </a:p>
                  </a:txBody>
                  <a:tcPr marL="91425" marR="91425" marT="91425" marB="91425">
                    <a:lnL w="9525" cap="flat" cmpd="sng">
                      <a:solidFill>
                        <a:srgbClr val="666666">
                          <a:alpha val="0"/>
                        </a:srgbClr>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alpha val="0"/>
                        </a:srgbClr>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r>
                        <a:rPr lang="en" sz="1400" b="1" dirty="0">
                          <a:solidFill>
                            <a:srgbClr val="FFFFFF"/>
                          </a:solidFill>
                          <a:latin typeface="Calibri" charset="0"/>
                          <a:ea typeface="Calibri" charset="0"/>
                          <a:cs typeface="Calibri" charset="0"/>
                          <a:sym typeface="Quattrocento Sans"/>
                        </a:rPr>
                        <a:t>Spring 2015</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400" b="1">
                          <a:solidFill>
                            <a:srgbClr val="FFFFFF"/>
                          </a:solidFill>
                          <a:latin typeface="Calibri" charset="0"/>
                          <a:ea typeface="Calibri" charset="0"/>
                          <a:cs typeface="Calibri" charset="0"/>
                          <a:sym typeface="Quattrocento Sans"/>
                        </a:rPr>
                        <a:t>Fall 2015</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400" b="1">
                          <a:solidFill>
                            <a:srgbClr val="FFFFFF"/>
                          </a:solidFill>
                          <a:latin typeface="Calibri" charset="0"/>
                          <a:ea typeface="Calibri" charset="0"/>
                          <a:cs typeface="Calibri" charset="0"/>
                          <a:sym typeface="Quattrocento Sans"/>
                        </a:rPr>
                        <a:t>Spring 2016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400" b="1">
                          <a:solidFill>
                            <a:srgbClr val="FFFFFF"/>
                          </a:solidFill>
                          <a:latin typeface="Calibri" charset="0"/>
                          <a:ea typeface="Calibri" charset="0"/>
                          <a:cs typeface="Calibri" charset="0"/>
                          <a:sym typeface="Quattrocento Sans"/>
                        </a:rPr>
                        <a:t>Fall 2016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c gridSpan="2">
                  <a:txBody>
                    <a:bodyPr/>
                    <a:lstStyle/>
                    <a:p>
                      <a:pPr lvl="0" algn="ctr" rtl="0">
                        <a:spcBef>
                          <a:spcPts val="0"/>
                        </a:spcBef>
                        <a:buNone/>
                      </a:pPr>
                      <a:r>
                        <a:rPr lang="en" sz="1400" b="1">
                          <a:solidFill>
                            <a:srgbClr val="FFFFFF"/>
                          </a:solidFill>
                          <a:latin typeface="Calibri" charset="0"/>
                          <a:ea typeface="Calibri" charset="0"/>
                          <a:cs typeface="Calibri" charset="0"/>
                          <a:sym typeface="Quattrocento Sans"/>
                        </a:rPr>
                        <a:t>Average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9E9E9E"/>
                    </a:solidFill>
                  </a:tcPr>
                </a:tc>
                <a:tc hMerge="1">
                  <a:txBody>
                    <a:bodyPr/>
                    <a:lstStyle/>
                    <a:p>
                      <a:endParaRPr lang="en-US"/>
                    </a:p>
                  </a:txBody>
                  <a:tcPr/>
                </a:tc>
              </a:tr>
              <a:tr h="462900">
                <a:tc>
                  <a:txBody>
                    <a:bodyPr/>
                    <a:lstStyle/>
                    <a:p>
                      <a:pPr lvl="0" algn="r">
                        <a:spcBef>
                          <a:spcPts val="0"/>
                        </a:spcBef>
                        <a:buNone/>
                      </a:pPr>
                      <a:r>
                        <a:rPr lang="en" sz="1400" b="1">
                          <a:latin typeface="Calibri" charset="0"/>
                          <a:ea typeface="Calibri" charset="0"/>
                          <a:cs typeface="Calibri" charset="0"/>
                          <a:sym typeface="Quattrocento Sans"/>
                        </a:rPr>
                        <a:t>Sections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2">
                  <a:txBody>
                    <a:bodyPr/>
                    <a:lstStyle/>
                    <a:p>
                      <a:pPr lvl="0" algn="ctr" rtl="0">
                        <a:spcBef>
                          <a:spcPts val="0"/>
                        </a:spcBef>
                        <a:buNone/>
                      </a:pPr>
                      <a:r>
                        <a:rPr lang="en" sz="1400">
                          <a:latin typeface="Calibri" charset="0"/>
                          <a:ea typeface="Calibri" charset="0"/>
                          <a:cs typeface="Calibri" charset="0"/>
                          <a:sym typeface="Quattrocento Sans"/>
                        </a:rPr>
                        <a:t>93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121</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94</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134</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b="1">
                          <a:latin typeface="Calibri" charset="0"/>
                          <a:ea typeface="Calibri" charset="0"/>
                          <a:cs typeface="Calibri" charset="0"/>
                          <a:sym typeface="Quattrocento Sans"/>
                        </a:rPr>
                        <a:t>110</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r>
              <a:tr h="462900">
                <a:tc>
                  <a:txBody>
                    <a:bodyPr/>
                    <a:lstStyle/>
                    <a:p>
                      <a:pPr lvl="0" algn="r" rtl="0">
                        <a:spcBef>
                          <a:spcPts val="0"/>
                        </a:spcBef>
                        <a:buNone/>
                      </a:pPr>
                      <a:r>
                        <a:rPr lang="en" sz="1400" b="1">
                          <a:latin typeface="Calibri" charset="0"/>
                          <a:ea typeface="Calibri" charset="0"/>
                          <a:cs typeface="Calibri" charset="0"/>
                          <a:sym typeface="Quattrocento Sans"/>
                        </a:rPr>
                        <a:t>Students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r>
                        <a:rPr lang="en" sz="1400">
                          <a:latin typeface="Calibri" charset="0"/>
                          <a:ea typeface="Calibri" charset="0"/>
                          <a:cs typeface="Calibri" charset="0"/>
                          <a:sym typeface="Quattrocento Sans"/>
                        </a:rPr>
                        <a:t>1767</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2299</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1786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2546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lvl="0" algn="ctr" rtl="0">
                        <a:spcBef>
                          <a:spcPts val="0"/>
                        </a:spcBef>
                        <a:buNone/>
                      </a:pPr>
                      <a:r>
                        <a:rPr lang="en" sz="1400" b="1">
                          <a:latin typeface="Calibri" charset="0"/>
                          <a:ea typeface="Calibri" charset="0"/>
                          <a:cs typeface="Calibri" charset="0"/>
                          <a:sym typeface="Quattrocento Sans"/>
                        </a:rPr>
                        <a:t>2100</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r>
              <a:tr h="462900">
                <a:tc>
                  <a:txBody>
                    <a:bodyPr/>
                    <a:lstStyle/>
                    <a:p>
                      <a:pPr lvl="0" algn="r">
                        <a:spcBef>
                          <a:spcPts val="0"/>
                        </a:spcBef>
                        <a:buNone/>
                      </a:pPr>
                      <a:r>
                        <a:rPr lang="en" sz="1400" b="1">
                          <a:latin typeface="Calibri" charset="0"/>
                          <a:ea typeface="Calibri" charset="0"/>
                          <a:cs typeface="Calibri" charset="0"/>
                          <a:sym typeface="Quattrocento Sans"/>
                        </a:rPr>
                        <a:t>Library Sessions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2">
                  <a:txBody>
                    <a:bodyPr/>
                    <a:lstStyle/>
                    <a:p>
                      <a:pPr lvl="0" algn="ctr" rtl="0">
                        <a:spcBef>
                          <a:spcPts val="0"/>
                        </a:spcBef>
                        <a:buNone/>
                      </a:pPr>
                      <a:r>
                        <a:rPr lang="en" sz="1400">
                          <a:latin typeface="Calibri" charset="0"/>
                          <a:ea typeface="Calibri" charset="0"/>
                          <a:cs typeface="Calibri" charset="0"/>
                          <a:sym typeface="Quattrocento Sans"/>
                        </a:rPr>
                        <a:t>97</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123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93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136</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b="1">
                          <a:latin typeface="Calibri" charset="0"/>
                          <a:ea typeface="Calibri" charset="0"/>
                          <a:cs typeface="Calibri" charset="0"/>
                          <a:sym typeface="Quattrocento Sans"/>
                        </a:rPr>
                        <a:t>112</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r>
              <a:tr h="462900">
                <a:tc>
                  <a:txBody>
                    <a:bodyPr/>
                    <a:lstStyle/>
                    <a:p>
                      <a:pPr lvl="0" algn="r">
                        <a:spcBef>
                          <a:spcPts val="0"/>
                        </a:spcBef>
                        <a:buNone/>
                      </a:pPr>
                      <a:r>
                        <a:rPr lang="en" sz="1400" b="1">
                          <a:latin typeface="Calibri" charset="0"/>
                          <a:ea typeface="Calibri" charset="0"/>
                          <a:cs typeface="Calibri" charset="0"/>
                          <a:sym typeface="Quattrocento Sans"/>
                        </a:rPr>
                        <a:t>Students</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gridSpan="2">
                  <a:txBody>
                    <a:bodyPr/>
                    <a:lstStyle/>
                    <a:p>
                      <a:pPr lvl="0" algn="ctr" rtl="0">
                        <a:spcBef>
                          <a:spcPts val="0"/>
                        </a:spcBef>
                        <a:buNone/>
                      </a:pPr>
                      <a:r>
                        <a:rPr lang="en" sz="1400">
                          <a:latin typeface="Calibri" charset="0"/>
                          <a:ea typeface="Calibri" charset="0"/>
                          <a:cs typeface="Calibri" charset="0"/>
                          <a:sym typeface="Quattrocento Sans"/>
                        </a:rPr>
                        <a:t>1843</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2337</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gridSpan="2">
                  <a:txBody>
                    <a:bodyPr/>
                    <a:lstStyle/>
                    <a:p>
                      <a:pPr lvl="0" algn="ctr">
                        <a:spcBef>
                          <a:spcPts val="0"/>
                        </a:spcBef>
                        <a:buNone/>
                      </a:pPr>
                      <a:r>
                        <a:rPr lang="en" sz="1400">
                          <a:latin typeface="Calibri" charset="0"/>
                          <a:ea typeface="Calibri" charset="0"/>
                          <a:cs typeface="Calibri" charset="0"/>
                          <a:sym typeface="Quattrocento Sans"/>
                        </a:rPr>
                        <a:t>1767</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2584</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tcPr>
                </a:tc>
                <a:tc hMerge="1">
                  <a:txBody>
                    <a:bodyPr/>
                    <a:lstStyle/>
                    <a:p>
                      <a:endParaRPr lang="en-US"/>
                    </a:p>
                  </a:txBody>
                  <a:tcPr/>
                </a:tc>
                <a:tc gridSpan="2">
                  <a:txBody>
                    <a:bodyPr/>
                    <a:lstStyle/>
                    <a:p>
                      <a:pPr lvl="0" algn="ctr" rtl="0">
                        <a:spcBef>
                          <a:spcPts val="0"/>
                        </a:spcBef>
                        <a:buNone/>
                      </a:pPr>
                      <a:r>
                        <a:rPr lang="en" sz="1400" b="1">
                          <a:latin typeface="Calibri" charset="0"/>
                          <a:ea typeface="Calibri" charset="0"/>
                          <a:cs typeface="Calibri" charset="0"/>
                          <a:sym typeface="Quattrocento Sans"/>
                        </a:rPr>
                        <a:t>2100</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FFFFF"/>
                    </a:solidFill>
                  </a:tcPr>
                </a:tc>
                <a:tc hMerge="1">
                  <a:txBody>
                    <a:bodyPr/>
                    <a:lstStyle/>
                    <a:p>
                      <a:endParaRPr lang="en-US"/>
                    </a:p>
                  </a:txBody>
                  <a:tcPr/>
                </a:tc>
              </a:tr>
              <a:tr h="462900">
                <a:tc>
                  <a:txBody>
                    <a:bodyPr/>
                    <a:lstStyle/>
                    <a:p>
                      <a:pPr lvl="0" algn="r">
                        <a:spcBef>
                          <a:spcPts val="0"/>
                        </a:spcBef>
                        <a:buNone/>
                      </a:pPr>
                      <a:r>
                        <a:rPr lang="en" sz="1400" b="1">
                          <a:latin typeface="Calibri" charset="0"/>
                          <a:ea typeface="Calibri" charset="0"/>
                          <a:cs typeface="Calibri" charset="0"/>
                          <a:sym typeface="Quattrocento Sans"/>
                        </a:rPr>
                        <a:t>Instructors </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gridSpan="2">
                  <a:txBody>
                    <a:bodyPr/>
                    <a:lstStyle/>
                    <a:p>
                      <a:pPr lvl="0" algn="ctr" rtl="0">
                        <a:spcBef>
                          <a:spcPts val="0"/>
                        </a:spcBef>
                        <a:buNone/>
                      </a:pPr>
                      <a:r>
                        <a:rPr lang="en" sz="1400">
                          <a:latin typeface="Calibri" charset="0"/>
                          <a:ea typeface="Calibri" charset="0"/>
                          <a:cs typeface="Calibri" charset="0"/>
                          <a:sym typeface="Quattrocento Sans"/>
                        </a:rPr>
                        <a:t>10</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11</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a:spcBef>
                          <a:spcPts val="0"/>
                        </a:spcBef>
                        <a:buNone/>
                      </a:pPr>
                      <a:r>
                        <a:rPr lang="en" sz="1400">
                          <a:latin typeface="Calibri" charset="0"/>
                          <a:ea typeface="Calibri" charset="0"/>
                          <a:cs typeface="Calibri" charset="0"/>
                          <a:sym typeface="Quattrocento Sans"/>
                        </a:rPr>
                        <a:t>15</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a:latin typeface="Calibri" charset="0"/>
                          <a:ea typeface="Calibri" charset="0"/>
                          <a:cs typeface="Calibri" charset="0"/>
                          <a:sym typeface="Quattrocento Sans"/>
                        </a:rPr>
                        <a:t>10</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c gridSpan="2">
                  <a:txBody>
                    <a:bodyPr/>
                    <a:lstStyle/>
                    <a:p>
                      <a:pPr lvl="0" algn="ctr" rtl="0">
                        <a:spcBef>
                          <a:spcPts val="0"/>
                        </a:spcBef>
                        <a:buNone/>
                      </a:pPr>
                      <a:r>
                        <a:rPr lang="en" sz="1400" b="1" dirty="0">
                          <a:latin typeface="Calibri" charset="0"/>
                          <a:ea typeface="Calibri" charset="0"/>
                          <a:cs typeface="Calibri" charset="0"/>
                          <a:sym typeface="Quattrocento Sans"/>
                        </a:rPr>
                        <a:t>12</a:t>
                      </a:r>
                    </a:p>
                  </a:txBody>
                  <a:tcPr marL="91425" marR="91425" marT="91425" marB="91425" anchor="ctr">
                    <a:lnL w="9525" cap="flat" cmpd="sng">
                      <a:solidFill>
                        <a:srgbClr val="666666"/>
                      </a:solidFill>
                      <a:prstDash val="solid"/>
                      <a:round/>
                      <a:headEnd type="none" w="med" len="med"/>
                      <a:tailEnd type="none" w="med" len="med"/>
                    </a:lnL>
                    <a:lnR w="9525" cap="flat" cmpd="sng">
                      <a:solidFill>
                        <a:srgbClr val="666666"/>
                      </a:solidFill>
                      <a:prstDash val="solid"/>
                      <a:round/>
                      <a:headEnd type="none" w="med" len="med"/>
                      <a:tailEnd type="none" w="med" len="med"/>
                    </a:lnR>
                    <a:lnT w="9525" cap="flat" cmpd="sng">
                      <a:solidFill>
                        <a:srgbClr val="666666"/>
                      </a:solidFill>
                      <a:prstDash val="solid"/>
                      <a:round/>
                      <a:headEnd type="none" w="med" len="med"/>
                      <a:tailEnd type="none" w="med" len="med"/>
                    </a:lnT>
                    <a:lnB w="9525" cap="flat" cmpd="sng">
                      <a:solidFill>
                        <a:srgbClr val="666666"/>
                      </a:solidFill>
                      <a:prstDash val="solid"/>
                      <a:round/>
                      <a:headEnd type="none" w="med" len="med"/>
                      <a:tailEnd type="none" w="med" len="med"/>
                    </a:lnB>
                    <a:solidFill>
                      <a:srgbClr val="F3F3F3"/>
                    </a:solidFill>
                  </a:tcPr>
                </a:tc>
                <a:tc hMerge="1">
                  <a:txBody>
                    <a:bodyPr/>
                    <a:lstStyle/>
                    <a:p>
                      <a:endParaRPr lang="en-US"/>
                    </a:p>
                  </a:txBody>
                  <a:tcPr/>
                </a:tc>
              </a:tr>
            </a:tbl>
          </a:graphicData>
        </a:graphic>
      </p:graphicFrame>
      <p:sp>
        <p:nvSpPr>
          <p:cNvPr id="114" name="Shape 114"/>
          <p:cNvSpPr/>
          <p:nvPr/>
        </p:nvSpPr>
        <p:spPr>
          <a:xfrm>
            <a:off x="7769700" y="2775375"/>
            <a:ext cx="755400" cy="388500"/>
          </a:xfrm>
          <a:prstGeom prst="donut">
            <a:avLst>
              <a:gd name="adj" fmla="val 21798"/>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15" name="Shape 115"/>
          <p:cNvSpPr/>
          <p:nvPr/>
        </p:nvSpPr>
        <p:spPr>
          <a:xfrm>
            <a:off x="7769700" y="3230875"/>
            <a:ext cx="755400" cy="388500"/>
          </a:xfrm>
          <a:prstGeom prst="donut">
            <a:avLst>
              <a:gd name="adj" fmla="val 21798"/>
            </a:avLst>
          </a:prstGeom>
          <a:solidFill>
            <a:srgbClr val="FFCD00"/>
          </a:solidFill>
          <a:ln>
            <a:noFill/>
          </a:ln>
        </p:spPr>
        <p:txBody>
          <a:bodyPr lIns="91425" tIns="91425" rIns="91425" bIns="91425" anchor="ctr" anchorCtr="0">
            <a:noAutofit/>
          </a:bodyPr>
          <a:lstStyle/>
          <a:p>
            <a:pPr lvl="0">
              <a:spcBef>
                <a:spcPts val="0"/>
              </a:spcBef>
              <a:buNone/>
            </a:pPr>
            <a:endParaRPr/>
          </a:p>
        </p:txBody>
      </p:sp>
      <p:sp>
        <p:nvSpPr>
          <p:cNvPr id="116" name="Shape 116"/>
          <p:cNvSpPr/>
          <p:nvPr/>
        </p:nvSpPr>
        <p:spPr>
          <a:xfrm>
            <a:off x="7769700" y="3686375"/>
            <a:ext cx="755400" cy="388500"/>
          </a:xfrm>
          <a:prstGeom prst="donut">
            <a:avLst>
              <a:gd name="adj" fmla="val 21798"/>
            </a:avLst>
          </a:prstGeom>
          <a:solidFill>
            <a:srgbClr val="FFCD00"/>
          </a:solidFill>
          <a:ln>
            <a:noFill/>
          </a:ln>
        </p:spPr>
        <p:txBody>
          <a:bodyPr lIns="91425" tIns="91425" rIns="91425" bIns="91425" anchor="ctr" anchorCtr="0">
            <a:noAutofit/>
          </a:bodyPr>
          <a:lstStyle/>
          <a:p>
            <a:pPr lvl="0">
              <a:spcBef>
                <a:spcPts val="0"/>
              </a:spcBef>
              <a:buNone/>
            </a:pP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p:nvPr/>
        </p:nvSpPr>
        <p:spPr>
          <a:xfrm>
            <a:off x="1379675" y="931875"/>
            <a:ext cx="4393200" cy="4236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22" name="Shape 122"/>
          <p:cNvSpPr txBox="1">
            <a:spLocks noGrp="1"/>
          </p:cNvSpPr>
          <p:nvPr>
            <p:ph type="title"/>
          </p:nvPr>
        </p:nvSpPr>
        <p:spPr>
          <a:xfrm>
            <a:off x="1381250" y="922675"/>
            <a:ext cx="4827300" cy="435600"/>
          </a:xfrm>
          <a:prstGeom prst="rect">
            <a:avLst/>
          </a:prstGeom>
        </p:spPr>
        <p:txBody>
          <a:bodyPr lIns="91425" tIns="91425" rIns="91425" bIns="91425" anchor="ctr" anchorCtr="0">
            <a:noAutofit/>
          </a:bodyPr>
          <a:lstStyle/>
          <a:p>
            <a:pPr lvl="0">
              <a:spcBef>
                <a:spcPts val="0"/>
              </a:spcBef>
              <a:buNone/>
            </a:pPr>
            <a:r>
              <a:rPr lang="en">
                <a:highlight>
                  <a:srgbClr val="FFFFFF"/>
                </a:highlight>
                <a:latin typeface="Book Antiqua" charset="0"/>
                <a:ea typeface="Book Antiqua" charset="0"/>
                <a:cs typeface="Book Antiqua" charset="0"/>
              </a:rPr>
              <a:t>ENGL101 Library Research Session  </a:t>
            </a:r>
          </a:p>
        </p:txBody>
      </p:sp>
      <p:sp>
        <p:nvSpPr>
          <p:cNvPr id="123" name="Shape 123"/>
          <p:cNvSpPr/>
          <p:nvPr/>
        </p:nvSpPr>
        <p:spPr>
          <a:xfrm>
            <a:off x="674175" y="874425"/>
            <a:ext cx="549900" cy="538500"/>
          </a:xfrm>
          <a:prstGeom prst="ellipse">
            <a:avLst/>
          </a:prstGeom>
          <a:solidFill>
            <a:srgbClr val="FFCD00"/>
          </a:solidFill>
          <a:ln>
            <a:noFill/>
          </a:ln>
        </p:spPr>
        <p:txBody>
          <a:bodyPr lIns="91425" tIns="91425" rIns="91425" bIns="91425" anchor="ctr" anchorCtr="0">
            <a:noAutofit/>
          </a:bodyPr>
          <a:lstStyle/>
          <a:p>
            <a:pPr lvl="0">
              <a:spcBef>
                <a:spcPts val="0"/>
              </a:spcBef>
              <a:buNone/>
            </a:pPr>
            <a:endParaRPr/>
          </a:p>
        </p:txBody>
      </p:sp>
      <p:grpSp>
        <p:nvGrpSpPr>
          <p:cNvPr id="124" name="Shape 124"/>
          <p:cNvGrpSpPr/>
          <p:nvPr/>
        </p:nvGrpSpPr>
        <p:grpSpPr>
          <a:xfrm>
            <a:off x="810295" y="983360"/>
            <a:ext cx="277650" cy="320622"/>
            <a:chOff x="596350" y="929175"/>
            <a:chExt cx="407950" cy="497475"/>
          </a:xfrm>
        </p:grpSpPr>
        <p:sp>
          <p:nvSpPr>
            <p:cNvPr id="125" name="Shape 125"/>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6" name="Shape 126"/>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7" name="Shape 127"/>
            <p:cNvSpPr/>
            <p:nvPr/>
          </p:nvSpPr>
          <p:spPr>
            <a:xfrm>
              <a:off x="688900" y="1256150"/>
              <a:ext cx="133975" cy="25"/>
            </a:xfrm>
            <a:custGeom>
              <a:avLst/>
              <a:gdLst/>
              <a:ahLst/>
              <a:cxnLst/>
              <a:rect l="0" t="0" r="0" b="0"/>
              <a:pathLst>
                <a:path w="5359" h="1" fill="none" extrusionOk="0">
                  <a:moveTo>
                    <a:pt x="5358"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8" name="Shape 128"/>
            <p:cNvSpPr/>
            <p:nvPr/>
          </p:nvSpPr>
          <p:spPr>
            <a:xfrm>
              <a:off x="688900" y="1201350"/>
              <a:ext cx="255750" cy="25"/>
            </a:xfrm>
            <a:custGeom>
              <a:avLst/>
              <a:gdLst/>
              <a:ahLst/>
              <a:cxnLst/>
              <a:rect l="0" t="0" r="0" b="0"/>
              <a:pathLst>
                <a:path w="10230" h="1" fill="none" extrusionOk="0">
                  <a:moveTo>
                    <a:pt x="10229"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9" name="Shape 129"/>
            <p:cNvSpPr/>
            <p:nvPr/>
          </p:nvSpPr>
          <p:spPr>
            <a:xfrm>
              <a:off x="688900" y="1145950"/>
              <a:ext cx="255750" cy="25"/>
            </a:xfrm>
            <a:custGeom>
              <a:avLst/>
              <a:gdLst/>
              <a:ahLst/>
              <a:cxnLst/>
              <a:rect l="0" t="0" r="0" b="0"/>
              <a:pathLst>
                <a:path w="10230" h="1" fill="none" extrusionOk="0">
                  <a:moveTo>
                    <a:pt x="10229" y="0"/>
                  </a:moveTo>
                  <a:lnTo>
                    <a:pt x="0" y="0"/>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0" name="Shape 130"/>
            <p:cNvSpPr/>
            <p:nvPr/>
          </p:nvSpPr>
          <p:spPr>
            <a:xfrm>
              <a:off x="688900" y="1090525"/>
              <a:ext cx="255750" cy="25"/>
            </a:xfrm>
            <a:custGeom>
              <a:avLst/>
              <a:gdLst/>
              <a:ahLst/>
              <a:cxnLst/>
              <a:rect l="0" t="0" r="0" b="0"/>
              <a:pathLst>
                <a:path w="10230" h="1" fill="none" extrusionOk="0">
                  <a:moveTo>
                    <a:pt x="10229" y="1"/>
                  </a:moveTo>
                  <a:lnTo>
                    <a:pt x="0" y="1"/>
                  </a:lnTo>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1" name="Shape 131"/>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9525" cap="rnd"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32" name="Shape 132"/>
          <p:cNvSpPr/>
          <p:nvPr/>
        </p:nvSpPr>
        <p:spPr>
          <a:xfrm>
            <a:off x="3432089" y="1808525"/>
            <a:ext cx="2743800" cy="26331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r>
              <a:rPr lang="en" sz="1800" b="1" dirty="0">
                <a:latin typeface="Calibri" charset="0"/>
                <a:ea typeface="Calibri" charset="0"/>
                <a:cs typeface="Calibri" charset="0"/>
                <a:sym typeface="Quattrocento Sans"/>
              </a:rPr>
              <a:t>Library </a:t>
            </a:r>
            <a:endParaRPr lang="en-US" sz="1800" b="1" dirty="0" smtClean="0">
              <a:latin typeface="Calibri" charset="0"/>
              <a:ea typeface="Calibri" charset="0"/>
              <a:cs typeface="Calibri" charset="0"/>
              <a:sym typeface="Quattrocento Sans"/>
            </a:endParaRPr>
          </a:p>
          <a:p>
            <a:pPr lvl="0" algn="ctr" rtl="0">
              <a:spcBef>
                <a:spcPts val="0"/>
              </a:spcBef>
              <a:buNone/>
            </a:pPr>
            <a:r>
              <a:rPr lang="en" sz="1800" b="1" dirty="0" smtClean="0">
                <a:latin typeface="Calibri" charset="0"/>
                <a:ea typeface="Calibri" charset="0"/>
                <a:cs typeface="Calibri" charset="0"/>
                <a:sym typeface="Quattrocento Sans"/>
              </a:rPr>
              <a:t>Resources</a:t>
            </a:r>
            <a:endParaRPr lang="en" sz="1800" b="1" dirty="0">
              <a:latin typeface="Calibri" charset="0"/>
              <a:ea typeface="Calibri" charset="0"/>
              <a:cs typeface="Calibri" charset="0"/>
              <a:sym typeface="Quattrocento Sans"/>
            </a:endParaRPr>
          </a:p>
        </p:txBody>
      </p:sp>
      <p:sp>
        <p:nvSpPr>
          <p:cNvPr id="133" name="Shape 133"/>
          <p:cNvSpPr/>
          <p:nvPr/>
        </p:nvSpPr>
        <p:spPr>
          <a:xfrm>
            <a:off x="1087949" y="1808525"/>
            <a:ext cx="2743800" cy="2633100"/>
          </a:xfrm>
          <a:prstGeom prst="ellipse">
            <a:avLst/>
          </a:prstGeom>
          <a:solidFill>
            <a:srgbClr val="000000">
              <a:alpha val="7310"/>
            </a:srgbClr>
          </a:solidFill>
          <a:ln>
            <a:noFill/>
          </a:ln>
        </p:spPr>
        <p:txBody>
          <a:bodyPr lIns="91425" tIns="91425" rIns="91425" bIns="91425" anchor="ctr" anchorCtr="0">
            <a:noAutofit/>
          </a:bodyPr>
          <a:lstStyle/>
          <a:p>
            <a:pPr lvl="0" algn="ctr" rtl="0">
              <a:spcBef>
                <a:spcPts val="0"/>
              </a:spcBef>
              <a:buNone/>
            </a:pPr>
            <a:r>
              <a:rPr lang="en" sz="1800" b="1">
                <a:latin typeface="Calibri" charset="0"/>
                <a:ea typeface="Calibri" charset="0"/>
                <a:cs typeface="Calibri" charset="0"/>
                <a:sym typeface="Quattrocento Sans"/>
              </a:rPr>
              <a:t>Research Question</a:t>
            </a:r>
            <a:r>
              <a:rPr lang="en" sz="1800">
                <a:latin typeface="Calibri" charset="0"/>
                <a:ea typeface="Calibri" charset="0"/>
                <a:cs typeface="Calibri" charset="0"/>
                <a:sym typeface="Quattrocento Sans"/>
              </a:rPr>
              <a:t>	</a:t>
            </a:r>
          </a:p>
        </p:txBody>
      </p:sp>
      <p:sp>
        <p:nvSpPr>
          <p:cNvPr id="134" name="Shape 134"/>
          <p:cNvSpPr/>
          <p:nvPr/>
        </p:nvSpPr>
        <p:spPr>
          <a:xfrm>
            <a:off x="5776230" y="1808525"/>
            <a:ext cx="2743800" cy="2633100"/>
          </a:xfrm>
          <a:prstGeom prst="ellipse">
            <a:avLst/>
          </a:prstGeom>
          <a:solidFill>
            <a:srgbClr val="000000">
              <a:alpha val="7310"/>
            </a:srgbClr>
          </a:solidFill>
          <a:ln>
            <a:noFill/>
          </a:ln>
        </p:spPr>
        <p:txBody>
          <a:bodyPr lIns="91425" tIns="91425" rIns="91425" bIns="91425" anchor="ctr" anchorCtr="0">
            <a:noAutofit/>
          </a:bodyPr>
          <a:lstStyle/>
          <a:p>
            <a:pPr lvl="0" algn="ctr" rtl="0">
              <a:spcBef>
                <a:spcPts val="0"/>
              </a:spcBef>
              <a:buNone/>
            </a:pPr>
            <a:r>
              <a:rPr lang="en" sz="1800" b="1">
                <a:latin typeface="Calibri" charset="0"/>
                <a:ea typeface="Calibri" charset="0"/>
                <a:cs typeface="Calibri" charset="0"/>
                <a:sym typeface="Quattrocento Sans"/>
              </a:rPr>
              <a:t>Evaluating Sources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D00"/>
        </a:solidFill>
        <a:effectLst/>
      </p:bgPr>
    </p:bg>
    <p:spTree>
      <p:nvGrpSpPr>
        <p:cNvPr id="1" name="Shape 138"/>
        <p:cNvGrpSpPr/>
        <p:nvPr/>
      </p:nvGrpSpPr>
      <p:grpSpPr>
        <a:xfrm>
          <a:off x="0" y="0"/>
          <a:ext cx="0" cy="0"/>
          <a:chOff x="0" y="0"/>
          <a:chExt cx="0" cy="0"/>
        </a:xfrm>
      </p:grpSpPr>
      <p:sp>
        <p:nvSpPr>
          <p:cNvPr id="139" name="Shape 139"/>
          <p:cNvSpPr/>
          <p:nvPr/>
        </p:nvSpPr>
        <p:spPr>
          <a:xfrm>
            <a:off x="3077400" y="1246550"/>
            <a:ext cx="2989200" cy="6414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40" name="Shape 140"/>
          <p:cNvSpPr txBox="1">
            <a:spLocks noGrp="1"/>
          </p:cNvSpPr>
          <p:nvPr>
            <p:ph type="ctrTitle" idx="4294967295"/>
          </p:nvPr>
        </p:nvSpPr>
        <p:spPr>
          <a:xfrm>
            <a:off x="2998650" y="1138485"/>
            <a:ext cx="3146700" cy="641400"/>
          </a:xfrm>
          <a:prstGeom prst="rect">
            <a:avLst/>
          </a:prstGeom>
        </p:spPr>
        <p:txBody>
          <a:bodyPr lIns="91425" tIns="91425" rIns="91425" bIns="91425" anchor="ctr" anchorCtr="0">
            <a:noAutofit/>
          </a:bodyPr>
          <a:lstStyle/>
          <a:p>
            <a:pPr lvl="0" algn="ctr" rtl="0">
              <a:lnSpc>
                <a:spcPct val="150000"/>
              </a:lnSpc>
              <a:spcBef>
                <a:spcPts val="0"/>
              </a:spcBef>
              <a:buNone/>
            </a:pPr>
            <a:r>
              <a:rPr lang="en" sz="3000">
                <a:latin typeface="Book Antiqua" charset="0"/>
                <a:ea typeface="Book Antiqua" charset="0"/>
                <a:cs typeface="Book Antiqua" charset="0"/>
              </a:rPr>
              <a:t>Pilot Program</a:t>
            </a:r>
            <a:r>
              <a:rPr lang="en" sz="3000">
                <a:highlight>
                  <a:srgbClr val="FFFFFF"/>
                </a:highlight>
                <a:latin typeface="Book Antiqua" charset="0"/>
                <a:ea typeface="Book Antiqua" charset="0"/>
                <a:cs typeface="Book Antiqua" charset="0"/>
              </a:rPr>
              <a:t> </a:t>
            </a:r>
          </a:p>
        </p:txBody>
      </p:sp>
      <p:sp>
        <p:nvSpPr>
          <p:cNvPr id="141" name="Shape 141"/>
          <p:cNvSpPr/>
          <p:nvPr/>
        </p:nvSpPr>
        <p:spPr>
          <a:xfrm>
            <a:off x="3666000" y="2105775"/>
            <a:ext cx="1812000" cy="4479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42" name="Shape 142"/>
          <p:cNvSpPr txBox="1">
            <a:spLocks noGrp="1"/>
          </p:cNvSpPr>
          <p:nvPr>
            <p:ph type="ctrTitle" idx="4294967295"/>
          </p:nvPr>
        </p:nvSpPr>
        <p:spPr>
          <a:xfrm>
            <a:off x="3706800" y="2081625"/>
            <a:ext cx="1730400" cy="496200"/>
          </a:xfrm>
          <a:prstGeom prst="rect">
            <a:avLst/>
          </a:prstGeom>
        </p:spPr>
        <p:txBody>
          <a:bodyPr lIns="91425" tIns="91425" rIns="91425" bIns="91425" anchor="ctr" anchorCtr="0">
            <a:noAutofit/>
          </a:bodyPr>
          <a:lstStyle/>
          <a:p>
            <a:pPr lvl="0" algn="ctr" rtl="0">
              <a:lnSpc>
                <a:spcPct val="150000"/>
              </a:lnSpc>
              <a:spcBef>
                <a:spcPts val="0"/>
              </a:spcBef>
              <a:buNone/>
            </a:pPr>
            <a:r>
              <a:rPr lang="en" sz="1400">
                <a:latin typeface="Book Antiqua" charset="0"/>
                <a:ea typeface="Book Antiqua" charset="0"/>
                <a:cs typeface="Book Antiqua" charset="0"/>
              </a:rPr>
              <a:t>spring 2015</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Shape 147"/>
          <p:cNvPicPr preferRelativeResize="0"/>
          <p:nvPr/>
        </p:nvPicPr>
        <p:blipFill>
          <a:blip r:embed="rId3">
            <a:alphaModFix/>
          </a:blip>
          <a:stretch>
            <a:fillRect/>
          </a:stretch>
        </p:blipFill>
        <p:spPr>
          <a:xfrm>
            <a:off x="875080" y="191021"/>
            <a:ext cx="7280093" cy="4636162"/>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p:nvPr/>
        </p:nvSpPr>
        <p:spPr>
          <a:xfrm>
            <a:off x="382300" y="2679900"/>
            <a:ext cx="2074500" cy="2052000"/>
          </a:xfrm>
          <a:prstGeom prst="ellipse">
            <a:avLst/>
          </a:prstGeom>
          <a:solidFill>
            <a:srgbClr val="FFCD00"/>
          </a:solidFill>
          <a:ln w="9525" cap="flat" cmpd="sng">
            <a:solidFill>
              <a:srgbClr val="666666"/>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2500" b="1" dirty="0">
                <a:latin typeface="Calibri" charset="0"/>
                <a:ea typeface="Calibri" charset="0"/>
                <a:cs typeface="Calibri" charset="0"/>
                <a:sym typeface="Quattrocento Sans"/>
              </a:rPr>
              <a:t>everyone</a:t>
            </a:r>
          </a:p>
        </p:txBody>
      </p:sp>
      <p:sp>
        <p:nvSpPr>
          <p:cNvPr id="153" name="Shape 153"/>
          <p:cNvSpPr/>
          <p:nvPr/>
        </p:nvSpPr>
        <p:spPr>
          <a:xfrm>
            <a:off x="2758724" y="1779050"/>
            <a:ext cx="1469100" cy="1523400"/>
          </a:xfrm>
          <a:prstGeom prst="ellipse">
            <a:avLst/>
          </a:prstGeom>
          <a:solidFill>
            <a:srgbClr val="FFCD00"/>
          </a:solidFill>
          <a:ln w="9525" cap="flat" cmpd="sng">
            <a:solidFill>
              <a:srgbClr val="666666"/>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latin typeface="Calibri" charset="0"/>
                <a:ea typeface="Calibri" charset="0"/>
                <a:cs typeface="Calibri" charset="0"/>
                <a:sym typeface="Quattrocento Sans"/>
              </a:rPr>
              <a:t>has</a:t>
            </a:r>
          </a:p>
        </p:txBody>
      </p:sp>
      <p:sp>
        <p:nvSpPr>
          <p:cNvPr id="154" name="Shape 154"/>
          <p:cNvSpPr/>
          <p:nvPr/>
        </p:nvSpPr>
        <p:spPr>
          <a:xfrm>
            <a:off x="4594575" y="3279600"/>
            <a:ext cx="1105500" cy="1089300"/>
          </a:xfrm>
          <a:prstGeom prst="ellipse">
            <a:avLst/>
          </a:prstGeom>
          <a:solidFill>
            <a:srgbClr val="FFCD00"/>
          </a:solidFill>
          <a:ln w="9525" cap="flat" cmpd="sng">
            <a:solidFill>
              <a:srgbClr val="666666"/>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latin typeface="Calibri" charset="0"/>
                <a:ea typeface="Calibri" charset="0"/>
                <a:cs typeface="Calibri" charset="0"/>
                <a:sym typeface="Quattrocento Sans"/>
              </a:rPr>
              <a:t>a</a:t>
            </a:r>
          </a:p>
        </p:txBody>
      </p:sp>
      <p:sp>
        <p:nvSpPr>
          <p:cNvPr id="155" name="Shape 155"/>
          <p:cNvSpPr/>
          <p:nvPr/>
        </p:nvSpPr>
        <p:spPr>
          <a:xfrm>
            <a:off x="6164539" y="1349325"/>
            <a:ext cx="2743799" cy="2633100"/>
          </a:xfrm>
          <a:prstGeom prst="ellipse">
            <a:avLst/>
          </a:prstGeom>
          <a:solidFill>
            <a:srgbClr val="FFCD00"/>
          </a:solidFill>
          <a:ln w="9525" cap="flat" cmpd="sng">
            <a:solidFill>
              <a:srgbClr val="666666"/>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4800" b="1">
                <a:latin typeface="Calibri" charset="0"/>
                <a:ea typeface="Calibri" charset="0"/>
                <a:cs typeface="Calibri" charset="0"/>
                <a:sym typeface="Quattrocento Sans"/>
              </a:rPr>
              <a:t>story</a:t>
            </a:r>
          </a:p>
        </p:txBody>
      </p:sp>
      <p:cxnSp>
        <p:nvCxnSpPr>
          <p:cNvPr id="156" name="Shape 156"/>
          <p:cNvCxnSpPr/>
          <p:nvPr/>
        </p:nvCxnSpPr>
        <p:spPr>
          <a:xfrm rot="10800000" flipH="1">
            <a:off x="-43800" y="1051825"/>
            <a:ext cx="9231600" cy="49200"/>
          </a:xfrm>
          <a:prstGeom prst="straightConnector1">
            <a:avLst/>
          </a:prstGeom>
          <a:noFill/>
          <a:ln w="9525" cap="flat" cmpd="sng">
            <a:solidFill>
              <a:srgbClr val="D9D9D9"/>
            </a:solidFill>
            <a:prstDash val="solid"/>
            <a:round/>
            <a:headEnd type="none" w="lg" len="lg"/>
            <a:tailEnd type="none" w="lg" len="lg"/>
          </a:ln>
        </p:spPr>
      </p:cxnSp>
      <p:sp>
        <p:nvSpPr>
          <p:cNvPr id="157" name="Shape 157"/>
          <p:cNvSpPr txBox="1">
            <a:spLocks noGrp="1"/>
          </p:cNvSpPr>
          <p:nvPr>
            <p:ph type="title" idx="4294967295"/>
          </p:nvPr>
        </p:nvSpPr>
        <p:spPr>
          <a:xfrm>
            <a:off x="1352550" y="858625"/>
            <a:ext cx="2074500" cy="435600"/>
          </a:xfrm>
          <a:prstGeom prst="rect">
            <a:avLst/>
          </a:prstGeom>
          <a:solidFill>
            <a:srgbClr val="FFFFFF"/>
          </a:solidFill>
        </p:spPr>
        <p:txBody>
          <a:bodyPr lIns="91425" tIns="91425" rIns="91425" bIns="91425" anchor="ctr" anchorCtr="0">
            <a:noAutofit/>
          </a:bodyPr>
          <a:lstStyle/>
          <a:p>
            <a:pPr lvl="0" rtl="0">
              <a:spcBef>
                <a:spcPts val="0"/>
              </a:spcBef>
              <a:buNone/>
            </a:pPr>
            <a:r>
              <a:rPr lang="en">
                <a:latin typeface="Book Antiqua" charset="0"/>
                <a:ea typeface="Book Antiqua" charset="0"/>
                <a:cs typeface="Book Antiqua" charset="0"/>
              </a:rPr>
              <a:t>word memoirs </a:t>
            </a:r>
          </a:p>
        </p:txBody>
      </p:sp>
      <p:sp>
        <p:nvSpPr>
          <p:cNvPr id="158" name="Shape 158"/>
          <p:cNvSpPr/>
          <p:nvPr/>
        </p:nvSpPr>
        <p:spPr>
          <a:xfrm>
            <a:off x="671600" y="816325"/>
            <a:ext cx="544500" cy="520200"/>
          </a:xfrm>
          <a:prstGeom prst="ellipse">
            <a:avLst/>
          </a:prstGeom>
          <a:solidFill>
            <a:srgbClr val="FFCD00"/>
          </a:solidFill>
          <a:ln>
            <a:noFill/>
          </a:ln>
        </p:spPr>
        <p:txBody>
          <a:bodyPr lIns="91425" tIns="91425" rIns="91425" bIns="91425" anchor="ctr" anchorCtr="0">
            <a:noAutofit/>
          </a:bodyPr>
          <a:lstStyle/>
          <a:p>
            <a:pPr lvl="0" algn="ctr" rtl="0">
              <a:spcBef>
                <a:spcPts val="0"/>
              </a:spcBef>
              <a:buNone/>
            </a:pPr>
            <a:r>
              <a:rPr lang="en" sz="3000" b="1">
                <a:latin typeface="Book Antiqua" charset="0"/>
                <a:ea typeface="Book Antiqua" charset="0"/>
                <a:cs typeface="Book Antiqua" charset="0"/>
                <a:sym typeface="Lora"/>
              </a:rPr>
              <a:t>6</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6042</Words>
  <Application>Microsoft Macintosh PowerPoint</Application>
  <PresentationFormat>On-screen Show (16:9)</PresentationFormat>
  <Paragraphs>811</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Book Antiqua</vt:lpstr>
      <vt:lpstr>Calibri</vt:lpstr>
      <vt:lpstr>Lora</vt:lpstr>
      <vt:lpstr>Tahoma</vt:lpstr>
      <vt:lpstr>Quattrocento Sans</vt:lpstr>
      <vt:lpstr>Viola template</vt:lpstr>
      <vt:lpstr>Making It Work:  Developing a Student-Centered Assessment Model for a Large-Scale Information Literacy Program</vt:lpstr>
      <vt:lpstr>Context </vt:lpstr>
      <vt:lpstr>BIG</vt:lpstr>
      <vt:lpstr>_FRAMEWORK_</vt:lpstr>
      <vt:lpstr>English 101 @ University of Maryland</vt:lpstr>
      <vt:lpstr>ENGL101 Library Research Session  </vt:lpstr>
      <vt:lpstr>Pilot Program </vt:lpstr>
      <vt:lpstr>PowerPoint Presentation</vt:lpstr>
      <vt:lpstr>word memoirs </vt:lpstr>
      <vt:lpstr>PowerPoint Presentation</vt:lpstr>
      <vt:lpstr>Analyzing Results </vt:lpstr>
      <vt:lpstr>Analyzing Results </vt:lpstr>
      <vt:lpstr>Analyzing Results </vt:lpstr>
      <vt:lpstr>Analyzing Results </vt:lpstr>
      <vt:lpstr>Challenges</vt:lpstr>
      <vt:lpstr>Assessment IRL </vt:lpstr>
      <vt:lpstr>PowerPoint Presentation</vt:lpstr>
      <vt:lpstr>PowerPoint Presentation</vt:lpstr>
      <vt:lpstr>PowerPoint Presentation</vt:lpstr>
      <vt:lpstr>Example </vt:lpstr>
      <vt:lpstr>Analyzing Results - Fall 2015 </vt:lpstr>
      <vt:lpstr>Analyzing Results - Spring 2016 </vt:lpstr>
      <vt:lpstr>Analyzing Results - Fall 2015 v. Spring 2016</vt:lpstr>
      <vt:lpstr>Analyzing Results</vt:lpstr>
      <vt:lpstr>Analyzing Results</vt:lpstr>
      <vt:lpstr>Challenges</vt:lpstr>
      <vt:lpstr>More Rubrics! </vt:lpstr>
      <vt:lpstr>English 101: 6 Major Assignments</vt:lpstr>
      <vt:lpstr>Excerpt: Academic Writing Program (AWP) Rubric, Fall 2015</vt:lpstr>
      <vt:lpstr>Example from AWP Rubric </vt:lpstr>
      <vt:lpstr>AWP Results - Fall 2015</vt:lpstr>
      <vt:lpstr>PowerPoint Presentation</vt:lpstr>
      <vt:lpstr>Lessons Learned </vt:lpstr>
      <vt:lpstr>Challenges</vt:lpstr>
      <vt:lpstr>Benefits</vt:lpstr>
      <vt:lpstr>Closing the loop</vt:lpstr>
      <vt:lpstr>Questions? </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It Work:  Developing a Student-Centered Assessment Model for a Large-Scale Information Literacy Program</dc:title>
  <cp:lastModifiedBy>Rachel Gammons</cp:lastModifiedBy>
  <cp:revision>2</cp:revision>
  <dcterms:modified xsi:type="dcterms:W3CDTF">2016-10-25T20:25:56Z</dcterms:modified>
</cp:coreProperties>
</file>