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Override PartName="/ppt/charts/chart20.xml" ContentType="application/vnd.openxmlformats-officedocument.drawingml.chart+xml"/>
  <Override PartName="/ppt/notesSlides/notesSlide21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theme/themeOverride24.xml" ContentType="application/vnd.openxmlformats-officedocument.themeOverride+xml"/>
  <Override PartName="/ppt/theme/themeOverride26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theme/themeOverride22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charts/chart18.xml" ContentType="application/vnd.openxmlformats-officedocument.drawingml.char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notesSlides/notesSlide17.xml" ContentType="application/vnd.openxmlformats-officedocument.presentationml.notesSlide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ppt/notesSlides/notesSlide15.xml" ContentType="application/vnd.openxmlformats-officedocument.presentationml.notesSlide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charts/chart21.xml" ContentType="application/vnd.openxmlformats-officedocument.drawingml.chart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theme/themeOverride25.xml" ContentType="application/vnd.openxmlformats-officedocument.themeOverr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Override PartName="/ppt/charts/chart26.xml" ContentType="application/vnd.openxmlformats-officedocument.drawingml.chart+xml"/>
  <Default Extension="rels" ContentType="application/vnd.openxmlformats-package.relationships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  <Override PartName="/ppt/charts/chart2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9" r:id="rId3"/>
    <p:sldId id="258" r:id="rId4"/>
    <p:sldId id="257" r:id="rId5"/>
    <p:sldId id="260" r:id="rId6"/>
    <p:sldId id="264" r:id="rId7"/>
    <p:sldId id="265" r:id="rId8"/>
    <p:sldId id="266" r:id="rId9"/>
    <p:sldId id="267" r:id="rId10"/>
    <p:sldId id="268" r:id="rId11"/>
    <p:sldId id="281" r:id="rId12"/>
    <p:sldId id="269" r:id="rId13"/>
    <p:sldId id="270" r:id="rId14"/>
    <p:sldId id="271" r:id="rId15"/>
    <p:sldId id="273" r:id="rId16"/>
    <p:sldId id="276" r:id="rId17"/>
    <p:sldId id="282" r:id="rId18"/>
    <p:sldId id="277" r:id="rId19"/>
    <p:sldId id="278" r:id="rId20"/>
    <p:sldId id="279" r:id="rId21"/>
    <p:sldId id="285" r:id="rId22"/>
    <p:sldId id="28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42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1.xlsx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hackman\Dropbox\Research\Ebooks%20Project\survey%20results-complete.xlsx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2.xlsx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3.xlsx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4.xlsx"/><Relationship Id="rId1" Type="http://schemas.openxmlformats.org/officeDocument/2006/relationships/themeOverride" Target="../theme/themeOverride23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5.xlsx"/><Relationship Id="rId1" Type="http://schemas.openxmlformats.org/officeDocument/2006/relationships/themeOverride" Target="../theme/themeOverride24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6.xlsx"/><Relationship Id="rId1" Type="http://schemas.openxmlformats.org/officeDocument/2006/relationships/themeOverride" Target="../theme/themeOverride25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cr1\Dropbox\Ebooks%20Project\kelsey%20charts.xlsx" TargetMode="External"/><Relationship Id="rId1" Type="http://schemas.openxmlformats.org/officeDocument/2006/relationships/themeOverride" Target="../theme/themeOverride26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im\Dropbox\Research\Ebooks%20Project\survey%20results-complete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000" baseline="0" dirty="0" smtClean="0"/>
              <a:t>Valid Responses (1,343)</a:t>
            </a:r>
            <a:endParaRPr lang="en-US" sz="2000" dirty="0"/>
          </a:p>
        </c:rich>
      </c:tx>
      <c:layout/>
    </c:title>
    <c:view3D>
      <c:rotX val="0"/>
      <c:rotY val="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Totals!$L$3</c:f>
              <c:strCache>
                <c:ptCount val="1"/>
                <c:pt idx="0">
                  <c:v>Faculty/Staff</c:v>
                </c:pt>
              </c:strCache>
            </c:strRef>
          </c:tx>
          <c:cat>
            <c:strRef>
              <c:f>Totals!$K$4:$K$6</c:f>
              <c:strCache>
                <c:ptCount val="3"/>
                <c:pt idx="0">
                  <c:v>ARHU</c:v>
                </c:pt>
                <c:pt idx="1">
                  <c:v>BSOS</c:v>
                </c:pt>
                <c:pt idx="2">
                  <c:v>Education</c:v>
                </c:pt>
              </c:strCache>
            </c:strRef>
          </c:cat>
          <c:val>
            <c:numRef>
              <c:f>Totals!$L$4:$L$6</c:f>
              <c:numCache>
                <c:formatCode>General</c:formatCode>
                <c:ptCount val="3"/>
                <c:pt idx="0">
                  <c:v>138</c:v>
                </c:pt>
                <c:pt idx="1">
                  <c:v>56</c:v>
                </c:pt>
                <c:pt idx="2">
                  <c:v>48</c:v>
                </c:pt>
              </c:numCache>
            </c:numRef>
          </c:val>
        </c:ser>
        <c:ser>
          <c:idx val="1"/>
          <c:order val="1"/>
          <c:tx>
            <c:strRef>
              <c:f>Totals!$M$3</c:f>
              <c:strCache>
                <c:ptCount val="1"/>
                <c:pt idx="0">
                  <c:v>Graduate</c:v>
                </c:pt>
              </c:strCache>
            </c:strRef>
          </c:tx>
          <c:cat>
            <c:strRef>
              <c:f>Totals!$K$4:$K$6</c:f>
              <c:strCache>
                <c:ptCount val="3"/>
                <c:pt idx="0">
                  <c:v>ARHU</c:v>
                </c:pt>
                <c:pt idx="1">
                  <c:v>BSOS</c:v>
                </c:pt>
                <c:pt idx="2">
                  <c:v>Education</c:v>
                </c:pt>
              </c:strCache>
            </c:strRef>
          </c:cat>
          <c:val>
            <c:numRef>
              <c:f>Totals!$M$4:$M$6</c:f>
              <c:numCache>
                <c:formatCode>General</c:formatCode>
                <c:ptCount val="3"/>
                <c:pt idx="0">
                  <c:v>280</c:v>
                </c:pt>
                <c:pt idx="1">
                  <c:v>51</c:v>
                </c:pt>
                <c:pt idx="2">
                  <c:v>69</c:v>
                </c:pt>
              </c:numCache>
            </c:numRef>
          </c:val>
        </c:ser>
        <c:ser>
          <c:idx val="2"/>
          <c:order val="2"/>
          <c:tx>
            <c:strRef>
              <c:f>Totals!$N$3</c:f>
              <c:strCache>
                <c:ptCount val="1"/>
                <c:pt idx="0">
                  <c:v>Undergraduate</c:v>
                </c:pt>
              </c:strCache>
            </c:strRef>
          </c:tx>
          <c:cat>
            <c:strRef>
              <c:f>Totals!$K$4:$K$6</c:f>
              <c:strCache>
                <c:ptCount val="3"/>
                <c:pt idx="0">
                  <c:v>ARHU</c:v>
                </c:pt>
                <c:pt idx="1">
                  <c:v>BSOS</c:v>
                </c:pt>
                <c:pt idx="2">
                  <c:v>Education</c:v>
                </c:pt>
              </c:strCache>
            </c:strRef>
          </c:cat>
          <c:val>
            <c:numRef>
              <c:f>Totals!$N$4:$N$6</c:f>
              <c:numCache>
                <c:formatCode>General</c:formatCode>
                <c:ptCount val="3"/>
                <c:pt idx="0">
                  <c:v>558</c:v>
                </c:pt>
                <c:pt idx="1">
                  <c:v>120</c:v>
                </c:pt>
                <c:pt idx="2">
                  <c:v>23</c:v>
                </c:pt>
              </c:numCache>
            </c:numRef>
          </c:val>
        </c:ser>
        <c:gapWidth val="55"/>
        <c:gapDepth val="55"/>
        <c:shape val="box"/>
        <c:axId val="107913984"/>
        <c:axId val="107915520"/>
        <c:axId val="0"/>
      </c:bar3DChart>
      <c:catAx>
        <c:axId val="107913984"/>
        <c:scaling>
          <c:orientation val="minMax"/>
        </c:scaling>
        <c:axPos val="b"/>
        <c:numFmt formatCode="General" sourceLinked="1"/>
        <c:majorTickMark val="none"/>
        <c:tickLblPos val="nextTo"/>
        <c:crossAx val="107915520"/>
        <c:crosses val="autoZero"/>
        <c:auto val="1"/>
        <c:lblAlgn val="ctr"/>
        <c:lblOffset val="100"/>
      </c:catAx>
      <c:valAx>
        <c:axId val="1079155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79139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50" baseline="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Research</a:t>
            </a:r>
            <a:endParaRPr lang="en-US" baseline="0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v>All Responses</c:v>
          </c:tx>
          <c:dLbls>
            <c:dLbl>
              <c:idx val="2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'Q8'!$B$2:$D$2</c:f>
              <c:strCache>
                <c:ptCount val="3"/>
                <c:pt idx="0">
                  <c:v>Increased</c:v>
                </c:pt>
                <c:pt idx="1">
                  <c:v>Stayed the Same</c:v>
                </c:pt>
                <c:pt idx="2">
                  <c:v>Decreased</c:v>
                </c:pt>
              </c:strCache>
            </c:strRef>
          </c:cat>
          <c:val>
            <c:numRef>
              <c:f>'Q8'!$B$24:$D$24</c:f>
              <c:numCache>
                <c:formatCode>General</c:formatCode>
                <c:ptCount val="3"/>
                <c:pt idx="0">
                  <c:v>802</c:v>
                </c:pt>
                <c:pt idx="1">
                  <c:v>518</c:v>
                </c:pt>
                <c:pt idx="2">
                  <c:v>8</c:v>
                </c:pt>
              </c:numCache>
            </c:numRef>
          </c:val>
        </c:ser>
        <c:firstSliceAng val="0"/>
      </c:pieChart>
    </c:plotArea>
    <c:plotVisOnly val="1"/>
    <c:dispBlanksAs val="zero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dLbl>
              <c:idx val="1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Percent val="1"/>
            <c:showLeaderLines val="1"/>
          </c:dLbls>
          <c:cat>
            <c:strRef>
              <c:f>'Q10'!$B$3:$K$3</c:f>
              <c:strCache>
                <c:ptCount val="10"/>
                <c:pt idx="0">
                  <c:v>Libre (Aluretek)</c:v>
                </c:pt>
                <c:pt idx="1">
                  <c:v>Kindle</c:v>
                </c:pt>
                <c:pt idx="2">
                  <c:v>Nook</c:v>
                </c:pt>
                <c:pt idx="3">
                  <c:v>PocketBook</c:v>
                </c:pt>
                <c:pt idx="4">
                  <c:v>Sony Reader</c:v>
                </c:pt>
                <c:pt idx="5">
                  <c:v>iPad or Other Tablet</c:v>
                </c:pt>
                <c:pt idx="6">
                  <c:v>Smart Phone or iPod</c:v>
                </c:pt>
                <c:pt idx="7">
                  <c:v>Laptop or Desktop</c:v>
                </c:pt>
                <c:pt idx="8">
                  <c:v>Software</c:v>
                </c:pt>
                <c:pt idx="9">
                  <c:v>Other</c:v>
                </c:pt>
              </c:strCache>
            </c:strRef>
          </c:cat>
          <c:val>
            <c:numRef>
              <c:f>'Q10'!$B$24:$K$24</c:f>
              <c:numCache>
                <c:formatCode>General</c:formatCode>
                <c:ptCount val="10"/>
                <c:pt idx="0">
                  <c:v>4</c:v>
                </c:pt>
                <c:pt idx="1">
                  <c:v>385</c:v>
                </c:pt>
                <c:pt idx="2">
                  <c:v>101</c:v>
                </c:pt>
                <c:pt idx="3">
                  <c:v>3</c:v>
                </c:pt>
                <c:pt idx="4">
                  <c:v>16</c:v>
                </c:pt>
                <c:pt idx="5">
                  <c:v>87</c:v>
                </c:pt>
                <c:pt idx="6">
                  <c:v>45</c:v>
                </c:pt>
                <c:pt idx="7">
                  <c:v>23</c:v>
                </c:pt>
                <c:pt idx="8">
                  <c:v>19</c:v>
                </c:pt>
                <c:pt idx="9">
                  <c:v>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8619197601200665"/>
          <c:y val="0.10891115164694001"/>
          <c:w val="0.25184687248934445"/>
          <c:h val="0.77935721849921824"/>
        </c:manualLayout>
      </c:layout>
      <c:txPr>
        <a:bodyPr/>
        <a:lstStyle/>
        <a:p>
          <a:pPr rtl="0">
            <a:defRPr sz="1200" b="1"/>
          </a:pPr>
          <a:endParaRPr lang="en-US"/>
        </a:p>
      </c:txPr>
    </c:legend>
    <c:plotVisOnly val="1"/>
    <c:dispBlanksAs val="zero"/>
  </c:chart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DEDEDE">
                  <a:lumMod val="90000"/>
                </a:srgb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2060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'Q10'!$AB$18:$AC$18</c:f>
              <c:strCache>
                <c:ptCount val="2"/>
                <c:pt idx="0">
                  <c:v>Own an E-Reader</c:v>
                </c:pt>
                <c:pt idx="1">
                  <c:v>Don't Own an E-Reader</c:v>
                </c:pt>
              </c:strCache>
            </c:strRef>
          </c:cat>
          <c:val>
            <c:numRef>
              <c:f>'Q10'!$AB$19:$AC$19</c:f>
              <c:numCache>
                <c:formatCode>0%</c:formatCode>
                <c:ptCount val="2"/>
                <c:pt idx="0">
                  <c:v>0.48000000000000032</c:v>
                </c:pt>
                <c:pt idx="1">
                  <c:v>0.52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5854199475065622"/>
          <c:y val="0.36292614464858558"/>
          <c:w val="0.28312467191601065"/>
          <c:h val="0.26002697579469253"/>
        </c:manualLayout>
      </c:layout>
      <c:txPr>
        <a:bodyPr/>
        <a:lstStyle/>
        <a:p>
          <a:pPr rtl="0">
            <a:defRPr sz="1200" b="1"/>
          </a:pPr>
          <a:endParaRPr lang="en-US"/>
        </a:p>
      </c:txPr>
    </c:legend>
    <c:plotVisOnly val="1"/>
    <c:dispBlanksAs val="zero"/>
  </c:chart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</a:rPr>
              <a:t>Questions 6 and 10: If you do/don't own an e-book reader, how often do you use e-books for research?</a:t>
            </a:r>
            <a:endParaRPr lang="en-US" dirty="0">
              <a:effectLst/>
            </a:endParaRPr>
          </a:p>
          <a:p>
            <a:pPr>
              <a:defRPr/>
            </a:pPr>
            <a:r>
              <a:rPr lang="en-US" sz="1600" b="1" i="0" baseline="0" dirty="0">
                <a:effectLst/>
              </a:rPr>
              <a:t>All responses </a:t>
            </a:r>
            <a:endParaRPr lang="en-US" sz="1600" dirty="0">
              <a:effectLst/>
            </a:endParaRP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'6 w 10'!$F$19</c:f>
              <c:strCache>
                <c:ptCount val="1"/>
                <c:pt idx="0">
                  <c:v>Own</c:v>
                </c:pt>
              </c:strCache>
            </c:strRef>
          </c:tx>
          <c:cat>
            <c:strRef>
              <c:f>'6 w 10'!$E$20:$E$25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'6 w 10'!$F$20:$F$25</c:f>
              <c:numCache>
                <c:formatCode>0%</c:formatCode>
                <c:ptCount val="6"/>
                <c:pt idx="0">
                  <c:v>0.22612359550561792</c:v>
                </c:pt>
                <c:pt idx="1">
                  <c:v>8.98876404494382E-2</c:v>
                </c:pt>
                <c:pt idx="2">
                  <c:v>0.21067415730337077</c:v>
                </c:pt>
                <c:pt idx="3">
                  <c:v>0.21067415730337077</c:v>
                </c:pt>
                <c:pt idx="4">
                  <c:v>0.18117977528089887</c:v>
                </c:pt>
                <c:pt idx="5">
                  <c:v>8.1460674157303348E-2</c:v>
                </c:pt>
              </c:numCache>
            </c:numRef>
          </c:val>
        </c:ser>
        <c:ser>
          <c:idx val="1"/>
          <c:order val="1"/>
          <c:tx>
            <c:strRef>
              <c:f>'6 w 10'!$G$19</c:f>
              <c:strCache>
                <c:ptCount val="1"/>
                <c:pt idx="0">
                  <c:v>Do not own</c:v>
                </c:pt>
              </c:strCache>
            </c:strRef>
          </c:tx>
          <c:cat>
            <c:strRef>
              <c:f>'6 w 10'!$E$20:$E$25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'6 w 10'!$G$20:$G$25</c:f>
              <c:numCache>
                <c:formatCode>0%</c:formatCode>
                <c:ptCount val="6"/>
                <c:pt idx="0">
                  <c:v>0.38775510204081631</c:v>
                </c:pt>
                <c:pt idx="1">
                  <c:v>0.10476190476190481</c:v>
                </c:pt>
                <c:pt idx="2">
                  <c:v>0.22721088435374151</c:v>
                </c:pt>
                <c:pt idx="3">
                  <c:v>0.15510204081632664</c:v>
                </c:pt>
                <c:pt idx="4">
                  <c:v>0.10204081632653061</c:v>
                </c:pt>
                <c:pt idx="5">
                  <c:v>2.312925170068026E-2</c:v>
                </c:pt>
              </c:numCache>
            </c:numRef>
          </c:val>
        </c:ser>
        <c:marker val="1"/>
        <c:axId val="132782720"/>
        <c:axId val="132789376"/>
      </c:lineChart>
      <c:catAx>
        <c:axId val="13278272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100" b="1"/>
            </a:pPr>
            <a:endParaRPr lang="en-US"/>
          </a:p>
        </c:txPr>
        <c:crossAx val="132789376"/>
        <c:crosses val="autoZero"/>
        <c:auto val="1"/>
        <c:lblAlgn val="ctr"/>
        <c:lblOffset val="100"/>
        <c:tickLblSkip val="1"/>
      </c:catAx>
      <c:valAx>
        <c:axId val="132789376"/>
        <c:scaling>
          <c:orientation val="minMax"/>
        </c:scaling>
        <c:axPos val="l"/>
        <c:majorGridlines/>
        <c:numFmt formatCode="0%" sourceLinked="1"/>
        <c:tickLblPos val="nextTo"/>
        <c:crossAx val="132782720"/>
        <c:crosses val="autoZero"/>
        <c:crossBetween val="between"/>
      </c:valAx>
    </c:plotArea>
    <c:plotVisOnly val="1"/>
    <c:dispBlanksAs val="gap"/>
  </c:chart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</a:rPr>
              <a:t>Questions 7 and 10: If you do/don't own an e-book reader, how often do you use e-books for recreational reading?</a:t>
            </a:r>
            <a:endParaRPr lang="en-US" dirty="0">
              <a:effectLst/>
            </a:endParaRPr>
          </a:p>
          <a:p>
            <a:pPr>
              <a:defRPr/>
            </a:pPr>
            <a:r>
              <a:rPr lang="en-US" sz="1600" b="1" i="0" baseline="0" dirty="0">
                <a:effectLst/>
              </a:rPr>
              <a:t>All responses </a:t>
            </a:r>
            <a:endParaRPr lang="en-US" sz="1600" dirty="0">
              <a:effectLst/>
            </a:endParaRP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'7 w 10'!$F$42</c:f>
              <c:strCache>
                <c:ptCount val="1"/>
                <c:pt idx="0">
                  <c:v>Own</c:v>
                </c:pt>
              </c:strCache>
            </c:strRef>
          </c:tx>
          <c:cat>
            <c:strRef>
              <c:f>'7 w 10'!$E$43:$E$48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'7 w 10'!$F$43:$F$48</c:f>
              <c:numCache>
                <c:formatCode>0%</c:formatCode>
                <c:ptCount val="6"/>
                <c:pt idx="0">
                  <c:v>8.8483146067415683E-2</c:v>
                </c:pt>
                <c:pt idx="1">
                  <c:v>8.1460674157303348E-2</c:v>
                </c:pt>
                <c:pt idx="2">
                  <c:v>0.11516853932584267</c:v>
                </c:pt>
                <c:pt idx="3">
                  <c:v>0.21348314606741584</c:v>
                </c:pt>
                <c:pt idx="4">
                  <c:v>0.24859550561797758</c:v>
                </c:pt>
                <c:pt idx="5">
                  <c:v>0.25280898876404517</c:v>
                </c:pt>
              </c:numCache>
            </c:numRef>
          </c:val>
        </c:ser>
        <c:ser>
          <c:idx val="1"/>
          <c:order val="1"/>
          <c:tx>
            <c:strRef>
              <c:f>'7 w 10'!$G$42</c:f>
              <c:strCache>
                <c:ptCount val="1"/>
                <c:pt idx="0">
                  <c:v>Do not own</c:v>
                </c:pt>
              </c:strCache>
            </c:strRef>
          </c:tx>
          <c:cat>
            <c:strRef>
              <c:f>'7 w 10'!$E$43:$E$48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'7 w 10'!$G$43:$G$48</c:f>
              <c:numCache>
                <c:formatCode>0%</c:formatCode>
                <c:ptCount val="6"/>
                <c:pt idx="0">
                  <c:v>0.67619047619047701</c:v>
                </c:pt>
                <c:pt idx="1">
                  <c:v>9.7959183673469397E-2</c:v>
                </c:pt>
                <c:pt idx="2">
                  <c:v>9.2517006802721083E-2</c:v>
                </c:pt>
                <c:pt idx="3">
                  <c:v>7.2108843537414966E-2</c:v>
                </c:pt>
                <c:pt idx="4">
                  <c:v>5.1700680272108869E-2</c:v>
                </c:pt>
                <c:pt idx="5">
                  <c:v>9.5238095238095247E-3</c:v>
                </c:pt>
              </c:numCache>
            </c:numRef>
          </c:val>
        </c:ser>
        <c:marker val="1"/>
        <c:axId val="137720960"/>
        <c:axId val="137722496"/>
      </c:lineChart>
      <c:catAx>
        <c:axId val="137720960"/>
        <c:scaling>
          <c:orientation val="minMax"/>
        </c:scaling>
        <c:axPos val="b"/>
        <c:tickLblPos val="nextTo"/>
        <c:txPr>
          <a:bodyPr rot="0"/>
          <a:lstStyle/>
          <a:p>
            <a:pPr>
              <a:defRPr sz="1100" b="1"/>
            </a:pPr>
            <a:endParaRPr lang="en-US"/>
          </a:p>
        </c:txPr>
        <c:crossAx val="137722496"/>
        <c:crosses val="autoZero"/>
        <c:auto val="1"/>
        <c:lblAlgn val="ctr"/>
        <c:lblOffset val="100"/>
        <c:tickLblSkip val="1"/>
      </c:catAx>
      <c:valAx>
        <c:axId val="137722496"/>
        <c:scaling>
          <c:orientation val="minMax"/>
        </c:scaling>
        <c:axPos val="l"/>
        <c:majorGridlines/>
        <c:numFmt formatCode="0%" sourceLinked="1"/>
        <c:tickLblPos val="nextTo"/>
        <c:crossAx val="137720960"/>
        <c:crosses val="autoZero"/>
        <c:crossBetween val="between"/>
      </c:valAx>
    </c:plotArea>
    <c:plotVisOnly val="1"/>
    <c:dispBlanksAs val="gap"/>
  </c:chart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All </a:t>
            </a:r>
            <a:r>
              <a:rPr lang="en-US" baseline="0" dirty="0"/>
              <a:t>Responses by College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'Q11'!$A$27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'Q11'!$B$27:$G$27</c:f>
              <c:numCache>
                <c:formatCode>0.00%</c:formatCode>
                <c:ptCount val="6"/>
                <c:pt idx="0">
                  <c:v>0.31175595238095238</c:v>
                </c:pt>
                <c:pt idx="1">
                  <c:v>0.30357142857142855</c:v>
                </c:pt>
                <c:pt idx="2">
                  <c:v>4.6130952380952307E-2</c:v>
                </c:pt>
                <c:pt idx="3">
                  <c:v>0.11160714285714286</c:v>
                </c:pt>
                <c:pt idx="4">
                  <c:v>0.22395833333333356</c:v>
                </c:pt>
                <c:pt idx="5">
                  <c:v>2.9761904761904804E-3</c:v>
                </c:pt>
              </c:numCache>
            </c:numRef>
          </c:val>
        </c:ser>
        <c:ser>
          <c:idx val="1"/>
          <c:order val="1"/>
          <c:tx>
            <c:strRef>
              <c:f>'Q11'!$A$28</c:f>
              <c:strCache>
                <c:ptCount val="1"/>
                <c:pt idx="0">
                  <c:v>ARHU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'Q11'!$B$28:$G$28</c:f>
              <c:numCache>
                <c:formatCode>0.00%</c:formatCode>
                <c:ptCount val="6"/>
                <c:pt idx="0">
                  <c:v>0.31147540983606614</c:v>
                </c:pt>
                <c:pt idx="1">
                  <c:v>0.33196721311475497</c:v>
                </c:pt>
                <c:pt idx="2">
                  <c:v>3.688524590163942E-2</c:v>
                </c:pt>
                <c:pt idx="3">
                  <c:v>0.11577868852459017</c:v>
                </c:pt>
                <c:pt idx="4">
                  <c:v>0.20081967213114754</c:v>
                </c:pt>
                <c:pt idx="5">
                  <c:v>3.0737704918032786E-3</c:v>
                </c:pt>
              </c:numCache>
            </c:numRef>
          </c:val>
        </c:ser>
        <c:ser>
          <c:idx val="2"/>
          <c:order val="2"/>
          <c:tx>
            <c:strRef>
              <c:f>'Q11'!$A$29</c:f>
              <c:strCache>
                <c:ptCount val="1"/>
                <c:pt idx="0">
                  <c:v>BSOS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'Q11'!$B$29:$G$29</c:f>
              <c:numCache>
                <c:formatCode>0.00%</c:formatCode>
                <c:ptCount val="6"/>
                <c:pt idx="0">
                  <c:v>0.28634361233480243</c:v>
                </c:pt>
                <c:pt idx="1">
                  <c:v>0.24669603524229114</c:v>
                </c:pt>
                <c:pt idx="2">
                  <c:v>6.6079295154185022E-2</c:v>
                </c:pt>
                <c:pt idx="3">
                  <c:v>0.10572687224669629</c:v>
                </c:pt>
                <c:pt idx="4">
                  <c:v>0.29515418502202689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'Q11'!$A$30</c:f>
              <c:strCache>
                <c:ptCount val="1"/>
                <c:pt idx="0">
                  <c:v>Education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'Q11'!$B$30:$G$30</c:f>
              <c:numCache>
                <c:formatCode>0.00%</c:formatCode>
                <c:ptCount val="6"/>
                <c:pt idx="0">
                  <c:v>0.35460992907801431</c:v>
                </c:pt>
                <c:pt idx="1">
                  <c:v>0.19858156028368762</c:v>
                </c:pt>
                <c:pt idx="2">
                  <c:v>7.8014184397163122E-2</c:v>
                </c:pt>
                <c:pt idx="3">
                  <c:v>9.2198581560283696E-2</c:v>
                </c:pt>
                <c:pt idx="4">
                  <c:v>0.26950354609929078</c:v>
                </c:pt>
                <c:pt idx="5">
                  <c:v>7.4404761904762063E-4</c:v>
                </c:pt>
              </c:numCache>
            </c:numRef>
          </c:val>
        </c:ser>
        <c:axId val="38966784"/>
        <c:axId val="38968320"/>
      </c:barChart>
      <c:catAx>
        <c:axId val="38966784"/>
        <c:scaling>
          <c:orientation val="minMax"/>
        </c:scaling>
        <c:axPos val="b"/>
        <c:majorTickMark val="none"/>
        <c:tickLblPos val="nextTo"/>
        <c:txPr>
          <a:bodyPr rot="-2940000" vert="horz"/>
          <a:lstStyle/>
          <a:p>
            <a:pPr>
              <a:defRPr sz="1100" b="1"/>
            </a:pPr>
            <a:endParaRPr lang="en-US"/>
          </a:p>
        </c:txPr>
        <c:crossAx val="38968320"/>
        <c:crosses val="autoZero"/>
        <c:auto val="1"/>
        <c:lblAlgn val="ctr"/>
        <c:lblOffset val="100"/>
        <c:tickLblSkip val="1"/>
      </c:catAx>
      <c:valAx>
        <c:axId val="38968320"/>
        <c:scaling>
          <c:orientation val="minMax"/>
        </c:scaling>
        <c:axPos val="l"/>
        <c:majorGridlines/>
        <c:numFmt formatCode="0%" sourceLinked="0"/>
        <c:majorTickMark val="none"/>
        <c:tickLblPos val="nextTo"/>
        <c:crossAx val="38966784"/>
        <c:crosses val="autoZero"/>
        <c:crossBetween val="between"/>
      </c:valAx>
    </c:plotArea>
    <c:plotVisOnly val="1"/>
    <c:dispBlanksAs val="gap"/>
  </c:chart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All </a:t>
            </a:r>
            <a:r>
              <a:rPr lang="en-US" baseline="0" dirty="0"/>
              <a:t>Responses by Status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'Q11'!$A$32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'Q11'!$B$32:$G$32</c:f>
              <c:numCache>
                <c:formatCode>0.00%</c:formatCode>
                <c:ptCount val="6"/>
                <c:pt idx="0">
                  <c:v>0.31175595238095238</c:v>
                </c:pt>
                <c:pt idx="1">
                  <c:v>0.30357142857142855</c:v>
                </c:pt>
                <c:pt idx="2">
                  <c:v>4.6130952380952307E-2</c:v>
                </c:pt>
                <c:pt idx="3">
                  <c:v>0.11160714285714286</c:v>
                </c:pt>
                <c:pt idx="4">
                  <c:v>0.22395833333333356</c:v>
                </c:pt>
                <c:pt idx="5">
                  <c:v>2.9761904761904804E-3</c:v>
                </c:pt>
              </c:numCache>
            </c:numRef>
          </c:val>
        </c:ser>
        <c:ser>
          <c:idx val="1"/>
          <c:order val="1"/>
          <c:tx>
            <c:strRef>
              <c:f>'Q11'!$A$33</c:f>
              <c:strCache>
                <c:ptCount val="1"/>
                <c:pt idx="0">
                  <c:v>Faculty/Staff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'Q11'!$B$33:$G$33</c:f>
              <c:numCache>
                <c:formatCode>0.00%</c:formatCode>
                <c:ptCount val="6"/>
                <c:pt idx="0">
                  <c:v>0.36363636363636381</c:v>
                </c:pt>
                <c:pt idx="1">
                  <c:v>0.26859504132231404</c:v>
                </c:pt>
                <c:pt idx="2">
                  <c:v>5.3719008264462777E-2</c:v>
                </c:pt>
                <c:pt idx="3">
                  <c:v>7.4380165289256214E-2</c:v>
                </c:pt>
                <c:pt idx="4">
                  <c:v>0.23140495867768596</c:v>
                </c:pt>
                <c:pt idx="5">
                  <c:v>8.2644628099173677E-3</c:v>
                </c:pt>
              </c:numCache>
            </c:numRef>
          </c:val>
        </c:ser>
        <c:ser>
          <c:idx val="2"/>
          <c:order val="2"/>
          <c:tx>
            <c:strRef>
              <c:f>'Q11'!$A$34</c:f>
              <c:strCache>
                <c:ptCount val="1"/>
                <c:pt idx="0">
                  <c:v>Graduate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'Q11'!$B$34:$G$34</c:f>
              <c:numCache>
                <c:formatCode>0.00%</c:formatCode>
                <c:ptCount val="6"/>
                <c:pt idx="0">
                  <c:v>0.33500000000000052</c:v>
                </c:pt>
                <c:pt idx="1">
                  <c:v>0.33750000000000052</c:v>
                </c:pt>
                <c:pt idx="2">
                  <c:v>0.05</c:v>
                </c:pt>
                <c:pt idx="3">
                  <c:v>9.5000000000000043E-2</c:v>
                </c:pt>
                <c:pt idx="4">
                  <c:v>0.18250000000000019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'Q11'!$A$35</c:f>
              <c:strCache>
                <c:ptCount val="1"/>
                <c:pt idx="0">
                  <c:v>Undergraduate</c:v>
                </c:pt>
              </c:strCache>
            </c:strRef>
          </c:tx>
          <c:cat>
            <c:strRef>
              <c:f>'Q11'!$B$26:$G$26</c:f>
              <c:strCache>
                <c:ptCount val="6"/>
                <c:pt idx="0">
                  <c:v>Commercial Site</c:v>
                </c:pt>
                <c:pt idx="1">
                  <c:v>Free Site</c:v>
                </c:pt>
                <c:pt idx="2">
                  <c:v>Public Library</c:v>
                </c:pt>
                <c:pt idx="3">
                  <c:v>UMD Library</c:v>
                </c:pt>
                <c:pt idx="4">
                  <c:v>I Don't Use Ebooks</c:v>
                </c:pt>
                <c:pt idx="5">
                  <c:v>Other</c:v>
                </c:pt>
              </c:strCache>
            </c:strRef>
          </c:cat>
          <c:val>
            <c:numRef>
              <c:f>'Q11'!$B$35:$G$35</c:f>
              <c:numCache>
                <c:formatCode>0.00%</c:formatCode>
                <c:ptCount val="6"/>
                <c:pt idx="0">
                  <c:v>0.28062678062678081</c:v>
                </c:pt>
                <c:pt idx="1">
                  <c:v>0.29629629629629628</c:v>
                </c:pt>
                <c:pt idx="2">
                  <c:v>4.1310541310541404E-2</c:v>
                </c:pt>
                <c:pt idx="3">
                  <c:v>0.13390313390313391</c:v>
                </c:pt>
                <c:pt idx="4">
                  <c:v>0.24501424501424529</c:v>
                </c:pt>
                <c:pt idx="5">
                  <c:v>2.8490028490028491E-3</c:v>
                </c:pt>
              </c:numCache>
            </c:numRef>
          </c:val>
        </c:ser>
        <c:axId val="38893824"/>
        <c:axId val="38916096"/>
      </c:barChart>
      <c:catAx>
        <c:axId val="38893824"/>
        <c:scaling>
          <c:orientation val="minMax"/>
        </c:scaling>
        <c:axPos val="b"/>
        <c:majorTickMark val="none"/>
        <c:tickLblPos val="nextTo"/>
        <c:txPr>
          <a:bodyPr rot="-2940000"/>
          <a:lstStyle/>
          <a:p>
            <a:pPr>
              <a:defRPr sz="1100" b="1"/>
            </a:pPr>
            <a:endParaRPr lang="en-US"/>
          </a:p>
        </c:txPr>
        <c:crossAx val="38916096"/>
        <c:crosses val="autoZero"/>
        <c:auto val="1"/>
        <c:lblAlgn val="ctr"/>
        <c:lblOffset val="100"/>
      </c:catAx>
      <c:valAx>
        <c:axId val="38916096"/>
        <c:scaling>
          <c:orientation val="minMax"/>
        </c:scaling>
        <c:axPos val="l"/>
        <c:majorGridlines/>
        <c:numFmt formatCode="0%" sourceLinked="0"/>
        <c:majorTickMark val="none"/>
        <c:tickLblPos val="nextTo"/>
        <c:crossAx val="38893824"/>
        <c:crosses val="autoZero"/>
        <c:crossBetween val="between"/>
      </c:valAx>
    </c:plotArea>
    <c:plotVisOnly val="1"/>
    <c:dispBlanksAs val="gap"/>
  </c:chart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All responses by College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'12'!$A$17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'12'!$B$16:$F$16</c:f>
              <c:strCache>
                <c:ptCount val="5"/>
                <c:pt idx="0">
                  <c:v>No e-books from the UMD Libraries</c:v>
                </c:pt>
                <c:pt idx="1">
                  <c:v>Search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'12'!$B$17:$F$17</c:f>
              <c:numCache>
                <c:formatCode>0%</c:formatCode>
                <c:ptCount val="5"/>
                <c:pt idx="0">
                  <c:v>0.28037383177570102</c:v>
                </c:pt>
                <c:pt idx="1">
                  <c:v>0.20201294033069739</c:v>
                </c:pt>
                <c:pt idx="2">
                  <c:v>0.35585909417685135</c:v>
                </c:pt>
                <c:pt idx="3">
                  <c:v>0.1337167505391805</c:v>
                </c:pt>
                <c:pt idx="4">
                  <c:v>2.8037383177570107E-2</c:v>
                </c:pt>
              </c:numCache>
            </c:numRef>
          </c:val>
        </c:ser>
        <c:ser>
          <c:idx val="1"/>
          <c:order val="1"/>
          <c:tx>
            <c:strRef>
              <c:f>'12'!$A$18</c:f>
              <c:strCache>
                <c:ptCount val="1"/>
                <c:pt idx="0">
                  <c:v>ARHU</c:v>
                </c:pt>
              </c:strCache>
            </c:strRef>
          </c:tx>
          <c:cat>
            <c:strRef>
              <c:f>'12'!$B$16:$F$16</c:f>
              <c:strCache>
                <c:ptCount val="5"/>
                <c:pt idx="0">
                  <c:v>No e-books from the UMD Libraries</c:v>
                </c:pt>
                <c:pt idx="1">
                  <c:v>Search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'12'!$B$18:$F$18</c:f>
              <c:numCache>
                <c:formatCode>0.00%</c:formatCode>
                <c:ptCount val="5"/>
                <c:pt idx="0">
                  <c:v>0.26195028680688337</c:v>
                </c:pt>
                <c:pt idx="1">
                  <c:v>0.20172084130019124</c:v>
                </c:pt>
                <c:pt idx="2">
                  <c:v>0.37093690248565986</c:v>
                </c:pt>
                <c:pt idx="3">
                  <c:v>0.13671128107074576</c:v>
                </c:pt>
                <c:pt idx="4">
                  <c:v>2.8680688336520075E-2</c:v>
                </c:pt>
              </c:numCache>
            </c:numRef>
          </c:val>
        </c:ser>
        <c:ser>
          <c:idx val="2"/>
          <c:order val="2"/>
          <c:tx>
            <c:strRef>
              <c:f>'12'!$A$19</c:f>
              <c:strCache>
                <c:ptCount val="1"/>
                <c:pt idx="0">
                  <c:v>BSOS</c:v>
                </c:pt>
              </c:strCache>
            </c:strRef>
          </c:tx>
          <c:cat>
            <c:strRef>
              <c:f>'12'!$B$16:$F$16</c:f>
              <c:strCache>
                <c:ptCount val="5"/>
                <c:pt idx="0">
                  <c:v>No e-books from the UMD Libraries</c:v>
                </c:pt>
                <c:pt idx="1">
                  <c:v>Search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'12'!$B$19:$F$19</c:f>
              <c:numCache>
                <c:formatCode>0.00%</c:formatCode>
                <c:ptCount val="5"/>
                <c:pt idx="0">
                  <c:v>0.30952380952381015</c:v>
                </c:pt>
                <c:pt idx="1">
                  <c:v>0.2190476190476191</c:v>
                </c:pt>
                <c:pt idx="2">
                  <c:v>0.33333333333333331</c:v>
                </c:pt>
                <c:pt idx="3">
                  <c:v>0.11428571428571432</c:v>
                </c:pt>
                <c:pt idx="4">
                  <c:v>2.3809523809523812E-2</c:v>
                </c:pt>
              </c:numCache>
            </c:numRef>
          </c:val>
        </c:ser>
        <c:ser>
          <c:idx val="3"/>
          <c:order val="3"/>
          <c:tx>
            <c:strRef>
              <c:f>'12'!$A$20</c:f>
              <c:strCache>
                <c:ptCount val="1"/>
                <c:pt idx="0">
                  <c:v>Education</c:v>
                </c:pt>
              </c:strCache>
            </c:strRef>
          </c:tx>
          <c:cat>
            <c:strRef>
              <c:f>'12'!$B$16:$F$16</c:f>
              <c:strCache>
                <c:ptCount val="5"/>
                <c:pt idx="0">
                  <c:v>No e-books from the UMD Libraries</c:v>
                </c:pt>
                <c:pt idx="1">
                  <c:v>Search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'12'!$B$20:$F$20</c:f>
              <c:numCache>
                <c:formatCode>0.00%</c:formatCode>
                <c:ptCount val="5"/>
                <c:pt idx="0">
                  <c:v>0.37777777777777793</c:v>
                </c:pt>
                <c:pt idx="1">
                  <c:v>0.17777777777777778</c:v>
                </c:pt>
                <c:pt idx="2">
                  <c:v>0.27407407407407425</c:v>
                </c:pt>
                <c:pt idx="3">
                  <c:v>0.14074074074074081</c:v>
                </c:pt>
                <c:pt idx="4">
                  <c:v>2.9629629629629641E-2</c:v>
                </c:pt>
              </c:numCache>
            </c:numRef>
          </c:val>
        </c:ser>
        <c:axId val="134027136"/>
        <c:axId val="134028672"/>
      </c:barChart>
      <c:catAx>
        <c:axId val="134027136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 b="1"/>
            </a:pPr>
            <a:endParaRPr lang="en-US"/>
          </a:p>
        </c:txPr>
        <c:crossAx val="134028672"/>
        <c:crosses val="autoZero"/>
        <c:auto val="1"/>
        <c:lblAlgn val="ctr"/>
        <c:lblOffset val="100"/>
      </c:catAx>
      <c:valAx>
        <c:axId val="134028672"/>
        <c:scaling>
          <c:orientation val="minMax"/>
          <c:max val="0.5"/>
        </c:scaling>
        <c:axPos val="l"/>
        <c:majorGridlines/>
        <c:numFmt formatCode="0%" sourceLinked="1"/>
        <c:tickLblPos val="nextTo"/>
        <c:crossAx val="134027136"/>
        <c:crosses val="autoZero"/>
        <c:crossBetween val="between"/>
      </c:valAx>
    </c:plotArea>
    <c:plotVisOnly val="1"/>
    <c:dispBlanksAs val="gap"/>
  </c:chart>
  <c:externalData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All Responses by Status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'12'!$A$30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'12'!$B$29:$F$29</c:f>
              <c:strCache>
                <c:ptCount val="5"/>
                <c:pt idx="0">
                  <c:v>No e-books from the UMD Libraries</c:v>
                </c:pt>
                <c:pt idx="1">
                  <c:v>Search 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'12'!$B$30:$F$30</c:f>
              <c:numCache>
                <c:formatCode>0%</c:formatCode>
                <c:ptCount val="5"/>
                <c:pt idx="0">
                  <c:v>0.28054953000723065</c:v>
                </c:pt>
                <c:pt idx="1">
                  <c:v>0.20173535791757055</c:v>
                </c:pt>
                <c:pt idx="2">
                  <c:v>0.35574837310195245</c:v>
                </c:pt>
                <c:pt idx="3">
                  <c:v>0.13376717281272602</c:v>
                </c:pt>
                <c:pt idx="4">
                  <c:v>2.8199566160520603E-2</c:v>
                </c:pt>
              </c:numCache>
            </c:numRef>
          </c:val>
        </c:ser>
        <c:ser>
          <c:idx val="1"/>
          <c:order val="1"/>
          <c:tx>
            <c:strRef>
              <c:f>'12'!$A$31</c:f>
              <c:strCache>
                <c:ptCount val="1"/>
                <c:pt idx="0">
                  <c:v>Undergraduate</c:v>
                </c:pt>
              </c:strCache>
            </c:strRef>
          </c:tx>
          <c:cat>
            <c:strRef>
              <c:f>'12'!$B$29:$F$29</c:f>
              <c:strCache>
                <c:ptCount val="5"/>
                <c:pt idx="0">
                  <c:v>No e-books from the UMD Libraries</c:v>
                </c:pt>
                <c:pt idx="1">
                  <c:v>Search 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'12'!$B$31:$F$31</c:f>
              <c:numCache>
                <c:formatCode>0.00%</c:formatCode>
                <c:ptCount val="5"/>
                <c:pt idx="0">
                  <c:v>0.20424403183023884</c:v>
                </c:pt>
                <c:pt idx="1">
                  <c:v>0.21352785145888595</c:v>
                </c:pt>
                <c:pt idx="2">
                  <c:v>0.38726790450928394</c:v>
                </c:pt>
                <c:pt idx="3">
                  <c:v>0.17904509283819639</c:v>
                </c:pt>
                <c:pt idx="4">
                  <c:v>1.5915119363395232E-2</c:v>
                </c:pt>
              </c:numCache>
            </c:numRef>
          </c:val>
        </c:ser>
        <c:ser>
          <c:idx val="2"/>
          <c:order val="2"/>
          <c:tx>
            <c:strRef>
              <c:f>'12'!$A$32</c:f>
              <c:strCache>
                <c:ptCount val="1"/>
                <c:pt idx="0">
                  <c:v>Graduate</c:v>
                </c:pt>
              </c:strCache>
            </c:strRef>
          </c:tx>
          <c:cat>
            <c:strRef>
              <c:f>'12'!$B$29:$F$29</c:f>
              <c:strCache>
                <c:ptCount val="5"/>
                <c:pt idx="0">
                  <c:v>No e-books from the UMD Libraries</c:v>
                </c:pt>
                <c:pt idx="1">
                  <c:v>Search 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'12'!$B$32:$F$32</c:f>
              <c:numCache>
                <c:formatCode>0.00%</c:formatCode>
                <c:ptCount val="5"/>
                <c:pt idx="0">
                  <c:v>0.34292565947242215</c:v>
                </c:pt>
                <c:pt idx="1">
                  <c:v>0.19184652278177458</c:v>
                </c:pt>
                <c:pt idx="2">
                  <c:v>0.32853717026378898</c:v>
                </c:pt>
                <c:pt idx="3">
                  <c:v>8.8729016786570747E-2</c:v>
                </c:pt>
                <c:pt idx="4">
                  <c:v>4.7961630695443687E-2</c:v>
                </c:pt>
              </c:numCache>
            </c:numRef>
          </c:val>
        </c:ser>
        <c:ser>
          <c:idx val="3"/>
          <c:order val="3"/>
          <c:tx>
            <c:strRef>
              <c:f>'12'!$A$33</c:f>
              <c:strCache>
                <c:ptCount val="1"/>
                <c:pt idx="0">
                  <c:v>Faculty/Staff</c:v>
                </c:pt>
              </c:strCache>
            </c:strRef>
          </c:tx>
          <c:cat>
            <c:strRef>
              <c:f>'12'!$B$29:$F$29</c:f>
              <c:strCache>
                <c:ptCount val="5"/>
                <c:pt idx="0">
                  <c:v>No e-books from the UMD Libraries</c:v>
                </c:pt>
                <c:pt idx="1">
                  <c:v>Search  in Research Port</c:v>
                </c:pt>
                <c:pt idx="2">
                  <c:v>Search the Catalog</c:v>
                </c:pt>
                <c:pt idx="3">
                  <c:v>Search in a specific e-book collection</c:v>
                </c:pt>
                <c:pt idx="4">
                  <c:v>Other</c:v>
                </c:pt>
              </c:strCache>
            </c:strRef>
          </c:cat>
          <c:val>
            <c:numRef>
              <c:f>'12'!$B$33:$F$33</c:f>
              <c:numCache>
                <c:formatCode>0.00%</c:formatCode>
                <c:ptCount val="5"/>
                <c:pt idx="0">
                  <c:v>0.42924528301886805</c:v>
                </c:pt>
                <c:pt idx="1">
                  <c:v>0.17924528301886797</c:v>
                </c:pt>
                <c:pt idx="2">
                  <c:v>0.29716981132075487</c:v>
                </c:pt>
                <c:pt idx="3">
                  <c:v>6.1320754716981125E-2</c:v>
                </c:pt>
                <c:pt idx="4">
                  <c:v>3.3018867924528301E-2</c:v>
                </c:pt>
              </c:numCache>
            </c:numRef>
          </c:val>
        </c:ser>
        <c:axId val="158408704"/>
        <c:axId val="158410624"/>
      </c:barChart>
      <c:catAx>
        <c:axId val="158408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 b="1"/>
            </a:pPr>
            <a:endParaRPr lang="en-US"/>
          </a:p>
        </c:txPr>
        <c:crossAx val="158410624"/>
        <c:crosses val="autoZero"/>
        <c:auto val="1"/>
        <c:lblAlgn val="ctr"/>
        <c:lblOffset val="100"/>
      </c:catAx>
      <c:valAx>
        <c:axId val="158410624"/>
        <c:scaling>
          <c:orientation val="minMax"/>
        </c:scaling>
        <c:axPos val="l"/>
        <c:majorGridlines/>
        <c:numFmt formatCode="0%" sourceLinked="1"/>
        <c:tickLblPos val="nextTo"/>
        <c:crossAx val="158408704"/>
        <c:crosses val="autoZero"/>
        <c:crossBetween val="between"/>
      </c:valAx>
    </c:plotArea>
    <c:plotVisOnly val="1"/>
    <c:dispBlanksAs val="gap"/>
  </c:chart>
  <c:externalData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'13'!$B$1</c:f>
              <c:strCache>
                <c:ptCount val="1"/>
                <c:pt idx="0">
                  <c:v>Percent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Percent val="1"/>
            <c:showLeaderLines val="1"/>
          </c:dLbls>
          <c:cat>
            <c:strRef>
              <c:f>'13'!$A$2:$A$9</c:f>
              <c:strCache>
                <c:ptCount val="8"/>
                <c:pt idx="0">
                  <c:v>ebrary</c:v>
                </c:pt>
                <c:pt idx="1">
                  <c:v>Ebsco eBook Collection</c:v>
                </c:pt>
                <c:pt idx="2">
                  <c:v>Gale Virtual Reference Library</c:v>
                </c:pt>
                <c:pt idx="3">
                  <c:v>Oxford Handbooks Online</c:v>
                </c:pt>
                <c:pt idx="4">
                  <c:v>Springer eBooks</c:v>
                </c:pt>
                <c:pt idx="5">
                  <c:v>Other</c:v>
                </c:pt>
                <c:pt idx="6">
                  <c:v>Not sure which collection</c:v>
                </c:pt>
                <c:pt idx="7">
                  <c:v>None of these</c:v>
                </c:pt>
              </c:strCache>
            </c:strRef>
          </c:cat>
          <c:val>
            <c:numRef>
              <c:f>'13'!$B$2:$B$9</c:f>
              <c:numCache>
                <c:formatCode>0.00%</c:formatCode>
                <c:ptCount val="8"/>
                <c:pt idx="0">
                  <c:v>3.6363636363636362E-2</c:v>
                </c:pt>
                <c:pt idx="1">
                  <c:v>0.16893939393939408</c:v>
                </c:pt>
                <c:pt idx="2">
                  <c:v>8.3333333333333343E-2</c:v>
                </c:pt>
                <c:pt idx="3">
                  <c:v>9.1666666666666757E-2</c:v>
                </c:pt>
                <c:pt idx="4">
                  <c:v>3.7121212121212159E-2</c:v>
                </c:pt>
                <c:pt idx="5">
                  <c:v>2.95454545454545E-2</c:v>
                </c:pt>
                <c:pt idx="6">
                  <c:v>0.22575757575757577</c:v>
                </c:pt>
                <c:pt idx="7">
                  <c:v>0.32727272727272755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4906911636045515"/>
          <c:y val="0.1669291907373387"/>
          <c:w val="0.24259755030621177"/>
          <c:h val="0.6239906912634936"/>
        </c:manualLayout>
      </c:layout>
      <c:txPr>
        <a:bodyPr/>
        <a:lstStyle/>
        <a:p>
          <a:pPr>
            <a:defRPr sz="1250" b="1"/>
          </a:pPr>
          <a:endParaRPr lang="en-US"/>
        </a:p>
      </c:txPr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baseline="0"/>
              <a:t>Total Responses by Status</a:t>
            </a:r>
            <a:endParaRPr lang="en-US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350" b="1" i="0" baseline="0"/>
                </a:pPr>
                <a:endParaRPr lang="en-US"/>
              </a:p>
            </c:txPr>
            <c:showPercent val="1"/>
            <c:showLeaderLines val="1"/>
          </c:dLbls>
          <c:cat>
            <c:strRef>
              <c:f>Totals!$D$2:$F$2</c:f>
              <c:strCache>
                <c:ptCount val="3"/>
                <c:pt idx="0">
                  <c:v>Faculty/Staff</c:v>
                </c:pt>
                <c:pt idx="1">
                  <c:v>Graduate</c:v>
                </c:pt>
                <c:pt idx="2">
                  <c:v>Undergraduate</c:v>
                </c:pt>
              </c:strCache>
            </c:strRef>
          </c:cat>
          <c:val>
            <c:numRef>
              <c:f>Totals!$D$3:$F$3</c:f>
              <c:numCache>
                <c:formatCode>General</c:formatCode>
                <c:ptCount val="3"/>
                <c:pt idx="0">
                  <c:v>242</c:v>
                </c:pt>
                <c:pt idx="1">
                  <c:v>400</c:v>
                </c:pt>
                <c:pt idx="2">
                  <c:v>701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zero"/>
  </c:chart>
  <c:externalData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000" b="1" dirty="0">
                <a:latin typeface="Trebuchet MS" pitchFamily="34" charset="0"/>
                <a:cs typeface="Traditional Arabic" pitchFamily="18" charset="-78"/>
              </a:rPr>
              <a:t>Question 14: When using e-books,</a:t>
            </a:r>
            <a:r>
              <a:rPr lang="en-US" sz="2000" b="1" baseline="0" dirty="0">
                <a:latin typeface="Trebuchet MS" pitchFamily="34" charset="0"/>
                <a:cs typeface="Traditional Arabic" pitchFamily="18" charset="-78"/>
              </a:rPr>
              <a:t> how often do you...</a:t>
            </a:r>
          </a:p>
          <a:p>
            <a:pPr>
              <a:defRPr/>
            </a:pPr>
            <a:r>
              <a:rPr lang="en-US" sz="2000" b="1" baseline="0" dirty="0">
                <a:latin typeface="Trebuchet MS" pitchFamily="34" charset="0"/>
                <a:cs typeface="Traditional Arabic" pitchFamily="18" charset="-78"/>
              </a:rPr>
              <a:t>All </a:t>
            </a:r>
            <a:r>
              <a:rPr lang="en-US" sz="2000" b="1" baseline="0" dirty="0" smtClean="0">
                <a:latin typeface="Trebuchet MS" pitchFamily="34" charset="0"/>
                <a:cs typeface="Traditional Arabic" pitchFamily="18" charset="-78"/>
              </a:rPr>
              <a:t>Responses</a:t>
            </a:r>
          </a:p>
          <a:p>
            <a:pPr>
              <a:defRPr/>
            </a:pPr>
            <a:endParaRPr lang="en-US" sz="2000" b="1" dirty="0">
              <a:latin typeface="Trebuchet MS" pitchFamily="34" charset="0"/>
              <a:cs typeface="Traditional Arabic" pitchFamily="18" charset="-78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Q14All!$B$1</c:f>
              <c:strCache>
                <c:ptCount val="1"/>
                <c:pt idx="0">
                  <c:v>Never</c:v>
                </c:pt>
              </c:strCache>
            </c:strRef>
          </c:tx>
          <c:cat>
            <c:strRef>
              <c:f>Q14All!$A$7:$A$10</c:f>
              <c:strCache>
                <c:ptCount val="4"/>
                <c:pt idx="0">
                  <c:v>Download to e-reader</c:v>
                </c:pt>
                <c:pt idx="1">
                  <c:v>Download to personal computer</c:v>
                </c:pt>
                <c:pt idx="2">
                  <c:v>Read online</c:v>
                </c:pt>
                <c:pt idx="3">
                  <c:v>Print all or portion</c:v>
                </c:pt>
              </c:strCache>
            </c:strRef>
          </c:cat>
          <c:val>
            <c:numRef>
              <c:f>Q14All!$B$7:$B$10</c:f>
              <c:numCache>
                <c:formatCode>0.00%</c:formatCode>
                <c:ptCount val="4"/>
                <c:pt idx="0">
                  <c:v>0.52178217821782158</c:v>
                </c:pt>
                <c:pt idx="1">
                  <c:v>0.1665024630541872</c:v>
                </c:pt>
                <c:pt idx="2">
                  <c:v>7.7669902912621422E-2</c:v>
                </c:pt>
                <c:pt idx="3">
                  <c:v>0.46502463054187221</c:v>
                </c:pt>
              </c:numCache>
            </c:numRef>
          </c:val>
        </c:ser>
        <c:ser>
          <c:idx val="1"/>
          <c:order val="1"/>
          <c:tx>
            <c:strRef>
              <c:f>Q14All!$C$1</c:f>
              <c:strCache>
                <c:ptCount val="1"/>
                <c:pt idx="0">
                  <c:v>Rarely</c:v>
                </c:pt>
              </c:strCache>
            </c:strRef>
          </c:tx>
          <c:cat>
            <c:strRef>
              <c:f>Q14All!$A$7:$A$10</c:f>
              <c:strCache>
                <c:ptCount val="4"/>
                <c:pt idx="0">
                  <c:v>Download to e-reader</c:v>
                </c:pt>
                <c:pt idx="1">
                  <c:v>Download to personal computer</c:v>
                </c:pt>
                <c:pt idx="2">
                  <c:v>Read online</c:v>
                </c:pt>
                <c:pt idx="3">
                  <c:v>Print all or portion</c:v>
                </c:pt>
              </c:strCache>
            </c:strRef>
          </c:cat>
          <c:val>
            <c:numRef>
              <c:f>Q14All!$C$7:$C$10</c:f>
              <c:numCache>
                <c:formatCode>0.00%</c:formatCode>
                <c:ptCount val="4"/>
                <c:pt idx="0">
                  <c:v>6.039603960396045E-2</c:v>
                </c:pt>
                <c:pt idx="1">
                  <c:v>0.15665024630541871</c:v>
                </c:pt>
                <c:pt idx="2">
                  <c:v>0.120388349514563</c:v>
                </c:pt>
                <c:pt idx="3">
                  <c:v>0.27192118226600986</c:v>
                </c:pt>
              </c:numCache>
            </c:numRef>
          </c:val>
        </c:ser>
        <c:ser>
          <c:idx val="2"/>
          <c:order val="2"/>
          <c:tx>
            <c:strRef>
              <c:f>Q14All!$D$1</c:f>
              <c:strCache>
                <c:ptCount val="1"/>
                <c:pt idx="0">
                  <c:v>Sometimes</c:v>
                </c:pt>
              </c:strCache>
            </c:strRef>
          </c:tx>
          <c:cat>
            <c:strRef>
              <c:f>Q14All!$A$7:$A$10</c:f>
              <c:strCache>
                <c:ptCount val="4"/>
                <c:pt idx="0">
                  <c:v>Download to e-reader</c:v>
                </c:pt>
                <c:pt idx="1">
                  <c:v>Download to personal computer</c:v>
                </c:pt>
                <c:pt idx="2">
                  <c:v>Read online</c:v>
                </c:pt>
                <c:pt idx="3">
                  <c:v>Print all or portion</c:v>
                </c:pt>
              </c:strCache>
            </c:strRef>
          </c:cat>
          <c:val>
            <c:numRef>
              <c:f>Q14All!$D$7:$D$10</c:f>
              <c:numCache>
                <c:formatCode>0.00%</c:formatCode>
                <c:ptCount val="4"/>
                <c:pt idx="0">
                  <c:v>0.13168316831683169</c:v>
                </c:pt>
                <c:pt idx="1">
                  <c:v>0.24433497536945814</c:v>
                </c:pt>
                <c:pt idx="2">
                  <c:v>0.26310679611650484</c:v>
                </c:pt>
                <c:pt idx="3">
                  <c:v>0.17536945812807891</c:v>
                </c:pt>
              </c:numCache>
            </c:numRef>
          </c:val>
        </c:ser>
        <c:ser>
          <c:idx val="3"/>
          <c:order val="3"/>
          <c:tx>
            <c:strRef>
              <c:f>Q14All!$E$1</c:f>
              <c:strCache>
                <c:ptCount val="1"/>
                <c:pt idx="0">
                  <c:v>Frequently</c:v>
                </c:pt>
              </c:strCache>
            </c:strRef>
          </c:tx>
          <c:cat>
            <c:strRef>
              <c:f>Q14All!$A$7:$A$10</c:f>
              <c:strCache>
                <c:ptCount val="4"/>
                <c:pt idx="0">
                  <c:v>Download to e-reader</c:v>
                </c:pt>
                <c:pt idx="1">
                  <c:v>Download to personal computer</c:v>
                </c:pt>
                <c:pt idx="2">
                  <c:v>Read online</c:v>
                </c:pt>
                <c:pt idx="3">
                  <c:v>Print all or portion</c:v>
                </c:pt>
              </c:strCache>
            </c:strRef>
          </c:cat>
          <c:val>
            <c:numRef>
              <c:f>Q14All!$E$7:$E$10</c:f>
              <c:numCache>
                <c:formatCode>0.00%</c:formatCode>
                <c:ptCount val="4"/>
                <c:pt idx="0">
                  <c:v>0.13762376237623763</c:v>
                </c:pt>
                <c:pt idx="1">
                  <c:v>0.26502463054187192</c:v>
                </c:pt>
                <c:pt idx="2">
                  <c:v>0.35339805825242732</c:v>
                </c:pt>
                <c:pt idx="3">
                  <c:v>6.2068965517241441E-2</c:v>
                </c:pt>
              </c:numCache>
            </c:numRef>
          </c:val>
        </c:ser>
        <c:ser>
          <c:idx val="4"/>
          <c:order val="4"/>
          <c:tx>
            <c:strRef>
              <c:f>Q14All!$F$1</c:f>
              <c:strCache>
                <c:ptCount val="1"/>
                <c:pt idx="0">
                  <c:v>Always</c:v>
                </c:pt>
              </c:strCache>
            </c:strRef>
          </c:tx>
          <c:cat>
            <c:strRef>
              <c:f>Q14All!$A$7:$A$10</c:f>
              <c:strCache>
                <c:ptCount val="4"/>
                <c:pt idx="0">
                  <c:v>Download to e-reader</c:v>
                </c:pt>
                <c:pt idx="1">
                  <c:v>Download to personal computer</c:v>
                </c:pt>
                <c:pt idx="2">
                  <c:v>Read online</c:v>
                </c:pt>
                <c:pt idx="3">
                  <c:v>Print all or portion</c:v>
                </c:pt>
              </c:strCache>
            </c:strRef>
          </c:cat>
          <c:val>
            <c:numRef>
              <c:f>Q14All!$F$7:$F$10</c:f>
              <c:numCache>
                <c:formatCode>0.00%</c:formatCode>
                <c:ptCount val="4"/>
                <c:pt idx="0">
                  <c:v>0.14851485148514867</c:v>
                </c:pt>
                <c:pt idx="1">
                  <c:v>0.16748768472906417</c:v>
                </c:pt>
                <c:pt idx="2">
                  <c:v>0.18543689320388348</c:v>
                </c:pt>
                <c:pt idx="3">
                  <c:v>2.5615763546798041E-2</c:v>
                </c:pt>
              </c:numCache>
            </c:numRef>
          </c:val>
        </c:ser>
        <c:axId val="39084800"/>
        <c:axId val="39086336"/>
      </c:barChart>
      <c:catAx>
        <c:axId val="390848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39086336"/>
        <c:crosses val="autoZero"/>
        <c:auto val="1"/>
        <c:lblAlgn val="ctr"/>
        <c:lblOffset val="100"/>
      </c:catAx>
      <c:valAx>
        <c:axId val="39086336"/>
        <c:scaling>
          <c:orientation val="minMax"/>
        </c:scaling>
        <c:axPos val="l"/>
        <c:majorGridlines/>
        <c:numFmt formatCode="0%" sourceLinked="0"/>
        <c:majorTickMark val="none"/>
        <c:tickLblPos val="nextTo"/>
        <c:crossAx val="390848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</c:chart>
  <c:externalData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/>
            </a:pPr>
            <a:r>
              <a:rPr lang="en-US" sz="2000" b="1" dirty="0">
                <a:latin typeface="Trebuchet MS" pitchFamily="34" charset="0"/>
              </a:rPr>
              <a:t>Question 15</a:t>
            </a:r>
            <a:r>
              <a:rPr lang="en-US" sz="2000" b="1" dirty="0" smtClean="0">
                <a:latin typeface="Trebuchet MS" pitchFamily="34" charset="0"/>
              </a:rPr>
              <a:t>: In what format would you prefer the </a:t>
            </a:r>
          </a:p>
          <a:p>
            <a:pPr algn="ctr">
              <a:defRPr/>
            </a:pPr>
            <a:r>
              <a:rPr lang="en-US" sz="2000" b="1" dirty="0" smtClean="0">
                <a:latin typeface="Trebuchet MS" pitchFamily="34" charset="0"/>
              </a:rPr>
              <a:t>library purchase [format]?</a:t>
            </a:r>
          </a:p>
          <a:p>
            <a:pPr algn="ctr">
              <a:defRPr/>
            </a:pPr>
            <a:endParaRPr lang="en-US" sz="2000" b="1" dirty="0" smtClean="0">
              <a:latin typeface="Trebuchet MS" pitchFamily="34" charset="0"/>
            </a:endParaRPr>
          </a:p>
        </c:rich>
      </c:tx>
      <c:layout>
        <c:manualLayout>
          <c:xMode val="edge"/>
          <c:yMode val="edge"/>
          <c:x val="0.14035550836823316"/>
          <c:y val="1.4925373134328361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Q15All!$A$72</c:f>
              <c:strCache>
                <c:ptCount val="1"/>
                <c:pt idx="0">
                  <c:v>Prefer Ebooks</c:v>
                </c:pt>
              </c:strCache>
            </c:strRef>
          </c:tx>
          <c:cat>
            <c:strRef>
              <c:f>Q15All!$B$55:$H$55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&amp; Style Guides</c:v>
                </c:pt>
                <c:pt idx="6">
                  <c:v>Literature</c:v>
                </c:pt>
              </c:strCache>
            </c:strRef>
          </c:cat>
          <c:val>
            <c:numRef>
              <c:f>Q15All!$B$72:$H$72</c:f>
              <c:numCache>
                <c:formatCode>0.00%</c:formatCode>
                <c:ptCount val="7"/>
                <c:pt idx="0">
                  <c:v>0.26370000000000005</c:v>
                </c:pt>
                <c:pt idx="1">
                  <c:v>0.32190000000000035</c:v>
                </c:pt>
                <c:pt idx="2">
                  <c:v>0.40760000000000002</c:v>
                </c:pt>
                <c:pt idx="3">
                  <c:v>0.4619000000000002</c:v>
                </c:pt>
                <c:pt idx="4">
                  <c:v>0.4377000000000002</c:v>
                </c:pt>
                <c:pt idx="5">
                  <c:v>0.50660000000000005</c:v>
                </c:pt>
                <c:pt idx="6">
                  <c:v>0.2651</c:v>
                </c:pt>
              </c:numCache>
            </c:numRef>
          </c:val>
        </c:ser>
        <c:ser>
          <c:idx val="1"/>
          <c:order val="1"/>
          <c:tx>
            <c:strRef>
              <c:f>Q15All!$A$73</c:f>
              <c:strCache>
                <c:ptCount val="1"/>
                <c:pt idx="0">
                  <c:v>Prefer Print</c:v>
                </c:pt>
              </c:strCache>
            </c:strRef>
          </c:tx>
          <c:cat>
            <c:strRef>
              <c:f>Q15All!$B$55:$H$55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&amp; Style Guides</c:v>
                </c:pt>
                <c:pt idx="6">
                  <c:v>Literature</c:v>
                </c:pt>
              </c:strCache>
            </c:strRef>
          </c:cat>
          <c:val>
            <c:numRef>
              <c:f>Q15All!$B$73:$H$73</c:f>
              <c:numCache>
                <c:formatCode>0.00%</c:formatCode>
                <c:ptCount val="7"/>
                <c:pt idx="0">
                  <c:v>0.41390000000000027</c:v>
                </c:pt>
                <c:pt idx="1">
                  <c:v>0.32950000000000035</c:v>
                </c:pt>
                <c:pt idx="2">
                  <c:v>0.18080000000000004</c:v>
                </c:pt>
                <c:pt idx="3">
                  <c:v>0.21250000000000011</c:v>
                </c:pt>
                <c:pt idx="4">
                  <c:v>0.2173000000000001</c:v>
                </c:pt>
                <c:pt idx="5">
                  <c:v>0.20880000000000001</c:v>
                </c:pt>
                <c:pt idx="6">
                  <c:v>0.44750000000000001</c:v>
                </c:pt>
              </c:numCache>
            </c:numRef>
          </c:val>
        </c:ser>
        <c:ser>
          <c:idx val="2"/>
          <c:order val="2"/>
          <c:tx>
            <c:strRef>
              <c:f>Q15All!$A$74</c:f>
              <c:strCache>
                <c:ptCount val="1"/>
                <c:pt idx="0">
                  <c:v>No Preference</c:v>
                </c:pt>
              </c:strCache>
            </c:strRef>
          </c:tx>
          <c:cat>
            <c:strRef>
              <c:f>Q15All!$B$55:$H$55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&amp; Style Guides</c:v>
                </c:pt>
                <c:pt idx="6">
                  <c:v>Literature</c:v>
                </c:pt>
              </c:strCache>
            </c:strRef>
          </c:cat>
          <c:val>
            <c:numRef>
              <c:f>Q15All!$B$74:$H$74</c:f>
              <c:numCache>
                <c:formatCode>0.00%</c:formatCode>
                <c:ptCount val="7"/>
                <c:pt idx="0">
                  <c:v>0.22870000000000001</c:v>
                </c:pt>
                <c:pt idx="1">
                  <c:v>0.24010000000000001</c:v>
                </c:pt>
                <c:pt idx="2">
                  <c:v>0.3429000000000002</c:v>
                </c:pt>
                <c:pt idx="3">
                  <c:v>0.23330000000000001</c:v>
                </c:pt>
                <c:pt idx="4">
                  <c:v>0.25440000000000002</c:v>
                </c:pt>
                <c:pt idx="5">
                  <c:v>0.21660000000000001</c:v>
                </c:pt>
                <c:pt idx="6">
                  <c:v>0.16930000000000001</c:v>
                </c:pt>
              </c:numCache>
            </c:numRef>
          </c:val>
        </c:ser>
        <c:ser>
          <c:idx val="3"/>
          <c:order val="3"/>
          <c:tx>
            <c:strRef>
              <c:f>Q15All!$A$75</c:f>
              <c:strCache>
                <c:ptCount val="1"/>
                <c:pt idx="0">
                  <c:v>It Depends</c:v>
                </c:pt>
              </c:strCache>
            </c:strRef>
          </c:tx>
          <c:cat>
            <c:strRef>
              <c:f>Q15All!$B$55:$H$55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&amp; Style Guides</c:v>
                </c:pt>
                <c:pt idx="6">
                  <c:v>Literature</c:v>
                </c:pt>
              </c:strCache>
            </c:strRef>
          </c:cat>
          <c:val>
            <c:numRef>
              <c:f>Q15All!$B$75:$H$75</c:f>
              <c:numCache>
                <c:formatCode>0.00%</c:formatCode>
                <c:ptCount val="7"/>
                <c:pt idx="0">
                  <c:v>9.3800000000000078E-2</c:v>
                </c:pt>
                <c:pt idx="1">
                  <c:v>0.10859999999999999</c:v>
                </c:pt>
                <c:pt idx="2">
                  <c:v>6.8600000000000008E-2</c:v>
                </c:pt>
                <c:pt idx="3">
                  <c:v>9.240000000000001E-2</c:v>
                </c:pt>
                <c:pt idx="4">
                  <c:v>9.0500000000000067E-2</c:v>
                </c:pt>
                <c:pt idx="5">
                  <c:v>6.8099999999999994E-2</c:v>
                </c:pt>
                <c:pt idx="6">
                  <c:v>0.11800000000000002</c:v>
                </c:pt>
              </c:numCache>
            </c:numRef>
          </c:val>
        </c:ser>
        <c:axId val="158935680"/>
        <c:axId val="158941568"/>
      </c:barChart>
      <c:catAx>
        <c:axId val="1589356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58941568"/>
        <c:crosses val="autoZero"/>
        <c:auto val="1"/>
        <c:lblAlgn val="ctr"/>
        <c:lblOffset val="100"/>
      </c:catAx>
      <c:valAx>
        <c:axId val="158941568"/>
        <c:scaling>
          <c:orientation val="minMax"/>
        </c:scaling>
        <c:axPos val="l"/>
        <c:majorGridlines/>
        <c:numFmt formatCode="0%" sourceLinked="0"/>
        <c:majorTickMark val="none"/>
        <c:tickLblPos val="nextTo"/>
        <c:crossAx val="15893568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</c:chart>
  <c:externalData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 dirty="0">
                <a:effectLst/>
              </a:rPr>
              <a:t>Questions 10 and 15: If you do/don't own an e-book reader, what format do you </a:t>
            </a:r>
            <a:r>
              <a:rPr lang="en-US" sz="1800" b="1" i="0" u="none" strike="noStrike" baseline="0" dirty="0" smtClean="0">
                <a:effectLst/>
              </a:rPr>
              <a:t>prefer?</a:t>
            </a:r>
          </a:p>
          <a:p>
            <a:pPr>
              <a:defRPr/>
            </a:pPr>
            <a:r>
              <a:rPr lang="en-US" sz="1600" b="1" i="0" u="none" strike="noStrike" baseline="0" dirty="0" smtClean="0">
                <a:effectLst/>
              </a:rPr>
              <a:t>All Responses</a:t>
            </a:r>
            <a:endParaRPr lang="en-US" sz="16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'10 w 15 overall'!$C$15</c:f>
              <c:strCache>
                <c:ptCount val="1"/>
                <c:pt idx="0">
                  <c:v>Own</c:v>
                </c:pt>
              </c:strCache>
            </c:strRef>
          </c:tx>
          <c:cat>
            <c:strRef>
              <c:f>'10 w 15 overall'!$B$16:$B$19</c:f>
              <c:strCache>
                <c:ptCount val="4"/>
                <c:pt idx="0">
                  <c:v>Prefer e-books</c:v>
                </c:pt>
                <c:pt idx="1">
                  <c:v>Prefer print</c:v>
                </c:pt>
                <c:pt idx="2">
                  <c:v>No Preference</c:v>
                </c:pt>
                <c:pt idx="3">
                  <c:v>It Depends</c:v>
                </c:pt>
              </c:strCache>
            </c:strRef>
          </c:cat>
          <c:val>
            <c:numRef>
              <c:f>'10 w 15 overall'!$C$16:$C$19</c:f>
              <c:numCache>
                <c:formatCode>0%</c:formatCode>
                <c:ptCount val="4"/>
                <c:pt idx="0">
                  <c:v>0.45522855353788372</c:v>
                </c:pt>
                <c:pt idx="1">
                  <c:v>0.20642872051763733</c:v>
                </c:pt>
                <c:pt idx="2">
                  <c:v>0.23377165518680859</c:v>
                </c:pt>
                <c:pt idx="3">
                  <c:v>0.10457107075767071</c:v>
                </c:pt>
              </c:numCache>
            </c:numRef>
          </c:val>
        </c:ser>
        <c:ser>
          <c:idx val="1"/>
          <c:order val="1"/>
          <c:tx>
            <c:strRef>
              <c:f>'10 w 15 overall'!$D$15</c:f>
              <c:strCache>
                <c:ptCount val="1"/>
                <c:pt idx="0">
                  <c:v>Do not own</c:v>
                </c:pt>
              </c:strCache>
            </c:strRef>
          </c:tx>
          <c:cat>
            <c:strRef>
              <c:f>'10 w 15 overall'!$B$16:$B$19</c:f>
              <c:strCache>
                <c:ptCount val="4"/>
                <c:pt idx="0">
                  <c:v>Prefer e-books</c:v>
                </c:pt>
                <c:pt idx="1">
                  <c:v>Prefer print</c:v>
                </c:pt>
                <c:pt idx="2">
                  <c:v>No Preference</c:v>
                </c:pt>
                <c:pt idx="3">
                  <c:v>It Depends</c:v>
                </c:pt>
              </c:strCache>
            </c:strRef>
          </c:cat>
          <c:val>
            <c:numRef>
              <c:f>'10 w 15 overall'!$D$16:$D$19</c:f>
              <c:numCache>
                <c:formatCode>0%</c:formatCode>
                <c:ptCount val="4"/>
                <c:pt idx="0">
                  <c:v>0.31777017508553052</c:v>
                </c:pt>
                <c:pt idx="1">
                  <c:v>0.34654860132823523</c:v>
                </c:pt>
                <c:pt idx="2">
                  <c:v>0.24552223787482402</c:v>
                </c:pt>
                <c:pt idx="3">
                  <c:v>9.0158985711410747E-2</c:v>
                </c:pt>
              </c:numCache>
            </c:numRef>
          </c:val>
        </c:ser>
        <c:axId val="159930240"/>
        <c:axId val="159931776"/>
      </c:barChart>
      <c:catAx>
        <c:axId val="15993024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59931776"/>
        <c:crosses val="autoZero"/>
        <c:auto val="1"/>
        <c:lblAlgn val="ctr"/>
        <c:lblOffset val="100"/>
      </c:catAx>
      <c:valAx>
        <c:axId val="159931776"/>
        <c:scaling>
          <c:orientation val="minMax"/>
        </c:scaling>
        <c:axPos val="l"/>
        <c:majorGridlines/>
        <c:numFmt formatCode="0%" sourceLinked="1"/>
        <c:tickLblPos val="nextTo"/>
        <c:crossAx val="159930240"/>
        <c:crosses val="autoZero"/>
        <c:crossBetween val="between"/>
        <c:majorUnit val="0.1"/>
        <c:minorUnit val="5.0000000000000024E-2"/>
      </c:valAx>
    </c:plotArea>
    <c:plotVisOnly val="1"/>
    <c:dispBlanksAs val="gap"/>
  </c:chart>
  <c:externalData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Questions 10 and 15g: If you do/don't own an e-book reader, what format do you prefer for Literature?</a:t>
            </a:r>
            <a:endParaRPr lang="en-US" dirty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'10 w 15g'!$F$14</c:f>
              <c:strCache>
                <c:ptCount val="1"/>
                <c:pt idx="0">
                  <c:v>Own</c:v>
                </c:pt>
              </c:strCache>
            </c:strRef>
          </c:tx>
          <c:cat>
            <c:strRef>
              <c:f>'10 w 15g'!$E$15:$E$18</c:f>
              <c:strCache>
                <c:ptCount val="4"/>
                <c:pt idx="0">
                  <c:v>Prefer e-books</c:v>
                </c:pt>
                <c:pt idx="1">
                  <c:v>Prefer print</c:v>
                </c:pt>
                <c:pt idx="2">
                  <c:v>No Preference</c:v>
                </c:pt>
                <c:pt idx="3">
                  <c:v>It Depends</c:v>
                </c:pt>
              </c:strCache>
            </c:strRef>
          </c:cat>
          <c:val>
            <c:numRef>
              <c:f>'10 w 15g'!$F$15:$F$18</c:f>
              <c:numCache>
                <c:formatCode>0%</c:formatCode>
                <c:ptCount val="4"/>
                <c:pt idx="0">
                  <c:v>0.41944847605224989</c:v>
                </c:pt>
                <c:pt idx="1">
                  <c:v>0.25834542815674894</c:v>
                </c:pt>
                <c:pt idx="2">
                  <c:v>0.1683599419448476</c:v>
                </c:pt>
                <c:pt idx="3">
                  <c:v>0.15384615384615394</c:v>
                </c:pt>
              </c:numCache>
            </c:numRef>
          </c:val>
        </c:ser>
        <c:ser>
          <c:idx val="1"/>
          <c:order val="1"/>
          <c:tx>
            <c:strRef>
              <c:f>'10 w 15g'!$G$14</c:f>
              <c:strCache>
                <c:ptCount val="1"/>
                <c:pt idx="0">
                  <c:v>Do not own</c:v>
                </c:pt>
              </c:strCache>
            </c:strRef>
          </c:tx>
          <c:cat>
            <c:strRef>
              <c:f>'10 w 15g'!$E$15:$E$18</c:f>
              <c:strCache>
                <c:ptCount val="4"/>
                <c:pt idx="0">
                  <c:v>Prefer e-books</c:v>
                </c:pt>
                <c:pt idx="1">
                  <c:v>Prefer print</c:v>
                </c:pt>
                <c:pt idx="2">
                  <c:v>No Preference</c:v>
                </c:pt>
                <c:pt idx="3">
                  <c:v>It Depends</c:v>
                </c:pt>
              </c:strCache>
            </c:strRef>
          </c:cat>
          <c:val>
            <c:numRef>
              <c:f>'10 w 15g'!$G$15:$G$18</c:f>
              <c:numCache>
                <c:formatCode>0%</c:formatCode>
                <c:ptCount val="4"/>
                <c:pt idx="0">
                  <c:v>0.13725490196078433</c:v>
                </c:pt>
                <c:pt idx="1">
                  <c:v>0.59103641456582634</c:v>
                </c:pt>
                <c:pt idx="2">
                  <c:v>0.169467787114846</c:v>
                </c:pt>
                <c:pt idx="3">
                  <c:v>0.10224089635854341</c:v>
                </c:pt>
              </c:numCache>
            </c:numRef>
          </c:val>
        </c:ser>
        <c:axId val="161173888"/>
        <c:axId val="161175424"/>
      </c:barChart>
      <c:catAx>
        <c:axId val="161173888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61175424"/>
        <c:crosses val="autoZero"/>
        <c:auto val="1"/>
        <c:lblAlgn val="ctr"/>
        <c:lblOffset val="100"/>
      </c:catAx>
      <c:valAx>
        <c:axId val="161175424"/>
        <c:scaling>
          <c:orientation val="minMax"/>
        </c:scaling>
        <c:axPos val="l"/>
        <c:majorGridlines/>
        <c:numFmt formatCode="0%" sourceLinked="1"/>
        <c:tickLblPos val="nextTo"/>
        <c:crossAx val="161173888"/>
        <c:crosses val="autoZero"/>
        <c:crossBetween val="between"/>
      </c:valAx>
    </c:plotArea>
    <c:plotVisOnly val="1"/>
    <c:dispBlanksAs val="gap"/>
  </c:chart>
  <c:externalData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percentStacked"/>
        <c:ser>
          <c:idx val="0"/>
          <c:order val="0"/>
          <c:tx>
            <c:strRef>
              <c:f>'15 w 16 overall'!$B$11</c:f>
              <c:strCache>
                <c:ptCount val="1"/>
                <c:pt idx="0">
                  <c:v>Personal reasons</c:v>
                </c:pt>
              </c:strCache>
            </c:strRef>
          </c:tx>
          <c:cat>
            <c:strRef>
              <c:f>'15 w 16 overall'!$A$12:$A$18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and Style Guides</c:v>
                </c:pt>
                <c:pt idx="6">
                  <c:v>Literature</c:v>
                </c:pt>
              </c:strCache>
            </c:strRef>
          </c:cat>
          <c:val>
            <c:numRef>
              <c:f>'15 w 16 overall'!$B$12:$B$18</c:f>
              <c:numCache>
                <c:formatCode>0%</c:formatCode>
                <c:ptCount val="7"/>
                <c:pt idx="0">
                  <c:v>0.18750000000000008</c:v>
                </c:pt>
                <c:pt idx="1">
                  <c:v>0.20689655172413793</c:v>
                </c:pt>
                <c:pt idx="2">
                  <c:v>0.26315789473684226</c:v>
                </c:pt>
                <c:pt idx="3">
                  <c:v>0.21250000000000008</c:v>
                </c:pt>
                <c:pt idx="4">
                  <c:v>0.22471910112359558</c:v>
                </c:pt>
                <c:pt idx="5">
                  <c:v>0.33962264150943428</c:v>
                </c:pt>
                <c:pt idx="6">
                  <c:v>0.24561403508771937</c:v>
                </c:pt>
              </c:numCache>
            </c:numRef>
          </c:val>
        </c:ser>
        <c:ser>
          <c:idx val="1"/>
          <c:order val="1"/>
          <c:tx>
            <c:strRef>
              <c:f>'15 w 16 overall'!$C$11</c:f>
              <c:strCache>
                <c:ptCount val="1"/>
                <c:pt idx="0">
                  <c:v>E-book features</c:v>
                </c:pt>
              </c:strCache>
            </c:strRef>
          </c:tx>
          <c:cat>
            <c:strRef>
              <c:f>'15 w 16 overall'!$A$12:$A$18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and Style Guides</c:v>
                </c:pt>
                <c:pt idx="6">
                  <c:v>Literature</c:v>
                </c:pt>
              </c:strCache>
            </c:strRef>
          </c:cat>
          <c:val>
            <c:numRef>
              <c:f>'15 w 16 overall'!$C$12:$C$18</c:f>
              <c:numCache>
                <c:formatCode>0%</c:formatCode>
                <c:ptCount val="7"/>
                <c:pt idx="0">
                  <c:v>0.11607142857142859</c:v>
                </c:pt>
                <c:pt idx="1">
                  <c:v>0.11206896551724138</c:v>
                </c:pt>
                <c:pt idx="2">
                  <c:v>0.11842105263157898</c:v>
                </c:pt>
                <c:pt idx="3">
                  <c:v>0.13750000000000001</c:v>
                </c:pt>
                <c:pt idx="4">
                  <c:v>0.1348314606741573</c:v>
                </c:pt>
                <c:pt idx="5">
                  <c:v>0.16981132075471697</c:v>
                </c:pt>
                <c:pt idx="6">
                  <c:v>0.10526315789473686</c:v>
                </c:pt>
              </c:numCache>
            </c:numRef>
          </c:val>
        </c:ser>
        <c:ser>
          <c:idx val="2"/>
          <c:order val="2"/>
          <c:tx>
            <c:strRef>
              <c:f>'15 w 16 overall'!$D$11</c:f>
              <c:strCache>
                <c:ptCount val="1"/>
                <c:pt idx="0">
                  <c:v>Access</c:v>
                </c:pt>
              </c:strCache>
            </c:strRef>
          </c:tx>
          <c:cat>
            <c:strRef>
              <c:f>'15 w 16 overall'!$A$12:$A$18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and Style Guides</c:v>
                </c:pt>
                <c:pt idx="6">
                  <c:v>Literature</c:v>
                </c:pt>
              </c:strCache>
            </c:strRef>
          </c:cat>
          <c:val>
            <c:numRef>
              <c:f>'15 w 16 overall'!$D$12:$D$18</c:f>
              <c:numCache>
                <c:formatCode>0%</c:formatCode>
                <c:ptCount val="7"/>
                <c:pt idx="0">
                  <c:v>9.8214285714285726E-2</c:v>
                </c:pt>
                <c:pt idx="1">
                  <c:v>0.12931034482758624</c:v>
                </c:pt>
                <c:pt idx="2">
                  <c:v>0.13157894736842113</c:v>
                </c:pt>
                <c:pt idx="3">
                  <c:v>0.13750000000000001</c:v>
                </c:pt>
                <c:pt idx="4">
                  <c:v>0.14606741573033724</c:v>
                </c:pt>
                <c:pt idx="5">
                  <c:v>0.11320754716981132</c:v>
                </c:pt>
                <c:pt idx="6">
                  <c:v>8.771929824561403E-2</c:v>
                </c:pt>
              </c:numCache>
            </c:numRef>
          </c:val>
        </c:ser>
        <c:ser>
          <c:idx val="3"/>
          <c:order val="3"/>
          <c:tx>
            <c:strRef>
              <c:f>'15 w 16 overall'!$E$11</c:f>
              <c:strCache>
                <c:ptCount val="1"/>
                <c:pt idx="0">
                  <c:v>Long passage prefer print book</c:v>
                </c:pt>
              </c:strCache>
            </c:strRef>
          </c:tx>
          <c:cat>
            <c:strRef>
              <c:f>'15 w 16 overall'!$A$12:$A$18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and Style Guides</c:v>
                </c:pt>
                <c:pt idx="6">
                  <c:v>Literature</c:v>
                </c:pt>
              </c:strCache>
            </c:strRef>
          </c:cat>
          <c:val>
            <c:numRef>
              <c:f>'15 w 16 overall'!$E$12:$E$18</c:f>
              <c:numCache>
                <c:formatCode>0%</c:formatCode>
                <c:ptCount val="7"/>
                <c:pt idx="0">
                  <c:v>0.15178571428571427</c:v>
                </c:pt>
                <c:pt idx="1">
                  <c:v>0.13793103448275876</c:v>
                </c:pt>
                <c:pt idx="2">
                  <c:v>0.11842105263157898</c:v>
                </c:pt>
                <c:pt idx="3">
                  <c:v>8.7500000000000008E-2</c:v>
                </c:pt>
                <c:pt idx="4">
                  <c:v>7.8651685393258425E-2</c:v>
                </c:pt>
                <c:pt idx="5">
                  <c:v>5.6603773584905662E-2</c:v>
                </c:pt>
                <c:pt idx="6">
                  <c:v>7.0175438596491224E-2</c:v>
                </c:pt>
              </c:numCache>
            </c:numRef>
          </c:val>
        </c:ser>
        <c:ser>
          <c:idx val="4"/>
          <c:order val="4"/>
          <c:tx>
            <c:strRef>
              <c:f>'15 w 16 overall'!$F$11</c:f>
              <c:strCache>
                <c:ptCount val="1"/>
                <c:pt idx="0">
                  <c:v>Mark-up</c:v>
                </c:pt>
              </c:strCache>
            </c:strRef>
          </c:tx>
          <c:cat>
            <c:strRef>
              <c:f>'15 w 16 overall'!$A$12:$A$18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and Style Guides</c:v>
                </c:pt>
                <c:pt idx="6">
                  <c:v>Literature</c:v>
                </c:pt>
              </c:strCache>
            </c:strRef>
          </c:cat>
          <c:val>
            <c:numRef>
              <c:f>'15 w 16 overall'!$F$12:$F$18</c:f>
              <c:numCache>
                <c:formatCode>0%</c:formatCode>
                <c:ptCount val="7"/>
                <c:pt idx="0">
                  <c:v>0.16964285714285721</c:v>
                </c:pt>
                <c:pt idx="1">
                  <c:v>0.10344827586206895</c:v>
                </c:pt>
                <c:pt idx="2">
                  <c:v>0.11842105263157898</c:v>
                </c:pt>
                <c:pt idx="3">
                  <c:v>0.1</c:v>
                </c:pt>
                <c:pt idx="4">
                  <c:v>7.8651685393258425E-2</c:v>
                </c:pt>
                <c:pt idx="5">
                  <c:v>3.7735849056603807E-2</c:v>
                </c:pt>
                <c:pt idx="6">
                  <c:v>0.10526315789473686</c:v>
                </c:pt>
              </c:numCache>
            </c:numRef>
          </c:val>
        </c:ser>
        <c:ser>
          <c:idx val="5"/>
          <c:order val="5"/>
          <c:tx>
            <c:strRef>
              <c:f>'15 w 16 overall'!$G$11</c:f>
              <c:strCache>
                <c:ptCount val="1"/>
                <c:pt idx="0">
                  <c:v>Both</c:v>
                </c:pt>
              </c:strCache>
            </c:strRef>
          </c:tx>
          <c:cat>
            <c:strRef>
              <c:f>'15 w 16 overall'!$A$12:$A$18</c:f>
              <c:strCache>
                <c:ptCount val="7"/>
                <c:pt idx="0">
                  <c:v>Scholarly Monographs</c:v>
                </c:pt>
                <c:pt idx="1">
                  <c:v>Edited Collections</c:v>
                </c:pt>
                <c:pt idx="2">
                  <c:v>Conference Proceedings</c:v>
                </c:pt>
                <c:pt idx="3">
                  <c:v>General Reference</c:v>
                </c:pt>
                <c:pt idx="4">
                  <c:v>Specialized Reference</c:v>
                </c:pt>
                <c:pt idx="5">
                  <c:v>Citation Manuals and Style Guides</c:v>
                </c:pt>
                <c:pt idx="6">
                  <c:v>Literature</c:v>
                </c:pt>
              </c:strCache>
            </c:strRef>
          </c:cat>
          <c:val>
            <c:numRef>
              <c:f>'15 w 16 overall'!$G$12:$G$18</c:f>
              <c:numCache>
                <c:formatCode>0%</c:formatCode>
                <c:ptCount val="7"/>
                <c:pt idx="0">
                  <c:v>4.4642857142857123E-2</c:v>
                </c:pt>
                <c:pt idx="1">
                  <c:v>5.172413793103451E-2</c:v>
                </c:pt>
                <c:pt idx="2">
                  <c:v>3.9473684210526334E-2</c:v>
                </c:pt>
                <c:pt idx="3">
                  <c:v>8.7500000000000008E-2</c:v>
                </c:pt>
                <c:pt idx="4">
                  <c:v>7.8651685393258425E-2</c:v>
                </c:pt>
                <c:pt idx="5">
                  <c:v>7.5471698113207544E-2</c:v>
                </c:pt>
                <c:pt idx="6">
                  <c:v>6.1403508771929793E-2</c:v>
                </c:pt>
              </c:numCache>
            </c:numRef>
          </c:val>
        </c:ser>
        <c:overlap val="100"/>
        <c:axId val="161125888"/>
        <c:axId val="161127424"/>
      </c:barChart>
      <c:catAx>
        <c:axId val="161125888"/>
        <c:scaling>
          <c:orientation val="maxMin"/>
        </c:scaling>
        <c:axPos val="l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61127424"/>
        <c:crosses val="autoZero"/>
        <c:auto val="1"/>
        <c:lblAlgn val="ctr"/>
        <c:lblOffset val="100"/>
      </c:catAx>
      <c:valAx>
        <c:axId val="161127424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61125888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76908486844237089"/>
          <c:y val="0.29709382277919483"/>
          <c:w val="0.15936953193350831"/>
          <c:h val="0.37023209598800161"/>
        </c:manualLayout>
      </c:layout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</c:chart>
  <c:externalData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Percent val="1"/>
            <c:showLeaderLines val="1"/>
          </c:dLbls>
          <c:cat>
            <c:strRef>
              <c:f>'17'!$A$15:$H$15</c:f>
              <c:strCache>
                <c:ptCount val="8"/>
                <c:pt idx="0">
                  <c:v>Greater Availability</c:v>
                </c:pt>
                <c:pt idx="1">
                  <c:v>Ebook Reader</c:v>
                </c:pt>
                <c:pt idx="2">
                  <c:v>Ease of Access/Use</c:v>
                </c:pt>
                <c:pt idx="3">
                  <c:v>Lower Cost or Free</c:v>
                </c:pt>
                <c:pt idx="4">
                  <c:v>Publicity/Training/Didn't Know About Ebooks</c:v>
                </c:pt>
                <c:pt idx="5">
                  <c:v>Features: Print/Highlight/Annotate/Search</c:v>
                </c:pt>
                <c:pt idx="6">
                  <c:v>Convenience</c:v>
                </c:pt>
                <c:pt idx="7">
                  <c:v>Technology Improvements</c:v>
                </c:pt>
              </c:strCache>
            </c:strRef>
          </c:cat>
          <c:val>
            <c:numRef>
              <c:f>'17'!$A$16:$H$16</c:f>
              <c:numCache>
                <c:formatCode>0%</c:formatCode>
                <c:ptCount val="8"/>
                <c:pt idx="0">
                  <c:v>0.15937241948802641</c:v>
                </c:pt>
                <c:pt idx="1">
                  <c:v>0.15359207266721728</c:v>
                </c:pt>
                <c:pt idx="2">
                  <c:v>0.11725846407927333</c:v>
                </c:pt>
                <c:pt idx="3">
                  <c:v>0.11808422791081755</c:v>
                </c:pt>
                <c:pt idx="4">
                  <c:v>8.5053674649050365E-2</c:v>
                </c:pt>
                <c:pt idx="5">
                  <c:v>9.0008257638315409E-2</c:v>
                </c:pt>
                <c:pt idx="6">
                  <c:v>4.7894302229562362E-2</c:v>
                </c:pt>
                <c:pt idx="7">
                  <c:v>3.8810900082576406E-2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7872618353261394"/>
          <c:y val="0.20454351989785066"/>
          <c:w val="0.23706599753734497"/>
          <c:h val="0.54136341065474924"/>
        </c:manualLayout>
      </c:layout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zero"/>
  </c:chart>
  <c:externalData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4763232720909908E-2"/>
          <c:y val="5.7660791751367471E-2"/>
          <c:w val="0.66835269028871414"/>
          <c:h val="0.91088481901818885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Percent val="1"/>
            <c:showLeaderLines val="1"/>
          </c:dLbls>
          <c:cat>
            <c:strRef>
              <c:f>'18'!$A$2:$A$9</c:f>
              <c:strCache>
                <c:ptCount val="8"/>
                <c:pt idx="0">
                  <c:v>Publicity/Training/Didn’t Know About E-Books</c:v>
                </c:pt>
                <c:pt idx="1">
                  <c:v>Nothing/Not Sure</c:v>
                </c:pt>
                <c:pt idx="2">
                  <c:v>Greater Availability</c:v>
                </c:pt>
                <c:pt idx="3">
                  <c:v>Don’t Like E-books/Prefer Print</c:v>
                </c:pt>
                <c:pt idx="4">
                  <c:v>Convenience</c:v>
                </c:pt>
                <c:pt idx="5">
                  <c:v>Depends on Text</c:v>
                </c:pt>
                <c:pt idx="6">
                  <c:v>General positive response</c:v>
                </c:pt>
                <c:pt idx="7">
                  <c:v>Both</c:v>
                </c:pt>
              </c:strCache>
            </c:strRef>
          </c:cat>
          <c:val>
            <c:numRef>
              <c:f>'18'!$B$2:$B$9</c:f>
              <c:numCache>
                <c:formatCode>0%</c:formatCode>
                <c:ptCount val="8"/>
                <c:pt idx="0">
                  <c:v>0.16252821670428888</c:v>
                </c:pt>
                <c:pt idx="1">
                  <c:v>0.15124153498871334</c:v>
                </c:pt>
                <c:pt idx="2">
                  <c:v>0.11512415349887138</c:v>
                </c:pt>
                <c:pt idx="3">
                  <c:v>9.480812641083522E-2</c:v>
                </c:pt>
                <c:pt idx="4">
                  <c:v>8.5778781038374677E-2</c:v>
                </c:pt>
                <c:pt idx="5">
                  <c:v>5.1918735891647867E-2</c:v>
                </c:pt>
                <c:pt idx="6">
                  <c:v>3.6117381489841997E-2</c:v>
                </c:pt>
                <c:pt idx="7">
                  <c:v>3.3860045146726872E-2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6621248906386696"/>
          <c:y val="0.20195108661483338"/>
          <c:w val="0.2254541776027997"/>
          <c:h val="0.57916084795394052"/>
        </c:manualLayout>
      </c:layout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Total Responses by College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350" b="1" i="0" baseline="0"/>
                </a:pPr>
                <a:endParaRPr lang="en-US"/>
              </a:p>
            </c:txPr>
            <c:showPercent val="1"/>
            <c:showLeaderLines val="1"/>
          </c:dLbls>
          <c:cat>
            <c:strRef>
              <c:f>Totals!$A$4:$A$6</c:f>
              <c:strCache>
                <c:ptCount val="3"/>
                <c:pt idx="0">
                  <c:v>Arts &amp; Humanities</c:v>
                </c:pt>
                <c:pt idx="1">
                  <c:v>Behavioral &amp; Social Sciences</c:v>
                </c:pt>
                <c:pt idx="2">
                  <c:v>Education</c:v>
                </c:pt>
              </c:strCache>
            </c:strRef>
          </c:cat>
          <c:val>
            <c:numRef>
              <c:f>Totals!$B$4:$B$6</c:f>
              <c:numCache>
                <c:formatCode>General</c:formatCode>
                <c:ptCount val="3"/>
                <c:pt idx="0">
                  <c:v>982</c:v>
                </c:pt>
                <c:pt idx="1">
                  <c:v>228</c:v>
                </c:pt>
                <c:pt idx="2">
                  <c:v>141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  <c:dispBlanksAs val="zero"/>
  </c:chart>
  <c:txPr>
    <a:bodyPr/>
    <a:lstStyle/>
    <a:p>
      <a:pPr>
        <a:defRPr sz="1400" baseline="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000" b="1" dirty="0"/>
              <a:t>Questions 4 and 5</a:t>
            </a:r>
            <a:r>
              <a:rPr lang="en-US" sz="2000" b="1" dirty="0" smtClean="0"/>
              <a:t>: How </a:t>
            </a:r>
            <a:r>
              <a:rPr lang="en-US" sz="2000" b="1" dirty="0"/>
              <a:t>often do you</a:t>
            </a:r>
            <a:r>
              <a:rPr lang="en-US" sz="2000" b="1" dirty="0" smtClean="0"/>
              <a:t>...</a:t>
            </a:r>
          </a:p>
          <a:p>
            <a:pPr>
              <a:defRPr/>
            </a:pPr>
            <a:r>
              <a:rPr lang="en-US" sz="2000" b="1" dirty="0" smtClean="0"/>
              <a:t>All Responses</a:t>
            </a:r>
            <a:endParaRPr lang="en-US" sz="2000" b="1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'Q4'!$A$41</c:f>
              <c:strCache>
                <c:ptCount val="1"/>
                <c:pt idx="0">
                  <c:v>Physically enter a campus library</c:v>
                </c:pt>
              </c:strCache>
            </c:strRef>
          </c:tx>
          <c:cat>
            <c:strRef>
              <c:f>'Q4'!$B$2:$G$2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'Q4'!$B$41:$G$41</c:f>
              <c:numCache>
                <c:formatCode>0.00%</c:formatCode>
                <c:ptCount val="6"/>
                <c:pt idx="0">
                  <c:v>1.72E-2</c:v>
                </c:pt>
                <c:pt idx="1">
                  <c:v>3.4300000000000004E-2</c:v>
                </c:pt>
                <c:pt idx="2">
                  <c:v>0.14169999999999999</c:v>
                </c:pt>
                <c:pt idx="3">
                  <c:v>0.27290000000000031</c:v>
                </c:pt>
                <c:pt idx="4">
                  <c:v>0.38780000000000053</c:v>
                </c:pt>
                <c:pt idx="5">
                  <c:v>0.14620000000000019</c:v>
                </c:pt>
              </c:numCache>
            </c:numRef>
          </c:val>
        </c:ser>
        <c:ser>
          <c:idx val="1"/>
          <c:order val="1"/>
          <c:tx>
            <c:strRef>
              <c:f>'Q4'!$A$42</c:f>
              <c:strCache>
                <c:ptCount val="1"/>
                <c:pt idx="0">
                  <c:v>Access online library resources</c:v>
                </c:pt>
              </c:strCache>
            </c:strRef>
          </c:tx>
          <c:cat>
            <c:strRef>
              <c:f>'Q4'!$B$2:$G$2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'Q4'!$B$42:$G$42</c:f>
              <c:numCache>
                <c:formatCode>0.00%</c:formatCode>
                <c:ptCount val="6"/>
                <c:pt idx="0">
                  <c:v>1.6400000000000001E-2</c:v>
                </c:pt>
                <c:pt idx="1">
                  <c:v>8.9000000000000155E-3</c:v>
                </c:pt>
                <c:pt idx="2">
                  <c:v>9.3900000000000067E-2</c:v>
                </c:pt>
                <c:pt idx="3">
                  <c:v>0.2601</c:v>
                </c:pt>
                <c:pt idx="4">
                  <c:v>0.43590000000000045</c:v>
                </c:pt>
                <c:pt idx="5">
                  <c:v>0.18480000000000019</c:v>
                </c:pt>
              </c:numCache>
            </c:numRef>
          </c:val>
        </c:ser>
        <c:axId val="69514752"/>
        <c:axId val="107479808"/>
      </c:barChart>
      <c:catAx>
        <c:axId val="695147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07479808"/>
        <c:crosses val="autoZero"/>
        <c:auto val="1"/>
        <c:lblAlgn val="ctr"/>
        <c:lblOffset val="100"/>
      </c:catAx>
      <c:valAx>
        <c:axId val="107479808"/>
        <c:scaling>
          <c:orientation val="minMax"/>
        </c:scaling>
        <c:axPos val="l"/>
        <c:majorGridlines/>
        <c:numFmt formatCode="0%" sourceLinked="0"/>
        <c:majorTickMark val="none"/>
        <c:tickLblPos val="nextTo"/>
        <c:crossAx val="69514752"/>
        <c:crosses val="autoZero"/>
        <c:crossBetween val="between"/>
      </c:valAx>
    </c:plotArea>
    <c:legend>
      <c:legendPos val="t"/>
      <c:layout/>
      <c:spPr>
        <a:ln w="3175">
          <a:noFill/>
        </a:ln>
      </c:spPr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Question 6: How often do</a:t>
            </a:r>
            <a:r>
              <a:rPr lang="en-US" baseline="0" dirty="0"/>
              <a:t> you use </a:t>
            </a:r>
          </a:p>
          <a:p>
            <a:pPr>
              <a:defRPr/>
            </a:pPr>
            <a:r>
              <a:rPr lang="en-US" baseline="0" dirty="0"/>
              <a:t>e-books for research?</a:t>
            </a:r>
          </a:p>
          <a:p>
            <a:pPr>
              <a:defRPr/>
            </a:pPr>
            <a:r>
              <a:rPr lang="en-US" sz="1600" baseline="0" dirty="0"/>
              <a:t>All Responses by College</a:t>
            </a:r>
            <a:endParaRPr lang="en-US" sz="1600" dirty="0"/>
          </a:p>
        </c:rich>
      </c:tx>
      <c:layout/>
    </c:title>
    <c:view3D>
      <c:rotX val="0"/>
      <c:rotY val="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'Q6'!$A$28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'Q6'!$B$28:$G$28</c:f>
              <c:numCache>
                <c:formatCode>0.00%</c:formatCode>
                <c:ptCount val="6"/>
                <c:pt idx="0">
                  <c:v>0.31422189128816141</c:v>
                </c:pt>
                <c:pt idx="1">
                  <c:v>9.9032017870439346E-2</c:v>
                </c:pt>
                <c:pt idx="2">
                  <c:v>0.22412509307520476</c:v>
                </c:pt>
                <c:pt idx="3">
                  <c:v>0.18242740134028324</c:v>
                </c:pt>
                <c:pt idx="4">
                  <c:v>0.13477289650037241</c:v>
                </c:pt>
                <c:pt idx="5">
                  <c:v>4.5420699925539931E-2</c:v>
                </c:pt>
              </c:numCache>
            </c:numRef>
          </c:val>
        </c:ser>
        <c:ser>
          <c:idx val="1"/>
          <c:order val="1"/>
          <c:tx>
            <c:strRef>
              <c:f>'Q6'!$A$29</c:f>
              <c:strCache>
                <c:ptCount val="1"/>
                <c:pt idx="0">
                  <c:v>ARHU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'Q6'!$B$29:$G$29</c:f>
              <c:numCache>
                <c:formatCode>0.00%</c:formatCode>
                <c:ptCount val="6"/>
                <c:pt idx="0">
                  <c:v>0.29610655737704988</c:v>
                </c:pt>
                <c:pt idx="1">
                  <c:v>8.4016393442623155E-2</c:v>
                </c:pt>
                <c:pt idx="2">
                  <c:v>0.22438524590163936</c:v>
                </c:pt>
                <c:pt idx="3">
                  <c:v>0.19467213114754098</c:v>
                </c:pt>
                <c:pt idx="4">
                  <c:v>0.15061475409836086</c:v>
                </c:pt>
                <c:pt idx="5">
                  <c:v>5.0204918032786892E-2</c:v>
                </c:pt>
              </c:numCache>
            </c:numRef>
          </c:val>
        </c:ser>
        <c:ser>
          <c:idx val="2"/>
          <c:order val="2"/>
          <c:tx>
            <c:strRef>
              <c:f>'Q6'!$A$30</c:f>
              <c:strCache>
                <c:ptCount val="1"/>
                <c:pt idx="0">
                  <c:v>BSOS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'Q6'!$B$30:$G$30</c:f>
              <c:numCache>
                <c:formatCode>0.00%</c:formatCode>
                <c:ptCount val="6"/>
                <c:pt idx="0">
                  <c:v>0.3568281938326</c:v>
                </c:pt>
                <c:pt idx="1">
                  <c:v>0.13656387665198239</c:v>
                </c:pt>
                <c:pt idx="2">
                  <c:v>0.22466960352422921</c:v>
                </c:pt>
                <c:pt idx="3">
                  <c:v>0.14537444933920704</c:v>
                </c:pt>
                <c:pt idx="4">
                  <c:v>0.10572687224669629</c:v>
                </c:pt>
                <c:pt idx="5">
                  <c:v>3.0837004405286392E-2</c:v>
                </c:pt>
              </c:numCache>
            </c:numRef>
          </c:val>
        </c:ser>
        <c:ser>
          <c:idx val="3"/>
          <c:order val="3"/>
          <c:tx>
            <c:strRef>
              <c:f>'Q6'!$A$31</c:f>
              <c:strCache>
                <c:ptCount val="1"/>
                <c:pt idx="0">
                  <c:v>Education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'Q6'!$B$31:$G$31</c:f>
              <c:numCache>
                <c:formatCode>0.00%</c:formatCode>
                <c:ptCount val="6"/>
                <c:pt idx="0">
                  <c:v>0.37142857142857222</c:v>
                </c:pt>
                <c:pt idx="1">
                  <c:v>0.14285714285714313</c:v>
                </c:pt>
                <c:pt idx="2">
                  <c:v>0.22142857142857122</c:v>
                </c:pt>
                <c:pt idx="3">
                  <c:v>0.15714285714285736</c:v>
                </c:pt>
                <c:pt idx="4">
                  <c:v>7.1428571428571425E-2</c:v>
                </c:pt>
                <c:pt idx="5">
                  <c:v>3.5714285714285712E-2</c:v>
                </c:pt>
              </c:numCache>
            </c:numRef>
          </c:val>
        </c:ser>
        <c:shape val="box"/>
        <c:axId val="38384384"/>
        <c:axId val="38385920"/>
        <c:axId val="0"/>
      </c:bar3DChart>
      <c:catAx>
        <c:axId val="3838438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38385920"/>
        <c:crosses val="autoZero"/>
        <c:auto val="1"/>
        <c:lblAlgn val="ctr"/>
        <c:lblOffset val="100"/>
      </c:catAx>
      <c:valAx>
        <c:axId val="38385920"/>
        <c:scaling>
          <c:orientation val="minMax"/>
          <c:max val="0.45"/>
        </c:scaling>
        <c:axPos val="l"/>
        <c:majorGridlines/>
        <c:numFmt formatCode="0%" sourceLinked="0"/>
        <c:majorTickMark val="none"/>
        <c:tickLblPos val="nextTo"/>
        <c:crossAx val="38384384"/>
        <c:crosses val="autoZero"/>
        <c:crossBetween val="between"/>
      </c:valAx>
    </c:plotArea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Question 7: How often do you use</a:t>
            </a:r>
            <a:r>
              <a:rPr lang="en-US" baseline="0" dirty="0"/>
              <a:t> </a:t>
            </a:r>
          </a:p>
          <a:p>
            <a:pPr>
              <a:defRPr/>
            </a:pPr>
            <a:r>
              <a:rPr lang="en-US" dirty="0"/>
              <a:t>e-books for recreational reading?</a:t>
            </a:r>
          </a:p>
          <a:p>
            <a:pPr>
              <a:defRPr/>
            </a:pPr>
            <a:r>
              <a:rPr lang="en-US" sz="1600" dirty="0"/>
              <a:t>All Responses by College</a:t>
            </a:r>
          </a:p>
        </c:rich>
      </c:tx>
      <c:layout/>
    </c:title>
    <c:view3D>
      <c:rotX val="0"/>
      <c:rotY val="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'Q7'!$A$28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'Q7'!$B$28:$G$28</c:f>
              <c:numCache>
                <c:formatCode>0.00%</c:formatCode>
                <c:ptCount val="6"/>
                <c:pt idx="0">
                  <c:v>0.40660000000000002</c:v>
                </c:pt>
                <c:pt idx="1">
                  <c:v>9.1600000000000042E-2</c:v>
                </c:pt>
                <c:pt idx="2">
                  <c:v>0.1042000000000001</c:v>
                </c:pt>
                <c:pt idx="3">
                  <c:v>0.14069999999999999</c:v>
                </c:pt>
                <c:pt idx="4">
                  <c:v>0.14000000000000001</c:v>
                </c:pt>
                <c:pt idx="5">
                  <c:v>0.1169</c:v>
                </c:pt>
              </c:numCache>
            </c:numRef>
          </c:val>
        </c:ser>
        <c:ser>
          <c:idx val="1"/>
          <c:order val="1"/>
          <c:tx>
            <c:strRef>
              <c:f>'Q7'!$A$29</c:f>
              <c:strCache>
                <c:ptCount val="1"/>
                <c:pt idx="0">
                  <c:v>ARHU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'Q7'!$B$29:$G$29</c:f>
              <c:numCache>
                <c:formatCode>0.00%</c:formatCode>
                <c:ptCount val="6"/>
                <c:pt idx="0">
                  <c:v>0.39959016393442726</c:v>
                </c:pt>
                <c:pt idx="1">
                  <c:v>9.0163934426229511E-2</c:v>
                </c:pt>
                <c:pt idx="2">
                  <c:v>0.11065573770491803</c:v>
                </c:pt>
                <c:pt idx="3">
                  <c:v>0.13627049180327871</c:v>
                </c:pt>
                <c:pt idx="4">
                  <c:v>0.14446721311475424</c:v>
                </c:pt>
                <c:pt idx="5">
                  <c:v>0.11885245901639344</c:v>
                </c:pt>
              </c:numCache>
            </c:numRef>
          </c:val>
        </c:ser>
        <c:ser>
          <c:idx val="2"/>
          <c:order val="2"/>
          <c:tx>
            <c:strRef>
              <c:f>'Q7'!$A$30</c:f>
              <c:strCache>
                <c:ptCount val="1"/>
                <c:pt idx="0">
                  <c:v>BSOS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'Q7'!$B$30:$G$30</c:f>
              <c:numCache>
                <c:formatCode>0.00%</c:formatCode>
                <c:ptCount val="6"/>
                <c:pt idx="0">
                  <c:v>0.41850220264317178</c:v>
                </c:pt>
                <c:pt idx="1">
                  <c:v>0.11453744493392072</c:v>
                </c:pt>
                <c:pt idx="2">
                  <c:v>0.10572687224669629</c:v>
                </c:pt>
                <c:pt idx="3">
                  <c:v>0.14096916299559495</c:v>
                </c:pt>
                <c:pt idx="4">
                  <c:v>0.10572687224669629</c:v>
                </c:pt>
                <c:pt idx="5">
                  <c:v>0.11453744493392072</c:v>
                </c:pt>
              </c:numCache>
            </c:numRef>
          </c:val>
        </c:ser>
        <c:ser>
          <c:idx val="3"/>
          <c:order val="3"/>
          <c:tx>
            <c:strRef>
              <c:f>'Q7'!$A$31</c:f>
              <c:strCache>
                <c:ptCount val="1"/>
                <c:pt idx="0">
                  <c:v>Education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'Q7'!$B$31:$G$31</c:f>
              <c:numCache>
                <c:formatCode>0.00%</c:formatCode>
                <c:ptCount val="6"/>
                <c:pt idx="0">
                  <c:v>0.4357142857142865</c:v>
                </c:pt>
                <c:pt idx="1">
                  <c:v>6.4285714285714293E-2</c:v>
                </c:pt>
                <c:pt idx="2">
                  <c:v>5.7142857142857141E-2</c:v>
                </c:pt>
                <c:pt idx="3">
                  <c:v>0.17142857142857137</c:v>
                </c:pt>
                <c:pt idx="4">
                  <c:v>0.16428571428571417</c:v>
                </c:pt>
                <c:pt idx="5">
                  <c:v>0.10714285714285714</c:v>
                </c:pt>
              </c:numCache>
            </c:numRef>
          </c:val>
        </c:ser>
        <c:shape val="box"/>
        <c:axId val="38586240"/>
        <c:axId val="38587776"/>
        <c:axId val="0"/>
      </c:bar3DChart>
      <c:catAx>
        <c:axId val="3858624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38587776"/>
        <c:crosses val="autoZero"/>
        <c:auto val="1"/>
        <c:lblAlgn val="ctr"/>
        <c:lblOffset val="100"/>
      </c:catAx>
      <c:valAx>
        <c:axId val="38587776"/>
        <c:scaling>
          <c:orientation val="minMax"/>
        </c:scaling>
        <c:axPos val="l"/>
        <c:majorGridlines/>
        <c:numFmt formatCode="0%" sourceLinked="0"/>
        <c:majorTickMark val="none"/>
        <c:tickLblPos val="nextTo"/>
        <c:crossAx val="38586240"/>
        <c:crosses val="autoZero"/>
        <c:crossBetween val="between"/>
      </c:valAx>
    </c:plotArea>
    <c:plotVisOnly val="1"/>
    <c:dispBlanksAs val="gap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Question 6: How often do</a:t>
            </a:r>
            <a:r>
              <a:rPr lang="en-US" baseline="0" dirty="0"/>
              <a:t> you use </a:t>
            </a:r>
            <a:endParaRPr lang="en-US" baseline="0" dirty="0" smtClean="0"/>
          </a:p>
          <a:p>
            <a:pPr>
              <a:defRPr/>
            </a:pPr>
            <a:r>
              <a:rPr lang="en-US" baseline="0" dirty="0" smtClean="0"/>
              <a:t>e-books </a:t>
            </a:r>
            <a:r>
              <a:rPr lang="en-US" baseline="0" dirty="0"/>
              <a:t>for research?</a:t>
            </a:r>
          </a:p>
          <a:p>
            <a:pPr>
              <a:defRPr/>
            </a:pPr>
            <a:r>
              <a:rPr lang="en-US" sz="1600" baseline="0" dirty="0"/>
              <a:t>All Responses by Status</a:t>
            </a:r>
            <a:endParaRPr lang="en-US" sz="16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'Q6'!$A$33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'Q6'!$B$33:$G$33</c:f>
              <c:numCache>
                <c:formatCode>0.00%</c:formatCode>
                <c:ptCount val="6"/>
                <c:pt idx="0">
                  <c:v>0.31420000000000031</c:v>
                </c:pt>
                <c:pt idx="1">
                  <c:v>9.9000000000000046E-2</c:v>
                </c:pt>
                <c:pt idx="2">
                  <c:v>0.22409999999999999</c:v>
                </c:pt>
                <c:pt idx="3">
                  <c:v>0.18240000000000026</c:v>
                </c:pt>
                <c:pt idx="4">
                  <c:v>0.1348</c:v>
                </c:pt>
                <c:pt idx="5">
                  <c:v>4.5400000000000003E-2</c:v>
                </c:pt>
              </c:numCache>
            </c:numRef>
          </c:val>
        </c:ser>
        <c:ser>
          <c:idx val="1"/>
          <c:order val="1"/>
          <c:tx>
            <c:strRef>
              <c:f>'Q6'!$A$34</c:f>
              <c:strCache>
                <c:ptCount val="1"/>
                <c:pt idx="0">
                  <c:v>Undergraduate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'Q6'!$B$34:$G$34</c:f>
              <c:numCache>
                <c:formatCode>0.00%</c:formatCode>
                <c:ptCount val="6"/>
                <c:pt idx="0">
                  <c:v>0.31383737517831706</c:v>
                </c:pt>
                <c:pt idx="1">
                  <c:v>9.5577746077033024E-2</c:v>
                </c:pt>
                <c:pt idx="2">
                  <c:v>0.23680456490727533</c:v>
                </c:pt>
                <c:pt idx="3">
                  <c:v>0.20542082738944364</c:v>
                </c:pt>
                <c:pt idx="4">
                  <c:v>0.11554921540656206</c:v>
                </c:pt>
                <c:pt idx="5">
                  <c:v>3.2810271041369528E-2</c:v>
                </c:pt>
              </c:numCache>
            </c:numRef>
          </c:val>
        </c:ser>
        <c:ser>
          <c:idx val="2"/>
          <c:order val="2"/>
          <c:tx>
            <c:strRef>
              <c:f>'Q6'!$A$35</c:f>
              <c:strCache>
                <c:ptCount val="1"/>
                <c:pt idx="0">
                  <c:v>Graduate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'Q6'!$B$35:$G$35</c:f>
              <c:numCache>
                <c:formatCode>0.00%</c:formatCode>
                <c:ptCount val="6"/>
                <c:pt idx="0">
                  <c:v>0.28500000000000031</c:v>
                </c:pt>
                <c:pt idx="1">
                  <c:v>9.0000000000000024E-2</c:v>
                </c:pt>
                <c:pt idx="2">
                  <c:v>0.2225</c:v>
                </c:pt>
                <c:pt idx="3">
                  <c:v>0.16</c:v>
                </c:pt>
                <c:pt idx="4">
                  <c:v>0.17250000000000001</c:v>
                </c:pt>
                <c:pt idx="5">
                  <c:v>7.0000000000000021E-2</c:v>
                </c:pt>
              </c:numCache>
            </c:numRef>
          </c:val>
        </c:ser>
        <c:ser>
          <c:idx val="3"/>
          <c:order val="3"/>
          <c:tx>
            <c:strRef>
              <c:f>'Q6'!$A$36</c:f>
              <c:strCache>
                <c:ptCount val="1"/>
                <c:pt idx="0">
                  <c:v>Faculty/Staff</c:v>
                </c:pt>
              </c:strCache>
            </c:strRef>
          </c:tx>
          <c:cat>
            <c:strRef>
              <c:f>'Q6'!$B$27:$G$27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'Q6'!$B$36:$G$36</c:f>
              <c:numCache>
                <c:formatCode>0.00%</c:formatCode>
                <c:ptCount val="6"/>
                <c:pt idx="0">
                  <c:v>0.36363636363636381</c:v>
                </c:pt>
                <c:pt idx="1">
                  <c:v>0.12396694214876047</c:v>
                </c:pt>
                <c:pt idx="2">
                  <c:v>0.19008264462809918</c:v>
                </c:pt>
                <c:pt idx="3">
                  <c:v>0.15289256198347106</c:v>
                </c:pt>
                <c:pt idx="4">
                  <c:v>0.128099173553719</c:v>
                </c:pt>
                <c:pt idx="5">
                  <c:v>4.1322314049586868E-2</c:v>
                </c:pt>
              </c:numCache>
            </c:numRef>
          </c:val>
        </c:ser>
        <c:axId val="38669312"/>
        <c:axId val="38707968"/>
      </c:barChart>
      <c:catAx>
        <c:axId val="386693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38707968"/>
        <c:crosses val="autoZero"/>
        <c:auto val="1"/>
        <c:lblAlgn val="ctr"/>
        <c:lblOffset val="100"/>
      </c:catAx>
      <c:valAx>
        <c:axId val="38707968"/>
        <c:scaling>
          <c:orientation val="minMax"/>
          <c:max val="0.45"/>
        </c:scaling>
        <c:axPos val="l"/>
        <c:majorGridlines/>
        <c:numFmt formatCode="0%" sourceLinked="0"/>
        <c:majorTickMark val="none"/>
        <c:tickLblPos val="nextTo"/>
        <c:crossAx val="38669312"/>
        <c:crosses val="autoZero"/>
        <c:crossBetween val="between"/>
      </c:valAx>
    </c:plotArea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Question 7: How often do you use</a:t>
            </a:r>
            <a:r>
              <a:rPr lang="en-US" baseline="0" dirty="0"/>
              <a:t> </a:t>
            </a:r>
          </a:p>
          <a:p>
            <a:pPr>
              <a:defRPr/>
            </a:pPr>
            <a:r>
              <a:rPr lang="en-US" dirty="0"/>
              <a:t>e-books for recreational reading?</a:t>
            </a:r>
          </a:p>
          <a:p>
            <a:pPr>
              <a:defRPr/>
            </a:pPr>
            <a:r>
              <a:rPr lang="en-US" sz="1600" dirty="0"/>
              <a:t>All Responses by Status</a:t>
            </a:r>
          </a:p>
        </c:rich>
      </c:tx>
      <c:layout/>
    </c:title>
    <c:view3D>
      <c:rotX val="0"/>
      <c:rotY val="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'Q7'!$A$33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'Q7'!$B$33:$G$33</c:f>
              <c:numCache>
                <c:formatCode>0.00%</c:formatCode>
                <c:ptCount val="6"/>
                <c:pt idx="0">
                  <c:v>0.40660000000000002</c:v>
                </c:pt>
                <c:pt idx="1">
                  <c:v>9.1600000000000042E-2</c:v>
                </c:pt>
                <c:pt idx="2">
                  <c:v>0.1042000000000001</c:v>
                </c:pt>
                <c:pt idx="3">
                  <c:v>0.14069999999999999</c:v>
                </c:pt>
                <c:pt idx="4">
                  <c:v>0.14000000000000001</c:v>
                </c:pt>
                <c:pt idx="5">
                  <c:v>0.1169</c:v>
                </c:pt>
              </c:numCache>
            </c:numRef>
          </c:val>
        </c:ser>
        <c:ser>
          <c:idx val="1"/>
          <c:order val="1"/>
          <c:tx>
            <c:strRef>
              <c:f>'Q7'!$A$34</c:f>
              <c:strCache>
                <c:ptCount val="1"/>
                <c:pt idx="0">
                  <c:v>Undergraduate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'Q7'!$B$34:$G$34</c:f>
              <c:numCache>
                <c:formatCode>0.00%</c:formatCode>
                <c:ptCount val="6"/>
                <c:pt idx="0">
                  <c:v>0.4194008559201145</c:v>
                </c:pt>
                <c:pt idx="1">
                  <c:v>9.5577746077033024E-2</c:v>
                </c:pt>
                <c:pt idx="2">
                  <c:v>0.11126961483594865</c:v>
                </c:pt>
                <c:pt idx="3">
                  <c:v>0.14835948644793195</c:v>
                </c:pt>
                <c:pt idx="4">
                  <c:v>0.11697574893010007</c:v>
                </c:pt>
                <c:pt idx="5">
                  <c:v>0.1084165477888732</c:v>
                </c:pt>
              </c:numCache>
            </c:numRef>
          </c:val>
        </c:ser>
        <c:ser>
          <c:idx val="2"/>
          <c:order val="2"/>
          <c:tx>
            <c:strRef>
              <c:f>'Q7'!$A$35</c:f>
              <c:strCache>
                <c:ptCount val="1"/>
                <c:pt idx="0">
                  <c:v>Graduate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'Q7'!$B$35:$G$35</c:f>
              <c:numCache>
                <c:formatCode>0.00%</c:formatCode>
                <c:ptCount val="6"/>
                <c:pt idx="0">
                  <c:v>0.37750000000000039</c:v>
                </c:pt>
                <c:pt idx="1">
                  <c:v>9.5000000000000043E-2</c:v>
                </c:pt>
                <c:pt idx="2">
                  <c:v>0.10249999999999998</c:v>
                </c:pt>
                <c:pt idx="3">
                  <c:v>0.13500000000000001</c:v>
                </c:pt>
                <c:pt idx="4">
                  <c:v>0.17</c:v>
                </c:pt>
                <c:pt idx="5">
                  <c:v>0.12000000000000002</c:v>
                </c:pt>
              </c:numCache>
            </c:numRef>
          </c:val>
        </c:ser>
        <c:ser>
          <c:idx val="3"/>
          <c:order val="3"/>
          <c:tx>
            <c:strRef>
              <c:f>'Q7'!$A$36</c:f>
              <c:strCache>
                <c:ptCount val="1"/>
                <c:pt idx="0">
                  <c:v>Faculty/Staff</c:v>
                </c:pt>
              </c:strCache>
            </c:strRef>
          </c:tx>
          <c:cat>
            <c:strRef>
              <c:f>'Q7'!$B$27:$G$27</c:f>
              <c:strCache>
                <c:ptCount val="6"/>
                <c:pt idx="0">
                  <c:v>Never</c:v>
                </c:pt>
                <c:pt idx="1">
                  <c:v>1x/Year</c:v>
                </c:pt>
                <c:pt idx="2">
                  <c:v>1x/Semester</c:v>
                </c:pt>
                <c:pt idx="3">
                  <c:v>1x/Month</c:v>
                </c:pt>
                <c:pt idx="4">
                  <c:v>1x/Week</c:v>
                </c:pt>
                <c:pt idx="5">
                  <c:v>Daily</c:v>
                </c:pt>
              </c:strCache>
            </c:strRef>
          </c:cat>
          <c:val>
            <c:numRef>
              <c:f>'Q7'!$B$36:$G$36</c:f>
              <c:numCache>
                <c:formatCode>0.00%</c:formatCode>
                <c:ptCount val="6"/>
                <c:pt idx="0">
                  <c:v>0.41735537190082722</c:v>
                </c:pt>
                <c:pt idx="1">
                  <c:v>7.4380165289256214E-2</c:v>
                </c:pt>
                <c:pt idx="2">
                  <c:v>8.6776859504132248E-2</c:v>
                </c:pt>
                <c:pt idx="3">
                  <c:v>0.128099173553719</c:v>
                </c:pt>
                <c:pt idx="4">
                  <c:v>0.15702479338842998</c:v>
                </c:pt>
                <c:pt idx="5">
                  <c:v>0.13636363636363635</c:v>
                </c:pt>
              </c:numCache>
            </c:numRef>
          </c:val>
        </c:ser>
        <c:shape val="box"/>
        <c:axId val="38805888"/>
        <c:axId val="38807424"/>
        <c:axId val="0"/>
      </c:bar3DChart>
      <c:catAx>
        <c:axId val="388058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38807424"/>
        <c:crosses val="autoZero"/>
        <c:auto val="1"/>
        <c:lblAlgn val="ctr"/>
        <c:lblOffset val="100"/>
      </c:catAx>
      <c:valAx>
        <c:axId val="38807424"/>
        <c:scaling>
          <c:orientation val="minMax"/>
        </c:scaling>
        <c:axPos val="l"/>
        <c:majorGridlines/>
        <c:numFmt formatCode="0%" sourceLinked="0"/>
        <c:majorTickMark val="none"/>
        <c:tickLblPos val="nextTo"/>
        <c:crossAx val="38805888"/>
        <c:crosses val="autoZero"/>
        <c:crossBetween val="between"/>
      </c:valAx>
    </c:plotArea>
    <c:plotVisOnly val="1"/>
    <c:dispBlanksAs val="gap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Recreational Reading</a:t>
            </a:r>
            <a:endParaRPr lang="en-US" baseline="0" dirty="0"/>
          </a:p>
        </c:rich>
      </c:tx>
      <c:layout>
        <c:manualLayout>
          <c:xMode val="edge"/>
          <c:yMode val="edge"/>
          <c:x val="0.31810714260283707"/>
          <c:y val="5.5555555555555483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2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'Q9'!$B$2:$D$2</c:f>
              <c:strCache>
                <c:ptCount val="3"/>
                <c:pt idx="0">
                  <c:v>Increased</c:v>
                </c:pt>
                <c:pt idx="1">
                  <c:v>Stayed the Same</c:v>
                </c:pt>
                <c:pt idx="2">
                  <c:v>Decreased</c:v>
                </c:pt>
              </c:strCache>
            </c:strRef>
          </c:cat>
          <c:val>
            <c:numRef>
              <c:f>'Q9'!$B$24:$D$24</c:f>
              <c:numCache>
                <c:formatCode>General</c:formatCode>
                <c:ptCount val="3"/>
                <c:pt idx="0">
                  <c:v>689</c:v>
                </c:pt>
                <c:pt idx="1">
                  <c:v>628</c:v>
                </c:pt>
                <c:pt idx="2">
                  <c:v>16</c:v>
                </c:pt>
              </c:numCache>
            </c:numRef>
          </c:val>
        </c:ser>
        <c:firstSliceAng val="0"/>
      </c:pieChart>
    </c:plotArea>
    <c:plotVisOnly val="1"/>
    <c:dispBlanksAs val="zero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57630-B176-43B0-90BC-0A2FD02472FE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80E5B-3BBF-40E7-A10E-5C4C4C9E0C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7456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 – Welcome</a:t>
            </a:r>
            <a:r>
              <a:rPr lang="en-US" baseline="0" dirty="0" smtClean="0"/>
              <a:t> &amp; Introductions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of the following dedicated e-readers do you own?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Overall, 48% own some sort of e-reader and 52% do not own an e-reader (first graph)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Originally provided 5 choices –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Kindle, Nook,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PocketBook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Sony Reader (taken from Wikipedia article on e-readers) plus “Other, Please Specify” and “I Don’t Use E-books.”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- 178 respondents chose Other; we coded those responses and added 5 categories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- 2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graph:  Most popular devices (from original list) were Kindle and Nook</a:t>
            </a:r>
          </a:p>
          <a:p>
            <a:pPr lvl="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we tabulated the “Other” responses the third most popular device was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iPad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Other Tablet (though these aren’t technically dedicated e-readers, pointing to some confusion of terminology.)</a:t>
            </a:r>
          </a:p>
          <a:p>
            <a:pPr lvl="0">
              <a:buFontTx/>
              <a:buChar char="-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Software refers to respondents who named a software or app (e.g., “Kindle App,” “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iBooks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”) that couldn’t be pinpointed to a particular device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Correlation between ownership of an e-book reader and use of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ebooks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research or recreational reading: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Those who own an e-book reader use e-books for both research and recreational reading more frequently than those who do not own an e-book reader.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Vice versa, those who do not own an e-reader use them less frequently.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More pronounced for recreational reading.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your primary source for e-books?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Most popular answers were Commercial Site (Amazon, Barnes &amp; Noble, and Google’s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eBookstore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Free Site (Google Books,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Hathi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Trust, and Project Gutenberg). Both received around 30% of the responses.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BSOS and Education chose “Free Site” less frequently, about 24% and 19% respectively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UMD Library was fourth most popular choice after these and “I Don’t Use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Ebooks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;” the only one we beat was Public Library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- 11.6% indicated UMD Libraries as primary source for e-books. Undergraduates chose this the least frequently (7.4%) and Faculty/Staff chose it the most (13.4%); there were no significant differences by College.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Overall, 22.4% chose “I Don’t Use E-books.” Those people automatically skipped over Questions 12, 13 and 14; therefore, the numbers of responses for the following 3 questions is about 300 less than for the rest of the survey.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KELSEY: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do the small percentage of people who get their e-books from the UMD libraries find them?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Most Search the catalog (36%)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Next was “I don’t use e-books from the UMD Libraries” (28%)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Search the catalog was about half of positive responses.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Faculty/Staff, Graduate Students, and respondents from the College of Education do not use e-books from the UM Libraries as much as other groups.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majority of respondents (55%) selected either “None of these” or “…I don’t know which collection(s),” which corresponds to the low percentage selecting “Search within a specific e-book collection” in question 12.  Thanks to Madeline for suggesting the “I don’t know which collection” category – we had not considered that.  This may correspond to a number of factors, such as lack of branding in the collections, a lack of importance to users (i.e. “I just need something on my topic, I don’t care what it is or which collection it comes from”),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Faculty/Staff, Graduate Students, and respondents from the College of Education chose more negative responses.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 max was Education Graduate Students, with 77% indicating they used “None of these” or “…I don’t know which collection(s).”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Help us understand HOW respondents use e-books (when they do find and use them).  Asked about 4 specific behaviors – downloading to an e-reader, downloading to a personal computer, reading online, and printing.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Download to an E-Reader was the least popular choice, with more than 50% stating that they Never do this. This aligns with our stats re: e-reader ownership; since 52% indicated they didn’t own an e-reader, they obviously can’t download to one.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 other surprising number was the number of people who claim they Never print all or a portion of an e-book. The average overall was 46%, but Faculty/Staff actually chose Never more than that (47.46%), contrary to my expectations. Arts &amp; Humanities was slightly lower than the other 2 Colleges, though not by much (45.62% vs. 49%).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which format would you prefer the library purchase the following material types (7 total):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Provided definitions of all but 1 (Conference Proceedings) directly above survey question.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Highest for e-book preferred:  Citation Manuals (51%) and General Reference (46%), followed by Specialized Reference (44%) and Conference Proceedings (41%). Graduate students had higher rates of “e-preferred” for all 7 formats.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Lowest for e-book preferred:  Scholarly Monographs and Literature, both about 26%. Only these 2 formats, plus Edited Collections, received more “Print Preferred” than “E-Book Preferred” responses.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Highest rate for No Preference = Conference Proceedings (not important for work, or don’t know what those are? Some comments indicated confusion as to what they are.)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It Depends: relatively stable across all formats; those who chose It Depends were asked to elaborate in Question 16, which Kelsey will discuss in a moment.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Correlation between ownership of an e-reader and preference for e-book formats (Q10-Q15):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 overall results show that those who own an e-book reader selected e-books as their preference more than those who do not own an e-book reader (46% to 32%), and vice versa (35% to 21%).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 responses of “It Depends” and “Both” did not vary based on e-reader ownership, so we can conclude that ownership really does influence preferences.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 Libraries might achieve higher e-book adoption rates if more patrons had e-readers.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Loaned e-readers may not be enough.  Comments suggested offering cheaper e-readers for University affiliates; perhaps the Libraries could work with the campus technology shop to make that happen.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Explanation for selecting “It Depends” for the formats in question 15: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First of our open-ended questions – joys of hand-coding!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Results similar regardless of format.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 top reason for selecting “It Depends” was “Personal reasons.”  Such as, mood at the time of reading or urgency, reason for reading (research, personal betterment)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“E-book features,” such as full-text search is next.</a:t>
            </a:r>
          </a:p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“Access” was also a top selection – i.e. whatever you have access to.  If you are already in the library you will look for a print book.  If you are in your dorm room you will look for an e-book to avoid the trek to the stack.</a:t>
            </a:r>
          </a:p>
          <a:p>
            <a:pPr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Surprising: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An average of 10% preferred a print book when reading a longer passage.  This was especially true for “Scholarly Monographs” and “Edited Collections,” at 15% and 14%, respectively. </a:t>
            </a:r>
          </a:p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Conversely, some respondents (an average of 3%) indicated they preferred e-books when reading a longer passage, especially in the case of Literature (6%).</a:t>
            </a:r>
          </a:p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Mark-up: Respondent prefers print to be able to physically mark up the text (underline, highlight, margin notes, etc.)</a:t>
            </a:r>
          </a:p>
          <a:p>
            <a:pPr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Both: Respondent would prefer to have both formats available.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total, 861 respondents (64%) entered a comment.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Top response was “Greater Availability.”  Many comments that it was hard to find e-versions in many disciplines, even if they prefer e-books.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Next was e-reader – easier to read for long periods on an e-book reader than a regular computer screen.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Also, comments that the library should “rent” e-readers, which we already do.  More publicity…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Ease of Access/Use -- Respondent indicated that e-book use would increase if they were more user-friendly, or that e-books are currently difficult to find, access, or use.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Lower Cost or Free—Respondent indicated that use of e-books would increase if they were free, or cheaper than the print equivalent. Note that many responses seem to conflate e-books with e-book readers and it is not always possible to tell whether the respondent means “if e-books were cheaper” or “if readers were cheaper.”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Publicity/Training/Didn’t Know About E-Books—Respondent indicated lack of awareness regarding library holdings of e-books, need for the Libraries to do more publicity about e-book collections, or a willingness to use e-books if they had more knowledge of how to use them,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Features: Print/Highlight/Annotate/Search—Respondent would be more likely to use e-books for specific features, or if specific features were available.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Convenience—Respondent indicated “Convenience” (without any further explanation), or mentioned portability of e-books, ability to access them without going to a library, or 24/7 accessibility.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Technology Improvements—Respondent mentioned specific improvements to e-book formats or readers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KELSEY: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Background &amp; impetus for study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Heavy use (over 170,000 user sessions in 2011 for 3 collections), and push for more e-books given space constraints.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But students say…(slide)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Survey details: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“To gather data on use of and attitudes about e-books among faculty, graduate students, and undergraduate students in the Humanities and Social Sciences at the University of Maryland.”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Limited to these colleges to keep data manageable but still cover a range of disciplines served by HSSL.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Zoomerang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Thanks to Eric B., we had good ideas for promotion: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Facebook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pages, departmental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listservs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subject specialists, campus groups, flyers in college buildings, in person flyer distribution during class changes,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etc.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Thanks to LFRF, we had awesome incentives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iPad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Amazon gift cards)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KELSEY: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total of 335 respondents (25%) entered a comment in response to this optional question.: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Many of the respondents chose to answer question 18 as an extension of question 17, re-iterating or expanding their answers as to what would make them more likely to use e-books.  We therefore used many of the same codes – you can see those here.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Not a popular answer to 17, but one of the top for 18 is “Don’t Like E-books/Prefer Print.”  Some comments were very negative: libraries should “Say NO to E Books.  They are an undemocratic farce and a cheap gimmick.”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Depends on Text—Respondent indicated a willingness to use e-books for certain purposes, or with certain kinds of texts.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General positive response—Respondent expressed a positive opinion of the Libraries, their services, or the survey itself.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91753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KELSEY: What research questions did we miss? – Number 6 – still working on our lit review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TIM: Next Steps:  Finish literature review; finish write-ups of questions and conclusions; submit a poster proposal for ACRL 2013; submit proposals to several peer-reviewed journals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 &amp; </a:t>
            </a:r>
            <a:r>
              <a:rPr lang="en-US" dirty="0" smtClean="0"/>
              <a:t>KELSEY: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Questions for audience: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showed the following comparisons… What other comparisons would you be interested to see/read about in a published article?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What’s most interesting/surprising to you from what we’ve discussed?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can the Libraries use this data in building collections?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Questions for us?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TIM: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 of these will be covered in discussions of individual questions from the survey; others require some “cross-tabulation” of responses. Main themes are use and opinions of e-books. Only one we won’t discuss today is #6 because we’re not finished with a comprehensive literature review yet.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TIM: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Total Responses = 1,351, including some alumni and some who didn’t indicate their affiliation with UMD. Those were weeded out, leaving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1,343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valid responses.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Total Target Population: 600 faculty, 3,000 graduate students, 10,800 undergraduate students. Response Rates (based on total #s listed on department websites, not #s who received survey email or announcement.)  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Overall: 8.6%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Undergraduates: 6.5% 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Graduates: 11.7%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Faculty: 24.8%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ARHU &amp; BSOS responses = over 50% Undergraduates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Education = only 17% Undergraduates; 49% graduate students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ARHU had the smallest number of faculty respondents, 14%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Departments with largest numbers of responses:  English, History, Music, Communication, Government &amp; Politics, and the Department of Counseling, Higher Education &amp; Special Education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Because of vast differences in response #s and rates, all stats in this presentation are expressed as percentages (either of total or of sub-group) to allow for comparisons across colleges and statuses.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Respondents were, generally, heavy users of the library: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Over 80% use the physical library at least once a month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- 88% use online library resources at least once a month</a:t>
            </a:r>
          </a:p>
          <a:p>
            <a:pPr lvl="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Respondents use online library resources slightly more frequently than they use the physical library.</a:t>
            </a:r>
          </a:p>
          <a:p>
            <a:pPr lvl="0">
              <a:buFontTx/>
              <a:buChar char="-"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Research Question #5: Comparing e-book use among people who do or do not use the physical or online library: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No correlation between use of physical library and use of e-books for research. People who only use the physical library Never or Yearly were most likely to use e-books for recreational reading. (Weird)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Strong correlation between non-use or infrequent use of online library resources and lower use of e-books for research; three quarters of those who access online library resources Never or Once a Year reported that they Never use e-books for research. (Makes sense, because we assume that they’d get research-oriented e-books from us.)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often do respondents use e-books for research and recreational reading?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Research: Most popular answer = Never (31% overall, slightly higher for BSOS, 37% for Education)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Overall, 58.7% use e-books for Research at least once a semester or more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Recreational Reading lower overall - 41% chose Never, no significant differences by College.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Recreational Reading: Just over 50% use e-books for Recreational Reading at least once a semester or more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often do respondents use e-books for research and recreational reading?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For research, Faculty &amp; Staff had the highest rate of non-use (36%)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For research, Graduate Students had slightly higher than average use. 62.5% use them at least once a semester or more (average is 58.7%).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No significant differences by Status in Recreational Reading use.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has respondents’ use of e-books for Research and Recreational changed in recent years?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Roughly split between Increased and Stayed the Same; only 1% Decreased for both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Use of e-books for Research has increased more than use of e-books for Recreational Reading (may reflect an increased availability of e-books from this library?)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0E5B-3BBF-40E7-A10E-5C4C4C9E0C9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chart" Target="../charts/char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0"/>
            <a:ext cx="8458200" cy="1470025"/>
          </a:xfrm>
        </p:spPr>
        <p:txBody>
          <a:bodyPr/>
          <a:lstStyle/>
          <a:p>
            <a:r>
              <a:rPr lang="en-US" dirty="0" smtClean="0"/>
              <a:t>Faculty &amp; Student Use and Opinions of E-Books at UMD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Tim Hackman 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Kelsey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Corlett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-Rivera</a:t>
            </a:r>
          </a:p>
          <a:p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August 14, 2012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rapezoid 22"/>
          <p:cNvSpPr/>
          <p:nvPr/>
        </p:nvSpPr>
        <p:spPr>
          <a:xfrm rot="18233876">
            <a:off x="1661496" y="2331135"/>
            <a:ext cx="2929437" cy="2881529"/>
          </a:xfrm>
          <a:prstGeom prst="trapezoid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71747886"/>
              </p:ext>
            </p:extLst>
          </p:nvPr>
        </p:nvGraphicFramePr>
        <p:xfrm>
          <a:off x="1796142" y="2906486"/>
          <a:ext cx="7576457" cy="4103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50613750"/>
              </p:ext>
            </p:extLst>
          </p:nvPr>
        </p:nvGraphicFramePr>
        <p:xfrm>
          <a:off x="-43543" y="102869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1257" y="631371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  <a:cs typeface="Calibri" pitchFamily="34" charset="0"/>
              </a:rPr>
              <a:t>Question 10: Do you own any of the following e-book readers?</a:t>
            </a:r>
          </a:p>
          <a:p>
            <a:pPr algn="ctr"/>
            <a:r>
              <a:rPr lang="en-US" sz="2000" b="1" dirty="0" smtClean="0">
                <a:latin typeface="+mj-lt"/>
                <a:cs typeface="Calibri" pitchFamily="34" charset="0"/>
              </a:rPr>
              <a:t>All Responses</a:t>
            </a:r>
            <a:endParaRPr lang="en-US" sz="2000" b="1" dirty="0"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989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68586584"/>
              </p:ext>
            </p:extLst>
          </p:nvPr>
        </p:nvGraphicFramePr>
        <p:xfrm>
          <a:off x="0" y="533400"/>
          <a:ext cx="4648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78980812"/>
              </p:ext>
            </p:extLst>
          </p:nvPr>
        </p:nvGraphicFramePr>
        <p:xfrm>
          <a:off x="4191000" y="3124200"/>
          <a:ext cx="4953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407111"/>
            <a:ext cx="1799771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40419979"/>
              </p:ext>
            </p:extLst>
          </p:nvPr>
        </p:nvGraphicFramePr>
        <p:xfrm>
          <a:off x="1" y="1447800"/>
          <a:ext cx="46482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29223938"/>
              </p:ext>
            </p:extLst>
          </p:nvPr>
        </p:nvGraphicFramePr>
        <p:xfrm>
          <a:off x="4495800" y="1447800"/>
          <a:ext cx="46482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8382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  <a:cs typeface="Calibri" pitchFamily="34" charset="0"/>
              </a:rPr>
              <a:t>Question 11: What is your PRIMARY source for the e-books you use?</a:t>
            </a:r>
            <a:endParaRPr lang="en-US" sz="2000" b="1" dirty="0">
              <a:latin typeface="+mj-lt"/>
              <a:cs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95400" y="5257800"/>
            <a:ext cx="2209800" cy="1200329"/>
            <a:chOff x="5181600" y="4953000"/>
            <a:chExt cx="2209800" cy="1200329"/>
          </a:xfrm>
        </p:grpSpPr>
        <p:sp>
          <p:nvSpPr>
            <p:cNvPr id="8" name="TextBox 7"/>
            <p:cNvSpPr txBox="1"/>
            <p:nvPr/>
          </p:nvSpPr>
          <p:spPr>
            <a:xfrm>
              <a:off x="5181600" y="4953000"/>
              <a:ext cx="2209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Total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ARHU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BSOS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Education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53200" y="5008521"/>
              <a:ext cx="228600" cy="22860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53200" y="5303885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53200" y="5570585"/>
              <a:ext cx="2286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53200" y="5867400"/>
              <a:ext cx="228600" cy="2286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791200" y="5257800"/>
            <a:ext cx="2209800" cy="1200329"/>
            <a:chOff x="1066800" y="4953000"/>
            <a:chExt cx="2209800" cy="1200329"/>
          </a:xfrm>
        </p:grpSpPr>
        <p:sp>
          <p:nvSpPr>
            <p:cNvPr id="14" name="TextBox 13"/>
            <p:cNvSpPr txBox="1"/>
            <p:nvPr/>
          </p:nvSpPr>
          <p:spPr>
            <a:xfrm>
              <a:off x="1066800" y="4953000"/>
              <a:ext cx="2209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Total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Undergraduate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Graduate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Faculty/Staff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19400" y="5029200"/>
              <a:ext cx="228600" cy="22860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819400" y="5324564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19400" y="5591264"/>
              <a:ext cx="2286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19400" y="5888079"/>
              <a:ext cx="228600" cy="2286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9068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8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  <a:cs typeface="Calibri" pitchFamily="34" charset="0"/>
              </a:rPr>
              <a:t>Question 12</a:t>
            </a:r>
            <a:r>
              <a:rPr lang="en-US" sz="2000" b="1" dirty="0">
                <a:latin typeface="+mj-lt"/>
                <a:cs typeface="Calibri" pitchFamily="34" charset="0"/>
              </a:rPr>
              <a:t>: How do you find e-books that are available from the </a:t>
            </a:r>
            <a:r>
              <a:rPr lang="en-US" sz="2000" b="1" dirty="0" smtClean="0">
                <a:latin typeface="+mj-lt"/>
                <a:cs typeface="Calibri" pitchFamily="34" charset="0"/>
              </a:rPr>
              <a:t>UMD </a:t>
            </a:r>
            <a:r>
              <a:rPr lang="en-US" sz="2000" b="1" dirty="0">
                <a:latin typeface="+mj-lt"/>
                <a:cs typeface="Calibri" pitchFamily="34" charset="0"/>
              </a:rPr>
              <a:t>Libraries</a:t>
            </a:r>
            <a:r>
              <a:rPr lang="en-US" sz="2000" b="1" dirty="0" smtClean="0">
                <a:latin typeface="+mj-lt"/>
                <a:cs typeface="Calibri" pitchFamily="34" charset="0"/>
              </a:rPr>
              <a:t>?</a:t>
            </a:r>
            <a:endParaRPr lang="en-US" sz="2000" b="1" dirty="0">
              <a:latin typeface="+mj-lt"/>
              <a:cs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95400" y="5257800"/>
            <a:ext cx="2209800" cy="1200329"/>
            <a:chOff x="5181600" y="4953000"/>
            <a:chExt cx="2209800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5181600" y="4953000"/>
              <a:ext cx="2209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Total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ARHU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BSOS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Education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553200" y="5008521"/>
              <a:ext cx="228600" cy="22860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553200" y="5303885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53200" y="5570585"/>
              <a:ext cx="2286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53200" y="5867400"/>
              <a:ext cx="228600" cy="2286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15487431"/>
              </p:ext>
            </p:extLst>
          </p:nvPr>
        </p:nvGraphicFramePr>
        <p:xfrm>
          <a:off x="0" y="1546086"/>
          <a:ext cx="4648200" cy="3559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04991220"/>
              </p:ext>
            </p:extLst>
          </p:nvPr>
        </p:nvGraphicFramePr>
        <p:xfrm>
          <a:off x="4572000" y="1546086"/>
          <a:ext cx="4572000" cy="3559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5791200" y="5257800"/>
            <a:ext cx="2209800" cy="1200329"/>
            <a:chOff x="1066800" y="4953000"/>
            <a:chExt cx="2209800" cy="1200329"/>
          </a:xfrm>
        </p:grpSpPr>
        <p:sp>
          <p:nvSpPr>
            <p:cNvPr id="22" name="TextBox 21"/>
            <p:cNvSpPr txBox="1"/>
            <p:nvPr/>
          </p:nvSpPr>
          <p:spPr>
            <a:xfrm>
              <a:off x="1066800" y="4953000"/>
              <a:ext cx="2209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Total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Undergraduate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Graduate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Faculty/Staff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819400" y="5029200"/>
              <a:ext cx="228600" cy="22860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19400" y="5324564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819400" y="5591264"/>
              <a:ext cx="2286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819400" y="5888079"/>
              <a:ext cx="228600" cy="2286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8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Question 13</a:t>
            </a:r>
            <a:r>
              <a:rPr lang="en-US" sz="2000" b="1" dirty="0" smtClean="0">
                <a:latin typeface="+mj-lt"/>
              </a:rPr>
              <a:t>: Which </a:t>
            </a:r>
            <a:r>
              <a:rPr lang="en-US" sz="2000" b="1" dirty="0">
                <a:latin typeface="+mj-lt"/>
              </a:rPr>
              <a:t>of the following e-book collections </a:t>
            </a:r>
            <a:endParaRPr lang="en-US" sz="2000" b="1" dirty="0" smtClean="0">
              <a:latin typeface="+mj-lt"/>
            </a:endParaRPr>
          </a:p>
          <a:p>
            <a:pPr algn="ctr"/>
            <a:r>
              <a:rPr lang="en-US" sz="2000" b="1" dirty="0" smtClean="0">
                <a:latin typeface="+mj-lt"/>
              </a:rPr>
              <a:t>have </a:t>
            </a:r>
            <a:r>
              <a:rPr lang="en-US" sz="2000" b="1" dirty="0">
                <a:latin typeface="+mj-lt"/>
              </a:rPr>
              <a:t>you used in the past year</a:t>
            </a:r>
            <a:r>
              <a:rPr lang="en-US" sz="2000" b="1" dirty="0" smtClean="0">
                <a:latin typeface="+mj-lt"/>
              </a:rPr>
              <a:t>?</a:t>
            </a:r>
            <a:endParaRPr lang="en-US" sz="2000" b="1" dirty="0">
              <a:latin typeface="+mj-lt"/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55472617"/>
              </p:ext>
            </p:extLst>
          </p:nvPr>
        </p:nvGraphicFramePr>
        <p:xfrm>
          <a:off x="0" y="1735930"/>
          <a:ext cx="9144000" cy="5122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381182560"/>
              </p:ext>
            </p:extLst>
          </p:nvPr>
        </p:nvGraphicFramePr>
        <p:xfrm>
          <a:off x="228600" y="685800"/>
          <a:ext cx="86868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90238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30588968"/>
              </p:ext>
            </p:extLst>
          </p:nvPr>
        </p:nvGraphicFramePr>
        <p:xfrm>
          <a:off x="228600" y="685800"/>
          <a:ext cx="87630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596596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70237792"/>
              </p:ext>
            </p:extLst>
          </p:nvPr>
        </p:nvGraphicFramePr>
        <p:xfrm>
          <a:off x="0" y="533400"/>
          <a:ext cx="4953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31974382"/>
              </p:ext>
            </p:extLst>
          </p:nvPr>
        </p:nvGraphicFramePr>
        <p:xfrm>
          <a:off x="4343400" y="3581400"/>
          <a:ext cx="48006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600200"/>
            <a:ext cx="1562100" cy="90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858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Question 16: If you chose "It Depends" for Question </a:t>
            </a:r>
            <a:r>
              <a:rPr lang="en-US" b="1" dirty="0" smtClean="0">
                <a:latin typeface="+mj-lt"/>
              </a:rPr>
              <a:t>15, </a:t>
            </a:r>
            <a:r>
              <a:rPr lang="en-US" b="1" dirty="0">
                <a:latin typeface="+mj-lt"/>
              </a:rPr>
              <a:t>please </a:t>
            </a:r>
            <a:r>
              <a:rPr lang="en-US" b="1" dirty="0" smtClean="0">
                <a:latin typeface="+mj-lt"/>
              </a:rPr>
              <a:t>elaborate.</a:t>
            </a:r>
          </a:p>
          <a:p>
            <a:pPr algn="ctr"/>
            <a:r>
              <a:rPr lang="en-US" b="1" dirty="0" smtClean="0">
                <a:latin typeface="+mj-lt"/>
              </a:rPr>
              <a:t>Top Six Responses</a:t>
            </a:r>
            <a:endParaRPr lang="en-US" b="1" dirty="0">
              <a:latin typeface="+mj-lt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55892140"/>
              </p:ext>
            </p:extLst>
          </p:nvPr>
        </p:nvGraphicFramePr>
        <p:xfrm>
          <a:off x="0" y="1447800"/>
          <a:ext cx="987552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533367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85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Question 17: What, if anything, would make you more likely to use e-books</a:t>
            </a:r>
            <a:r>
              <a:rPr lang="en-US" b="1" dirty="0" smtClean="0">
                <a:latin typeface="+mj-lt"/>
              </a:rPr>
              <a:t>?</a:t>
            </a:r>
          </a:p>
          <a:p>
            <a:pPr algn="ctr"/>
            <a:r>
              <a:rPr lang="en-US" b="1" dirty="0" smtClean="0">
                <a:latin typeface="+mj-lt"/>
              </a:rPr>
              <a:t>Top 8 Responses</a:t>
            </a:r>
            <a:endParaRPr lang="en-US" b="1" dirty="0">
              <a:latin typeface="+mj-lt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6825591"/>
              </p:ext>
            </p:extLst>
          </p:nvPr>
        </p:nvGraphicFramePr>
        <p:xfrm>
          <a:off x="0" y="1219200"/>
          <a:ext cx="987552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626937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6482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Calibri" pitchFamily="34" charset="0"/>
                <a:cs typeface="Calibri" pitchFamily="34" charset="0"/>
              </a:rPr>
              <a:t>“But I Want a Real Book!”</a:t>
            </a:r>
          </a:p>
          <a:p>
            <a:endParaRPr lang="en-US" sz="3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3000" dirty="0" smtClean="0">
                <a:latin typeface="Calibri" pitchFamily="34" charset="0"/>
                <a:cs typeface="Calibri" pitchFamily="34" charset="0"/>
              </a:rPr>
              <a:t>Students &amp; Faculty in ARHU, BSOS, Education</a:t>
            </a:r>
          </a:p>
          <a:p>
            <a:endParaRPr lang="en-US" sz="3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3000" dirty="0" smtClean="0">
                <a:latin typeface="Calibri" pitchFamily="34" charset="0"/>
                <a:cs typeface="Calibri" pitchFamily="34" charset="0"/>
              </a:rPr>
              <a:t>Online survey open Mar 29 to Apr 27, 2012</a:t>
            </a:r>
          </a:p>
          <a:p>
            <a:endParaRPr lang="en-US" sz="3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3000" dirty="0" smtClean="0">
                <a:latin typeface="Calibri" pitchFamily="34" charset="0"/>
                <a:cs typeface="Calibri" pitchFamily="34" charset="0"/>
              </a:rPr>
              <a:t>Library Faculty Research Funds for</a:t>
            </a:r>
          </a:p>
          <a:p>
            <a:pPr marL="109728" indent="0">
              <a:buNone/>
            </a:pPr>
            <a:r>
              <a:rPr lang="en-US" sz="3000" dirty="0" smtClean="0">
                <a:latin typeface="Calibri" pitchFamily="34" charset="0"/>
                <a:cs typeface="Calibri" pitchFamily="34" charset="0"/>
              </a:rPr>
              <a:t>   incentives</a:t>
            </a:r>
            <a:endParaRPr lang="en-US" sz="3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174" y="4560971"/>
            <a:ext cx="2196826" cy="2285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858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Question 18: Please share any additional comments or suggestions on e-books at the UMD </a:t>
            </a:r>
            <a:r>
              <a:rPr lang="en-US" b="1" dirty="0" smtClean="0">
                <a:latin typeface="+mj-lt"/>
              </a:rPr>
              <a:t>Libraries.</a:t>
            </a:r>
          </a:p>
          <a:p>
            <a:pPr algn="ctr"/>
            <a:r>
              <a:rPr lang="en-US" b="1" dirty="0" smtClean="0">
                <a:latin typeface="+mj-lt"/>
              </a:rPr>
              <a:t>Top </a:t>
            </a:r>
            <a:r>
              <a:rPr lang="en-US" b="1" dirty="0">
                <a:latin typeface="+mj-lt"/>
              </a:rPr>
              <a:t>8</a:t>
            </a:r>
            <a:r>
              <a:rPr lang="en-US" b="1" dirty="0" smtClean="0">
                <a:latin typeface="+mj-lt"/>
              </a:rPr>
              <a:t> Responses</a:t>
            </a:r>
            <a:endParaRPr lang="en-US" b="1" dirty="0">
              <a:latin typeface="+mj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97716015"/>
              </p:ext>
            </p:extLst>
          </p:nvPr>
        </p:nvGraphicFramePr>
        <p:xfrm>
          <a:off x="-1480" y="1609130"/>
          <a:ext cx="9144000" cy="5248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581178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>
            <a:normAutofit fontScale="70000" lnSpcReduction="20000"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often do respondents use e-books for research purposes? For recreational reading?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respondents identify, access, and use e-books? Which e-book sources and/or collections do they use most frequently?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For what materials in their discipline do respondents prefer the Libraries buy e-books? For what materials in their discipline do they prefer the Libraries buy print books?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use and attitudes compare among respondents of different statuses, disciplines, and colleges?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use and attitudes compare among respondents who do or do not use the physical libraries? Who do or do not use library resources online?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use and attitudes compare with previously-published studies in other disciplines and/or at other institutions? How do use and attitudes compare with those reported prior to the availability of popular dedicated e-book readers?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What other comments do respondents have about finding or using e-books at UMD Libraries?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/>
              <a:t>Thank You!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3336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Comparisons: </a:t>
            </a:r>
          </a:p>
          <a:p>
            <a:pPr lvl="1"/>
            <a:r>
              <a:rPr lang="en-US" dirty="0" smtClean="0">
                <a:latin typeface="Calibri" pitchFamily="34" charset="0"/>
                <a:cs typeface="Calibri" pitchFamily="34" charset="0"/>
              </a:rPr>
              <a:t>E-reader ownership</a:t>
            </a:r>
          </a:p>
          <a:p>
            <a:pPr lvl="1"/>
            <a:r>
              <a:rPr lang="en-US" dirty="0" smtClean="0">
                <a:latin typeface="Calibri" pitchFamily="34" charset="0"/>
                <a:cs typeface="Calibri" pitchFamily="34" charset="0"/>
              </a:rPr>
              <a:t>Use of physical library; use of online library</a:t>
            </a:r>
          </a:p>
          <a:p>
            <a:pPr lvl="1"/>
            <a:r>
              <a:rPr lang="en-US" dirty="0" smtClean="0">
                <a:latin typeface="Calibri" pitchFamily="34" charset="0"/>
                <a:cs typeface="Calibri" pitchFamily="34" charset="0"/>
              </a:rPr>
              <a:t>College (ARHU, BSOS, EDU)</a:t>
            </a:r>
          </a:p>
          <a:p>
            <a:pPr lvl="1"/>
            <a:r>
              <a:rPr lang="en-US" dirty="0" smtClean="0">
                <a:latin typeface="Calibri" pitchFamily="34" charset="0"/>
                <a:cs typeface="Calibri" pitchFamily="34" charset="0"/>
              </a:rPr>
              <a:t>Status (Faculty, Graduate, Undergraduate)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What other comparisons would you like to see?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What are the most interesting/surprising results from what we’ve shown?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How can the Libraries use this data?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45736"/>
          </a:xfrm>
        </p:spPr>
        <p:txBody>
          <a:bodyPr>
            <a:normAutofit fontScale="62500" lnSpcReduction="20000"/>
          </a:bodyPr>
          <a:lstStyle/>
          <a:p>
            <a:pPr marL="624078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often do respondents use e-books for research purposes? For recreational reading?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respondents identify, access, and use e-books? Which e-book sources and/or collections do they use most frequently?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For what materials in their discipline do respondents prefer the Libraries buy e-books? For what materials in their discipline do they prefer the Libraries buy print books?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use and attitudes compare among respondents of different statuses, disciplines, and colleges?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use and attitudes compare among respondents who do or do not use the physical libraries? Who do or do not use library resources online?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How do use and attitudes compare with previously-published studies in other disciplines and/or at other institutions? How do use and attitudes compare with those reported prior to the availability of popular dedicated e-book readers?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What other comments do respondents have about finding or using e-books at UMD Libraries?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72006663"/>
              </p:ext>
            </p:extLst>
          </p:nvPr>
        </p:nvGraphicFramePr>
        <p:xfrm>
          <a:off x="304800" y="990601"/>
          <a:ext cx="85344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799910641"/>
              </p:ext>
            </p:extLst>
          </p:nvPr>
        </p:nvGraphicFramePr>
        <p:xfrm>
          <a:off x="2819400" y="3276600"/>
          <a:ext cx="7206343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73909937"/>
              </p:ext>
            </p:extLst>
          </p:nvPr>
        </p:nvGraphicFramePr>
        <p:xfrm>
          <a:off x="-457200" y="762000"/>
          <a:ext cx="66294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63642478"/>
              </p:ext>
            </p:extLst>
          </p:nvPr>
        </p:nvGraphicFramePr>
        <p:xfrm>
          <a:off x="152400" y="914400"/>
          <a:ext cx="8763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11323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15262314"/>
              </p:ext>
            </p:extLst>
          </p:nvPr>
        </p:nvGraphicFramePr>
        <p:xfrm>
          <a:off x="0" y="990600"/>
          <a:ext cx="44196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42929789"/>
              </p:ext>
            </p:extLst>
          </p:nvPr>
        </p:nvGraphicFramePr>
        <p:xfrm>
          <a:off x="4267200" y="990600"/>
          <a:ext cx="487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3429000" y="5410200"/>
            <a:ext cx="2209800" cy="1200329"/>
            <a:chOff x="5181600" y="4953000"/>
            <a:chExt cx="2209800" cy="1200329"/>
          </a:xfrm>
        </p:grpSpPr>
        <p:sp>
          <p:nvSpPr>
            <p:cNvPr id="22" name="TextBox 21"/>
            <p:cNvSpPr txBox="1"/>
            <p:nvPr/>
          </p:nvSpPr>
          <p:spPr>
            <a:xfrm>
              <a:off x="5181600" y="4953000"/>
              <a:ext cx="2209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Total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ARHU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BSOS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Education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553200" y="5008521"/>
              <a:ext cx="228600" cy="22860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53200" y="5303885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53200" y="5570585"/>
              <a:ext cx="2286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553200" y="5867400"/>
              <a:ext cx="228600" cy="2286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157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68463120"/>
              </p:ext>
            </p:extLst>
          </p:nvPr>
        </p:nvGraphicFramePr>
        <p:xfrm>
          <a:off x="0" y="990600"/>
          <a:ext cx="4495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12913270"/>
              </p:ext>
            </p:extLst>
          </p:nvPr>
        </p:nvGraphicFramePr>
        <p:xfrm>
          <a:off x="4343400" y="990600"/>
          <a:ext cx="4724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3429000" y="5429071"/>
            <a:ext cx="2209800" cy="1200329"/>
            <a:chOff x="1066800" y="4953000"/>
            <a:chExt cx="2209800" cy="1200329"/>
          </a:xfrm>
        </p:grpSpPr>
        <p:sp>
          <p:nvSpPr>
            <p:cNvPr id="23" name="TextBox 22"/>
            <p:cNvSpPr txBox="1"/>
            <p:nvPr/>
          </p:nvSpPr>
          <p:spPr>
            <a:xfrm>
              <a:off x="1066800" y="4953000"/>
              <a:ext cx="2209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Total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Undergraduate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Graduate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Faculty/Staff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819400" y="5029200"/>
              <a:ext cx="228600" cy="22860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19400" y="5324564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819400" y="5591264"/>
              <a:ext cx="2286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819400" y="5888079"/>
              <a:ext cx="228600" cy="2286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06132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80057121"/>
              </p:ext>
            </p:extLst>
          </p:nvPr>
        </p:nvGraphicFramePr>
        <p:xfrm>
          <a:off x="2971800" y="1841658"/>
          <a:ext cx="6400800" cy="3801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37256395"/>
              </p:ext>
            </p:extLst>
          </p:nvPr>
        </p:nvGraphicFramePr>
        <p:xfrm>
          <a:off x="-457200" y="1904999"/>
          <a:ext cx="5943600" cy="373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685800"/>
            <a:ext cx="815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</a:rPr>
              <a:t>Questions 8 and 9: Compared to three years ago, my use of </a:t>
            </a:r>
          </a:p>
          <a:p>
            <a:pPr algn="ctr"/>
            <a:r>
              <a:rPr lang="en-US" sz="2000" b="1" dirty="0" smtClean="0">
                <a:latin typeface="+mj-lt"/>
              </a:rPr>
              <a:t>e-books for Research/Recreational Reading has _____.</a:t>
            </a:r>
          </a:p>
          <a:p>
            <a:pPr algn="ctr"/>
            <a:r>
              <a:rPr lang="en-US" sz="2000" b="1" dirty="0" smtClean="0">
                <a:latin typeface="+mj-lt"/>
              </a:rPr>
              <a:t>All Responses</a:t>
            </a:r>
            <a:endParaRPr lang="en-US" sz="2000" b="1" dirty="0"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76600" y="5486400"/>
            <a:ext cx="2209800" cy="1219200"/>
            <a:chOff x="5181600" y="4953000"/>
            <a:chExt cx="2209800" cy="1200329"/>
          </a:xfrm>
        </p:grpSpPr>
        <p:sp>
          <p:nvSpPr>
            <p:cNvPr id="6" name="TextBox 5"/>
            <p:cNvSpPr txBox="1"/>
            <p:nvPr/>
          </p:nvSpPr>
          <p:spPr>
            <a:xfrm>
              <a:off x="5181600" y="4953000"/>
              <a:ext cx="2209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Increased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Stayed the Same</a:t>
              </a:r>
            </a:p>
            <a:p>
              <a:r>
                <a:rPr lang="en-US" dirty="0" smtClean="0">
                  <a:latin typeface="Calibri" pitchFamily="34" charset="0"/>
                  <a:cs typeface="Calibri" pitchFamily="34" charset="0"/>
                </a:rPr>
                <a:t>Decreased</a:t>
              </a:r>
            </a:p>
            <a:p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086600" y="5029200"/>
              <a:ext cx="228600" cy="22860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086600" y="5324564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86600" y="5591264"/>
              <a:ext cx="2286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86105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841</TotalTime>
  <Words>3579</Words>
  <Application>Microsoft Office PowerPoint</Application>
  <PresentationFormat>On-screen Show (4:3)</PresentationFormat>
  <Paragraphs>252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Urban</vt:lpstr>
      <vt:lpstr>Faculty &amp; Student Use and Opinions of E-Books at UMD</vt:lpstr>
      <vt:lpstr>Background</vt:lpstr>
      <vt:lpstr>Research Questions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Research Questions</vt:lpstr>
      <vt:lpstr>Thank You! 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&amp; Student Use and Opinions of E-Books at UMD</dc:title>
  <dc:creator>Tim Hackman</dc:creator>
  <cp:lastModifiedBy>Tim Hackman</cp:lastModifiedBy>
  <cp:revision>95</cp:revision>
  <dcterms:created xsi:type="dcterms:W3CDTF">2006-08-16T00:00:00Z</dcterms:created>
  <dcterms:modified xsi:type="dcterms:W3CDTF">2012-08-14T18:38:20Z</dcterms:modified>
</cp:coreProperties>
</file>