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9"/>
  </p:notesMasterIdLst>
  <p:sldIdLst>
    <p:sldId id="284" r:id="rId2"/>
    <p:sldId id="256" r:id="rId3"/>
    <p:sldId id="257" r:id="rId4"/>
    <p:sldId id="279" r:id="rId5"/>
    <p:sldId id="258" r:id="rId6"/>
    <p:sldId id="259" r:id="rId7"/>
    <p:sldId id="260" r:id="rId8"/>
    <p:sldId id="261" r:id="rId9"/>
    <p:sldId id="262" r:id="rId10"/>
    <p:sldId id="263" r:id="rId11"/>
    <p:sldId id="280" r:id="rId12"/>
    <p:sldId id="281" r:id="rId13"/>
    <p:sldId id="282" r:id="rId14"/>
    <p:sldId id="264" r:id="rId15"/>
    <p:sldId id="276" r:id="rId16"/>
    <p:sldId id="278" r:id="rId17"/>
    <p:sldId id="277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631"/>
    <p:restoredTop sz="94666"/>
  </p:normalViewPr>
  <p:slideViewPr>
    <p:cSldViewPr snapToGrid="0">
      <p:cViewPr varScale="1">
        <p:scale>
          <a:sx n="139" d="100"/>
          <a:sy n="139" d="100"/>
        </p:scale>
        <p:origin x="43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9440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3323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7474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Shape 1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4714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Shape 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Shape 1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Shape 18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Shape 19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Shape 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Shape 26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Shape 27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Shape 30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Shape 3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Shape 80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Shape 81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Shape 8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Shape 85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Shape 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Shape 89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Shape 9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Shape 10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Shape 1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Shape 1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Shape 11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Shape 11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Shape 119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131" y="213130"/>
            <a:ext cx="858711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unito"/>
              </a:rPr>
              <a:t>Sustainability and Design:</a:t>
            </a:r>
          </a:p>
          <a:p>
            <a:pPr algn="ctr"/>
            <a:r>
              <a:rPr lang="en-US" sz="16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unito"/>
              </a:rPr>
              <a:t>An Investigation of Problems and Solutions in Composting Behavior</a:t>
            </a:r>
            <a:endParaRPr lang="en-US" sz="1600" dirty="0">
              <a:solidFill>
                <a:schemeClr val="bg2">
                  <a:lumMod val="40000"/>
                  <a:lumOff val="60000"/>
                </a:schemeClr>
              </a:solidFill>
              <a:latin typeface="Nunito"/>
            </a:endParaRPr>
          </a:p>
          <a:p>
            <a:pPr algn="ctr"/>
            <a:r>
              <a:rPr lang="en-US" sz="1200" b="1" i="1" dirty="0">
                <a:solidFill>
                  <a:schemeClr val="bg2">
                    <a:lumMod val="40000"/>
                    <a:lumOff val="60000"/>
                  </a:schemeClr>
                </a:solidFill>
                <a:latin typeface="Nunito"/>
              </a:rPr>
              <a:t> </a:t>
            </a:r>
            <a:endParaRPr lang="en-US" sz="1200" dirty="0">
              <a:solidFill>
                <a:schemeClr val="bg2">
                  <a:lumMod val="40000"/>
                  <a:lumOff val="60000"/>
                </a:schemeClr>
              </a:solidFill>
              <a:latin typeface="Nunito"/>
            </a:endParaRPr>
          </a:p>
          <a:p>
            <a:pPr algn="ctr"/>
            <a:r>
              <a:rPr lang="en-US" sz="1200" b="1" dirty="0" smtClean="0">
                <a:latin typeface="Nunito"/>
              </a:rPr>
              <a:t>Prepared by: </a:t>
            </a:r>
            <a:r>
              <a:rPr lang="en-US" sz="1200" dirty="0">
                <a:latin typeface="Nunito"/>
              </a:rPr>
              <a:t>Brandt </a:t>
            </a:r>
            <a:r>
              <a:rPr lang="en-US" sz="1200" dirty="0" err="1">
                <a:latin typeface="Nunito"/>
              </a:rPr>
              <a:t>Anzalone</a:t>
            </a:r>
            <a:r>
              <a:rPr lang="en-US" sz="1200" dirty="0">
                <a:latin typeface="Nunito"/>
              </a:rPr>
              <a:t>, Patrick Bevan, Clyde Boyer, Elliott Brody, Julius Cochran, </a:t>
            </a:r>
            <a:r>
              <a:rPr lang="en-US" sz="1200" dirty="0" err="1">
                <a:latin typeface="Nunito"/>
              </a:rPr>
              <a:t>Yared</a:t>
            </a:r>
            <a:r>
              <a:rPr lang="en-US" sz="1200" dirty="0">
                <a:latin typeface="Nunito"/>
              </a:rPr>
              <a:t> </a:t>
            </a:r>
            <a:r>
              <a:rPr lang="en-US" sz="1200" dirty="0" err="1">
                <a:latin typeface="Nunito"/>
              </a:rPr>
              <a:t>Demissie</a:t>
            </a:r>
            <a:r>
              <a:rPr lang="en-US" sz="1200" dirty="0">
                <a:latin typeface="Nunito"/>
              </a:rPr>
              <a:t>, Jonathan </a:t>
            </a:r>
            <a:r>
              <a:rPr lang="en-US" sz="1200" dirty="0" err="1">
                <a:latin typeface="Nunito"/>
              </a:rPr>
              <a:t>Gorczyca</a:t>
            </a:r>
            <a:r>
              <a:rPr lang="en-US" sz="1200" dirty="0">
                <a:latin typeface="Nunito"/>
              </a:rPr>
              <a:t>, Benjamin Grove, Chaya Johnson, </a:t>
            </a:r>
            <a:r>
              <a:rPr lang="en-US" sz="1200" dirty="0" err="1">
                <a:latin typeface="Nunito"/>
              </a:rPr>
              <a:t>Ingride</a:t>
            </a:r>
            <a:r>
              <a:rPr lang="en-US" sz="1200" dirty="0">
                <a:latin typeface="Nunito"/>
              </a:rPr>
              <a:t> </a:t>
            </a:r>
            <a:r>
              <a:rPr lang="en-US" sz="1200" dirty="0" err="1">
                <a:latin typeface="Nunito"/>
              </a:rPr>
              <a:t>Ngaku</a:t>
            </a:r>
            <a:r>
              <a:rPr lang="en-US" sz="1200" dirty="0">
                <a:latin typeface="Nunito"/>
              </a:rPr>
              <a:t>, Bianca </a:t>
            </a:r>
            <a:r>
              <a:rPr lang="en-US" sz="1200" dirty="0" err="1">
                <a:latin typeface="Nunito"/>
              </a:rPr>
              <a:t>Reginauld</a:t>
            </a:r>
            <a:r>
              <a:rPr lang="en-US" sz="1200" dirty="0">
                <a:latin typeface="Nunito"/>
              </a:rPr>
              <a:t>, Corey </a:t>
            </a:r>
            <a:r>
              <a:rPr lang="en-US" sz="1200" dirty="0" err="1">
                <a:latin typeface="Nunito"/>
              </a:rPr>
              <a:t>Sackalosky</a:t>
            </a:r>
            <a:r>
              <a:rPr lang="en-US" sz="1200" dirty="0">
                <a:latin typeface="Nunito"/>
              </a:rPr>
              <a:t>, Jason Schneider, Charis Smith, Samuel Soon, Caroline </a:t>
            </a:r>
            <a:r>
              <a:rPr lang="en-US" sz="1200" dirty="0" err="1">
                <a:latin typeface="Nunito"/>
              </a:rPr>
              <a:t>Swetonic</a:t>
            </a:r>
            <a:r>
              <a:rPr lang="en-US" sz="1200" dirty="0">
                <a:latin typeface="Nunito"/>
              </a:rPr>
              <a:t>, Christopher Tang</a:t>
            </a:r>
          </a:p>
          <a:p>
            <a:pPr algn="ctr"/>
            <a:r>
              <a:rPr lang="en-US" sz="1200" i="1" dirty="0">
                <a:latin typeface="Nunito"/>
              </a:rPr>
              <a:t> </a:t>
            </a:r>
            <a:endParaRPr lang="en-US" sz="1200" dirty="0">
              <a:latin typeface="Nunito"/>
            </a:endParaRPr>
          </a:p>
          <a:p>
            <a:pPr algn="ctr"/>
            <a:r>
              <a:rPr lang="en-US" sz="1200" i="1" dirty="0">
                <a:latin typeface="Nunito"/>
              </a:rPr>
              <a:t> </a:t>
            </a:r>
            <a:r>
              <a:rPr lang="en-US" sz="1200" dirty="0" smtClean="0">
                <a:latin typeface="Nunito"/>
              </a:rPr>
              <a:t>Under </a:t>
            </a:r>
            <a:r>
              <a:rPr lang="en-US" sz="1200" dirty="0">
                <a:latin typeface="Nunito"/>
              </a:rPr>
              <a:t>the supervision of </a:t>
            </a:r>
            <a:r>
              <a:rPr lang="en-US" sz="1200" dirty="0" smtClean="0">
                <a:latin typeface="Nunito"/>
              </a:rPr>
              <a:t>Nicole Mogul</a:t>
            </a:r>
            <a:endParaRPr lang="en-US" sz="1200" dirty="0">
              <a:latin typeface="Nunito"/>
            </a:endParaRPr>
          </a:p>
          <a:p>
            <a:pPr algn="ctr"/>
            <a:r>
              <a:rPr lang="en-US" sz="1200" dirty="0">
                <a:latin typeface="Nunito"/>
              </a:rPr>
              <a:t> </a:t>
            </a:r>
          </a:p>
          <a:p>
            <a:pPr algn="ctr"/>
            <a:r>
              <a:rPr lang="en-US" sz="1200" dirty="0">
                <a:latin typeface="Nunito"/>
              </a:rPr>
              <a:t>Course #: </a:t>
            </a:r>
            <a:r>
              <a:rPr lang="en-US" sz="1200" dirty="0" smtClean="0">
                <a:latin typeface="Nunito"/>
              </a:rPr>
              <a:t>CPSP249E</a:t>
            </a:r>
            <a:endParaRPr lang="en-US" sz="1200" dirty="0">
              <a:latin typeface="Nunito"/>
            </a:endParaRPr>
          </a:p>
          <a:p>
            <a:pPr algn="ctr"/>
            <a:r>
              <a:rPr lang="en-US" sz="1200" dirty="0">
                <a:latin typeface="Nunito"/>
              </a:rPr>
              <a:t>The University of Maryland – College Park</a:t>
            </a:r>
          </a:p>
          <a:p>
            <a:pPr algn="ctr"/>
            <a:r>
              <a:rPr lang="en-US" sz="1200" dirty="0">
                <a:latin typeface="Nunito"/>
              </a:rPr>
              <a:t>Spring </a:t>
            </a:r>
            <a:r>
              <a:rPr lang="en-US" sz="1200" dirty="0" smtClean="0">
                <a:latin typeface="Nunito"/>
              </a:rPr>
              <a:t>2018</a:t>
            </a:r>
          </a:p>
          <a:p>
            <a:pPr algn="ctr"/>
            <a:endParaRPr lang="en-US" sz="1200" dirty="0">
              <a:latin typeface="Nunito"/>
            </a:endParaRPr>
          </a:p>
          <a:p>
            <a:pPr algn="ctr"/>
            <a:endParaRPr lang="en-US" sz="1200" dirty="0" smtClean="0">
              <a:latin typeface="Nunito"/>
            </a:endParaRPr>
          </a:p>
          <a:p>
            <a:pPr algn="ctr"/>
            <a:endParaRPr lang="en-US" sz="1200" dirty="0">
              <a:latin typeface="Nunito"/>
            </a:endParaRPr>
          </a:p>
          <a:p>
            <a:pPr algn="ctr"/>
            <a:endParaRPr lang="en-US" sz="1200" dirty="0" smtClean="0">
              <a:latin typeface="Nunito"/>
            </a:endParaRPr>
          </a:p>
          <a:p>
            <a:pPr algn="ctr"/>
            <a:endParaRPr lang="en-US" sz="1200" dirty="0">
              <a:latin typeface="Nunito"/>
            </a:endParaRPr>
          </a:p>
          <a:p>
            <a:pPr algn="ctr"/>
            <a:endParaRPr lang="en-US" sz="1200" dirty="0" smtClean="0">
              <a:latin typeface="Nunito"/>
            </a:endParaRPr>
          </a:p>
          <a:p>
            <a:pPr algn="ctr"/>
            <a:endParaRPr lang="en-US" sz="1200" dirty="0">
              <a:latin typeface="Nunito"/>
            </a:endParaRPr>
          </a:p>
          <a:p>
            <a:pPr algn="ctr"/>
            <a:endParaRPr lang="en-US" sz="1200" dirty="0">
              <a:latin typeface="Nunito"/>
            </a:endParaRPr>
          </a:p>
          <a:p>
            <a:pPr algn="ctr"/>
            <a:r>
              <a:rPr lang="en-US" sz="1200" dirty="0">
                <a:latin typeface="Nunito"/>
              </a:rPr>
              <a:t>PALS - Partnership for Action Learning in Sustainability</a:t>
            </a:r>
          </a:p>
          <a:p>
            <a:pPr algn="ctr"/>
            <a:r>
              <a:rPr lang="en-US" sz="1200" dirty="0">
                <a:latin typeface="Nunito"/>
              </a:rPr>
              <a:t>An initiative of the National Center for Smart Growth</a:t>
            </a:r>
          </a:p>
          <a:p>
            <a:pPr algn="ctr"/>
            <a:r>
              <a:rPr lang="en-US" sz="1200" dirty="0">
                <a:latin typeface="Nunito"/>
              </a:rPr>
              <a:t> </a:t>
            </a:r>
          </a:p>
          <a:p>
            <a:pPr algn="ctr"/>
            <a:r>
              <a:rPr lang="en-US" sz="1200" dirty="0" err="1">
                <a:latin typeface="Nunito"/>
              </a:rPr>
              <a:t>Gerrit</a:t>
            </a:r>
            <a:r>
              <a:rPr lang="en-US" sz="1200" dirty="0">
                <a:latin typeface="Nunito"/>
              </a:rPr>
              <a:t> </a:t>
            </a:r>
            <a:r>
              <a:rPr lang="en-US" sz="1200" dirty="0" err="1">
                <a:latin typeface="Nunito"/>
              </a:rPr>
              <a:t>Knaap</a:t>
            </a:r>
            <a:r>
              <a:rPr lang="en-US" sz="1200" dirty="0">
                <a:latin typeface="Nunito"/>
              </a:rPr>
              <a:t>, NCSG Executive Director</a:t>
            </a:r>
          </a:p>
          <a:p>
            <a:pPr algn="ctr"/>
            <a:r>
              <a:rPr lang="en-US" sz="1200" dirty="0">
                <a:latin typeface="Nunito"/>
              </a:rPr>
              <a:t>Uri </a:t>
            </a:r>
            <a:r>
              <a:rPr lang="en-US" sz="1200" dirty="0" err="1">
                <a:latin typeface="Nunito"/>
              </a:rPr>
              <a:t>Avin</a:t>
            </a:r>
            <a:r>
              <a:rPr lang="en-US" sz="1200" dirty="0">
                <a:latin typeface="Nunito"/>
              </a:rPr>
              <a:t>, PALS Director</a:t>
            </a:r>
          </a:p>
          <a:p>
            <a:pPr algn="ctr"/>
            <a:endParaRPr lang="en-US" sz="1200" dirty="0">
              <a:latin typeface="Nunito"/>
            </a:endParaRPr>
          </a:p>
          <a:p>
            <a:pPr algn="ctr"/>
            <a:endParaRPr lang="en-US" sz="1200" dirty="0" smtClean="0">
              <a:latin typeface="Nunito"/>
            </a:endParaRPr>
          </a:p>
          <a:p>
            <a:pPr algn="ctr"/>
            <a:endParaRPr lang="en-US" sz="1200" dirty="0">
              <a:latin typeface="Nunito"/>
            </a:endParaRPr>
          </a:p>
        </p:txBody>
      </p:sp>
      <p:pic>
        <p:nvPicPr>
          <p:cNvPr id="4" name="image6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540722" y="2793891"/>
            <a:ext cx="1931928" cy="85863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04272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Shape 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025" y="191475"/>
            <a:ext cx="8745925" cy="4760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Shape 129"/>
          <p:cNvSpPr/>
          <p:nvPr/>
        </p:nvSpPr>
        <p:spPr>
          <a:xfrm>
            <a:off x="813137" y="1288026"/>
            <a:ext cx="8032835" cy="2000642"/>
          </a:xfrm>
          <a:prstGeom prst="ellipseRibbon">
            <a:avLst>
              <a:gd name="adj1" fmla="val 25000"/>
              <a:gd name="adj2" fmla="val 50000"/>
              <a:gd name="adj3" fmla="val 12500"/>
            </a:avLst>
          </a:prstGeom>
          <a:solidFill>
            <a:schemeClr val="accent1"/>
          </a:solidFill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3000" dirty="0" smtClean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dirty="0" smtClean="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Final Presentation</a:t>
            </a:r>
            <a:endParaRPr lang="en-US" sz="3000" dirty="0" smtClean="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>
                <a:solidFill>
                  <a:schemeClr val="dk1"/>
                </a:solidFill>
                <a:latin typeface="Nunito"/>
                <a:sym typeface="Nunito"/>
              </a:rPr>
              <a:t>CPSP249E</a:t>
            </a:r>
            <a:endParaRPr lang="en" sz="2000" dirty="0">
              <a:solidFill>
                <a:schemeClr val="dk1"/>
              </a:solidFill>
              <a:latin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 smtClean="0">
                <a:solidFill>
                  <a:schemeClr val="dk1"/>
                </a:solidFill>
                <a:latin typeface="Nunito"/>
                <a:sym typeface="Nunito"/>
              </a:rPr>
              <a:t>“Sustainability &amp; Design”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306504" y="344373"/>
            <a:ext cx="4279042" cy="5022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The Problem</a:t>
            </a:r>
            <a:endParaRPr dirty="0"/>
          </a:p>
        </p:txBody>
      </p:sp>
      <p:sp>
        <p:nvSpPr>
          <p:cNvPr id="4" name="Shape 144"/>
          <p:cNvSpPr txBox="1">
            <a:spLocks noGrp="1"/>
          </p:cNvSpPr>
          <p:nvPr>
            <p:ph type="body" idx="1"/>
          </p:nvPr>
        </p:nvSpPr>
        <p:spPr>
          <a:xfrm>
            <a:off x="455057" y="941901"/>
            <a:ext cx="7505700" cy="36369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indent="-285750">
              <a:lnSpc>
                <a:spcPct val="200000"/>
              </a:lnSpc>
              <a:buSzPts val="1800"/>
            </a:pP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People aren’t composting</a:t>
            </a:r>
            <a:endParaRPr lang="en" sz="1800" dirty="0" smtClean="0">
              <a:latin typeface="Nunito"/>
              <a:ea typeface="Nunito"/>
              <a:cs typeface="Nunito"/>
              <a:sym typeface="Nunito"/>
            </a:endParaRPr>
          </a:p>
          <a:p>
            <a:pPr marL="858838" lvl="1" indent="-285750">
              <a:buSzPts val="1800"/>
            </a:pP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There are many reasons why</a:t>
            </a:r>
            <a:endParaRPr lang="en-US" sz="1800" dirty="0">
              <a:latin typeface="Nunito"/>
              <a:ea typeface="Nunito"/>
              <a:cs typeface="Nunito"/>
              <a:sym typeface="Nunito"/>
            </a:endParaRPr>
          </a:p>
          <a:p>
            <a:pPr marL="569913" lvl="1" indent="-285750">
              <a:buSzPts val="1800"/>
            </a:pPr>
            <a:endParaRPr lang="en-US" sz="1800" dirty="0" smtClean="0">
              <a:latin typeface="Nunito"/>
              <a:ea typeface="Nunito"/>
              <a:cs typeface="Nunito"/>
              <a:sym typeface="Nunito"/>
            </a:endParaRPr>
          </a:p>
          <a:p>
            <a:pPr marL="400050" indent="-285750">
              <a:buSzPts val="1800"/>
            </a:pP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Solution</a:t>
            </a:r>
          </a:p>
          <a:p>
            <a:pPr marL="857250" lvl="1" indent="-285750">
              <a:buSzPts val="1800"/>
            </a:pPr>
            <a:r>
              <a:rPr lang="en-US" sz="1600" dirty="0" smtClean="0">
                <a:latin typeface="Nunito"/>
                <a:ea typeface="Nunito"/>
                <a:cs typeface="Nunito"/>
                <a:sym typeface="Nunito"/>
              </a:rPr>
              <a:t>Find out why and how</a:t>
            </a:r>
          </a:p>
          <a:p>
            <a:pPr marL="857250" lvl="1" indent="-285750">
              <a:buSzPts val="1800"/>
            </a:pPr>
            <a:r>
              <a:rPr lang="en-US" sz="1600" dirty="0" smtClean="0">
                <a:latin typeface="Nunito"/>
                <a:ea typeface="Nunito"/>
                <a:cs typeface="Nunito"/>
                <a:sym typeface="Nunito"/>
              </a:rPr>
              <a:t>Find what others value</a:t>
            </a:r>
          </a:p>
          <a:p>
            <a:pPr marL="857250" lvl="1" indent="-285750">
              <a:buSzPts val="1800"/>
            </a:pPr>
            <a:r>
              <a:rPr lang="en-US" sz="1600" dirty="0" smtClean="0">
                <a:latin typeface="Nunito"/>
                <a:ea typeface="Nunito"/>
                <a:cs typeface="Nunito"/>
                <a:sym typeface="Nunito"/>
              </a:rPr>
              <a:t>Develop four design projects that emphasize building different skills</a:t>
            </a:r>
            <a:endParaRPr lang="en" sz="1600" dirty="0">
              <a:latin typeface="Nunito"/>
              <a:ea typeface="Nunito"/>
              <a:cs typeface="Nunito"/>
              <a:sym typeface="Nunito"/>
            </a:endParaRPr>
          </a:p>
          <a:p>
            <a:pPr marL="114300" indent="0">
              <a:buSzPts val="1800"/>
              <a:buNone/>
            </a:pPr>
            <a:endParaRPr sz="1800" dirty="0">
              <a:latin typeface="Nunito"/>
              <a:ea typeface="Nunito"/>
              <a:cs typeface="Nunito"/>
              <a:sym typeface="Nunito"/>
            </a:endParaRPr>
          </a:p>
          <a:p>
            <a:pPr marL="114300" lv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dirty="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306504" y="344373"/>
            <a:ext cx="3235047" cy="5022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mtClean="0"/>
              <a:t>Design Project 1</a:t>
            </a:r>
            <a:endParaRPr dirty="0"/>
          </a:p>
        </p:txBody>
      </p:sp>
      <p:grpSp>
        <p:nvGrpSpPr>
          <p:cNvPr id="7" name="Group 6"/>
          <p:cNvGrpSpPr/>
          <p:nvPr/>
        </p:nvGrpSpPr>
        <p:grpSpPr>
          <a:xfrm>
            <a:off x="4247905" y="1687398"/>
            <a:ext cx="4132523" cy="2894194"/>
            <a:chOff x="4530711" y="647441"/>
            <a:chExt cx="3429381" cy="1930466"/>
          </a:xfrm>
        </p:grpSpPr>
        <p:pic>
          <p:nvPicPr>
            <p:cNvPr id="136" name="Shape 1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530711" y="647441"/>
              <a:ext cx="3384864" cy="178947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TextBox 1"/>
            <p:cNvSpPr txBox="1"/>
            <p:nvPr/>
          </p:nvSpPr>
          <p:spPr>
            <a:xfrm>
              <a:off x="4546332" y="2403410"/>
              <a:ext cx="3413760" cy="174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Empathy </a:t>
              </a:r>
              <a:r>
                <a:rPr lang="en-US" sz="1100" b="1" dirty="0" smtClean="0"/>
                <a:t>Map: </a:t>
              </a:r>
              <a:r>
                <a:rPr lang="en-US" sz="1100" dirty="0" smtClean="0"/>
                <a:t>Organize</a:t>
              </a:r>
              <a:r>
                <a:rPr lang="en-US" sz="1100" b="1" dirty="0" smtClean="0"/>
                <a:t> </a:t>
              </a:r>
              <a:r>
                <a:rPr lang="en-US" sz="1100" dirty="0" smtClean="0"/>
                <a:t>interview and audit </a:t>
              </a:r>
              <a:r>
                <a:rPr lang="en-US" sz="1100" dirty="0" smtClean="0"/>
                <a:t>data </a:t>
              </a:r>
              <a:endParaRPr lang="en-US" sz="1100" dirty="0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20450" y="1081005"/>
            <a:ext cx="3168236" cy="1602922"/>
            <a:chOff x="420450" y="1307253"/>
            <a:chExt cx="3168236" cy="1602922"/>
          </a:xfrm>
        </p:grpSpPr>
        <p:pic>
          <p:nvPicPr>
            <p:cNvPr id="138" name="Shape 1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20450" y="1307253"/>
              <a:ext cx="2593684" cy="115558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" name="TextBox 2"/>
            <p:cNvSpPr txBox="1"/>
            <p:nvPr/>
          </p:nvSpPr>
          <p:spPr>
            <a:xfrm>
              <a:off x="500549" y="2479288"/>
              <a:ext cx="308813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Interviews: </a:t>
              </a:r>
              <a:r>
                <a:rPr lang="en-US" sz="1100" dirty="0" smtClean="0"/>
                <a:t>Probe for</a:t>
              </a:r>
              <a:r>
                <a:rPr lang="en-US" sz="1100" dirty="0" smtClean="0"/>
                <a:t> habits </a:t>
              </a:r>
              <a:r>
                <a:rPr lang="en-US" sz="1100" dirty="0" smtClean="0"/>
                <a:t>and feelings related to food waste </a:t>
              </a:r>
              <a:endParaRPr lang="en-US" sz="11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25329" y="2850203"/>
            <a:ext cx="2976951" cy="1933156"/>
            <a:chOff x="3787002" y="2850203"/>
            <a:chExt cx="2976951" cy="1933156"/>
          </a:xfrm>
        </p:grpSpPr>
        <p:pic>
          <p:nvPicPr>
            <p:cNvPr id="137" name="Shape 13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3794406" y="2850203"/>
              <a:ext cx="2923400" cy="1522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3787002" y="4352472"/>
              <a:ext cx="297695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 smtClean="0"/>
                <a:t>Food Waste Audit:</a:t>
              </a:r>
              <a:r>
                <a:rPr lang="en-US" sz="1100" dirty="0" smtClean="0"/>
                <a:t> </a:t>
              </a:r>
              <a:r>
                <a:rPr lang="en-US" sz="1100" dirty="0" smtClean="0"/>
                <a:t>Observe </a:t>
              </a:r>
              <a:r>
                <a:rPr lang="en-US" sz="1100" dirty="0" smtClean="0"/>
                <a:t>people and their actual </a:t>
              </a:r>
              <a:r>
                <a:rPr lang="en-US" sz="1100" dirty="0" smtClean="0"/>
                <a:t>practices 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94436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 txBox="1">
            <a:spLocks noGrp="1"/>
          </p:cNvSpPr>
          <p:nvPr>
            <p:ph type="title"/>
          </p:nvPr>
        </p:nvSpPr>
        <p:spPr>
          <a:xfrm>
            <a:off x="517492" y="402540"/>
            <a:ext cx="6117064" cy="61503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Design Project 1 Takeaways</a:t>
            </a:r>
            <a:endParaRPr dirty="0"/>
          </a:p>
        </p:txBody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455057" y="941901"/>
            <a:ext cx="7505700" cy="36369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00050" indent="-285750">
              <a:lnSpc>
                <a:spcPct val="200000"/>
              </a:lnSpc>
              <a:buSzPts val="1800"/>
            </a:pPr>
            <a:r>
              <a:rPr lang="en-US" sz="1800" dirty="0">
                <a:latin typeface="Nunito"/>
                <a:ea typeface="Nunito"/>
                <a:cs typeface="Nunito"/>
                <a:sym typeface="Nunito"/>
              </a:rPr>
              <a:t>D</a:t>
            </a:r>
            <a:r>
              <a:rPr lang="en" sz="1800" dirty="0" smtClean="0">
                <a:latin typeface="Nunito"/>
                <a:ea typeface="Nunito"/>
                <a:cs typeface="Nunito"/>
                <a:sym typeface="Nunito"/>
              </a:rPr>
              <a:t>evelop skills for </a:t>
            </a:r>
            <a:r>
              <a:rPr lang="en-US" sz="1800" dirty="0" err="1">
                <a:latin typeface="Nunito"/>
                <a:ea typeface="Nunito"/>
                <a:cs typeface="Nunito"/>
                <a:sym typeface="Nunito"/>
              </a:rPr>
              <a:t>i</a:t>
            </a:r>
            <a:r>
              <a:rPr lang="en" sz="1800" dirty="0" smtClean="0">
                <a:latin typeface="Nunito"/>
                <a:ea typeface="Nunito"/>
                <a:cs typeface="Nunito"/>
                <a:sym typeface="Nunito"/>
              </a:rPr>
              <a:t>nterviewing</a:t>
            </a:r>
          </a:p>
          <a:p>
            <a:pPr marL="569913" lvl="1" indent="-285750">
              <a:buSzPts val="1800"/>
            </a:pP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I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nteract with as many people as possible to aggregate their perspectives</a:t>
            </a:r>
          </a:p>
          <a:p>
            <a:pPr marL="569913" lvl="1" indent="-285750">
              <a:buSzPts val="1800"/>
            </a:pP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W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hat 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is important to users is more important than what is important to the designer</a:t>
            </a:r>
            <a:endParaRPr lang="en-US" sz="1800" dirty="0">
              <a:latin typeface="Nunito"/>
              <a:ea typeface="Nunito"/>
              <a:cs typeface="Nunito"/>
              <a:sym typeface="Nunito"/>
            </a:endParaRPr>
          </a:p>
          <a:p>
            <a:pPr marL="400050" indent="-285750">
              <a:buSzPts val="1800"/>
            </a:pPr>
            <a:endParaRPr lang="en-US" sz="1800" dirty="0" smtClean="0">
              <a:latin typeface="Nunito"/>
              <a:ea typeface="Nunito"/>
              <a:cs typeface="Nunito"/>
              <a:sym typeface="Nunito"/>
            </a:endParaRPr>
          </a:p>
          <a:p>
            <a:pPr marL="400050" indent="-285750">
              <a:buSzPts val="1800"/>
            </a:pPr>
            <a:r>
              <a:rPr lang="en-US" sz="1800" dirty="0">
                <a:latin typeface="Nunito"/>
                <a:ea typeface="Nunito"/>
                <a:cs typeface="Nunito"/>
                <a:sym typeface="Nunito"/>
              </a:rPr>
              <a:t>L</a:t>
            </a:r>
            <a:r>
              <a:rPr lang="en" sz="1800" dirty="0" smtClean="0">
                <a:latin typeface="Nunito"/>
                <a:ea typeface="Nunito"/>
                <a:cs typeface="Nunito"/>
                <a:sym typeface="Nunito"/>
              </a:rPr>
              <a:t>earn </a:t>
            </a:r>
            <a:r>
              <a:rPr lang="en" sz="1800" dirty="0" smtClean="0">
                <a:latin typeface="Nunito"/>
                <a:ea typeface="Nunito"/>
                <a:cs typeface="Nunito"/>
                <a:sym typeface="Nunito"/>
              </a:rPr>
              <a:t>to </a:t>
            </a:r>
            <a:r>
              <a:rPr lang="en" sz="1800" dirty="0">
                <a:latin typeface="Nunito"/>
                <a:ea typeface="Nunito"/>
                <a:cs typeface="Nunito"/>
                <a:sym typeface="Nunito"/>
              </a:rPr>
              <a:t>categorize </a:t>
            </a:r>
            <a:r>
              <a:rPr lang="en" sz="1800" dirty="0" smtClean="0">
                <a:latin typeface="Nunito"/>
                <a:ea typeface="Nunito"/>
                <a:cs typeface="Nunito"/>
                <a:sym typeface="Nunito"/>
              </a:rPr>
              <a:t>information 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(empathy </a:t>
            </a:r>
            <a:r>
              <a:rPr lang="en-US" sz="1800" dirty="0">
                <a:latin typeface="Nunito"/>
                <a:ea typeface="Nunito"/>
                <a:cs typeface="Nunito"/>
                <a:sym typeface="Nunito"/>
              </a:rPr>
              <a:t>m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ap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)</a:t>
            </a:r>
          </a:p>
          <a:p>
            <a:pPr marL="400050" indent="-285750">
              <a:buSzPts val="1800"/>
            </a:pPr>
            <a:endParaRPr lang="en-US" sz="1800" dirty="0" smtClean="0">
              <a:latin typeface="Nunito"/>
              <a:ea typeface="Nunito"/>
              <a:cs typeface="Nunito"/>
              <a:sym typeface="Nunito"/>
            </a:endParaRPr>
          </a:p>
          <a:p>
            <a:pPr marL="400050" indent="-285750">
              <a:buSzPts val="1800"/>
            </a:pPr>
            <a:r>
              <a:rPr lang="en-US" sz="1800" dirty="0">
                <a:latin typeface="Nunito"/>
                <a:ea typeface="Nunito"/>
                <a:cs typeface="Nunito"/>
                <a:sym typeface="Nunito"/>
              </a:rPr>
              <a:t>L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earn </a:t>
            </a:r>
            <a:r>
              <a:rPr lang="en-US" sz="1800" dirty="0" err="1">
                <a:latin typeface="Nunito"/>
                <a:ea typeface="Nunito"/>
                <a:cs typeface="Nunito"/>
                <a:sym typeface="Nunito"/>
              </a:rPr>
              <a:t>i</a:t>
            </a:r>
            <a:r>
              <a:rPr lang="en" sz="1800" dirty="0">
                <a:latin typeface="Nunito"/>
                <a:ea typeface="Nunito"/>
                <a:cs typeface="Nunito"/>
                <a:sym typeface="Nunito"/>
              </a:rPr>
              <a:t>n-depth </a:t>
            </a:r>
            <a:r>
              <a:rPr lang="en-US" sz="1800" dirty="0">
                <a:latin typeface="Nunito"/>
                <a:ea typeface="Nunito"/>
                <a:cs typeface="Nunito"/>
                <a:sym typeface="Nunito"/>
              </a:rPr>
              <a:t>c</a:t>
            </a:r>
            <a:r>
              <a:rPr lang="en" sz="1800" dirty="0">
                <a:latin typeface="Nunito"/>
                <a:ea typeface="Nunito"/>
                <a:cs typeface="Nunito"/>
                <a:sym typeface="Nunito"/>
              </a:rPr>
              <a:t>omposting </a:t>
            </a:r>
            <a:r>
              <a:rPr lang="en-US" sz="1800" dirty="0">
                <a:latin typeface="Nunito"/>
                <a:ea typeface="Nunito"/>
                <a:cs typeface="Nunito"/>
                <a:sym typeface="Nunito"/>
              </a:rPr>
              <a:t>e</a:t>
            </a:r>
            <a:r>
              <a:rPr lang="en" sz="1800" dirty="0">
                <a:latin typeface="Nunito"/>
                <a:ea typeface="Nunito"/>
                <a:cs typeface="Nunito"/>
                <a:sym typeface="Nunito"/>
              </a:rPr>
              <a:t>xperience</a:t>
            </a:r>
          </a:p>
          <a:p>
            <a:pPr marL="114300" indent="0">
              <a:buSzPts val="1800"/>
              <a:buNone/>
            </a:pPr>
            <a:endParaRPr sz="1800" dirty="0">
              <a:latin typeface="Nunito"/>
              <a:ea typeface="Nunito"/>
              <a:cs typeface="Nunito"/>
              <a:sym typeface="Nunito"/>
            </a:endParaRPr>
          </a:p>
          <a:p>
            <a:pPr marL="114300" lvl="0" indent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800" dirty="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 txBox="1">
            <a:spLocks noGrp="1"/>
          </p:cNvSpPr>
          <p:nvPr>
            <p:ph type="title"/>
          </p:nvPr>
        </p:nvSpPr>
        <p:spPr>
          <a:xfrm>
            <a:off x="187701" y="325472"/>
            <a:ext cx="6103095" cy="101119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Design Project </a:t>
            </a:r>
            <a:r>
              <a:rPr lang="en-US" dirty="0" smtClean="0"/>
              <a:t>2: </a:t>
            </a:r>
            <a:r>
              <a:rPr lang="en-US" dirty="0" smtClean="0"/>
              <a:t>Site Visits </a:t>
            </a:r>
            <a:r>
              <a:rPr lang="en" dirty="0" smtClean="0"/>
              <a:t/>
            </a:r>
            <a:br>
              <a:rPr lang="en" dirty="0" smtClean="0"/>
            </a:br>
            <a:endParaRPr dirty="0"/>
          </a:p>
        </p:txBody>
      </p:sp>
      <p:pic>
        <p:nvPicPr>
          <p:cNvPr id="151" name="Shape 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2169" y="1054929"/>
            <a:ext cx="3339168" cy="3133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Shape 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3638" y="483645"/>
            <a:ext cx="2880352" cy="1706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Shape 1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73638" y="2608412"/>
            <a:ext cx="2973475" cy="19620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70838" y="4183315"/>
            <a:ext cx="23080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Terp</a:t>
            </a:r>
            <a:r>
              <a:rPr lang="en-US" dirty="0" smtClean="0"/>
              <a:t> Farm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13157" y="2214680"/>
            <a:ext cx="31102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Western Branch Composting Facility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013157" y="4570437"/>
            <a:ext cx="26890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Capitol Heights Neighborhood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514349" y="434782"/>
            <a:ext cx="5011807" cy="78441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D</a:t>
            </a:r>
            <a:r>
              <a:rPr lang="en-US" dirty="0" err="1" smtClean="0"/>
              <a:t>esign</a:t>
            </a:r>
            <a:r>
              <a:rPr lang="en-US" dirty="0" smtClean="0"/>
              <a:t> </a:t>
            </a:r>
            <a:r>
              <a:rPr lang="en" dirty="0" smtClean="0"/>
              <a:t>P</a:t>
            </a:r>
            <a:r>
              <a:rPr lang="en-US" dirty="0" err="1" smtClean="0"/>
              <a:t>roject</a:t>
            </a:r>
            <a:r>
              <a:rPr lang="en-US" dirty="0" smtClean="0"/>
              <a:t> </a:t>
            </a:r>
            <a:r>
              <a:rPr lang="en" dirty="0" smtClean="0"/>
              <a:t>2 Takeaways</a:t>
            </a:r>
            <a:endParaRPr dirty="0"/>
          </a:p>
        </p:txBody>
      </p:sp>
      <p:sp>
        <p:nvSpPr>
          <p:cNvPr id="159" name="Shape 159"/>
          <p:cNvSpPr txBox="1">
            <a:spLocks noGrp="1"/>
          </p:cNvSpPr>
          <p:nvPr>
            <p:ph type="body" idx="1"/>
          </p:nvPr>
        </p:nvSpPr>
        <p:spPr>
          <a:xfrm>
            <a:off x="408332" y="1148156"/>
            <a:ext cx="6098485" cy="31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</a:pPr>
            <a:endParaRPr sz="2400" dirty="0">
              <a:latin typeface="Nunito"/>
              <a:ea typeface="Nunito"/>
              <a:cs typeface="Nunito"/>
              <a:sym typeface="Nunito"/>
            </a:endParaRPr>
          </a:p>
          <a:p>
            <a:pPr indent="-342900">
              <a:lnSpc>
                <a:spcPct val="100000"/>
              </a:lnSpc>
              <a:buSzPts val="1800"/>
            </a:pPr>
            <a:r>
              <a:rPr lang="en" sz="2000" dirty="0" smtClean="0">
                <a:latin typeface="Nunito"/>
                <a:ea typeface="Nunito"/>
                <a:cs typeface="Nunito"/>
                <a:sym typeface="Nunito"/>
              </a:rPr>
              <a:t>Connect </a:t>
            </a:r>
            <a:r>
              <a:rPr lang="en" sz="2000" dirty="0">
                <a:latin typeface="Nunito"/>
                <a:ea typeface="Nunito"/>
                <a:cs typeface="Nunito"/>
                <a:sym typeface="Nunito"/>
              </a:rPr>
              <a:t>to community and </a:t>
            </a:r>
            <a:r>
              <a:rPr lang="en" sz="2000" dirty="0" smtClean="0">
                <a:latin typeface="Nunito"/>
                <a:ea typeface="Nunito"/>
                <a:cs typeface="Nunito"/>
                <a:sym typeface="Nunito"/>
              </a:rPr>
              <a:t>stakeholder </a:t>
            </a:r>
            <a:r>
              <a:rPr lang="en" sz="2000" dirty="0">
                <a:latin typeface="Nunito"/>
                <a:ea typeface="Nunito"/>
                <a:cs typeface="Nunito"/>
                <a:sym typeface="Nunito"/>
              </a:rPr>
              <a:t>groups in the design process</a:t>
            </a:r>
            <a:endParaRPr sz="2000" dirty="0">
              <a:latin typeface="Nunito"/>
              <a:ea typeface="Nunito"/>
              <a:cs typeface="Nunito"/>
              <a:sym typeface="Nunito"/>
            </a:endParaRPr>
          </a:p>
          <a:p>
            <a:pPr indent="-342900">
              <a:lnSpc>
                <a:spcPct val="100000"/>
              </a:lnSpc>
              <a:buSzPts val="1800"/>
            </a:pPr>
            <a:endParaRPr lang="en-US" sz="2000" dirty="0" smtClean="0">
              <a:latin typeface="Nunito"/>
              <a:ea typeface="Nunito"/>
              <a:cs typeface="Nunito"/>
              <a:sym typeface="Nunito"/>
            </a:endParaRPr>
          </a:p>
          <a:p>
            <a:pPr indent="-342900">
              <a:lnSpc>
                <a:spcPct val="100000"/>
              </a:lnSpc>
              <a:buSzPts val="1800"/>
            </a:pPr>
            <a:r>
              <a:rPr lang="en" sz="2000" dirty="0" smtClean="0">
                <a:latin typeface="Nunito"/>
                <a:ea typeface="Nunito"/>
                <a:cs typeface="Nunito"/>
                <a:sym typeface="Nunito"/>
              </a:rPr>
              <a:t>Apply </a:t>
            </a:r>
            <a:r>
              <a:rPr lang="en" sz="2000" dirty="0">
                <a:latin typeface="Nunito"/>
                <a:ea typeface="Nunito"/>
                <a:cs typeface="Nunito"/>
                <a:sym typeface="Nunito"/>
              </a:rPr>
              <a:t>principles of </a:t>
            </a:r>
            <a:r>
              <a:rPr lang="en" sz="2000" dirty="0" smtClean="0">
                <a:latin typeface="Nunito"/>
                <a:ea typeface="Nunito"/>
                <a:cs typeface="Nunito"/>
                <a:sym typeface="Nunito"/>
              </a:rPr>
              <a:t>“reflexive engineering”</a:t>
            </a:r>
            <a:endParaRPr sz="2000" dirty="0">
              <a:latin typeface="Nunito"/>
              <a:ea typeface="Nunito"/>
              <a:cs typeface="Nunito"/>
              <a:sym typeface="Nunito"/>
            </a:endParaRPr>
          </a:p>
          <a:p>
            <a:pPr indent="-342900">
              <a:lnSpc>
                <a:spcPct val="100000"/>
              </a:lnSpc>
              <a:buSzPts val="1800"/>
            </a:pPr>
            <a:endParaRPr lang="en-US" sz="2000" dirty="0" smtClean="0">
              <a:latin typeface="Nunito"/>
              <a:ea typeface="Nunito"/>
              <a:cs typeface="Nunito"/>
              <a:sym typeface="Nunito"/>
            </a:endParaRPr>
          </a:p>
          <a:p>
            <a:pPr indent="-342900">
              <a:lnSpc>
                <a:spcPct val="100000"/>
              </a:lnSpc>
              <a:buSzPts val="1800"/>
            </a:pPr>
            <a:r>
              <a:rPr lang="en" sz="2000" dirty="0" smtClean="0">
                <a:latin typeface="Nunito"/>
                <a:ea typeface="Nunito"/>
                <a:cs typeface="Nunito"/>
                <a:sym typeface="Nunito"/>
              </a:rPr>
              <a:t>Us</a:t>
            </a:r>
            <a:r>
              <a:rPr lang="en-US" sz="2000" dirty="0" smtClean="0">
                <a:latin typeface="Nunito"/>
                <a:ea typeface="Nunito"/>
                <a:cs typeface="Nunito"/>
                <a:sym typeface="Nunito"/>
              </a:rPr>
              <a:t>e a</a:t>
            </a:r>
            <a:r>
              <a:rPr lang="en" sz="2000" dirty="0" smtClean="0">
                <a:latin typeface="Nunito"/>
                <a:ea typeface="Nunito"/>
                <a:cs typeface="Nunito"/>
                <a:sym typeface="Nunito"/>
              </a:rPr>
              <a:t> business </a:t>
            </a:r>
            <a:r>
              <a:rPr lang="en" sz="2000" dirty="0">
                <a:latin typeface="Nunito"/>
                <a:ea typeface="Nunito"/>
                <a:cs typeface="Nunito"/>
                <a:sym typeface="Nunito"/>
              </a:rPr>
              <a:t>model canvas for the composting pilot program </a:t>
            </a:r>
            <a:r>
              <a:rPr lang="en-US" sz="2000" dirty="0" smtClean="0">
                <a:latin typeface="Nunito"/>
                <a:ea typeface="Nunito"/>
                <a:cs typeface="Nunito"/>
                <a:sym typeface="Nunito"/>
              </a:rPr>
              <a:t>to </a:t>
            </a:r>
            <a:r>
              <a:rPr lang="en" sz="2000" dirty="0" smtClean="0">
                <a:latin typeface="Nunito"/>
                <a:ea typeface="Nunito"/>
                <a:cs typeface="Nunito"/>
                <a:sym typeface="Nunito"/>
              </a:rPr>
              <a:t>get </a:t>
            </a:r>
            <a:r>
              <a:rPr lang="en" sz="2000" dirty="0">
                <a:latin typeface="Nunito"/>
                <a:ea typeface="Nunito"/>
                <a:cs typeface="Nunito"/>
                <a:sym typeface="Nunito"/>
              </a:rPr>
              <a:t>a </a:t>
            </a:r>
            <a:endParaRPr lang="en" sz="2000" dirty="0" smtClean="0">
              <a:latin typeface="Nunito"/>
              <a:ea typeface="Nunito"/>
              <a:cs typeface="Nunito"/>
              <a:sym typeface="Nunito"/>
            </a:endParaRPr>
          </a:p>
          <a:p>
            <a:pPr marL="460375" indent="0">
              <a:lnSpc>
                <a:spcPct val="100000"/>
              </a:lnSpc>
              <a:buSzPts val="1800"/>
              <a:buNone/>
            </a:pPr>
            <a:r>
              <a:rPr lang="en" sz="2000" dirty="0" smtClean="0">
                <a:latin typeface="Nunito"/>
                <a:ea typeface="Nunito"/>
                <a:cs typeface="Nunito"/>
                <a:sym typeface="Nunito"/>
              </a:rPr>
              <a:t>product-market </a:t>
            </a:r>
            <a:r>
              <a:rPr lang="en" sz="2000" dirty="0" smtClean="0">
                <a:latin typeface="Nunito"/>
                <a:ea typeface="Nunito"/>
                <a:cs typeface="Nunito"/>
                <a:sym typeface="Nunito"/>
              </a:rPr>
              <a:t>fit</a:t>
            </a:r>
            <a:endParaRPr sz="2000" dirty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0" name="Shape 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5633" y="2614789"/>
            <a:ext cx="2190800" cy="203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661626" y="451638"/>
            <a:ext cx="7502700" cy="7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D</a:t>
            </a:r>
            <a:r>
              <a:rPr lang="en-US" dirty="0" err="1" smtClean="0"/>
              <a:t>esign</a:t>
            </a:r>
            <a:r>
              <a:rPr lang="en-US" dirty="0" smtClean="0"/>
              <a:t> Project </a:t>
            </a:r>
            <a:r>
              <a:rPr lang="en" dirty="0" smtClean="0"/>
              <a:t>3</a:t>
            </a:r>
            <a:endParaRPr dirty="0"/>
          </a:p>
        </p:txBody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533341" y="1313850"/>
            <a:ext cx="6742102" cy="33520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-342900">
              <a:lnSpc>
                <a:spcPct val="150000"/>
              </a:lnSpc>
              <a:buSzPts val="1800"/>
            </a:pPr>
            <a:r>
              <a:rPr lang="en-US" sz="20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</a:t>
            </a:r>
            <a:r>
              <a:rPr lang="en-US" sz="20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esign </a:t>
            </a:r>
            <a:r>
              <a:rPr lang="en-US" sz="20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for a particular customer segment to unleash new ideas</a:t>
            </a:r>
          </a:p>
          <a:p>
            <a:pPr indent="-342900">
              <a:lnSpc>
                <a:spcPct val="150000"/>
              </a:lnSpc>
              <a:buSzPts val="1800"/>
            </a:pPr>
            <a:endParaRPr lang="en-US" sz="2000" dirty="0" smtClean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42900">
              <a:lnSpc>
                <a:spcPct val="150000"/>
              </a:lnSpc>
              <a:buSzPts val="1800"/>
            </a:pPr>
            <a:r>
              <a:rPr lang="en-US" sz="20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</a:t>
            </a:r>
            <a:r>
              <a:rPr lang="en-US" sz="20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evelop </a:t>
            </a:r>
            <a:r>
              <a:rPr lang="en-US" sz="2000" dirty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p</a:t>
            </a:r>
            <a:r>
              <a:rPr lang="en" sz="2000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rototyp</a:t>
            </a:r>
            <a:r>
              <a:rPr lang="en-US" sz="2000" dirty="0" err="1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es</a:t>
            </a:r>
            <a:r>
              <a:rPr lang="en-US" sz="20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" sz="20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for feedback </a:t>
            </a:r>
            <a:endParaRPr lang="en" sz="2000" dirty="0" smtClean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lvl="1" indent="-342900">
              <a:lnSpc>
                <a:spcPct val="150000"/>
              </a:lnSpc>
              <a:buSzPts val="1800"/>
            </a:pPr>
            <a:r>
              <a:rPr lang="en-US" sz="18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G</a:t>
            </a:r>
            <a:r>
              <a:rPr lang="en" sz="18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et </a:t>
            </a:r>
            <a:r>
              <a:rPr lang="en" sz="18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something into users hands </a:t>
            </a:r>
            <a:endParaRPr lang="en" sz="1800" dirty="0" smtClean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lvl="1" indent="-342900">
              <a:lnSpc>
                <a:spcPct val="150000"/>
              </a:lnSpc>
              <a:buSzPts val="1800"/>
            </a:pPr>
            <a:r>
              <a:rPr lang="en-US" sz="18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R</a:t>
            </a:r>
            <a:r>
              <a:rPr lang="en" sz="18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evis</a:t>
            </a:r>
            <a:r>
              <a:rPr lang="en-US" sz="18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</a:t>
            </a:r>
            <a:r>
              <a:rPr lang="en" sz="1800" dirty="0" smtClean="0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based on user feedback</a:t>
            </a:r>
            <a:endParaRPr sz="1800" dirty="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1075" y="2440285"/>
            <a:ext cx="2739519" cy="2225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359594" y="341085"/>
            <a:ext cx="5642445" cy="6145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" dirty="0" smtClean="0"/>
              <a:t>D</a:t>
            </a:r>
            <a:r>
              <a:rPr lang="en-US" dirty="0" err="1" smtClean="0"/>
              <a:t>esign</a:t>
            </a:r>
            <a:r>
              <a:rPr lang="en-US" dirty="0" smtClean="0"/>
              <a:t> </a:t>
            </a:r>
            <a:r>
              <a:rPr lang="en" dirty="0" smtClean="0"/>
              <a:t>P</a:t>
            </a:r>
            <a:r>
              <a:rPr lang="en-US" dirty="0" err="1" smtClean="0"/>
              <a:t>roject</a:t>
            </a:r>
            <a:r>
              <a:rPr lang="en-US" dirty="0" smtClean="0"/>
              <a:t> </a:t>
            </a:r>
            <a:r>
              <a:rPr lang="en" dirty="0" smtClean="0"/>
              <a:t>3 </a:t>
            </a:r>
            <a:r>
              <a:rPr lang="en" dirty="0"/>
              <a:t>Takeaways</a:t>
            </a:r>
            <a:endParaRPr dirty="0"/>
          </a:p>
        </p:txBody>
      </p:sp>
      <p:sp>
        <p:nvSpPr>
          <p:cNvPr id="173" name="Shape 173"/>
          <p:cNvSpPr txBox="1">
            <a:spLocks noGrp="1"/>
          </p:cNvSpPr>
          <p:nvPr>
            <p:ph type="body" idx="1"/>
          </p:nvPr>
        </p:nvSpPr>
        <p:spPr>
          <a:xfrm>
            <a:off x="359593" y="894680"/>
            <a:ext cx="6207471" cy="38296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Nunito"/>
                <a:ea typeface="Cambria" charset="0"/>
                <a:cs typeface="Cambria" charset="0"/>
                <a:sym typeface="Nunito"/>
              </a:rPr>
              <a:t>W</a:t>
            </a:r>
            <a:r>
              <a:rPr lang="en" sz="1600" b="1" dirty="0" err="1" smtClean="0">
                <a:latin typeface="Nunito"/>
                <a:ea typeface="Cambria" charset="0"/>
                <a:cs typeface="Cambria" charset="0"/>
                <a:sym typeface="Nunito"/>
              </a:rPr>
              <a:t>ork</a:t>
            </a:r>
            <a:r>
              <a:rPr lang="en" sz="1600" b="1" dirty="0" smtClean="0">
                <a:latin typeface="Nunito"/>
                <a:ea typeface="Cambria" charset="0"/>
                <a:cs typeface="Cambria" charset="0"/>
                <a:sym typeface="Nunito"/>
              </a:rPr>
              <a:t> </a:t>
            </a:r>
            <a:r>
              <a:rPr lang="en" sz="1600" b="1" dirty="0">
                <a:latin typeface="Nunito"/>
                <a:ea typeface="Cambria" charset="0"/>
                <a:cs typeface="Cambria" charset="0"/>
                <a:sym typeface="Nunito"/>
              </a:rPr>
              <a:t>off a business </a:t>
            </a:r>
            <a:r>
              <a:rPr lang="en" sz="1600" b="1" dirty="0" smtClean="0">
                <a:latin typeface="Nunito"/>
                <a:ea typeface="Cambria" charset="0"/>
                <a:cs typeface="Cambria" charset="0"/>
                <a:sym typeface="Nunito"/>
              </a:rPr>
              <a:t>model</a:t>
            </a:r>
          </a:p>
          <a:p>
            <a:pPr marL="571500" lvl="1" indent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en-US" sz="1600" dirty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S</a:t>
            </a:r>
            <a:r>
              <a:rPr lang="en-US" sz="1600" dirty="0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elect </a:t>
            </a:r>
            <a:r>
              <a:rPr lang="en-US" sz="1600" dirty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specific groups </a:t>
            </a:r>
            <a:r>
              <a:rPr lang="en-US" sz="1600" dirty="0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to </a:t>
            </a:r>
            <a:r>
              <a:rPr lang="en-US" sz="1600" dirty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consider their wants and </a:t>
            </a:r>
            <a:r>
              <a:rPr lang="en-US" sz="1600" dirty="0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needs</a:t>
            </a:r>
          </a:p>
          <a:p>
            <a:pPr marL="571500" lvl="1" indent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en-US" sz="1600" dirty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D</a:t>
            </a:r>
            <a:r>
              <a:rPr lang="en-US" sz="1600" dirty="0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esign </a:t>
            </a:r>
            <a:r>
              <a:rPr lang="en-US" sz="1600" dirty="0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specific </a:t>
            </a:r>
            <a:r>
              <a:rPr lang="en-US" sz="1600" dirty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questions </a:t>
            </a:r>
            <a:r>
              <a:rPr lang="en-US" sz="1600" dirty="0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to determine customer values </a:t>
            </a:r>
            <a:r>
              <a:rPr lang="en-US" sz="1600" dirty="0" err="1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Sormulate</a:t>
            </a:r>
            <a:r>
              <a:rPr lang="en-US" sz="1600" dirty="0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 </a:t>
            </a:r>
            <a:r>
              <a:rPr lang="en-US" sz="1600" dirty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designs that </a:t>
            </a:r>
            <a:r>
              <a:rPr lang="en-US" sz="1600" dirty="0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</a:rPr>
              <a:t>meet customer wants/needs</a:t>
            </a:r>
            <a:endParaRPr lang="en" sz="1600" dirty="0" smtClean="0">
              <a:solidFill>
                <a:schemeClr val="bg2"/>
              </a:solidFill>
              <a:latin typeface="Nunito"/>
              <a:ea typeface="Cambria" charset="0"/>
              <a:cs typeface="Cambria" charset="0"/>
              <a:sym typeface="Nunito"/>
            </a:endParaRPr>
          </a:p>
          <a:p>
            <a:pPr marL="11430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-US" sz="1600" b="1" dirty="0" smtClean="0">
              <a:solidFill>
                <a:schemeClr val="bg2"/>
              </a:solidFill>
              <a:latin typeface="Nunito"/>
              <a:ea typeface="Cambria" charset="0"/>
              <a:cs typeface="Cambria" charset="0"/>
              <a:sym typeface="Nunito"/>
            </a:endParaRPr>
          </a:p>
          <a:p>
            <a:pPr marL="11430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  <a:sym typeface="Nunito"/>
              </a:rPr>
              <a:t>Use </a:t>
            </a:r>
            <a:r>
              <a:rPr lang="en" sz="1600" b="1" dirty="0" smtClean="0">
                <a:solidFill>
                  <a:schemeClr val="bg2"/>
                </a:solidFill>
                <a:latin typeface="Nunito"/>
                <a:ea typeface="Cambria" charset="0"/>
                <a:cs typeface="Cambria" charset="0"/>
                <a:sym typeface="Nunito"/>
              </a:rPr>
              <a:t>advanced </a:t>
            </a:r>
            <a:r>
              <a:rPr lang="en" sz="1600" b="1" dirty="0" smtClean="0">
                <a:latin typeface="Nunito"/>
                <a:ea typeface="Cambria" charset="0"/>
                <a:cs typeface="Cambria" charset="0"/>
                <a:sym typeface="Nunito"/>
              </a:rPr>
              <a:t>brainstorming</a:t>
            </a:r>
          </a:p>
          <a:p>
            <a:pPr marL="571500" lvl="1" indent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Co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nstraints 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add perspective</a:t>
            </a:r>
            <a:endParaRPr lang="en-US" sz="1600" dirty="0">
              <a:latin typeface="Nunito"/>
              <a:ea typeface="Cambria" charset="0"/>
              <a:cs typeface="Cambria" charset="0"/>
            </a:endParaRPr>
          </a:p>
          <a:p>
            <a:pPr marL="596900" lvl="1" indent="0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-US" sz="1600" dirty="0">
                <a:latin typeface="Nunito"/>
                <a:ea typeface="Cambria" charset="0"/>
                <a:cs typeface="Cambria" charset="0"/>
              </a:rPr>
              <a:t>D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evelop 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imaginative ideas</a:t>
            </a:r>
            <a:endParaRPr lang="en-US" sz="1600" dirty="0">
              <a:latin typeface="Nunito"/>
              <a:ea typeface="Cambria" charset="0"/>
              <a:cs typeface="Cambria" charset="0"/>
            </a:endParaRPr>
          </a:p>
          <a:p>
            <a:pPr marL="596900" lvl="1" indent="0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-US" sz="1600" dirty="0">
                <a:latin typeface="Nunito"/>
                <a:ea typeface="Cambria" charset="0"/>
                <a:cs typeface="Cambria" charset="0"/>
              </a:rPr>
              <a:t>U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nrealistic </a:t>
            </a:r>
            <a:r>
              <a:rPr lang="en-US" sz="1600" dirty="0">
                <a:latin typeface="Nunito"/>
                <a:ea typeface="Cambria" charset="0"/>
                <a:cs typeface="Cambria" charset="0"/>
              </a:rPr>
              <a:t>solutions 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may be useful</a:t>
            </a:r>
            <a:endParaRPr lang="en-US" sz="1600" dirty="0">
              <a:latin typeface="Nunito"/>
              <a:ea typeface="Cambria" charset="0"/>
              <a:cs typeface="Cambria" charset="0"/>
            </a:endParaRPr>
          </a:p>
          <a:p>
            <a:pPr marL="596900" lvl="1" indent="0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-US" sz="1600" dirty="0">
                <a:latin typeface="Nunito"/>
                <a:ea typeface="Cambria" charset="0"/>
                <a:cs typeface="Cambria" charset="0"/>
              </a:rPr>
              <a:t>M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ore 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firepower in a group</a:t>
            </a:r>
            <a:endParaRPr sz="1600" dirty="0">
              <a:latin typeface="Nunito"/>
              <a:ea typeface="Cambria" charset="0"/>
              <a:cs typeface="Cambria" charset="0"/>
              <a:sym typeface="Nunito"/>
            </a:endParaRPr>
          </a:p>
          <a:p>
            <a:pPr marL="11430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lang="en" sz="1600" dirty="0" smtClean="0">
              <a:latin typeface="Nunito"/>
              <a:ea typeface="Cambria" charset="0"/>
              <a:cs typeface="Cambria" charset="0"/>
              <a:sym typeface="Nunito"/>
            </a:endParaRPr>
          </a:p>
          <a:p>
            <a:pPr marL="114300"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1600" b="1" dirty="0">
                <a:latin typeface="Nunito"/>
                <a:ea typeface="Cambria" charset="0"/>
                <a:cs typeface="Cambria" charset="0"/>
                <a:sym typeface="Nunito"/>
              </a:rPr>
              <a:t>W</a:t>
            </a:r>
            <a:r>
              <a:rPr lang="en" sz="1600" b="1" dirty="0" err="1" smtClean="0">
                <a:latin typeface="Nunito"/>
                <a:ea typeface="Cambria" charset="0"/>
                <a:cs typeface="Cambria" charset="0"/>
                <a:sym typeface="Nunito"/>
              </a:rPr>
              <a:t>ork</a:t>
            </a:r>
            <a:r>
              <a:rPr lang="en" sz="1600" b="1" dirty="0" smtClean="0">
                <a:latin typeface="Nunito"/>
                <a:ea typeface="Cambria" charset="0"/>
                <a:cs typeface="Cambria" charset="0"/>
                <a:sym typeface="Nunito"/>
              </a:rPr>
              <a:t> </a:t>
            </a:r>
            <a:r>
              <a:rPr lang="en" sz="1600" b="1" dirty="0">
                <a:latin typeface="Nunito"/>
                <a:ea typeface="Cambria" charset="0"/>
                <a:cs typeface="Cambria" charset="0"/>
                <a:sym typeface="Nunito"/>
              </a:rPr>
              <a:t>in groups more </a:t>
            </a:r>
            <a:r>
              <a:rPr lang="en" sz="1600" b="1" dirty="0" smtClean="0">
                <a:latin typeface="Nunito"/>
                <a:ea typeface="Cambria" charset="0"/>
                <a:cs typeface="Cambria" charset="0"/>
                <a:sym typeface="Nunito"/>
              </a:rPr>
              <a:t>effectively</a:t>
            </a:r>
          </a:p>
          <a:p>
            <a:pPr marL="571500" lvl="1" indent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en-US" sz="1600" dirty="0">
                <a:latin typeface="Nunito"/>
                <a:ea typeface="Cambria" charset="0"/>
                <a:cs typeface="Cambria" charset="0"/>
              </a:rPr>
              <a:t>D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iscuss 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different viewpoints</a:t>
            </a:r>
          </a:p>
          <a:p>
            <a:pPr marL="571500" lvl="1" indent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en-US" sz="1600" dirty="0">
                <a:latin typeface="Nunito"/>
                <a:ea typeface="Cambria" charset="0"/>
                <a:cs typeface="Cambria" charset="0"/>
              </a:rPr>
              <a:t>L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eads </a:t>
            </a:r>
            <a:r>
              <a:rPr lang="en-US" sz="1600" dirty="0" smtClean="0">
                <a:latin typeface="Nunito"/>
                <a:ea typeface="Cambria" charset="0"/>
                <a:cs typeface="Cambria" charset="0"/>
              </a:rPr>
              <a:t>to better insights and better designs</a:t>
            </a:r>
            <a:endParaRPr lang="en-US" sz="1600" dirty="0">
              <a:latin typeface="Nunito"/>
              <a:ea typeface="Cambria" charset="0"/>
              <a:cs typeface="Cambria" charset="0"/>
            </a:endParaRPr>
          </a:p>
          <a:p>
            <a:pPr lvl="1" indent="-342900">
              <a:spcBef>
                <a:spcPts val="0"/>
              </a:spcBef>
              <a:buSzPts val="1800"/>
              <a:buFont typeface="Nunito"/>
              <a:buChar char="●"/>
            </a:pPr>
            <a:endParaRPr lang="en" sz="1600" dirty="0" smtClean="0">
              <a:latin typeface="Nunito"/>
              <a:ea typeface="Nunito"/>
              <a:cs typeface="Nunito"/>
              <a:sym typeface="Nunito"/>
            </a:endParaRP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</a:pPr>
            <a:endParaRPr sz="1800" dirty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" name="Shape 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4788" y="424067"/>
            <a:ext cx="2298640" cy="2146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hape 80"/>
          <p:cNvPicPr preferRelativeResize="0"/>
          <p:nvPr/>
        </p:nvPicPr>
        <p:blipFill rotWithShape="1">
          <a:blip r:embed="rId4">
            <a:alphaModFix/>
          </a:blip>
          <a:srcRect b="6182"/>
          <a:stretch/>
        </p:blipFill>
        <p:spPr>
          <a:xfrm>
            <a:off x="6394788" y="2663354"/>
            <a:ext cx="2317268" cy="2021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399203" y="678756"/>
            <a:ext cx="8209338" cy="38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D</a:t>
            </a:r>
            <a:r>
              <a:rPr lang="en-US" dirty="0" err="1" smtClean="0"/>
              <a:t>esign</a:t>
            </a:r>
            <a:r>
              <a:rPr lang="en-US" dirty="0" smtClean="0"/>
              <a:t> </a:t>
            </a:r>
            <a:r>
              <a:rPr lang="en" dirty="0" smtClean="0"/>
              <a:t>P</a:t>
            </a:r>
            <a:r>
              <a:rPr lang="en-US" dirty="0" err="1" smtClean="0"/>
              <a:t>roject</a:t>
            </a:r>
            <a:r>
              <a:rPr lang="en-US" dirty="0" smtClean="0"/>
              <a:t> </a:t>
            </a:r>
            <a:r>
              <a:rPr lang="en" dirty="0" smtClean="0"/>
              <a:t>4</a:t>
            </a:r>
            <a:br>
              <a:rPr lang="en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000000"/>
                </a:solidFill>
              </a:rPr>
              <a:t>U</a:t>
            </a:r>
            <a:r>
              <a:rPr lang="en-US" dirty="0" smtClean="0">
                <a:solidFill>
                  <a:srgbClr val="000000"/>
                </a:solidFill>
              </a:rPr>
              <a:t>se </a:t>
            </a:r>
            <a:r>
              <a:rPr lang="en-US" dirty="0" smtClean="0">
                <a:solidFill>
                  <a:srgbClr val="000000"/>
                </a:solidFill>
              </a:rPr>
              <a:t>prototypes to collect feedback</a:t>
            </a:r>
            <a:endParaRPr dirty="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922" y="2223619"/>
            <a:ext cx="2989619" cy="225561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0855" y="434782"/>
            <a:ext cx="3144519" cy="704904"/>
          </a:xfrm>
        </p:spPr>
        <p:txBody>
          <a:bodyPr/>
          <a:lstStyle/>
          <a:p>
            <a:r>
              <a:rPr lang="en-US" dirty="0" smtClean="0"/>
              <a:t>Group 1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347983" y="1021311"/>
            <a:ext cx="4371948" cy="3524300"/>
            <a:chOff x="3963669" y="583990"/>
            <a:chExt cx="4623415" cy="385745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63669" y="583990"/>
              <a:ext cx="4419983" cy="3334801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4015084" y="3936142"/>
              <a:ext cx="4572000" cy="50530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/>
              <a:r>
                <a:rPr lang="en-US" sz="1200" dirty="0" smtClean="0"/>
                <a:t>A prototype </a:t>
              </a:r>
              <a:r>
                <a:rPr lang="en-US" sz="1200" dirty="0"/>
                <a:t>of a version of the game </a:t>
              </a:r>
              <a:r>
                <a:rPr lang="en-US" sz="1200" i="1" dirty="0" smtClean="0"/>
                <a:t>Wipeout</a:t>
              </a:r>
              <a:r>
                <a:rPr lang="en-US" sz="1200" dirty="0" smtClean="0"/>
                <a:t> </a:t>
              </a:r>
              <a:r>
                <a:rPr lang="en-US" sz="1200" dirty="0"/>
                <a:t>where people crash into pits of compost. </a:t>
              </a:r>
            </a:p>
          </p:txBody>
        </p:sp>
      </p:grpSp>
      <p:sp>
        <p:nvSpPr>
          <p:cNvPr id="6" name="Rectangle 5"/>
          <p:cNvSpPr/>
          <p:nvPr/>
        </p:nvSpPr>
        <p:spPr>
          <a:xfrm>
            <a:off x="540855" y="1040341"/>
            <a:ext cx="369984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 smtClean="0">
                <a:latin typeface="Nunito"/>
                <a:cs typeface="Times New Roman" panose="02020603050405020304" pitchFamily="18" charset="0"/>
              </a:rPr>
              <a:t>“</a:t>
            </a:r>
            <a:r>
              <a:rPr lang="en-US" i="1" dirty="0" smtClean="0">
                <a:latin typeface="Nunito"/>
                <a:cs typeface="Times New Roman" panose="02020603050405020304" pitchFamily="18" charset="0"/>
              </a:rPr>
              <a:t>Wipeout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is a show where people run around on obstacles, and if they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fall,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they land in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water. </a:t>
            </a:r>
            <a:endParaRPr lang="en-US" dirty="0" smtClean="0">
              <a:latin typeface="Nunito"/>
              <a:cs typeface="Times New Roman" panose="02020603050405020304" pitchFamily="18" charset="0"/>
            </a:endParaRPr>
          </a:p>
          <a:p>
            <a:pPr lvl="0"/>
            <a:endParaRPr lang="en-US" dirty="0">
              <a:latin typeface="Nunito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latin typeface="Nunito"/>
                <a:cs typeface="Times New Roman" panose="02020603050405020304" pitchFamily="18" charset="0"/>
              </a:rPr>
              <a:t>Our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idea was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to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have them fall into compost instead, to raise awareness about the issue of food waste in a fun way. </a:t>
            </a:r>
            <a:endParaRPr lang="en-US" dirty="0" smtClean="0">
              <a:latin typeface="Nunito"/>
              <a:cs typeface="Times New Roman" panose="02020603050405020304" pitchFamily="18" charset="0"/>
            </a:endParaRPr>
          </a:p>
          <a:p>
            <a:pPr lvl="0"/>
            <a:endParaRPr lang="en-US" dirty="0">
              <a:latin typeface="Nunito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latin typeface="Nunito"/>
                <a:cs typeface="Times New Roman" panose="02020603050405020304" pitchFamily="18" charset="0"/>
              </a:rPr>
              <a:t>It’s crazy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,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but could increase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awareness. </a:t>
            </a:r>
            <a:endParaRPr lang="en-US" dirty="0" smtClean="0">
              <a:latin typeface="Nunito"/>
              <a:cs typeface="Times New Roman" panose="02020603050405020304" pitchFamily="18" charset="0"/>
            </a:endParaRPr>
          </a:p>
          <a:p>
            <a:pPr lvl="0"/>
            <a:endParaRPr lang="en-US" dirty="0">
              <a:latin typeface="Nunito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latin typeface="Nunito"/>
                <a:cs typeface="Times New Roman" panose="02020603050405020304" pitchFamily="18" charset="0"/>
              </a:rPr>
              <a:t>It didn’t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make composting easier or alleviate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problems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of middle-class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families, our target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audience.</a:t>
            </a:r>
          </a:p>
          <a:p>
            <a:pPr lvl="0"/>
            <a:endParaRPr lang="en-US" dirty="0">
              <a:latin typeface="Nunito"/>
              <a:cs typeface="Times New Roman" panose="02020603050405020304" pitchFamily="18" charset="0"/>
            </a:endParaRPr>
          </a:p>
          <a:p>
            <a:pPr lvl="0"/>
            <a:r>
              <a:rPr lang="en-US" dirty="0" smtClean="0">
                <a:latin typeface="Nunito"/>
                <a:cs typeface="Times New Roman" panose="02020603050405020304" pitchFamily="18" charset="0"/>
              </a:rPr>
              <a:t>I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was reluctant to agree to this idea; however, my group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was persistent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so we ended up going with it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.”</a:t>
            </a:r>
            <a:endParaRPr lang="en-US" dirty="0">
              <a:latin typeface="Nunit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2085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110" y="368524"/>
            <a:ext cx="2440885" cy="598887"/>
          </a:xfrm>
        </p:spPr>
        <p:txBody>
          <a:bodyPr/>
          <a:lstStyle/>
          <a:p>
            <a:r>
              <a:rPr lang="en-US" dirty="0" smtClean="0"/>
              <a:t>Group 2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95"/>
          <a:stretch/>
        </p:blipFill>
        <p:spPr>
          <a:xfrm rot="5400000">
            <a:off x="6297335" y="576520"/>
            <a:ext cx="1963398" cy="2078416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4" t="-50" r="-898"/>
          <a:stretch/>
        </p:blipFill>
        <p:spPr>
          <a:xfrm rot="5400000">
            <a:off x="6436715" y="2546312"/>
            <a:ext cx="1954980" cy="23487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7359" y="979822"/>
            <a:ext cx="483952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Nunito"/>
                <a:ea typeface="Calibri" panose="020F0502020204030204" pitchFamily="34" charset="0"/>
              </a:rPr>
              <a:t>“Our </a:t>
            </a:r>
            <a:r>
              <a:rPr lang="en-US" dirty="0">
                <a:latin typeface="Nunito"/>
                <a:ea typeface="Calibri" panose="020F0502020204030204" pitchFamily="34" charset="0"/>
              </a:rPr>
              <a:t>prototype was a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basic </a:t>
            </a:r>
            <a:r>
              <a:rPr lang="en-US" dirty="0">
                <a:latin typeface="Nunito"/>
                <a:ea typeface="Calibri" panose="020F0502020204030204" pitchFamily="34" charset="0"/>
              </a:rPr>
              <a:t>composting box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where people </a:t>
            </a:r>
            <a:r>
              <a:rPr lang="en-US" dirty="0">
                <a:latin typeface="Nunito"/>
                <a:ea typeface="Calibri" panose="020F0502020204030204" pitchFamily="34" charset="0"/>
              </a:rPr>
              <a:t>could drop off food waste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on a grocery trip, earning </a:t>
            </a:r>
            <a:r>
              <a:rPr lang="en-US" dirty="0">
                <a:latin typeface="Nunito"/>
                <a:ea typeface="Calibri" panose="020F0502020204030204" pitchFamily="34" charset="0"/>
              </a:rPr>
              <a:t>rewards like gas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points or a </a:t>
            </a:r>
            <a:r>
              <a:rPr lang="en-US" dirty="0">
                <a:latin typeface="Nunito"/>
                <a:ea typeface="Calibri" panose="020F0502020204030204" pitchFamily="34" charset="0"/>
              </a:rPr>
              <a:t>percentage off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their </a:t>
            </a:r>
            <a:r>
              <a:rPr lang="en-US" dirty="0">
                <a:latin typeface="Nunito"/>
                <a:ea typeface="Calibri" panose="020F0502020204030204" pitchFamily="34" charset="0"/>
              </a:rPr>
              <a:t>purchase. </a:t>
            </a:r>
            <a:endParaRPr lang="en-US" dirty="0" smtClean="0">
              <a:latin typeface="Nunito"/>
              <a:ea typeface="Calibri" panose="020F0502020204030204" pitchFamily="34" charset="0"/>
            </a:endParaRPr>
          </a:p>
          <a:p>
            <a:endParaRPr lang="en-US" dirty="0">
              <a:latin typeface="Nunito"/>
              <a:ea typeface="Calibri" panose="020F0502020204030204" pitchFamily="34" charset="0"/>
            </a:endParaRPr>
          </a:p>
          <a:p>
            <a:r>
              <a:rPr lang="en-US" dirty="0">
                <a:latin typeface="Nunito"/>
                <a:ea typeface="Calibri" panose="020F0502020204030204" pitchFamily="34" charset="0"/>
              </a:rPr>
              <a:t>We interviewed families with children about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the idea and received a </a:t>
            </a:r>
            <a:r>
              <a:rPr lang="en-US" dirty="0">
                <a:latin typeface="Nunito"/>
                <a:ea typeface="Calibri" panose="020F0502020204030204" pitchFamily="34" charset="0"/>
              </a:rPr>
              <a:t>lot of positive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feedback. </a:t>
            </a:r>
            <a:r>
              <a:rPr lang="en-US" dirty="0">
                <a:latin typeface="Nunito"/>
                <a:ea typeface="Calibri" panose="020F0502020204030204" pitchFamily="34" charset="0"/>
              </a:rPr>
              <a:t>Some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suggested tiered rewards—the more compost</a:t>
            </a:r>
            <a:r>
              <a:rPr lang="en-US" dirty="0">
                <a:latin typeface="Nunito"/>
                <a:ea typeface="Calibri" panose="020F0502020204030204" pitchFamily="34" charset="0"/>
              </a:rPr>
              <a:t>, the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more rewards. </a:t>
            </a:r>
          </a:p>
          <a:p>
            <a:endParaRPr lang="en-US" dirty="0">
              <a:latin typeface="Nunito"/>
              <a:ea typeface="Calibri" panose="020F0502020204030204" pitchFamily="34" charset="0"/>
            </a:endParaRPr>
          </a:p>
          <a:p>
            <a:r>
              <a:rPr lang="en-US" dirty="0" smtClean="0">
                <a:latin typeface="Nunito"/>
                <a:ea typeface="Calibri" panose="020F0502020204030204" pitchFamily="34" charset="0"/>
              </a:rPr>
              <a:t>I </a:t>
            </a:r>
            <a:r>
              <a:rPr lang="en-US" dirty="0">
                <a:latin typeface="Nunito"/>
                <a:ea typeface="Calibri" panose="020F0502020204030204" pitchFamily="34" charset="0"/>
              </a:rPr>
              <a:t>think that our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prototype was helpful in generating feedback</a:t>
            </a:r>
            <a:r>
              <a:rPr lang="en-US" dirty="0">
                <a:latin typeface="Nunito"/>
                <a:ea typeface="Calibri" panose="020F0502020204030204" pitchFamily="34" charset="0"/>
              </a:rPr>
              <a:t>. </a:t>
            </a:r>
            <a:endParaRPr lang="en-US" dirty="0" smtClean="0">
              <a:latin typeface="Nunito"/>
              <a:ea typeface="Calibri" panose="020F0502020204030204" pitchFamily="34" charset="0"/>
            </a:endParaRPr>
          </a:p>
          <a:p>
            <a:endParaRPr lang="en-US" dirty="0">
              <a:latin typeface="Nunito"/>
              <a:ea typeface="Calibri" panose="020F0502020204030204" pitchFamily="34" charset="0"/>
            </a:endParaRPr>
          </a:p>
          <a:p>
            <a:r>
              <a:rPr lang="en-US" dirty="0" smtClean="0">
                <a:latin typeface="Nunito"/>
                <a:ea typeface="Calibri" panose="020F0502020204030204" pitchFamily="34" charset="0"/>
              </a:rPr>
              <a:t>If </a:t>
            </a:r>
            <a:r>
              <a:rPr lang="en-US" dirty="0">
                <a:latin typeface="Nunito"/>
                <a:ea typeface="Calibri" panose="020F0502020204030204" pitchFamily="34" charset="0"/>
              </a:rPr>
              <a:t>we had just interviewed without the box, then we probably would have gotten a lot of weird looks and 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‘No</a:t>
            </a:r>
            <a:r>
              <a:rPr lang="en-US" dirty="0">
                <a:latin typeface="Nunito"/>
                <a:ea typeface="Calibri" panose="020F0502020204030204" pitchFamily="34" charset="0"/>
              </a:rPr>
              <a:t>, thank </a:t>
            </a:r>
            <a:r>
              <a:rPr lang="en-US" dirty="0" err="1" smtClean="0">
                <a:latin typeface="Nunito"/>
                <a:ea typeface="Calibri" panose="020F0502020204030204" pitchFamily="34" charset="0"/>
              </a:rPr>
              <a:t>you’s</a:t>
            </a:r>
            <a:r>
              <a:rPr lang="en-US" dirty="0" smtClean="0">
                <a:latin typeface="Nunito"/>
                <a:ea typeface="Calibri" panose="020F0502020204030204" pitchFamily="34" charset="0"/>
              </a:rPr>
              <a:t>.’”</a:t>
            </a:r>
            <a:endParaRPr lang="en-US" dirty="0">
              <a:effectLst/>
              <a:latin typeface="Nunito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377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359" y="196244"/>
            <a:ext cx="1857789" cy="748655"/>
          </a:xfrm>
        </p:spPr>
        <p:txBody>
          <a:bodyPr/>
          <a:lstStyle/>
          <a:p>
            <a:r>
              <a:rPr lang="en-US" dirty="0" smtClean="0"/>
              <a:t>Group 3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07483" y="842993"/>
            <a:ext cx="484884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Nunito"/>
                <a:cs typeface="Times New Roman" panose="02020603050405020304" pitchFamily="18" charset="0"/>
              </a:rPr>
              <a:t>“We prototyped a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composting magic show with David Blaine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escaping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from a pile of compost,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coupled with environmental science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fair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projects, including information booths on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how to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compost. </a:t>
            </a:r>
          </a:p>
          <a:p>
            <a:endParaRPr lang="en-US" dirty="0">
              <a:latin typeface="Nunito"/>
              <a:cs typeface="Times New Roman" panose="02020603050405020304" pitchFamily="18" charset="0"/>
            </a:endParaRPr>
          </a:p>
          <a:p>
            <a:r>
              <a:rPr lang="en-US" dirty="0" smtClean="0">
                <a:latin typeface="Nunito"/>
                <a:cs typeface="Times New Roman" panose="02020603050405020304" pitchFamily="18" charset="0"/>
              </a:rPr>
              <a:t>Our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prototype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sketched the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event on </a:t>
            </a:r>
            <a:r>
              <a:rPr lang="en-US" dirty="0" err="1" smtClean="0">
                <a:latin typeface="Nunito"/>
                <a:cs typeface="Times New Roman" panose="02020603050405020304" pitchFamily="18" charset="0"/>
              </a:rPr>
              <a:t>McKeldin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Mall, along with an individual sketch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of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each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booth. </a:t>
            </a:r>
          </a:p>
          <a:p>
            <a:endParaRPr lang="en-US" dirty="0">
              <a:latin typeface="Nunito"/>
              <a:cs typeface="Times New Roman" panose="02020603050405020304" pitchFamily="18" charset="0"/>
            </a:endParaRPr>
          </a:p>
          <a:p>
            <a:r>
              <a:rPr lang="en-US" dirty="0">
                <a:latin typeface="Nunito"/>
                <a:cs typeface="Times New Roman" panose="02020603050405020304" pitchFamily="18" charset="0"/>
              </a:rPr>
              <a:t>F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eedback focused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on the science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fair; that it should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focus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on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environmental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projects related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to the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theme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of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composting. People also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asked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how it would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work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and attract students. </a:t>
            </a:r>
          </a:p>
          <a:p>
            <a:endParaRPr lang="en-US" dirty="0">
              <a:latin typeface="Nunito"/>
              <a:cs typeface="Times New Roman" panose="02020603050405020304" pitchFamily="18" charset="0"/>
            </a:endParaRPr>
          </a:p>
          <a:p>
            <a:r>
              <a:rPr lang="en-US" dirty="0">
                <a:latin typeface="Nunito"/>
                <a:cs typeface="Times New Roman" panose="02020603050405020304" pitchFamily="18" charset="0"/>
              </a:rPr>
              <a:t>W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e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decided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to advertise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the science fair in elementary and middle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schools to draw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in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parents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who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would </a:t>
            </a:r>
            <a:r>
              <a:rPr lang="en-US" dirty="0">
                <a:latin typeface="Nunito"/>
                <a:cs typeface="Times New Roman" panose="02020603050405020304" pitchFamily="18" charset="0"/>
              </a:rPr>
              <a:t>be the main </a:t>
            </a:r>
            <a:r>
              <a:rPr lang="en-US" dirty="0" smtClean="0">
                <a:latin typeface="Nunito"/>
                <a:cs typeface="Times New Roman" panose="02020603050405020304" pitchFamily="18" charset="0"/>
              </a:rPr>
              <a:t>audience for composting information.”</a:t>
            </a:r>
            <a:endParaRPr lang="en-US" dirty="0">
              <a:latin typeface="Nunito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84627" y="-14673157"/>
            <a:ext cx="4114800" cy="5486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9995" t="7154" b="16851"/>
          <a:stretch/>
        </p:blipFill>
        <p:spPr>
          <a:xfrm>
            <a:off x="5583309" y="719678"/>
            <a:ext cx="2989392" cy="3786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964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567359" y="395027"/>
            <a:ext cx="6706590" cy="7122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Takeaways from D</a:t>
            </a:r>
            <a:r>
              <a:rPr lang="en-US" dirty="0" err="1" smtClean="0"/>
              <a:t>esign</a:t>
            </a:r>
            <a:r>
              <a:rPr lang="en-US" dirty="0"/>
              <a:t> </a:t>
            </a:r>
            <a:r>
              <a:rPr lang="en" dirty="0" smtClean="0"/>
              <a:t>P</a:t>
            </a:r>
            <a:r>
              <a:rPr lang="en-US" dirty="0" err="1" smtClean="0"/>
              <a:t>roject</a:t>
            </a:r>
            <a:r>
              <a:rPr lang="en-US" dirty="0" smtClean="0"/>
              <a:t> </a:t>
            </a:r>
            <a:r>
              <a:rPr lang="en" dirty="0" smtClean="0"/>
              <a:t>4</a:t>
            </a:r>
            <a:r>
              <a:rPr lang="en" dirty="0"/>
              <a:t/>
            </a:r>
            <a:br>
              <a:rPr lang="en" dirty="0"/>
            </a:br>
            <a:endParaRPr dirty="0"/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501100" y="1213312"/>
            <a:ext cx="7505700" cy="308039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lnSpc>
                <a:spcPct val="100000"/>
              </a:lnSpc>
            </a:pPr>
            <a:r>
              <a:rPr lang="en-US" sz="2000" dirty="0" smtClean="0">
                <a:latin typeface="Nunito"/>
                <a:ea typeface="Nunito"/>
                <a:cs typeface="Nunito"/>
                <a:sym typeface="Nunito"/>
              </a:rPr>
              <a:t>Silly doesn’t mean </a:t>
            </a:r>
            <a:r>
              <a:rPr lang="en-US" sz="2000" dirty="0" smtClean="0">
                <a:latin typeface="Nunito"/>
                <a:ea typeface="Nunito"/>
                <a:cs typeface="Nunito"/>
                <a:sym typeface="Nunito"/>
              </a:rPr>
              <a:t>useless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sz="1800" dirty="0">
                <a:latin typeface="Nunito"/>
                <a:ea typeface="Nunito"/>
                <a:cs typeface="Nunito"/>
                <a:sym typeface="Nunito"/>
              </a:rPr>
              <a:t>U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nfeasible 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ideas are useful </a:t>
            </a:r>
            <a:r>
              <a:rPr lang="en-US" sz="1800" dirty="0">
                <a:latin typeface="Nunito"/>
                <a:ea typeface="Nunito"/>
                <a:cs typeface="Nunito"/>
                <a:sym typeface="Nunito"/>
              </a:rPr>
              <a:t>f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or starting conversations with 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people</a:t>
            </a:r>
          </a:p>
          <a:p>
            <a:pPr marL="800100" lvl="1" indent="-342900">
              <a:lnSpc>
                <a:spcPct val="100000"/>
              </a:lnSpc>
            </a:pPr>
            <a:r>
              <a:rPr lang="en-US" sz="1800" dirty="0">
                <a:latin typeface="Nunito"/>
                <a:ea typeface="Nunito"/>
                <a:cs typeface="Nunito"/>
                <a:sym typeface="Nunito"/>
              </a:rPr>
              <a:t>C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onversations </a:t>
            </a:r>
            <a:r>
              <a:rPr lang="en-US" sz="1800" dirty="0" smtClean="0">
                <a:latin typeface="Nunito"/>
                <a:ea typeface="Nunito"/>
                <a:cs typeface="Nunito"/>
                <a:sym typeface="Nunito"/>
              </a:rPr>
              <a:t>lead to understanding what people think/want/need</a:t>
            </a:r>
          </a:p>
          <a:p>
            <a:pPr marL="342900" lvl="1" indent="-342900">
              <a:lnSpc>
                <a:spcPct val="100000"/>
              </a:lnSpc>
              <a:spcBef>
                <a:spcPts val="0"/>
              </a:spcBef>
              <a:buSzPts val="1300"/>
            </a:pPr>
            <a:endParaRPr lang="en-US" sz="2000" dirty="0" smtClean="0">
              <a:latin typeface="Nunito"/>
              <a:ea typeface="Nunito"/>
              <a:cs typeface="Nunito"/>
              <a:sym typeface="Nunito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2000" dirty="0">
                <a:latin typeface="Nunito"/>
                <a:ea typeface="Nunito"/>
                <a:cs typeface="Nunito"/>
                <a:sym typeface="Nunito"/>
              </a:rPr>
              <a:t>P</a:t>
            </a:r>
            <a:r>
              <a:rPr lang="en-US" sz="2000" dirty="0" smtClean="0">
                <a:latin typeface="Nunito"/>
                <a:ea typeface="Nunito"/>
                <a:cs typeface="Nunito"/>
                <a:sym typeface="Nunito"/>
              </a:rPr>
              <a:t>rototypes help generate questions and reactions</a:t>
            </a:r>
          </a:p>
          <a:p>
            <a:pPr marL="342900" indent="-342900">
              <a:lnSpc>
                <a:spcPct val="100000"/>
              </a:lnSpc>
            </a:pPr>
            <a:endParaRPr lang="en-US" sz="2000" dirty="0" smtClean="0">
              <a:latin typeface="Nunito"/>
              <a:ea typeface="Nunito"/>
              <a:cs typeface="Nunito"/>
              <a:sym typeface="Nunito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2000" dirty="0" smtClean="0">
                <a:latin typeface="Nunito"/>
                <a:ea typeface="Nunito"/>
                <a:cs typeface="Nunito"/>
                <a:sym typeface="Nunito"/>
              </a:rPr>
              <a:t>Nontraditional </a:t>
            </a:r>
            <a:r>
              <a:rPr lang="en-US" sz="2000" dirty="0" smtClean="0">
                <a:latin typeface="Nunito"/>
                <a:ea typeface="Nunito"/>
                <a:cs typeface="Nunito"/>
                <a:sym typeface="Nunito"/>
              </a:rPr>
              <a:t>presentation methods catch attention</a:t>
            </a:r>
          </a:p>
          <a:p>
            <a:pPr marL="14605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-US" dirty="0">
              <a:latin typeface="Nunito"/>
              <a:ea typeface="Nunito"/>
              <a:cs typeface="Nunito"/>
              <a:sym typeface="Nunito"/>
            </a:endParaRPr>
          </a:p>
          <a:p>
            <a:pPr marL="14605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-US" dirty="0" smtClean="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236644" y="299538"/>
            <a:ext cx="7505700" cy="7122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Presentation </a:t>
            </a:r>
            <a:r>
              <a:rPr lang="en" dirty="0" smtClean="0"/>
              <a:t>Methods</a:t>
            </a:r>
            <a:r>
              <a:rPr lang="en" dirty="0"/>
              <a:t/>
            </a:r>
            <a:br>
              <a:rPr lang="en" dirty="0"/>
            </a:br>
            <a:endParaRPr dirty="0"/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16634" y="1099018"/>
            <a:ext cx="5002288" cy="355834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>
              <a:lnSpc>
                <a:spcPct val="100000"/>
              </a:lnSpc>
              <a:buSzPts val="1800"/>
              <a:buNone/>
            </a:pPr>
            <a:r>
              <a:rPr lang="en-US" sz="1800" dirty="0">
                <a:latin typeface="Nunito"/>
                <a:ea typeface="Cambria" charset="0"/>
                <a:cs typeface="Cambria" charset="0"/>
              </a:rPr>
              <a:t>Traditional 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presentations</a:t>
            </a:r>
            <a:endParaRPr lang="en-US" sz="1800" dirty="0" smtClean="0">
              <a:latin typeface="Nunito"/>
              <a:ea typeface="Cambria" charset="0"/>
              <a:cs typeface="Cambria" charset="0"/>
            </a:endParaRPr>
          </a:p>
          <a:p>
            <a:pPr marL="114300" lvl="0" indent="0">
              <a:lnSpc>
                <a:spcPct val="100000"/>
              </a:lnSpc>
              <a:buSzPts val="1800"/>
              <a:buNone/>
            </a:pPr>
            <a:r>
              <a:rPr lang="en-US" sz="1800" dirty="0">
                <a:latin typeface="Nunito"/>
                <a:ea typeface="Cambria" charset="0"/>
                <a:cs typeface="Cambria" charset="0"/>
              </a:rPr>
              <a:t>	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PowerPoint</a:t>
            </a:r>
            <a:endParaRPr lang="en-US" sz="1800" dirty="0">
              <a:latin typeface="Nunito"/>
              <a:ea typeface="Cambria" charset="0"/>
              <a:cs typeface="Cambria" charset="0"/>
            </a:endParaRPr>
          </a:p>
          <a:p>
            <a:pPr marL="114300" lvl="0" indent="0">
              <a:lnSpc>
                <a:spcPct val="100000"/>
              </a:lnSpc>
              <a:buSzPts val="1800"/>
              <a:buNone/>
            </a:pP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	Informative Video</a:t>
            </a:r>
          </a:p>
          <a:p>
            <a:pPr marL="114300" lvl="0" indent="0">
              <a:lnSpc>
                <a:spcPct val="100000"/>
              </a:lnSpc>
              <a:buSzPts val="1800"/>
              <a:buNone/>
            </a:pPr>
            <a:r>
              <a:rPr lang="en-US" sz="1800" dirty="0">
                <a:latin typeface="Nunito"/>
                <a:ea typeface="Cambria" charset="0"/>
                <a:cs typeface="Cambria" charset="0"/>
              </a:rPr>
              <a:t>	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Speech</a:t>
            </a:r>
          </a:p>
          <a:p>
            <a:pPr marL="1054100" lvl="2" indent="0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endParaRPr lang="en-US" sz="1800" dirty="0">
              <a:latin typeface="Nunito"/>
              <a:ea typeface="Cambria" charset="0"/>
              <a:cs typeface="Cambria" charset="0"/>
            </a:endParaRPr>
          </a:p>
          <a:p>
            <a:pPr marL="114300" lvl="0" indent="0">
              <a:lnSpc>
                <a:spcPct val="100000"/>
              </a:lnSpc>
              <a:buSzPts val="1800"/>
              <a:buNone/>
            </a:pP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Nontraditional presentations</a:t>
            </a:r>
            <a:endParaRPr lang="en-US" sz="1800" dirty="0" smtClean="0">
              <a:latin typeface="Nunito"/>
              <a:ea typeface="Cambria" charset="0"/>
              <a:cs typeface="Cambria" charset="0"/>
            </a:endParaRPr>
          </a:p>
          <a:p>
            <a:pPr marL="114300" lvl="0" indent="0">
              <a:lnSpc>
                <a:spcPct val="100000"/>
              </a:lnSpc>
              <a:buSzPts val="1800"/>
              <a:buNone/>
            </a:pP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	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Creativity 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can grab </a:t>
            </a:r>
            <a:r>
              <a:rPr lang="en-US" sz="1800" dirty="0">
                <a:latin typeface="Nunito"/>
                <a:ea typeface="Cambria" charset="0"/>
                <a:cs typeface="Cambria" charset="0"/>
              </a:rPr>
              <a:t>attention </a:t>
            </a:r>
            <a:endParaRPr lang="en-US" sz="1800" dirty="0" smtClean="0">
              <a:latin typeface="Nunito"/>
              <a:ea typeface="Cambria" charset="0"/>
              <a:cs typeface="Cambria" charset="0"/>
            </a:endParaRPr>
          </a:p>
          <a:p>
            <a:pPr marL="114300" lvl="0" indent="0">
              <a:lnSpc>
                <a:spcPct val="100000"/>
              </a:lnSpc>
              <a:buSzPts val="1800"/>
              <a:buNone/>
            </a:pP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	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Fun 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or personalized</a:t>
            </a:r>
          </a:p>
          <a:p>
            <a:pPr marL="114300" lvl="0" indent="0">
              <a:lnSpc>
                <a:spcPct val="100000"/>
              </a:lnSpc>
              <a:buSzPts val="1800"/>
              <a:buNone/>
            </a:pP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	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Tell </a:t>
            </a:r>
            <a:r>
              <a:rPr lang="en-US" sz="1800" dirty="0">
                <a:latin typeface="Nunito"/>
                <a:ea typeface="Cambria" charset="0"/>
                <a:cs typeface="Cambria" charset="0"/>
              </a:rPr>
              <a:t>a 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story </a:t>
            </a:r>
          </a:p>
          <a:p>
            <a:pPr marL="114300" lvl="0" indent="0">
              <a:lnSpc>
                <a:spcPct val="100000"/>
              </a:lnSpc>
              <a:buSzPts val="1800"/>
              <a:buNone/>
            </a:pPr>
            <a:endParaRPr lang="en-US" sz="1800" dirty="0">
              <a:latin typeface="Nunito"/>
              <a:ea typeface="Cambria" charset="0"/>
              <a:cs typeface="Cambria" charset="0"/>
            </a:endParaRPr>
          </a:p>
          <a:p>
            <a:pPr marL="114300" lvl="0" indent="0">
              <a:lnSpc>
                <a:spcPct val="100000"/>
              </a:lnSpc>
              <a:buSzPts val="1800"/>
              <a:buNone/>
            </a:pP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Try skits, arts </a:t>
            </a:r>
            <a:r>
              <a:rPr lang="en-US" sz="1800" dirty="0">
                <a:latin typeface="Nunito"/>
                <a:ea typeface="Cambria" charset="0"/>
                <a:cs typeface="Cambria" charset="0"/>
              </a:rPr>
              <a:t>and 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crafts, </a:t>
            </a:r>
            <a:r>
              <a:rPr lang="en-US" sz="1800" dirty="0">
                <a:latin typeface="Nunito"/>
                <a:ea typeface="Cambria" charset="0"/>
                <a:cs typeface="Cambria" charset="0"/>
              </a:rPr>
              <a:t>i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nteractive </a:t>
            </a:r>
            <a:r>
              <a:rPr lang="en-US" sz="1800" dirty="0">
                <a:latin typeface="Nunito"/>
                <a:ea typeface="Cambria" charset="0"/>
                <a:cs typeface="Cambria" charset="0"/>
              </a:rPr>
              <a:t>g</a:t>
            </a:r>
            <a:r>
              <a:rPr lang="en-US" sz="1800" dirty="0" smtClean="0">
                <a:latin typeface="Nunito"/>
                <a:ea typeface="Cambria" charset="0"/>
                <a:cs typeface="Cambria" charset="0"/>
              </a:rPr>
              <a:t>ames</a:t>
            </a:r>
            <a:endParaRPr lang="en-US" sz="1800" dirty="0">
              <a:latin typeface="Nunito"/>
              <a:ea typeface="Cambria" charset="0"/>
              <a:cs typeface="Cambria" charset="0"/>
            </a:endParaRPr>
          </a:p>
          <a:p>
            <a:pPr marL="14605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-US" sz="1800" dirty="0">
              <a:latin typeface="Nunito"/>
              <a:ea typeface="Cambria" charset="0"/>
              <a:cs typeface="Cambria" charset="0"/>
              <a:sym typeface="Nunito"/>
            </a:endParaRPr>
          </a:p>
          <a:p>
            <a:pPr marL="14605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-US" sz="1800" dirty="0" smtClean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994" y="837921"/>
            <a:ext cx="2741835" cy="1823668"/>
          </a:xfrm>
          <a:prstGeom prst="rect">
            <a:avLst/>
          </a:prstGeom>
        </p:spPr>
      </p:pic>
      <p:pic>
        <p:nvPicPr>
          <p:cNvPr id="10" name="Shape 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7513" y="2767606"/>
            <a:ext cx="2802795" cy="1889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1118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236644" y="379052"/>
            <a:ext cx="5371675" cy="7122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Our </a:t>
            </a:r>
            <a:r>
              <a:rPr lang="en" dirty="0" smtClean="0"/>
              <a:t>favorite part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" dirty="0" smtClean="0"/>
              <a:t>of the design process</a:t>
            </a:r>
            <a:r>
              <a:rPr lang="en" dirty="0"/>
              <a:t/>
            </a:r>
            <a:br>
              <a:rPr lang="en" dirty="0"/>
            </a:br>
            <a:endParaRPr dirty="0"/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236644" y="1664584"/>
            <a:ext cx="5236504" cy="2721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lvl="0" indent="0">
              <a:buSzPts val="1800"/>
              <a:buNone/>
            </a:pPr>
            <a:r>
              <a:rPr lang="en-US" sz="2000" dirty="0">
                <a:latin typeface="Nunito"/>
                <a:ea typeface="Cambria" charset="0"/>
                <a:cs typeface="Cambria" charset="0"/>
                <a:sym typeface="Amatic SC"/>
              </a:rPr>
              <a:t>Crafting Ideas</a:t>
            </a:r>
          </a:p>
          <a:p>
            <a:pPr marL="596900" lvl="1" indent="0">
              <a:spcBef>
                <a:spcPts val="0"/>
              </a:spcBef>
              <a:buSzPts val="1400"/>
              <a:buNone/>
            </a:pPr>
            <a:r>
              <a:rPr lang="en-US" sz="2000" dirty="0" smtClean="0">
                <a:latin typeface="Nunito"/>
                <a:ea typeface="Cambria" charset="0"/>
                <a:cs typeface="Cambria" charset="0"/>
                <a:sym typeface="Amatic SC"/>
              </a:rPr>
              <a:t>Ri</a:t>
            </a:r>
            <a:r>
              <a:rPr lang="en-US" sz="2000" dirty="0" smtClean="0">
                <a:latin typeface="Nunito"/>
                <a:ea typeface="Cambria" charset="0"/>
                <a:cs typeface="Cambria" charset="0"/>
                <a:sym typeface="Amatic SC"/>
              </a:rPr>
              <a:t>diculous </a:t>
            </a:r>
            <a:r>
              <a:rPr lang="en-US" sz="2000" dirty="0">
                <a:latin typeface="Nunito"/>
                <a:ea typeface="Cambria" charset="0"/>
                <a:cs typeface="Cambria" charset="0"/>
                <a:sym typeface="Amatic SC"/>
              </a:rPr>
              <a:t>c</a:t>
            </a:r>
            <a:r>
              <a:rPr lang="en-US" sz="2000" dirty="0" smtClean="0">
                <a:latin typeface="Nunito"/>
                <a:ea typeface="Cambria" charset="0"/>
                <a:cs typeface="Cambria" charset="0"/>
                <a:sym typeface="Amatic SC"/>
              </a:rPr>
              <a:t>onstraints</a:t>
            </a:r>
            <a:endParaRPr lang="en-US" sz="2000" dirty="0">
              <a:latin typeface="Nunito"/>
              <a:ea typeface="Cambria" charset="0"/>
              <a:cs typeface="Cambria" charset="0"/>
              <a:sym typeface="Amatic SC"/>
            </a:endParaRPr>
          </a:p>
          <a:p>
            <a:pPr marL="571500" lvl="1" indent="0">
              <a:spcBef>
                <a:spcPts val="0"/>
              </a:spcBef>
              <a:buSzPts val="1800"/>
              <a:buNone/>
            </a:pPr>
            <a:r>
              <a:rPr lang="en-US" sz="2000" dirty="0">
                <a:latin typeface="Nunito"/>
                <a:ea typeface="Cambria" charset="0"/>
                <a:cs typeface="Cambria" charset="0"/>
                <a:sym typeface="Amatic SC"/>
              </a:rPr>
              <a:t>A</a:t>
            </a:r>
            <a:r>
              <a:rPr lang="en-US" sz="2000" dirty="0" smtClean="0">
                <a:latin typeface="Nunito"/>
                <a:ea typeface="Cambria" charset="0"/>
                <a:cs typeface="Cambria" charset="0"/>
                <a:sym typeface="Amatic SC"/>
              </a:rPr>
              <a:t>s </a:t>
            </a:r>
            <a:r>
              <a:rPr lang="en-US" sz="2000" dirty="0">
                <a:latin typeface="Nunito"/>
                <a:ea typeface="Cambria" charset="0"/>
                <a:cs typeface="Cambria" charset="0"/>
                <a:sym typeface="Amatic SC"/>
              </a:rPr>
              <a:t>m</a:t>
            </a:r>
            <a:r>
              <a:rPr lang="en-US" sz="2000" dirty="0" smtClean="0">
                <a:latin typeface="Nunito"/>
                <a:ea typeface="Cambria" charset="0"/>
                <a:cs typeface="Cambria" charset="0"/>
                <a:sym typeface="Amatic SC"/>
              </a:rPr>
              <a:t>any </a:t>
            </a:r>
            <a:r>
              <a:rPr lang="en-US" sz="2000" dirty="0">
                <a:latin typeface="Nunito"/>
                <a:ea typeface="Cambria" charset="0"/>
                <a:cs typeface="Cambria" charset="0"/>
                <a:sym typeface="Amatic SC"/>
              </a:rPr>
              <a:t>ideas as possible</a:t>
            </a:r>
          </a:p>
          <a:p>
            <a:pPr marL="114300" lvl="0" indent="0">
              <a:buSzPts val="1800"/>
              <a:buNone/>
            </a:pPr>
            <a:endParaRPr lang="en-US" sz="2000" dirty="0" smtClean="0">
              <a:latin typeface="Nunito"/>
              <a:ea typeface="Cambria" charset="0"/>
              <a:cs typeface="Cambria" charset="0"/>
              <a:sym typeface="Amatic SC"/>
            </a:endParaRPr>
          </a:p>
          <a:p>
            <a:pPr marL="114300" lvl="0" indent="0">
              <a:buSzPts val="1800"/>
              <a:buNone/>
            </a:pPr>
            <a:r>
              <a:rPr lang="en-US" sz="2000" dirty="0" smtClean="0">
                <a:latin typeface="Nunito"/>
                <a:ea typeface="Cambria" charset="0"/>
                <a:cs typeface="Cambria" charset="0"/>
                <a:sym typeface="Amatic SC"/>
              </a:rPr>
              <a:t>Prototyping</a:t>
            </a:r>
            <a:endParaRPr lang="en-US" sz="2000" dirty="0">
              <a:latin typeface="Nunito"/>
              <a:ea typeface="Cambria" charset="0"/>
              <a:cs typeface="Cambria" charset="0"/>
              <a:sym typeface="Amatic SC"/>
            </a:endParaRPr>
          </a:p>
          <a:p>
            <a:pPr marL="571500" lvl="1" indent="0">
              <a:spcBef>
                <a:spcPts val="0"/>
              </a:spcBef>
              <a:buSzPts val="1800"/>
              <a:buNone/>
            </a:pPr>
            <a:r>
              <a:rPr lang="en-US" sz="2000" dirty="0">
                <a:latin typeface="Nunito"/>
                <a:ea typeface="Cambria" charset="0"/>
                <a:cs typeface="Cambria" charset="0"/>
                <a:sym typeface="Amatic SC"/>
              </a:rPr>
              <a:t>M</a:t>
            </a:r>
            <a:r>
              <a:rPr lang="en-US" sz="2000" dirty="0" smtClean="0">
                <a:latin typeface="Nunito"/>
                <a:ea typeface="Cambria" charset="0"/>
                <a:cs typeface="Cambria" charset="0"/>
                <a:sym typeface="Amatic SC"/>
              </a:rPr>
              <a:t>ake </a:t>
            </a:r>
            <a:r>
              <a:rPr lang="en-US" sz="2000" dirty="0">
                <a:latin typeface="Nunito"/>
                <a:ea typeface="Cambria" charset="0"/>
                <a:cs typeface="Cambria" charset="0"/>
                <a:sym typeface="Amatic SC"/>
              </a:rPr>
              <a:t>the idea real</a:t>
            </a:r>
          </a:p>
          <a:p>
            <a:pPr marL="571500" lvl="1" indent="0">
              <a:spcBef>
                <a:spcPts val="0"/>
              </a:spcBef>
              <a:buSzPts val="1800"/>
              <a:buNone/>
            </a:pPr>
            <a:r>
              <a:rPr lang="en-US" sz="2000" dirty="0">
                <a:latin typeface="Nunito"/>
                <a:ea typeface="Cambria" charset="0"/>
                <a:cs typeface="Cambria" charset="0"/>
                <a:sym typeface="Amatic SC"/>
              </a:rPr>
              <a:t>S</a:t>
            </a:r>
            <a:r>
              <a:rPr lang="en-US" sz="2000" dirty="0" smtClean="0">
                <a:latin typeface="Nunito"/>
                <a:ea typeface="Cambria" charset="0"/>
                <a:cs typeface="Cambria" charset="0"/>
                <a:sym typeface="Amatic SC"/>
              </a:rPr>
              <a:t>ee </a:t>
            </a:r>
            <a:r>
              <a:rPr lang="en-US" sz="2000" dirty="0">
                <a:latin typeface="Nunito"/>
                <a:ea typeface="Cambria" charset="0"/>
                <a:cs typeface="Cambria" charset="0"/>
                <a:sym typeface="Amatic SC"/>
              </a:rPr>
              <a:t>what actually works </a:t>
            </a:r>
          </a:p>
          <a:p>
            <a:pPr marL="14605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-US" sz="2000" dirty="0">
              <a:latin typeface="Nunito"/>
              <a:ea typeface="Nunito"/>
              <a:cs typeface="Nunito"/>
              <a:sym typeface="Nunito"/>
            </a:endParaRPr>
          </a:p>
          <a:p>
            <a:pPr marL="14605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-US" sz="2000" dirty="0" smtClean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" name="Shape 2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3944" y="2506987"/>
            <a:ext cx="2319287" cy="1927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hape 2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23944" y="447229"/>
            <a:ext cx="2671415" cy="16861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5923944" y="2076100"/>
            <a:ext cx="28715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/>
              <a:t>Prototypes collect user feedback – they don’t have to look great!</a:t>
            </a:r>
            <a:endParaRPr lang="en-US" sz="1050" dirty="0"/>
          </a:p>
        </p:txBody>
      </p:sp>
      <p:sp>
        <p:nvSpPr>
          <p:cNvPr id="3" name="TextBox 2"/>
          <p:cNvSpPr txBox="1"/>
          <p:nvPr/>
        </p:nvSpPr>
        <p:spPr>
          <a:xfrm>
            <a:off x="5815413" y="4384075"/>
            <a:ext cx="30886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smtClean="0"/>
              <a:t>Brainstorm beyond feasible ideas – good </a:t>
            </a:r>
            <a:r>
              <a:rPr lang="en-US" sz="1050" dirty="0" smtClean="0"/>
              <a:t>ideas are hidden in ridiculous ideas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645983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title"/>
          </p:nvPr>
        </p:nvSpPr>
        <p:spPr>
          <a:xfrm>
            <a:off x="487256" y="300878"/>
            <a:ext cx="5837917" cy="7122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Our favorite part </a:t>
            </a:r>
            <a:r>
              <a:rPr lang="en" dirty="0" smtClean="0"/>
              <a:t>of </a:t>
            </a:r>
            <a:r>
              <a:rPr lang="en" dirty="0" smtClean="0"/>
              <a:t>the projects</a:t>
            </a:r>
            <a:r>
              <a:rPr lang="en" dirty="0"/>
              <a:t/>
            </a:r>
            <a:br>
              <a:rPr lang="en" dirty="0"/>
            </a:br>
            <a:endParaRPr dirty="0"/>
          </a:p>
        </p:txBody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317924" y="838346"/>
            <a:ext cx="4154347" cy="37169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1600"/>
              </a:spcBef>
              <a:buClr>
                <a:srgbClr val="424242"/>
              </a:buClr>
              <a:buSzPts val="1600"/>
              <a:buNone/>
            </a:pP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Interviews</a:t>
            </a:r>
            <a:endParaRPr lang="en-US" sz="1600" dirty="0">
              <a:solidFill>
                <a:srgbClr val="000000"/>
              </a:solidFill>
              <a:latin typeface="Nunito"/>
              <a:ea typeface="Cambria" charset="0"/>
              <a:cs typeface="Cambria" charset="0"/>
              <a:sym typeface="Amatic SC"/>
            </a:endParaRPr>
          </a:p>
          <a:p>
            <a:pPr marL="344488" lvl="1" indent="0">
              <a:lnSpc>
                <a:spcPct val="100000"/>
              </a:lnSpc>
              <a:spcBef>
                <a:spcPts val="0"/>
              </a:spcBef>
              <a:buClr>
                <a:srgbClr val="424242"/>
              </a:buClr>
              <a:buSzPts val="1600"/>
              <a:buNone/>
            </a:pP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P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rojects </a:t>
            </a: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were shaped by the interview answers</a:t>
            </a:r>
          </a:p>
          <a:p>
            <a:pPr marL="344488" lvl="1" indent="0">
              <a:lnSpc>
                <a:spcPct val="100000"/>
              </a:lnSpc>
              <a:spcBef>
                <a:spcPts val="0"/>
              </a:spcBef>
              <a:buClr>
                <a:srgbClr val="424242"/>
              </a:buClr>
              <a:buSzPts val="1600"/>
              <a:buNone/>
            </a:pP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I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nterviews 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helped in trouble-shooting</a:t>
            </a:r>
            <a:endParaRPr lang="en-US" sz="1600" dirty="0">
              <a:solidFill>
                <a:srgbClr val="000000"/>
              </a:solidFill>
              <a:latin typeface="Nunito"/>
              <a:ea typeface="Cambria" charset="0"/>
              <a:cs typeface="Cambria" charset="0"/>
              <a:sym typeface="Amatic SC"/>
            </a:endParaRPr>
          </a:p>
          <a:p>
            <a:pPr marL="0" indent="0">
              <a:lnSpc>
                <a:spcPct val="100000"/>
              </a:lnSpc>
              <a:buSzPts val="1600"/>
              <a:buNone/>
            </a:pPr>
            <a:endParaRPr lang="en-US" sz="1600" dirty="0" smtClean="0">
              <a:solidFill>
                <a:srgbClr val="000000"/>
              </a:solidFill>
              <a:latin typeface="Nunito"/>
              <a:ea typeface="Cambria" charset="0"/>
              <a:cs typeface="Cambria" charset="0"/>
              <a:sym typeface="Amatic SC"/>
            </a:endParaRPr>
          </a:p>
          <a:p>
            <a:pPr marL="0" indent="0">
              <a:lnSpc>
                <a:spcPct val="100000"/>
              </a:lnSpc>
              <a:buSzPts val="1600"/>
              <a:buNone/>
            </a:pP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Experience-based </a:t>
            </a: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l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earning</a:t>
            </a:r>
            <a:endParaRPr lang="en-US" sz="1600" dirty="0">
              <a:solidFill>
                <a:srgbClr val="000000"/>
              </a:solidFill>
              <a:latin typeface="Nunito"/>
              <a:ea typeface="Cambria" charset="0"/>
              <a:cs typeface="Cambria" charset="0"/>
              <a:sym typeface="Amatic SC"/>
            </a:endParaRPr>
          </a:p>
          <a:p>
            <a:pPr marL="344488" lvl="1" indent="0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S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ee </a:t>
            </a: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it first 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hand—it’s </a:t>
            </a: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relevant!</a:t>
            </a:r>
          </a:p>
          <a:p>
            <a:pPr marL="344488" lvl="1" indent="0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V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isual </a:t>
            </a: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and oral learners</a:t>
            </a:r>
          </a:p>
          <a:p>
            <a:pPr marL="344488" lvl="1" indent="0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P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romotes </a:t>
            </a: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participation</a:t>
            </a:r>
          </a:p>
          <a:p>
            <a:pPr marL="344488" lvl="1" indent="0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I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t’s 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</a:rPr>
              <a:t>FUN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buSzPts val="1400"/>
              <a:buNone/>
            </a:pPr>
            <a:endParaRPr lang="en-US" sz="1600" dirty="0">
              <a:solidFill>
                <a:srgbClr val="000000"/>
              </a:solidFill>
              <a:latin typeface="Nunito"/>
              <a:ea typeface="Cambria" charset="0"/>
              <a:cs typeface="Cambria" charset="0"/>
            </a:endParaRPr>
          </a:p>
          <a:p>
            <a:pPr marL="0" lvl="0" indent="0">
              <a:lnSpc>
                <a:spcPct val="100000"/>
              </a:lnSpc>
              <a:buSzPts val="1600"/>
              <a:buNone/>
            </a:pP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Feedback</a:t>
            </a:r>
            <a:endParaRPr lang="en-US" sz="1600" dirty="0">
              <a:solidFill>
                <a:srgbClr val="000000"/>
              </a:solidFill>
              <a:latin typeface="Nunito"/>
              <a:ea typeface="Cambria" charset="0"/>
              <a:cs typeface="Cambria" charset="0"/>
              <a:sym typeface="Amatic SC"/>
            </a:endParaRPr>
          </a:p>
          <a:p>
            <a:pPr marL="344488" lvl="1" indent="0">
              <a:lnSpc>
                <a:spcPct val="100000"/>
              </a:lnSpc>
              <a:spcBef>
                <a:spcPts val="0"/>
              </a:spcBef>
              <a:buSzPts val="1600"/>
              <a:buNone/>
            </a:pP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N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ew </a:t>
            </a:r>
            <a:r>
              <a:rPr lang="en-US" sz="1600" dirty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ideas on how to view and implement </a:t>
            </a:r>
            <a:r>
              <a:rPr lang="en-US" sz="1600" dirty="0" smtClean="0">
                <a:solidFill>
                  <a:srgbClr val="000000"/>
                </a:solidFill>
                <a:latin typeface="Nunito"/>
                <a:ea typeface="Cambria" charset="0"/>
                <a:cs typeface="Cambria" charset="0"/>
                <a:sym typeface="Amatic SC"/>
              </a:rPr>
              <a:t>projects</a:t>
            </a:r>
            <a:endParaRPr lang="en-US" sz="1600" dirty="0">
              <a:solidFill>
                <a:srgbClr val="000000"/>
              </a:solidFill>
              <a:latin typeface="Nunito"/>
              <a:ea typeface="Cambria" charset="0"/>
              <a:cs typeface="Cambria" charset="0"/>
              <a:sym typeface="Amatic SC"/>
            </a:endParaRPr>
          </a:p>
          <a:p>
            <a:pPr indent="-330200">
              <a:buClr>
                <a:srgbClr val="424242"/>
              </a:buClr>
              <a:buSzPts val="1600"/>
              <a:buFont typeface="Amatic SC"/>
              <a:buChar char="○"/>
            </a:pPr>
            <a:endParaRPr lang="en-US" sz="1600" dirty="0">
              <a:solidFill>
                <a:srgbClr val="424242"/>
              </a:solidFill>
              <a:latin typeface="Nunito"/>
              <a:ea typeface="Amatic SC"/>
              <a:cs typeface="Amatic SC"/>
              <a:sym typeface="Amatic SC"/>
            </a:endParaRPr>
          </a:p>
          <a:p>
            <a:pPr marL="14605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-US" sz="1600" dirty="0">
              <a:latin typeface="Nunito"/>
              <a:ea typeface="Nunito"/>
              <a:cs typeface="Nunito"/>
              <a:sym typeface="Nunito"/>
            </a:endParaRPr>
          </a:p>
          <a:p>
            <a:pPr marL="14605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endParaRPr lang="en-US" sz="1600" dirty="0" smtClean="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" name="Shape 3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2271" y="2863745"/>
            <a:ext cx="2011958" cy="1473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Shape 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2802" y="1013146"/>
            <a:ext cx="2831613" cy="1683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Shape 1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26086" y="2863746"/>
            <a:ext cx="1968329" cy="14739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1370688"/>
      </p:ext>
    </p:extLst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749</Words>
  <Application>Microsoft Office PowerPoint</Application>
  <PresentationFormat>On-screen Show (16:9)</PresentationFormat>
  <Paragraphs>152</Paragraphs>
  <Slides>17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Amatic SC</vt:lpstr>
      <vt:lpstr>Arial</vt:lpstr>
      <vt:lpstr>Calibri</vt:lpstr>
      <vt:lpstr>Cambria</vt:lpstr>
      <vt:lpstr>Nunito</vt:lpstr>
      <vt:lpstr>Times New Roman</vt:lpstr>
      <vt:lpstr>Shift</vt:lpstr>
      <vt:lpstr>PowerPoint Presentation</vt:lpstr>
      <vt:lpstr>PowerPoint Presentation</vt:lpstr>
      <vt:lpstr>The Problem</vt:lpstr>
      <vt:lpstr>Design Project 1</vt:lpstr>
      <vt:lpstr>Design Project 1 Takeaways</vt:lpstr>
      <vt:lpstr>Design Project 2: Site Visits  </vt:lpstr>
      <vt:lpstr>Design Project 2 Takeaways</vt:lpstr>
      <vt:lpstr>Design Project 3</vt:lpstr>
      <vt:lpstr>Design Project 3 Takeaways</vt:lpstr>
      <vt:lpstr>Design Project 4  Use prototypes to collect feedback </vt:lpstr>
      <vt:lpstr>Group 1</vt:lpstr>
      <vt:lpstr>Group 2</vt:lpstr>
      <vt:lpstr>Group 3</vt:lpstr>
      <vt:lpstr>Takeaways from Design Project 4 </vt:lpstr>
      <vt:lpstr>Presentation Methods </vt:lpstr>
      <vt:lpstr>Our favorite part  of the design process </vt:lpstr>
      <vt:lpstr>Our favorite part of the projects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Farkas Mogul</dc:creator>
  <cp:lastModifiedBy>Administrator</cp:lastModifiedBy>
  <cp:revision>39</cp:revision>
  <cp:lastPrinted>2018-07-20T18:01:28Z</cp:lastPrinted>
  <dcterms:modified xsi:type="dcterms:W3CDTF">2018-09-26T19:05:10Z</dcterms:modified>
</cp:coreProperties>
</file>