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273" r:id="rId4"/>
    <p:sldId id="259" r:id="rId5"/>
    <p:sldId id="261" r:id="rId6"/>
    <p:sldId id="274" r:id="rId7"/>
    <p:sldId id="260" r:id="rId8"/>
    <p:sldId id="262" r:id="rId9"/>
    <p:sldId id="277" r:id="rId10"/>
    <p:sldId id="263" r:id="rId11"/>
    <p:sldId id="264" r:id="rId12"/>
    <p:sldId id="267" r:id="rId13"/>
    <p:sldId id="270" r:id="rId14"/>
    <p:sldId id="257" r:id="rId15"/>
    <p:sldId id="275" r:id="rId16"/>
    <p:sldId id="271" r:id="rId17"/>
    <p:sldId id="27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201" autoAdjust="0"/>
  </p:normalViewPr>
  <p:slideViewPr>
    <p:cSldViewPr>
      <p:cViewPr varScale="1">
        <p:scale>
          <a:sx n="106" d="100"/>
          <a:sy n="106" d="100"/>
        </p:scale>
        <p:origin x="-924" y="-102"/>
      </p:cViewPr>
      <p:guideLst>
        <p:guide orient="horz" pos="2160"/>
        <p:guide pos="2880"/>
      </p:guideLst>
    </p:cSldViewPr>
  </p:slideViewPr>
  <p:notesTextViewPr>
    <p:cViewPr>
      <p:scale>
        <a:sx n="1" d="1"/>
        <a:sy n="1" d="1"/>
      </p:scale>
      <p:origin x="0" y="0"/>
    </p:cViewPr>
  </p:notesTextViewPr>
  <p:notesViewPr>
    <p:cSldViewPr>
      <p:cViewPr varScale="1">
        <p:scale>
          <a:sx n="87" d="100"/>
          <a:sy n="87" d="100"/>
        </p:scale>
        <p:origin x="-190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488814-8836-4937-87E5-4517A3568315}" type="datetimeFigureOut">
              <a:rPr lang="en-US" smtClean="0"/>
              <a:t>10/15/2014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147C64-0F69-4183-BAE1-543B87472634}" type="slidenum">
              <a:rPr lang="en-US" smtClean="0"/>
              <a:t>‹#›</a:t>
            </a:fld>
            <a:endParaRPr lang="en-US"/>
          </a:p>
        </p:txBody>
      </p:sp>
    </p:spTree>
    <p:extLst>
      <p:ext uri="{BB962C8B-B14F-4D97-AF65-F5344CB8AC3E}">
        <p14:creationId xmlns:p14="http://schemas.microsoft.com/office/powerpoint/2010/main" val="1434082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Alex</a:t>
            </a:r>
          </a:p>
          <a:p>
            <a:endParaRPr lang="en-US" b="1" dirty="0" smtClean="0"/>
          </a:p>
          <a:p>
            <a:r>
              <a:rPr lang="en-US" b="1" dirty="0" smtClean="0"/>
              <a:t>Alexander</a:t>
            </a:r>
            <a:r>
              <a:rPr lang="en-US" b="1" baseline="0" dirty="0" smtClean="0"/>
              <a:t> J. Carroll </a:t>
            </a:r>
            <a:r>
              <a:rPr lang="en-US" baseline="0" dirty="0" smtClean="0"/>
              <a:t>is an </a:t>
            </a:r>
            <a:r>
              <a:rPr lang="en-US" sz="1200" b="0" i="0" kern="1200" dirty="0" smtClean="0">
                <a:solidFill>
                  <a:schemeClr val="tx1"/>
                </a:solidFill>
                <a:effectLst/>
                <a:latin typeface="+mn-lt"/>
                <a:ea typeface="+mn-ea"/>
                <a:cs typeface="+mn-cs"/>
              </a:rPr>
              <a:t>Agriculture and Natural Resources Librarian</a:t>
            </a:r>
            <a:r>
              <a:rPr lang="en-US" sz="1200" b="0" i="0" kern="1200" baseline="0" dirty="0" smtClean="0">
                <a:solidFill>
                  <a:schemeClr val="tx1"/>
                </a:solidFill>
                <a:effectLst/>
                <a:latin typeface="+mn-lt"/>
                <a:ea typeface="+mn-ea"/>
                <a:cs typeface="+mn-cs"/>
              </a:rPr>
              <a:t> -- </a:t>
            </a:r>
            <a:r>
              <a:rPr lang="en-US" sz="1200" b="0" i="0" kern="1200" dirty="0" smtClean="0">
                <a:solidFill>
                  <a:schemeClr val="tx1"/>
                </a:solidFill>
                <a:effectLst/>
                <a:latin typeface="+mn-lt"/>
                <a:ea typeface="+mn-ea"/>
                <a:cs typeface="+mn-cs"/>
              </a:rPr>
              <a:t>Engineering &amp;</a:t>
            </a:r>
            <a:r>
              <a:rPr lang="en-US" sz="1200" b="0" i="0" kern="1200" baseline="0" dirty="0" smtClean="0">
                <a:solidFill>
                  <a:schemeClr val="tx1"/>
                </a:solidFill>
                <a:effectLst/>
                <a:latin typeface="+mn-lt"/>
                <a:ea typeface="+mn-ea"/>
                <a:cs typeface="+mn-cs"/>
              </a:rPr>
              <a:t> Physical Sciences Library (EPSL), </a:t>
            </a:r>
            <a:r>
              <a:rPr lang="en-US" sz="1200" b="0" i="0" kern="1200" dirty="0" smtClean="0">
                <a:solidFill>
                  <a:schemeClr val="tx1"/>
                </a:solidFill>
                <a:effectLst/>
                <a:latin typeface="+mn-lt"/>
                <a:ea typeface="+mn-ea"/>
                <a:cs typeface="+mn-cs"/>
              </a:rPr>
              <a:t>University of Maryland, College</a:t>
            </a:r>
            <a:r>
              <a:rPr lang="en-US" sz="1200" b="0" i="0" kern="1200" baseline="0" dirty="0" smtClean="0">
                <a:solidFill>
                  <a:schemeClr val="tx1"/>
                </a:solidFill>
                <a:effectLst/>
                <a:latin typeface="+mn-lt"/>
                <a:ea typeface="+mn-ea"/>
                <a:cs typeface="+mn-cs"/>
              </a:rPr>
              <a:t> Park. </a:t>
            </a:r>
          </a:p>
          <a:p>
            <a:r>
              <a:rPr lang="en-US" sz="1200" b="0" i="0" kern="1200" baseline="0" dirty="0" smtClean="0">
                <a:solidFill>
                  <a:schemeClr val="tx1"/>
                </a:solidFill>
                <a:effectLst/>
                <a:latin typeface="+mn-lt"/>
                <a:ea typeface="+mn-ea"/>
                <a:cs typeface="+mn-cs"/>
              </a:rPr>
              <a:t>	Professional Profile:</a:t>
            </a:r>
            <a:r>
              <a:rPr lang="en-US" baseline="0" dirty="0" smtClean="0"/>
              <a:t> alexanderjcarroll.wordpress.com</a:t>
            </a:r>
          </a:p>
          <a:p>
            <a:r>
              <a:rPr lang="en-US" b="1" baseline="0" dirty="0" smtClean="0"/>
              <a:t>Nedelina Tchangalova </a:t>
            </a:r>
            <a:r>
              <a:rPr lang="en-US" baseline="0" dirty="0" smtClean="0"/>
              <a:t>is a Physical Sciences and Public Health Librarian -- </a:t>
            </a:r>
            <a:r>
              <a:rPr lang="en-US" sz="1200" b="0" i="0" kern="1200" dirty="0" smtClean="0">
                <a:solidFill>
                  <a:schemeClr val="tx1"/>
                </a:solidFill>
                <a:effectLst/>
                <a:latin typeface="+mn-lt"/>
                <a:ea typeface="+mn-ea"/>
                <a:cs typeface="+mn-cs"/>
              </a:rPr>
              <a:t>Engineering &amp;</a:t>
            </a:r>
            <a:r>
              <a:rPr lang="en-US" sz="1200" b="0" i="0" kern="1200" baseline="0" dirty="0" smtClean="0">
                <a:solidFill>
                  <a:schemeClr val="tx1"/>
                </a:solidFill>
                <a:effectLst/>
                <a:latin typeface="+mn-lt"/>
                <a:ea typeface="+mn-ea"/>
                <a:cs typeface="+mn-cs"/>
              </a:rPr>
              <a:t> Physical Sciences Library (EPSL), </a:t>
            </a:r>
            <a:r>
              <a:rPr lang="en-US" baseline="0" dirty="0" smtClean="0"/>
              <a:t> </a:t>
            </a:r>
            <a:r>
              <a:rPr lang="en-US" sz="1200" b="0" i="0" kern="1200" dirty="0" smtClean="0">
                <a:solidFill>
                  <a:schemeClr val="tx1"/>
                </a:solidFill>
                <a:effectLst/>
                <a:latin typeface="+mn-lt"/>
                <a:ea typeface="+mn-ea"/>
                <a:cs typeface="+mn-cs"/>
              </a:rPr>
              <a:t>University of Maryland, College</a:t>
            </a:r>
            <a:r>
              <a:rPr lang="en-US" sz="1200" b="0" i="0" kern="1200" baseline="0" dirty="0" smtClean="0">
                <a:solidFill>
                  <a:schemeClr val="tx1"/>
                </a:solidFill>
                <a:effectLst/>
                <a:latin typeface="+mn-lt"/>
                <a:ea typeface="+mn-ea"/>
                <a:cs typeface="+mn-cs"/>
              </a:rPr>
              <a:t> Park. </a:t>
            </a:r>
          </a:p>
          <a:p>
            <a:r>
              <a:rPr lang="en-US" sz="1200" b="0" i="0" kern="1200" baseline="0" dirty="0" smtClean="0">
                <a:solidFill>
                  <a:schemeClr val="tx1"/>
                </a:solidFill>
                <a:effectLst/>
                <a:latin typeface="+mn-lt"/>
                <a:ea typeface="+mn-ea"/>
                <a:cs typeface="+mn-cs"/>
              </a:rPr>
              <a:t>	Professional profile: http://www.lib.umd.edu/epsl/contact-epsl/profile_tchangalova</a:t>
            </a:r>
          </a:p>
          <a:p>
            <a:r>
              <a:rPr lang="en-US" b="1" dirty="0" smtClean="0">
                <a:solidFill>
                  <a:schemeClr val="tx1">
                    <a:lumMod val="95000"/>
                    <a:lumOff val="5000"/>
                  </a:schemeClr>
                </a:solidFill>
              </a:rPr>
              <a:t>Eileen G. Harrington</a:t>
            </a:r>
            <a:r>
              <a:rPr lang="en-US" dirty="0" smtClean="0">
                <a:solidFill>
                  <a:schemeClr val="tx1">
                    <a:lumMod val="95000"/>
                    <a:lumOff val="5000"/>
                  </a:schemeClr>
                </a:solidFill>
              </a:rPr>
              <a:t> is a </a:t>
            </a:r>
            <a:r>
              <a:rPr lang="en-US" sz="1200" b="0" i="0" kern="1200" dirty="0" smtClean="0">
                <a:solidFill>
                  <a:schemeClr val="tx1"/>
                </a:solidFill>
                <a:effectLst/>
                <a:latin typeface="+mn-lt"/>
                <a:ea typeface="+mn-ea"/>
                <a:cs typeface="+mn-cs"/>
              </a:rPr>
              <a:t>Health &amp; Life Science Librarian, </a:t>
            </a:r>
            <a:r>
              <a:rPr lang="en-US" sz="1200" b="0" i="0" kern="1200" dirty="0" err="1" smtClean="0">
                <a:solidFill>
                  <a:schemeClr val="tx1"/>
                </a:solidFill>
                <a:effectLst/>
                <a:latin typeface="+mn-lt"/>
                <a:ea typeface="+mn-ea"/>
                <a:cs typeface="+mn-cs"/>
              </a:rPr>
              <a:t>Priddy</a:t>
            </a:r>
            <a:r>
              <a:rPr lang="en-US" sz="1200" b="0" i="0" kern="1200" dirty="0" smtClean="0">
                <a:solidFill>
                  <a:schemeClr val="tx1"/>
                </a:solidFill>
                <a:effectLst/>
                <a:latin typeface="+mn-lt"/>
                <a:ea typeface="+mn-ea"/>
                <a:cs typeface="+mn-cs"/>
              </a:rPr>
              <a:t> Library, The Universities at Shady Grove.</a:t>
            </a:r>
          </a:p>
          <a:p>
            <a:r>
              <a:rPr lang="en-US" sz="1200" b="0" i="0" kern="1200" baseline="0" dirty="0" smtClean="0">
                <a:solidFill>
                  <a:schemeClr val="tx1"/>
                </a:solidFill>
                <a:effectLst/>
                <a:latin typeface="+mn-lt"/>
                <a:ea typeface="+mn-ea"/>
                <a:cs typeface="+mn-cs"/>
              </a:rPr>
              <a:t>	Professional profile: http://libguides.shadygrove.umd.edu/profile.php?uid=71206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Question </a:t>
            </a:r>
            <a:r>
              <a:rPr lang="en-US" dirty="0" smtClean="0"/>
              <a:t>to ask </a:t>
            </a:r>
            <a:r>
              <a:rPr lang="en-US" smtClean="0"/>
              <a:t>the audience: </a:t>
            </a:r>
            <a:r>
              <a:rPr lang="en-US" sz="1200" kern="1200" smtClean="0">
                <a:solidFill>
                  <a:schemeClr val="tx1"/>
                </a:solidFill>
                <a:effectLst/>
                <a:latin typeface="+mn-lt"/>
                <a:ea typeface="+mn-ea"/>
                <a:cs typeface="+mn-cs"/>
              </a:rPr>
              <a:t>Have you experimented with a flipped information literacy program?</a:t>
            </a:r>
          </a:p>
          <a:p>
            <a:endParaRPr lang="en-US" dirty="0"/>
          </a:p>
        </p:txBody>
      </p:sp>
      <p:sp>
        <p:nvSpPr>
          <p:cNvPr id="4" name="Slide Number Placeholder 3"/>
          <p:cNvSpPr>
            <a:spLocks noGrp="1"/>
          </p:cNvSpPr>
          <p:nvPr>
            <p:ph type="sldNum" sz="quarter" idx="10"/>
          </p:nvPr>
        </p:nvSpPr>
        <p:spPr/>
        <p:txBody>
          <a:bodyPr/>
          <a:lstStyle/>
          <a:p>
            <a:fld id="{76147C64-0F69-4183-BAE1-543B87472634}" type="slidenum">
              <a:rPr lang="en-US" smtClean="0"/>
              <a:t>1</a:t>
            </a:fld>
            <a:endParaRPr lang="en-US"/>
          </a:p>
        </p:txBody>
      </p:sp>
    </p:spTree>
    <p:extLst>
      <p:ext uri="{BB962C8B-B14F-4D97-AF65-F5344CB8AC3E}">
        <p14:creationId xmlns:p14="http://schemas.microsoft.com/office/powerpoint/2010/main" val="4170765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smtClean="0"/>
              <a:t>Nedelina</a:t>
            </a:r>
          </a:p>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The</a:t>
            </a:r>
            <a:r>
              <a:rPr lang="en-US" baseline="0" dirty="0" smtClean="0"/>
              <a:t> Canvas course was designed with graphics and many selected YouTube videos describing each information literacy concept.</a:t>
            </a:r>
            <a:endParaRPr lang="en-US" dirty="0"/>
          </a:p>
        </p:txBody>
      </p:sp>
      <p:sp>
        <p:nvSpPr>
          <p:cNvPr id="4" name="Slide Number Placeholder 3"/>
          <p:cNvSpPr>
            <a:spLocks noGrp="1"/>
          </p:cNvSpPr>
          <p:nvPr>
            <p:ph type="sldNum" sz="quarter" idx="10"/>
          </p:nvPr>
        </p:nvSpPr>
        <p:spPr/>
        <p:txBody>
          <a:bodyPr/>
          <a:lstStyle/>
          <a:p>
            <a:fld id="{76147C64-0F69-4183-BAE1-543B87472634}" type="slidenum">
              <a:rPr lang="en-US" smtClean="0"/>
              <a:t>10</a:t>
            </a:fld>
            <a:endParaRPr lang="en-US"/>
          </a:p>
        </p:txBody>
      </p:sp>
    </p:spTree>
    <p:extLst>
      <p:ext uri="{BB962C8B-B14F-4D97-AF65-F5344CB8AC3E}">
        <p14:creationId xmlns:p14="http://schemas.microsoft.com/office/powerpoint/2010/main" val="1613435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smtClean="0"/>
              <a:t>Alex</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Worked with two Animal Science classes</a:t>
            </a:r>
          </a:p>
          <a:p>
            <a:pPr marL="171450" indent="-171450">
              <a:buFont typeface="Arial" panose="020B0604020202020204" pitchFamily="34" charset="0"/>
              <a:buChar char="•"/>
            </a:pPr>
            <a:r>
              <a:rPr lang="en-US" dirty="0" smtClean="0"/>
              <a:t>During class, we empowered</a:t>
            </a:r>
            <a:r>
              <a:rPr lang="en-US" baseline="0" dirty="0" smtClean="0"/>
              <a:t> students to let their imaginations fly and </a:t>
            </a:r>
            <a:r>
              <a:rPr lang="en-US" dirty="0" smtClean="0"/>
              <a:t>work in groups to put together a 5 minute </a:t>
            </a:r>
            <a:r>
              <a:rPr lang="en-US" dirty="0" err="1" smtClean="0"/>
              <a:t>PechaKecha</a:t>
            </a:r>
            <a:r>
              <a:rPr lang="en-US" dirty="0" smtClean="0"/>
              <a:t> presentation on the modules. </a:t>
            </a:r>
          </a:p>
          <a:p>
            <a:pPr marL="171450" indent="-171450">
              <a:buFont typeface="Arial" panose="020B0604020202020204" pitchFamily="34" charset="0"/>
              <a:buChar char="•"/>
            </a:pPr>
            <a:r>
              <a:rPr lang="en-US" dirty="0" smtClean="0"/>
              <a:t>While other groups present their assigned modules, students in the audience evaluate presentations using a rubric.</a:t>
            </a:r>
          </a:p>
          <a:p>
            <a:pPr marL="171450" indent="-171450">
              <a:buFont typeface="Arial" panose="020B0604020202020204" pitchFamily="34" charset="0"/>
              <a:buChar char="•"/>
            </a:pPr>
            <a:r>
              <a:rPr lang="en-US" dirty="0" smtClean="0"/>
              <a:t>$30 Amazon gift card awarded to members of the highest scoring group.</a:t>
            </a:r>
          </a:p>
          <a:p>
            <a:pPr marL="171450" indent="-171450">
              <a:buFont typeface="Arial" panose="020B0604020202020204" pitchFamily="34" charset="0"/>
              <a:buChar char="•"/>
            </a:pPr>
            <a:r>
              <a:rPr lang="en-US" dirty="0" smtClean="0"/>
              <a:t>$10 Amazon gift card awarded to members of the second highest scoring group.</a:t>
            </a:r>
          </a:p>
          <a:p>
            <a:endParaRPr lang="en-US" dirty="0"/>
          </a:p>
        </p:txBody>
      </p:sp>
      <p:sp>
        <p:nvSpPr>
          <p:cNvPr id="4" name="Slide Number Placeholder 3"/>
          <p:cNvSpPr>
            <a:spLocks noGrp="1"/>
          </p:cNvSpPr>
          <p:nvPr>
            <p:ph type="sldNum" sz="quarter" idx="10"/>
          </p:nvPr>
        </p:nvSpPr>
        <p:spPr/>
        <p:txBody>
          <a:bodyPr/>
          <a:lstStyle/>
          <a:p>
            <a:fld id="{76147C64-0F69-4183-BAE1-543B87472634}" type="slidenum">
              <a:rPr lang="en-US" smtClean="0"/>
              <a:t>11</a:t>
            </a:fld>
            <a:endParaRPr lang="en-US"/>
          </a:p>
        </p:txBody>
      </p:sp>
    </p:spTree>
    <p:extLst>
      <p:ext uri="{BB962C8B-B14F-4D97-AF65-F5344CB8AC3E}">
        <p14:creationId xmlns:p14="http://schemas.microsoft.com/office/powerpoint/2010/main" val="2486136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smtClean="0"/>
              <a:t>Alex</a:t>
            </a:r>
          </a:p>
          <a:p>
            <a:pPr marL="0" indent="0">
              <a:buFont typeface="Arial" panose="020B0604020202020204" pitchFamily="34" charset="0"/>
              <a:buNone/>
            </a:pPr>
            <a:endParaRPr lang="en-US" dirty="0" smtClean="0"/>
          </a:p>
          <a:p>
            <a:pPr marL="171450" indent="-171450">
              <a:buFont typeface="Arial" panose="020B0604020202020204" pitchFamily="34" charset="0"/>
              <a:buChar char="•"/>
            </a:pPr>
            <a:r>
              <a:rPr lang="en-US" dirty="0" smtClean="0"/>
              <a:t>Comparison</a:t>
            </a:r>
            <a:r>
              <a:rPr lang="en-US" baseline="0" dirty="0" smtClean="0"/>
              <a:t> </a:t>
            </a:r>
            <a:r>
              <a:rPr lang="en-US" baseline="0" dirty="0" smtClean="0"/>
              <a:t>group </a:t>
            </a:r>
            <a:r>
              <a:rPr lang="en-US" baseline="0" dirty="0" smtClean="0"/>
              <a:t>was with a Nutrition and Food Science class.</a:t>
            </a:r>
            <a:endParaRPr lang="en-US" dirty="0" smtClean="0"/>
          </a:p>
          <a:p>
            <a:pPr marL="171450" indent="-171450">
              <a:buFont typeface="Arial" panose="020B0604020202020204" pitchFamily="34" charset="0"/>
              <a:buChar char="•"/>
            </a:pPr>
            <a:r>
              <a:rPr lang="en-US" dirty="0" smtClean="0"/>
              <a:t>During class, librarian demonstrates advanced search strategies, such as PICO and </a:t>
            </a:r>
            <a:r>
              <a:rPr lang="en-US" dirty="0" err="1" smtClean="0"/>
              <a:t>MeSH</a:t>
            </a:r>
            <a:r>
              <a:rPr lang="en-US" dirty="0" smtClean="0"/>
              <a:t>, in a more traditional manner.</a:t>
            </a:r>
          </a:p>
          <a:p>
            <a:r>
              <a:rPr lang="en-US" dirty="0" smtClean="0"/>
              <a:t>Students, working in groups, complete an exercise using these search strategies, and share their findings with the class.</a:t>
            </a:r>
          </a:p>
          <a:p>
            <a:endParaRPr lang="en-US" dirty="0"/>
          </a:p>
        </p:txBody>
      </p:sp>
      <p:sp>
        <p:nvSpPr>
          <p:cNvPr id="4" name="Slide Number Placeholder 3"/>
          <p:cNvSpPr>
            <a:spLocks noGrp="1"/>
          </p:cNvSpPr>
          <p:nvPr>
            <p:ph type="sldNum" sz="quarter" idx="10"/>
          </p:nvPr>
        </p:nvSpPr>
        <p:spPr/>
        <p:txBody>
          <a:bodyPr/>
          <a:lstStyle/>
          <a:p>
            <a:fld id="{76147C64-0F69-4183-BAE1-543B87472634}" type="slidenum">
              <a:rPr lang="en-US" smtClean="0"/>
              <a:t>12</a:t>
            </a:fld>
            <a:endParaRPr lang="en-US"/>
          </a:p>
        </p:txBody>
      </p:sp>
    </p:spTree>
    <p:extLst>
      <p:ext uri="{BB962C8B-B14F-4D97-AF65-F5344CB8AC3E}">
        <p14:creationId xmlns:p14="http://schemas.microsoft.com/office/powerpoint/2010/main" val="3205495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Nedelina</a:t>
            </a:r>
          </a:p>
          <a:p>
            <a:endParaRPr lang="en-US" dirty="0" smtClean="0"/>
          </a:p>
          <a:p>
            <a:r>
              <a:rPr lang="en-US" dirty="0" smtClean="0"/>
              <a:t>We’re working</a:t>
            </a:r>
            <a:r>
              <a:rPr lang="en-US" baseline="0" dirty="0" smtClean="0"/>
              <a:t> on grading the online quizzes using a rubric </a:t>
            </a:r>
            <a:r>
              <a:rPr lang="en-US" sz="1200" kern="1200" dirty="0" smtClean="0">
                <a:solidFill>
                  <a:schemeClr val="tx1"/>
                </a:solidFill>
                <a:effectLst/>
                <a:latin typeface="+mn-lt"/>
                <a:ea typeface="+mn-ea"/>
                <a:cs typeface="+mn-cs"/>
              </a:rPr>
              <a:t>and two graders, with a third as a tiebreaker.</a:t>
            </a:r>
          </a:p>
          <a:p>
            <a:r>
              <a:rPr lang="en-US" sz="1200" kern="1200" dirty="0" smtClean="0">
                <a:solidFill>
                  <a:schemeClr val="tx1"/>
                </a:solidFill>
                <a:effectLst/>
                <a:latin typeface="+mn-lt"/>
                <a:ea typeface="+mn-ea"/>
                <a:cs typeface="+mn-cs"/>
              </a:rPr>
              <a:t>We’re also analyzing feedback students</a:t>
            </a:r>
            <a:r>
              <a:rPr lang="en-US" sz="1200" kern="1200" baseline="0" dirty="0" smtClean="0">
                <a:solidFill>
                  <a:schemeClr val="tx1"/>
                </a:solidFill>
                <a:effectLst/>
                <a:latin typeface="+mn-lt"/>
                <a:ea typeface="+mn-ea"/>
                <a:cs typeface="+mn-cs"/>
              </a:rPr>
              <a:t> provided on one thing they learned and one thing that still unclear after the session</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Overall some lessons learned thus far include: </a:t>
            </a:r>
            <a:endParaRPr lang="en-US" dirty="0" smtClean="0"/>
          </a:p>
          <a:p>
            <a:endParaRPr lang="en-US" dirty="0" smtClean="0"/>
          </a:p>
          <a:p>
            <a:r>
              <a:rPr lang="en-US" dirty="0" smtClean="0"/>
              <a:t>Group effort</a:t>
            </a:r>
          </a:p>
          <a:p>
            <a:r>
              <a:rPr lang="en-US" dirty="0" smtClean="0"/>
              <a:t>Using preexisting relationships to identify willing faculty partners.</a:t>
            </a:r>
          </a:p>
          <a:p>
            <a:pPr lvl="1"/>
            <a:r>
              <a:rPr lang="en-US" dirty="0" smtClean="0"/>
              <a:t>Money doesn’t necessarily talk!</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Although no faculty from the </a:t>
            </a:r>
            <a:r>
              <a:rPr lang="en-US" dirty="0" smtClean="0"/>
              <a:t>Professional Writing Program and the School of Public Health </a:t>
            </a:r>
            <a:r>
              <a:rPr lang="en-US" dirty="0" smtClean="0"/>
              <a:t>was recruited for this project, Nedelina enrolled </a:t>
            </a:r>
            <a:r>
              <a:rPr lang="en-US" dirty="0" smtClean="0"/>
              <a:t>20 </a:t>
            </a:r>
            <a:r>
              <a:rPr lang="en-US" dirty="0" smtClean="0"/>
              <a:t>faculty </a:t>
            </a:r>
            <a:r>
              <a:rPr lang="en-US" dirty="0" smtClean="0"/>
              <a:t>members and teaching assistants </a:t>
            </a:r>
            <a:r>
              <a:rPr lang="en-US" dirty="0" smtClean="0"/>
              <a:t>as designers. Three faculty requested direct assistance from Nedelina to import the Canvas course into their course space, while others are planning to include this information for their next courses—even if they don’t have full participation in our</a:t>
            </a:r>
            <a:r>
              <a:rPr lang="en-US" baseline="0" dirty="0" smtClean="0"/>
              <a:t> model, components of it can also be adapted to meet the different instructors needs.</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76147C64-0F69-4183-BAE1-543B87472634}" type="slidenum">
              <a:rPr lang="en-US" smtClean="0"/>
              <a:t>13</a:t>
            </a:fld>
            <a:endParaRPr lang="en-US"/>
          </a:p>
        </p:txBody>
      </p:sp>
    </p:spTree>
    <p:extLst>
      <p:ext uri="{BB962C8B-B14F-4D97-AF65-F5344CB8AC3E}">
        <p14:creationId xmlns:p14="http://schemas.microsoft.com/office/powerpoint/2010/main" val="3148473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Eileen</a:t>
            </a:r>
            <a:endParaRPr lang="en-US" b="1" dirty="0"/>
          </a:p>
        </p:txBody>
      </p:sp>
      <p:sp>
        <p:nvSpPr>
          <p:cNvPr id="4" name="Slide Number Placeholder 3"/>
          <p:cNvSpPr>
            <a:spLocks noGrp="1"/>
          </p:cNvSpPr>
          <p:nvPr>
            <p:ph type="sldNum" sz="quarter" idx="10"/>
          </p:nvPr>
        </p:nvSpPr>
        <p:spPr/>
        <p:txBody>
          <a:bodyPr/>
          <a:lstStyle/>
          <a:p>
            <a:fld id="{76147C64-0F69-4183-BAE1-543B87472634}" type="slidenum">
              <a:rPr lang="en-US" smtClean="0"/>
              <a:t>14</a:t>
            </a:fld>
            <a:endParaRPr lang="en-US"/>
          </a:p>
        </p:txBody>
      </p:sp>
    </p:spTree>
    <p:extLst>
      <p:ext uri="{BB962C8B-B14F-4D97-AF65-F5344CB8AC3E}">
        <p14:creationId xmlns:p14="http://schemas.microsoft.com/office/powerpoint/2010/main" val="30382297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Eileen</a:t>
            </a:r>
            <a:endParaRPr lang="en-US" b="1" dirty="0"/>
          </a:p>
        </p:txBody>
      </p:sp>
      <p:sp>
        <p:nvSpPr>
          <p:cNvPr id="4" name="Slide Number Placeholder 3"/>
          <p:cNvSpPr>
            <a:spLocks noGrp="1"/>
          </p:cNvSpPr>
          <p:nvPr>
            <p:ph type="sldNum" sz="quarter" idx="10"/>
          </p:nvPr>
        </p:nvSpPr>
        <p:spPr/>
        <p:txBody>
          <a:bodyPr/>
          <a:lstStyle/>
          <a:p>
            <a:fld id="{76147C64-0F69-4183-BAE1-543B87472634}" type="slidenum">
              <a:rPr lang="en-US" smtClean="0"/>
              <a:t>15</a:t>
            </a:fld>
            <a:endParaRPr lang="en-US"/>
          </a:p>
        </p:txBody>
      </p:sp>
    </p:spTree>
    <p:extLst>
      <p:ext uri="{BB962C8B-B14F-4D97-AF65-F5344CB8AC3E}">
        <p14:creationId xmlns:p14="http://schemas.microsoft.com/office/powerpoint/2010/main" val="2261987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Eileen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Our Faculty Partners</a:t>
            </a:r>
          </a:p>
          <a:p>
            <a:endParaRPr lang="en-US" dirty="0" smtClean="0"/>
          </a:p>
          <a:p>
            <a:r>
              <a:rPr lang="en-US" dirty="0" smtClean="0"/>
              <a:t>Our Funders</a:t>
            </a:r>
          </a:p>
          <a:p>
            <a:pPr lvl="1"/>
            <a:r>
              <a:rPr lang="en-US" dirty="0" smtClean="0"/>
              <a:t>MAC-MLA Research &amp; Assessment Grant</a:t>
            </a:r>
          </a:p>
          <a:p>
            <a:pPr lvl="1"/>
            <a:r>
              <a:rPr lang="en-US" dirty="0" smtClean="0"/>
              <a:t>UMD Libraries Faculty Research Fund</a:t>
            </a:r>
          </a:p>
          <a:p>
            <a:pPr lvl="1"/>
            <a:endParaRPr lang="en-US" dirty="0" smtClean="0"/>
          </a:p>
          <a:p>
            <a:r>
              <a:rPr lang="en-US" dirty="0" smtClean="0"/>
              <a:t>Our Bosses</a:t>
            </a:r>
          </a:p>
          <a:p>
            <a:pPr lvl="1"/>
            <a:r>
              <a:rPr lang="en-US" dirty="0" smtClean="0"/>
              <a:t>For the freedom to research this!</a:t>
            </a:r>
          </a:p>
          <a:p>
            <a:endParaRPr lang="en-US" dirty="0"/>
          </a:p>
        </p:txBody>
      </p:sp>
      <p:sp>
        <p:nvSpPr>
          <p:cNvPr id="4" name="Slide Number Placeholder 3"/>
          <p:cNvSpPr>
            <a:spLocks noGrp="1"/>
          </p:cNvSpPr>
          <p:nvPr>
            <p:ph type="sldNum" sz="quarter" idx="10"/>
          </p:nvPr>
        </p:nvSpPr>
        <p:spPr/>
        <p:txBody>
          <a:bodyPr/>
          <a:lstStyle/>
          <a:p>
            <a:fld id="{76147C64-0F69-4183-BAE1-543B87472634}" type="slidenum">
              <a:rPr lang="en-US" smtClean="0"/>
              <a:t>16</a:t>
            </a:fld>
            <a:endParaRPr lang="en-US"/>
          </a:p>
        </p:txBody>
      </p:sp>
    </p:spTree>
    <p:extLst>
      <p:ext uri="{BB962C8B-B14F-4D97-AF65-F5344CB8AC3E}">
        <p14:creationId xmlns:p14="http://schemas.microsoft.com/office/powerpoint/2010/main" val="3686930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Eileen</a:t>
            </a:r>
            <a:endParaRPr lang="en-US" b="1" dirty="0"/>
          </a:p>
        </p:txBody>
      </p:sp>
      <p:sp>
        <p:nvSpPr>
          <p:cNvPr id="4" name="Slide Number Placeholder 3"/>
          <p:cNvSpPr>
            <a:spLocks noGrp="1"/>
          </p:cNvSpPr>
          <p:nvPr>
            <p:ph type="sldNum" sz="quarter" idx="10"/>
          </p:nvPr>
        </p:nvSpPr>
        <p:spPr/>
        <p:txBody>
          <a:bodyPr/>
          <a:lstStyle/>
          <a:p>
            <a:fld id="{76147C64-0F69-4183-BAE1-543B87472634}" type="slidenum">
              <a:rPr lang="en-US" smtClean="0"/>
              <a:t>17</a:t>
            </a:fld>
            <a:endParaRPr lang="en-US"/>
          </a:p>
        </p:txBody>
      </p:sp>
    </p:spTree>
    <p:extLst>
      <p:ext uri="{BB962C8B-B14F-4D97-AF65-F5344CB8AC3E}">
        <p14:creationId xmlns:p14="http://schemas.microsoft.com/office/powerpoint/2010/main" val="2234418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r>
              <a:rPr lang="en-US" b="1" dirty="0" smtClean="0"/>
              <a:t>Nedelina</a:t>
            </a:r>
          </a:p>
          <a:p>
            <a:pPr marL="0" marR="0" indent="0" algn="l" defTabSz="914400" rtl="0" eaLnBrk="1" fontAlgn="auto" latinLnBrk="0" hangingPunct="1">
              <a:lnSpc>
                <a:spcPct val="100000"/>
              </a:lnSpc>
              <a:spcBef>
                <a:spcPts val="0"/>
              </a:spcBef>
              <a:spcAft>
                <a:spcPts val="0"/>
              </a:spcAft>
              <a:buClrTx/>
              <a:buSzTx/>
              <a:buFont typeface="+mj-lt"/>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 typeface="+mj-lt"/>
              <a:buNone/>
              <a:tabLst/>
              <a:defRPr/>
            </a:pPr>
            <a:r>
              <a:rPr lang="en-US" b="1" dirty="0" smtClean="0"/>
              <a:t>Information Literacy Instruction to the School of Public Health </a:t>
            </a:r>
            <a:endParaRPr lang="en-US" b="0" dirty="0" smtClean="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 typeface="+mj-lt"/>
              <a:buNone/>
              <a:tabLst/>
              <a:defRPr/>
            </a:pPr>
            <a:r>
              <a:rPr lang="en-US" dirty="0" smtClean="0"/>
              <a:t>The School of Public Health faculty are seeking alternatives to their teaching practices and offering more blended or online courses. Nedelina was approached</a:t>
            </a:r>
            <a:r>
              <a:rPr lang="en-US" baseline="0" dirty="0" smtClean="0"/>
              <a:t> with a request her information literacy sessions to be recorded, so distance students can have access to this information. Not willing to follow the old teaching practices because of students’ lack of engagement during class sessions, she designed a Canvas course to meet the needs of distance graduate students in the School of Public Health.</a:t>
            </a:r>
          </a:p>
        </p:txBody>
      </p:sp>
      <p:sp>
        <p:nvSpPr>
          <p:cNvPr id="4" name="Slide Number Placeholder 3"/>
          <p:cNvSpPr>
            <a:spLocks noGrp="1"/>
          </p:cNvSpPr>
          <p:nvPr>
            <p:ph type="sldNum" sz="quarter" idx="10"/>
          </p:nvPr>
        </p:nvSpPr>
        <p:spPr/>
        <p:txBody>
          <a:bodyPr/>
          <a:lstStyle/>
          <a:p>
            <a:fld id="{76147C64-0F69-4183-BAE1-543B87472634}" type="slidenum">
              <a:rPr lang="en-US" smtClean="0"/>
              <a:t>2</a:t>
            </a:fld>
            <a:endParaRPr lang="en-US"/>
          </a:p>
        </p:txBody>
      </p:sp>
    </p:spTree>
    <p:extLst>
      <p:ext uri="{BB962C8B-B14F-4D97-AF65-F5344CB8AC3E}">
        <p14:creationId xmlns:p14="http://schemas.microsoft.com/office/powerpoint/2010/main" val="1779146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r>
              <a:rPr lang="en-US" b="1" dirty="0" smtClean="0"/>
              <a:t>Alex</a:t>
            </a:r>
          </a:p>
          <a:p>
            <a:pPr marL="0" marR="0" indent="0" algn="l" defTabSz="914400" rtl="0" eaLnBrk="1" fontAlgn="auto" latinLnBrk="0" hangingPunct="1">
              <a:lnSpc>
                <a:spcPct val="100000"/>
              </a:lnSpc>
              <a:spcBef>
                <a:spcPts val="0"/>
              </a:spcBef>
              <a:spcAft>
                <a:spcPts val="0"/>
              </a:spcAft>
              <a:buClrTx/>
              <a:buSzTx/>
              <a:buFont typeface="+mj-lt"/>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 typeface="+mj-lt"/>
              <a:buNone/>
              <a:tabLst/>
              <a:defRPr/>
            </a:pPr>
            <a:r>
              <a:rPr lang="en-US" b="0" dirty="0" smtClean="0"/>
              <a:t>At the same time,</a:t>
            </a:r>
            <a:r>
              <a:rPr lang="en-US" b="0" baseline="0" dirty="0" smtClean="0"/>
              <a:t> </a:t>
            </a:r>
            <a:r>
              <a:rPr lang="en-US" b="1" dirty="0" smtClean="0"/>
              <a:t>Changes to Information Literacy Instruction for the Professional Writing Program </a:t>
            </a:r>
            <a:r>
              <a:rPr lang="en-US" b="0" dirty="0" smtClean="0"/>
              <a:t>were under way </a:t>
            </a:r>
            <a:r>
              <a:rPr lang="en-US" dirty="0" smtClean="0"/>
              <a:t>–</a:t>
            </a:r>
            <a:r>
              <a:rPr lang="en-US" baseline="0" dirty="0" smtClean="0"/>
              <a:t> UMD Libraries moving away from one shot instruction, developing Canvas modules for our upper level writing course.</a:t>
            </a:r>
          </a:p>
          <a:p>
            <a:pPr marL="0" marR="0" indent="0" algn="l" defTabSz="914400" rtl="0" eaLnBrk="1" fontAlgn="auto" latinLnBrk="0" hangingPunct="1">
              <a:lnSpc>
                <a:spcPct val="100000"/>
              </a:lnSpc>
              <a:spcBef>
                <a:spcPts val="0"/>
              </a:spcBef>
              <a:spcAft>
                <a:spcPts val="0"/>
              </a:spcAft>
              <a:buClrTx/>
              <a:buSzTx/>
              <a:buFont typeface="+mj-lt"/>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 typeface="+mj-lt"/>
              <a:buNone/>
              <a:tabLst/>
              <a:defRPr/>
            </a:pPr>
            <a:r>
              <a:rPr lang="en-US" b="0" dirty="0" smtClean="0"/>
              <a:t>Before all these happenings, </a:t>
            </a:r>
            <a:r>
              <a:rPr lang="en-US" baseline="0" dirty="0" smtClean="0"/>
              <a:t>Alex was conducting research on best practice for improving the efficacy of EBM instruction for medical students, </a:t>
            </a:r>
            <a:r>
              <a:rPr lang="en-US" b="1" dirty="0" smtClean="0"/>
              <a:t>“Preparing Medical Students for Residency: Efficacy of Evidence Based Medicine Instruction</a:t>
            </a:r>
            <a:r>
              <a:rPr lang="en-US" dirty="0" smtClean="0"/>
              <a:t>”</a:t>
            </a:r>
            <a:r>
              <a:rPr lang="en-US" baseline="0" dirty="0" smtClean="0"/>
              <a:t> </a:t>
            </a:r>
            <a:r>
              <a:rPr lang="en-US" sz="1200" b="0" i="0" kern="1200" dirty="0" smtClean="0">
                <a:solidFill>
                  <a:schemeClr val="tx1"/>
                </a:solidFill>
                <a:effectLst/>
                <a:latin typeface="+mn-lt"/>
                <a:ea typeface="+mn-ea"/>
                <a:cs typeface="+mn-cs"/>
              </a:rPr>
              <a:t>http://hdl.handle.net/1903/15077</a:t>
            </a:r>
            <a:endParaRPr lang="en-US" b="0" dirty="0"/>
          </a:p>
        </p:txBody>
      </p:sp>
      <p:sp>
        <p:nvSpPr>
          <p:cNvPr id="4" name="Slide Number Placeholder 3"/>
          <p:cNvSpPr>
            <a:spLocks noGrp="1"/>
          </p:cNvSpPr>
          <p:nvPr>
            <p:ph type="sldNum" sz="quarter" idx="10"/>
          </p:nvPr>
        </p:nvSpPr>
        <p:spPr/>
        <p:txBody>
          <a:bodyPr/>
          <a:lstStyle/>
          <a:p>
            <a:fld id="{76147C64-0F69-4183-BAE1-543B87472634}" type="slidenum">
              <a:rPr lang="en-US" smtClean="0"/>
              <a:t>3</a:t>
            </a:fld>
            <a:endParaRPr lang="en-US"/>
          </a:p>
        </p:txBody>
      </p:sp>
    </p:spTree>
    <p:extLst>
      <p:ext uri="{BB962C8B-B14F-4D97-AF65-F5344CB8AC3E}">
        <p14:creationId xmlns:p14="http://schemas.microsoft.com/office/powerpoint/2010/main" val="1779146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smtClean="0"/>
              <a:t>Alex</a:t>
            </a:r>
          </a:p>
          <a:p>
            <a:pPr marL="171450" indent="-171450">
              <a:buFont typeface="Arial" panose="020B0604020202020204" pitchFamily="34" charset="0"/>
              <a:buChar char="•"/>
            </a:pPr>
            <a:endParaRPr lang="en-US" b="1" dirty="0" smtClean="0"/>
          </a:p>
          <a:p>
            <a:pPr marL="171450" indent="-171450">
              <a:buFont typeface="Arial" panose="020B0604020202020204" pitchFamily="34" charset="0"/>
              <a:buChar char="•"/>
            </a:pPr>
            <a:r>
              <a:rPr lang="en-US" b="1" dirty="0" smtClean="0"/>
              <a:t>Increase the amount of time students practice information literacy concepts.</a:t>
            </a:r>
          </a:p>
          <a:p>
            <a:pPr marL="0" indent="0">
              <a:buFont typeface="Arial" panose="020B0604020202020204" pitchFamily="34" charset="0"/>
              <a:buNone/>
            </a:pPr>
            <a:endParaRPr lang="en-US" b="1" dirty="0" smtClean="0"/>
          </a:p>
          <a:p>
            <a:pPr marL="171450" indent="-171450">
              <a:buFont typeface="Arial" panose="020B0604020202020204" pitchFamily="34" charset="0"/>
              <a:buChar char="•"/>
            </a:pPr>
            <a:r>
              <a:rPr lang="en-US" dirty="0" smtClean="0"/>
              <a:t>Willingham on the role of practice in the teaching and learning process:</a:t>
            </a:r>
          </a:p>
          <a:p>
            <a:pPr lvl="1"/>
            <a:r>
              <a:rPr lang="en-US" dirty="0" smtClean="0"/>
              <a:t>“It is virtually impossible to become proficient at a mental task without extended practice”</a:t>
            </a:r>
          </a:p>
          <a:p>
            <a:pPr lvl="1"/>
            <a:r>
              <a:rPr lang="en-US" dirty="0" smtClean="0"/>
              <a:t>Practice enables low level skills to become automatic, freeing up cognitive “space” for higher level tasks</a:t>
            </a:r>
          </a:p>
          <a:p>
            <a:pPr lvl="1"/>
            <a:r>
              <a:rPr lang="en-US" dirty="0" smtClean="0"/>
              <a:t>“Memory is more enduring when practice is spaced out”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t>Source: Willingham, D. T. (2009). </a:t>
            </a:r>
            <a:r>
              <a:rPr lang="en-US" sz="800" i="1" dirty="0" smtClean="0"/>
              <a:t>Why don’t students like school?: A cognitive scientist answers questions about how the mind works and what it means for the classroom</a:t>
            </a:r>
            <a:r>
              <a:rPr lang="en-US" sz="800" dirty="0" smtClean="0"/>
              <a:t>. San Francisco, CA: </a:t>
            </a:r>
            <a:r>
              <a:rPr lang="en-US" sz="800" dirty="0" err="1" smtClean="0"/>
              <a:t>Jossey</a:t>
            </a:r>
            <a:r>
              <a:rPr lang="en-US" sz="800" dirty="0" smtClean="0"/>
              <a:t>-Bass.</a:t>
            </a:r>
          </a:p>
          <a:p>
            <a:endParaRPr lang="en-US" dirty="0"/>
          </a:p>
        </p:txBody>
      </p:sp>
      <p:sp>
        <p:nvSpPr>
          <p:cNvPr id="4" name="Slide Number Placeholder 3"/>
          <p:cNvSpPr>
            <a:spLocks noGrp="1"/>
          </p:cNvSpPr>
          <p:nvPr>
            <p:ph type="sldNum" sz="quarter" idx="10"/>
          </p:nvPr>
        </p:nvSpPr>
        <p:spPr/>
        <p:txBody>
          <a:bodyPr/>
          <a:lstStyle/>
          <a:p>
            <a:fld id="{76147C64-0F69-4183-BAE1-543B87472634}" type="slidenum">
              <a:rPr lang="en-US" smtClean="0"/>
              <a:t>4</a:t>
            </a:fld>
            <a:endParaRPr lang="en-US"/>
          </a:p>
        </p:txBody>
      </p:sp>
    </p:spTree>
    <p:extLst>
      <p:ext uri="{BB962C8B-B14F-4D97-AF65-F5344CB8AC3E}">
        <p14:creationId xmlns:p14="http://schemas.microsoft.com/office/powerpoint/2010/main" val="2486136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Alex</a:t>
            </a:r>
          </a:p>
          <a:p>
            <a:endParaRPr lang="en-US" dirty="0" smtClean="0"/>
          </a:p>
          <a:p>
            <a:r>
              <a:rPr lang="en-US" dirty="0" smtClean="0"/>
              <a:t>Libraries should consider:</a:t>
            </a:r>
          </a:p>
          <a:p>
            <a:pPr marL="971550" lvl="1" indent="-514350">
              <a:buFont typeface="+mj-lt"/>
              <a:buAutoNum type="arabicPeriod"/>
            </a:pPr>
            <a:r>
              <a:rPr lang="en-US" dirty="0" smtClean="0"/>
              <a:t>Creating online tools to supplement in-person instruction</a:t>
            </a:r>
          </a:p>
          <a:p>
            <a:pPr marL="971550" lvl="1" indent="-514350">
              <a:buFont typeface="+mj-lt"/>
              <a:buAutoNum type="arabicPeriod"/>
            </a:pPr>
            <a:r>
              <a:rPr lang="en-US" dirty="0" smtClean="0"/>
              <a:t>Increasing the pervasiveness of instruction within the curriculum</a:t>
            </a:r>
          </a:p>
          <a:p>
            <a:pPr marL="971550" lvl="1" indent="-514350">
              <a:buFont typeface="+mj-lt"/>
              <a:buAutoNum type="arabicPeriod"/>
            </a:pPr>
            <a:r>
              <a:rPr lang="en-US" dirty="0" smtClean="0"/>
              <a:t>Implementing active learning exercises that utilize team based learning and student peer assessment</a:t>
            </a:r>
          </a:p>
          <a:p>
            <a:endParaRPr lang="en-US" dirty="0"/>
          </a:p>
        </p:txBody>
      </p:sp>
      <p:sp>
        <p:nvSpPr>
          <p:cNvPr id="4" name="Slide Number Placeholder 3"/>
          <p:cNvSpPr>
            <a:spLocks noGrp="1"/>
          </p:cNvSpPr>
          <p:nvPr>
            <p:ph type="sldNum" sz="quarter" idx="10"/>
          </p:nvPr>
        </p:nvSpPr>
        <p:spPr/>
        <p:txBody>
          <a:bodyPr/>
          <a:lstStyle/>
          <a:p>
            <a:fld id="{76147C64-0F69-4183-BAE1-543B87472634}" type="slidenum">
              <a:rPr lang="en-US" smtClean="0"/>
              <a:t>5</a:t>
            </a:fld>
            <a:endParaRPr lang="en-US"/>
          </a:p>
        </p:txBody>
      </p:sp>
    </p:spTree>
    <p:extLst>
      <p:ext uri="{BB962C8B-B14F-4D97-AF65-F5344CB8AC3E}">
        <p14:creationId xmlns:p14="http://schemas.microsoft.com/office/powerpoint/2010/main" val="2486136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Eileen</a:t>
            </a:r>
          </a:p>
          <a:p>
            <a:endParaRPr lang="en-US" dirty="0" smtClean="0"/>
          </a:p>
          <a:p>
            <a:r>
              <a:rPr lang="en-US" dirty="0" smtClean="0"/>
              <a:t>Our</a:t>
            </a:r>
            <a:r>
              <a:rPr lang="en-US" baseline="0" dirty="0" smtClean="0"/>
              <a:t> goals are to make students happy, effective and efficient researchers. We put our brains together to give them a better learning experience using some of the new methods for teaching such as the flipped classroom.</a:t>
            </a:r>
            <a:endParaRPr lang="en-US" dirty="0"/>
          </a:p>
        </p:txBody>
      </p:sp>
      <p:sp>
        <p:nvSpPr>
          <p:cNvPr id="4" name="Slide Number Placeholder 3"/>
          <p:cNvSpPr>
            <a:spLocks noGrp="1"/>
          </p:cNvSpPr>
          <p:nvPr>
            <p:ph type="sldNum" sz="quarter" idx="10"/>
          </p:nvPr>
        </p:nvSpPr>
        <p:spPr/>
        <p:txBody>
          <a:bodyPr/>
          <a:lstStyle/>
          <a:p>
            <a:fld id="{76147C64-0F69-4183-BAE1-543B87472634}" type="slidenum">
              <a:rPr lang="en-US" smtClean="0"/>
              <a:t>6</a:t>
            </a:fld>
            <a:endParaRPr lang="en-US"/>
          </a:p>
        </p:txBody>
      </p:sp>
    </p:spTree>
    <p:extLst>
      <p:ext uri="{BB962C8B-B14F-4D97-AF65-F5344CB8AC3E}">
        <p14:creationId xmlns:p14="http://schemas.microsoft.com/office/powerpoint/2010/main" val="2727935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Eileen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Apply best practices from evidence based medicine instruction for medical students to undergraduate students in health science disciplines.</a:t>
            </a:r>
          </a:p>
          <a:p>
            <a:endParaRPr lang="en-US" dirty="0"/>
          </a:p>
        </p:txBody>
      </p:sp>
      <p:sp>
        <p:nvSpPr>
          <p:cNvPr id="4" name="Slide Number Placeholder 3"/>
          <p:cNvSpPr>
            <a:spLocks noGrp="1"/>
          </p:cNvSpPr>
          <p:nvPr>
            <p:ph type="sldNum" sz="quarter" idx="10"/>
          </p:nvPr>
        </p:nvSpPr>
        <p:spPr/>
        <p:txBody>
          <a:bodyPr/>
          <a:lstStyle/>
          <a:p>
            <a:fld id="{76147C64-0F69-4183-BAE1-543B87472634}" type="slidenum">
              <a:rPr lang="en-US" smtClean="0"/>
              <a:t>7</a:t>
            </a:fld>
            <a:endParaRPr lang="en-US"/>
          </a:p>
        </p:txBody>
      </p:sp>
    </p:spTree>
    <p:extLst>
      <p:ext uri="{BB962C8B-B14F-4D97-AF65-F5344CB8AC3E}">
        <p14:creationId xmlns:p14="http://schemas.microsoft.com/office/powerpoint/2010/main" val="2486136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smtClean="0"/>
              <a:t>Eileen</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Develop a Canvas online course that introduces students to information literacy concepts within the context of health sciences.</a:t>
            </a:r>
          </a:p>
          <a:p>
            <a:endParaRPr lang="en-US" dirty="0" smtClean="0"/>
          </a:p>
          <a:p>
            <a:pPr marL="171450" indent="-171450">
              <a:buFont typeface="Arial" panose="020B0604020202020204" pitchFamily="34" charset="0"/>
              <a:buChar char="•"/>
            </a:pPr>
            <a:r>
              <a:rPr lang="en-US" dirty="0" smtClean="0"/>
              <a:t>Use our Canvas course to “flip” the library classroom:</a:t>
            </a:r>
          </a:p>
          <a:p>
            <a:pPr marL="628650" lvl="1" indent="-171450">
              <a:buFont typeface="Wingdings" panose="05000000000000000000" pitchFamily="2" charset="2"/>
              <a:buChar char="ü"/>
            </a:pPr>
            <a:r>
              <a:rPr lang="en-US" dirty="0" smtClean="0"/>
              <a:t>Assign the modules as homework prior to meeting with a class for an in-person library session.</a:t>
            </a:r>
          </a:p>
          <a:p>
            <a:pPr marL="628650" lvl="1" indent="-171450">
              <a:buFont typeface="Wingdings" panose="05000000000000000000" pitchFamily="2" charset="2"/>
              <a:buChar char="ü"/>
            </a:pPr>
            <a:r>
              <a:rPr lang="en-US" dirty="0" smtClean="0"/>
              <a:t>After each module, students complete a post-module quiz.</a:t>
            </a:r>
          </a:p>
          <a:p>
            <a:endParaRPr lang="en-US" dirty="0"/>
          </a:p>
        </p:txBody>
      </p:sp>
      <p:sp>
        <p:nvSpPr>
          <p:cNvPr id="4" name="Slide Number Placeholder 3"/>
          <p:cNvSpPr>
            <a:spLocks noGrp="1"/>
          </p:cNvSpPr>
          <p:nvPr>
            <p:ph type="sldNum" sz="quarter" idx="10"/>
          </p:nvPr>
        </p:nvSpPr>
        <p:spPr/>
        <p:txBody>
          <a:bodyPr/>
          <a:lstStyle/>
          <a:p>
            <a:fld id="{76147C64-0F69-4183-BAE1-543B87472634}" type="slidenum">
              <a:rPr lang="en-US" smtClean="0"/>
              <a:t>8</a:t>
            </a:fld>
            <a:endParaRPr lang="en-US"/>
          </a:p>
        </p:txBody>
      </p:sp>
    </p:spTree>
    <p:extLst>
      <p:ext uri="{BB962C8B-B14F-4D97-AF65-F5344CB8AC3E}">
        <p14:creationId xmlns:p14="http://schemas.microsoft.com/office/powerpoint/2010/main" val="2486136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smtClean="0"/>
              <a:t>Alex</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The reason for flipping</a:t>
            </a:r>
            <a:r>
              <a:rPr lang="en-US" baseline="0" dirty="0" smtClean="0"/>
              <a:t> </a:t>
            </a:r>
            <a:r>
              <a:rPr lang="en-US" dirty="0" smtClean="0"/>
              <a:t>classroom isn’t to</a:t>
            </a:r>
            <a:r>
              <a:rPr lang="en-US" baseline="0" dirty="0" smtClean="0"/>
              <a:t> get on board with a trendy, </a:t>
            </a:r>
            <a:r>
              <a:rPr lang="en-US" dirty="0" smtClean="0"/>
              <a:t>technology driven fad. It’s a</a:t>
            </a:r>
            <a:r>
              <a:rPr lang="en-US" baseline="0" dirty="0" smtClean="0"/>
              <a:t> means to an end, not an end in itself.</a:t>
            </a:r>
            <a:endParaRPr lang="en-US" dirty="0" smtClean="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A useful metaphor</a:t>
            </a:r>
            <a:r>
              <a:rPr lang="en-US" baseline="0" dirty="0" smtClean="0"/>
              <a:t> – the </a:t>
            </a:r>
            <a:r>
              <a:rPr lang="en-US" baseline="0" dirty="0" err="1" smtClean="0"/>
              <a:t>CrossFit</a:t>
            </a:r>
            <a:r>
              <a:rPr lang="en-US" baseline="0" dirty="0" smtClean="0"/>
              <a:t> craze</a:t>
            </a:r>
          </a:p>
          <a:p>
            <a:pPr marL="628650" lvl="1" indent="-171450">
              <a:buFont typeface="Arial" panose="020B0604020202020204" pitchFamily="34" charset="0"/>
              <a:buChar char="•"/>
            </a:pPr>
            <a:r>
              <a:rPr lang="en-US" baseline="0" dirty="0" smtClean="0"/>
              <a:t>There’s nothing magical about </a:t>
            </a:r>
            <a:r>
              <a:rPr lang="en-US" baseline="0" dirty="0" err="1" smtClean="0"/>
              <a:t>CrossFit</a:t>
            </a:r>
            <a:r>
              <a:rPr lang="en-US" baseline="0" dirty="0" smtClean="0"/>
              <a:t> training (at least, there’s no data indicating that it’s magic)</a:t>
            </a:r>
          </a:p>
          <a:p>
            <a:pPr marL="628650" lvl="1" indent="-171450">
              <a:buFont typeface="Arial" panose="020B0604020202020204" pitchFamily="34" charset="0"/>
              <a:buChar char="•"/>
            </a:pPr>
            <a:r>
              <a:rPr lang="en-US" baseline="0" dirty="0" smtClean="0"/>
              <a:t>The </a:t>
            </a:r>
            <a:r>
              <a:rPr lang="en-US" baseline="0" dirty="0" err="1" smtClean="0"/>
              <a:t>CrossFit</a:t>
            </a:r>
            <a:r>
              <a:rPr lang="en-US" baseline="0" dirty="0" smtClean="0"/>
              <a:t> environment causes individuals to spend 45+ minutes, 5+ times a week engaging in strenuous physical activity. They are encouraged by the peers to succeed in their goals, rather than by a fitness guru. Individuals track their results in real time to measure their achievement of personal records.</a:t>
            </a:r>
          </a:p>
          <a:p>
            <a:pPr marL="628650" lvl="1" indent="-171450">
              <a:buFont typeface="Arial" panose="020B0604020202020204" pitchFamily="34" charset="0"/>
              <a:buChar char="•"/>
            </a:pPr>
            <a:r>
              <a:rPr lang="en-US" baseline="0" dirty="0" smtClean="0"/>
              <a:t>It’s not about hitting tires with a hammer – it’s about strenuous training, repeatedly and consistently, over an extended period of time, with the support of peers and the tracking of outcomes. </a:t>
            </a:r>
          </a:p>
          <a:p>
            <a:pPr marL="171450" lvl="0" indent="-171450">
              <a:buFont typeface="Arial" panose="020B0604020202020204" pitchFamily="34" charset="0"/>
              <a:buChar char="•"/>
            </a:pPr>
            <a:endParaRPr lang="en-US" baseline="0" dirty="0" smtClean="0"/>
          </a:p>
          <a:p>
            <a:pPr marL="171450" lvl="0" indent="-171450">
              <a:buFont typeface="Arial" panose="020B0604020202020204" pitchFamily="34" charset="0"/>
              <a:buChar char="•"/>
            </a:pPr>
            <a:r>
              <a:rPr lang="en-US" baseline="0" dirty="0" smtClean="0"/>
              <a:t>These are the same reasons you might flip a classroom. </a:t>
            </a:r>
          </a:p>
          <a:p>
            <a:pPr marL="628650" lvl="1" indent="-171450">
              <a:buFont typeface="Arial" panose="020B0604020202020204" pitchFamily="34" charset="0"/>
              <a:buChar char="•"/>
            </a:pPr>
            <a:r>
              <a:rPr lang="en-US" dirty="0" smtClean="0"/>
              <a:t>Increasing the amount of time students spend practicing and grappling with complex and nuanced concepts, such as information literacy.</a:t>
            </a:r>
          </a:p>
          <a:p>
            <a:pPr marL="628650" lvl="1" indent="-171450">
              <a:buFont typeface="Arial" panose="020B0604020202020204" pitchFamily="34" charset="0"/>
              <a:buChar char="•"/>
            </a:pPr>
            <a:r>
              <a:rPr lang="en-US" dirty="0" smtClean="0"/>
              <a:t>Creating a peer learning environment</a:t>
            </a:r>
            <a:r>
              <a:rPr lang="en-US" baseline="0" dirty="0" smtClean="0"/>
              <a:t>, which is learner centered instead of teacher centered.</a:t>
            </a:r>
            <a:endParaRPr lang="en-US" dirty="0" smtClean="0"/>
          </a:p>
          <a:p>
            <a:pPr marL="628650" lvl="1" indent="-171450">
              <a:buFont typeface="Arial" panose="020B0604020202020204" pitchFamily="34" charset="0"/>
              <a:buChar char="•"/>
            </a:pPr>
            <a:r>
              <a:rPr lang="en-US" dirty="0" smtClean="0"/>
              <a:t>Creating opportunities for us to meaningfully assess student learning in real time.</a:t>
            </a:r>
          </a:p>
        </p:txBody>
      </p:sp>
      <p:sp>
        <p:nvSpPr>
          <p:cNvPr id="4" name="Slide Number Placeholder 3"/>
          <p:cNvSpPr>
            <a:spLocks noGrp="1"/>
          </p:cNvSpPr>
          <p:nvPr>
            <p:ph type="sldNum" sz="quarter" idx="10"/>
          </p:nvPr>
        </p:nvSpPr>
        <p:spPr/>
        <p:txBody>
          <a:bodyPr/>
          <a:lstStyle/>
          <a:p>
            <a:fld id="{76147C64-0F69-4183-BAE1-543B87472634}" type="slidenum">
              <a:rPr lang="en-US" smtClean="0"/>
              <a:t>9</a:t>
            </a:fld>
            <a:endParaRPr lang="en-US"/>
          </a:p>
        </p:txBody>
      </p:sp>
    </p:spTree>
    <p:extLst>
      <p:ext uri="{BB962C8B-B14F-4D97-AF65-F5344CB8AC3E}">
        <p14:creationId xmlns:p14="http://schemas.microsoft.com/office/powerpoint/2010/main" val="2486136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8792F6-590D-4AF8-A82D-C3AAA0AAA442}" type="datetimeFigureOut">
              <a:rPr lang="en-US" smtClean="0"/>
              <a:t>10/15/2014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E4A458-D83F-401F-95D7-5CC5A5A0F50B}" type="slidenum">
              <a:rPr lang="en-US" smtClean="0"/>
              <a:t>‹#›</a:t>
            </a:fld>
            <a:endParaRPr lang="en-US"/>
          </a:p>
        </p:txBody>
      </p:sp>
    </p:spTree>
    <p:extLst>
      <p:ext uri="{BB962C8B-B14F-4D97-AF65-F5344CB8AC3E}">
        <p14:creationId xmlns:p14="http://schemas.microsoft.com/office/powerpoint/2010/main" val="349530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8792F6-590D-4AF8-A82D-C3AAA0AAA442}" type="datetimeFigureOut">
              <a:rPr lang="en-US" smtClean="0"/>
              <a:t>10/15/2014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E4A458-D83F-401F-95D7-5CC5A5A0F50B}" type="slidenum">
              <a:rPr lang="en-US" smtClean="0"/>
              <a:t>‹#›</a:t>
            </a:fld>
            <a:endParaRPr lang="en-US"/>
          </a:p>
        </p:txBody>
      </p:sp>
    </p:spTree>
    <p:extLst>
      <p:ext uri="{BB962C8B-B14F-4D97-AF65-F5344CB8AC3E}">
        <p14:creationId xmlns:p14="http://schemas.microsoft.com/office/powerpoint/2010/main" val="698289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8792F6-590D-4AF8-A82D-C3AAA0AAA442}" type="datetimeFigureOut">
              <a:rPr lang="en-US" smtClean="0"/>
              <a:t>10/15/2014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E4A458-D83F-401F-95D7-5CC5A5A0F50B}" type="slidenum">
              <a:rPr lang="en-US" smtClean="0"/>
              <a:t>‹#›</a:t>
            </a:fld>
            <a:endParaRPr lang="en-US"/>
          </a:p>
        </p:txBody>
      </p:sp>
    </p:spTree>
    <p:extLst>
      <p:ext uri="{BB962C8B-B14F-4D97-AF65-F5344CB8AC3E}">
        <p14:creationId xmlns:p14="http://schemas.microsoft.com/office/powerpoint/2010/main" val="15188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8792F6-590D-4AF8-A82D-C3AAA0AAA442}" type="datetimeFigureOut">
              <a:rPr lang="en-US" smtClean="0"/>
              <a:t>10/15/2014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E4A458-D83F-401F-95D7-5CC5A5A0F50B}" type="slidenum">
              <a:rPr lang="en-US" smtClean="0"/>
              <a:t>‹#›</a:t>
            </a:fld>
            <a:endParaRPr lang="en-US"/>
          </a:p>
        </p:txBody>
      </p:sp>
    </p:spTree>
    <p:extLst>
      <p:ext uri="{BB962C8B-B14F-4D97-AF65-F5344CB8AC3E}">
        <p14:creationId xmlns:p14="http://schemas.microsoft.com/office/powerpoint/2010/main" val="1385346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8792F6-590D-4AF8-A82D-C3AAA0AAA442}" type="datetimeFigureOut">
              <a:rPr lang="en-US" smtClean="0"/>
              <a:t>10/15/2014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E4A458-D83F-401F-95D7-5CC5A5A0F50B}" type="slidenum">
              <a:rPr lang="en-US" smtClean="0"/>
              <a:t>‹#›</a:t>
            </a:fld>
            <a:endParaRPr lang="en-US"/>
          </a:p>
        </p:txBody>
      </p:sp>
    </p:spTree>
    <p:extLst>
      <p:ext uri="{BB962C8B-B14F-4D97-AF65-F5344CB8AC3E}">
        <p14:creationId xmlns:p14="http://schemas.microsoft.com/office/powerpoint/2010/main" val="1740458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8792F6-590D-4AF8-A82D-C3AAA0AAA442}" type="datetimeFigureOut">
              <a:rPr lang="en-US" smtClean="0"/>
              <a:t>10/15/2014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E4A458-D83F-401F-95D7-5CC5A5A0F50B}" type="slidenum">
              <a:rPr lang="en-US" smtClean="0"/>
              <a:t>‹#›</a:t>
            </a:fld>
            <a:endParaRPr lang="en-US"/>
          </a:p>
        </p:txBody>
      </p:sp>
    </p:spTree>
    <p:extLst>
      <p:ext uri="{BB962C8B-B14F-4D97-AF65-F5344CB8AC3E}">
        <p14:creationId xmlns:p14="http://schemas.microsoft.com/office/powerpoint/2010/main" val="90965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8792F6-590D-4AF8-A82D-C3AAA0AAA442}" type="datetimeFigureOut">
              <a:rPr lang="en-US" smtClean="0"/>
              <a:t>10/15/2014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E4A458-D83F-401F-95D7-5CC5A5A0F50B}" type="slidenum">
              <a:rPr lang="en-US" smtClean="0"/>
              <a:t>‹#›</a:t>
            </a:fld>
            <a:endParaRPr lang="en-US"/>
          </a:p>
        </p:txBody>
      </p:sp>
    </p:spTree>
    <p:extLst>
      <p:ext uri="{BB962C8B-B14F-4D97-AF65-F5344CB8AC3E}">
        <p14:creationId xmlns:p14="http://schemas.microsoft.com/office/powerpoint/2010/main" val="273943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8792F6-590D-4AF8-A82D-C3AAA0AAA442}" type="datetimeFigureOut">
              <a:rPr lang="en-US" smtClean="0"/>
              <a:t>10/15/2014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E4A458-D83F-401F-95D7-5CC5A5A0F50B}" type="slidenum">
              <a:rPr lang="en-US" smtClean="0"/>
              <a:t>‹#›</a:t>
            </a:fld>
            <a:endParaRPr lang="en-US"/>
          </a:p>
        </p:txBody>
      </p:sp>
    </p:spTree>
    <p:extLst>
      <p:ext uri="{BB962C8B-B14F-4D97-AF65-F5344CB8AC3E}">
        <p14:creationId xmlns:p14="http://schemas.microsoft.com/office/powerpoint/2010/main" val="199409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8792F6-590D-4AF8-A82D-C3AAA0AAA442}" type="datetimeFigureOut">
              <a:rPr lang="en-US" smtClean="0"/>
              <a:t>10/15/2014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E4A458-D83F-401F-95D7-5CC5A5A0F50B}" type="slidenum">
              <a:rPr lang="en-US" smtClean="0"/>
              <a:t>‹#›</a:t>
            </a:fld>
            <a:endParaRPr lang="en-US"/>
          </a:p>
        </p:txBody>
      </p:sp>
    </p:spTree>
    <p:extLst>
      <p:ext uri="{BB962C8B-B14F-4D97-AF65-F5344CB8AC3E}">
        <p14:creationId xmlns:p14="http://schemas.microsoft.com/office/powerpoint/2010/main" val="2422494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8792F6-590D-4AF8-A82D-C3AAA0AAA442}" type="datetimeFigureOut">
              <a:rPr lang="en-US" smtClean="0"/>
              <a:t>10/15/2014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E4A458-D83F-401F-95D7-5CC5A5A0F50B}" type="slidenum">
              <a:rPr lang="en-US" smtClean="0"/>
              <a:t>‹#›</a:t>
            </a:fld>
            <a:endParaRPr lang="en-US"/>
          </a:p>
        </p:txBody>
      </p:sp>
    </p:spTree>
    <p:extLst>
      <p:ext uri="{BB962C8B-B14F-4D97-AF65-F5344CB8AC3E}">
        <p14:creationId xmlns:p14="http://schemas.microsoft.com/office/powerpoint/2010/main" val="1771971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8792F6-590D-4AF8-A82D-C3AAA0AAA442}" type="datetimeFigureOut">
              <a:rPr lang="en-US" smtClean="0"/>
              <a:t>10/15/2014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E4A458-D83F-401F-95D7-5CC5A5A0F50B}" type="slidenum">
              <a:rPr lang="en-US" smtClean="0"/>
              <a:t>‹#›</a:t>
            </a:fld>
            <a:endParaRPr lang="en-US"/>
          </a:p>
        </p:txBody>
      </p:sp>
    </p:spTree>
    <p:extLst>
      <p:ext uri="{BB962C8B-B14F-4D97-AF65-F5344CB8AC3E}">
        <p14:creationId xmlns:p14="http://schemas.microsoft.com/office/powerpoint/2010/main" val="1158538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8792F6-590D-4AF8-A82D-C3AAA0AAA442}" type="datetimeFigureOut">
              <a:rPr lang="en-US" smtClean="0"/>
              <a:t>10/15/2014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E4A458-D83F-401F-95D7-5CC5A5A0F50B}" type="slidenum">
              <a:rPr lang="en-US" smtClean="0"/>
              <a:t>‹#›</a:t>
            </a:fld>
            <a:endParaRPr lang="en-US"/>
          </a:p>
        </p:txBody>
      </p:sp>
      <p:pic>
        <p:nvPicPr>
          <p:cNvPr id="7"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391400" y="5353050"/>
            <a:ext cx="1687128" cy="150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3792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eharring@umd.edu" TargetMode="External"/><Relationship Id="rId5" Type="http://schemas.openxmlformats.org/officeDocument/2006/relationships/hyperlink" Target="mailto:nedelina@umd.edu" TargetMode="External"/><Relationship Id="rId4" Type="http://schemas.openxmlformats.org/officeDocument/2006/relationships/hyperlink" Target="mailto:ajcarrol@umd.edu"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upload.wikimedia.org/wikipedia/commons/b/b7/12way2.jpg" TargetMode="External"/><Relationship Id="rId7"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www.flickr.com/photos/billsophoto/4175299981/sizes/l" TargetMode="External"/><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ncee.org/wp-content/uploads/2013/10/hand-raised.jpg" TargetMode="External"/><Relationship Id="rId5" Type="http://schemas.openxmlformats.org/officeDocument/2006/relationships/image" Target="../media/image22.jpeg"/><Relationship Id="rId4" Type="http://schemas.openxmlformats.org/officeDocument/2006/relationships/hyperlink" Target="http://balachandark.wordpress.com/2012/06/21/school-teaching-vs-college-teachin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hyperlink" Target="http://www.cutestpaw.com/images/team-work-2/"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www.flickr.com/photos/rlodan01/4555108439/sizes/o/" TargetMode="External"/><Relationship Id="rId4" Type="http://schemas.openxmlformats.org/officeDocument/2006/relationships/hyperlink" Target="https://www.flickr.com/photos/rlodan01/"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s://www.flickr.com/photos/rlodan01/4555108439/sizes/o/" TargetMode="External"/><Relationship Id="rId4" Type="http://schemas.openxmlformats.org/officeDocument/2006/relationships/hyperlink" Target="https://www.flickr.com/photos/rlodan01/"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rbclarion.com/top-stories/2012/10/16/thanking-teachers-one-note-at-a-time/"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dougsblog.org/wp-content/uploads/2013/12/snow-covered-church-steps.jp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hyperlink" Target="https://www.flickr.com/photos/dukeyearloo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library.duke.edu/uarchive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hyperlink" Target="https://www.flickr.com/photos/tza/3214197147"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Chiropracti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irence.deviantart.com/art/Eka-To-do-list-Updated-168082649" TargetMode="External"/><Relationship Id="rId5" Type="http://schemas.openxmlformats.org/officeDocument/2006/relationships/image" Target="../media/image9.png"/><Relationship Id="rId4" Type="http://schemas.openxmlformats.org/officeDocument/2006/relationships/hyperlink" Target="http://acreelman.blogspot.com/2014/01/living-in-your-calendar.html"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thechangeblog.com/change-your-focus-and-be-happ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liberalarts.marygrove.edu/bid/142302/Flipped-Classroom-Ditches-Lecture-for-Hands-On-Curriculum" TargetMode="External"/><Relationship Id="rId5" Type="http://schemas.openxmlformats.org/officeDocument/2006/relationships/image" Target="../media/image11.pn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pixabay.com/en/technology-informatics-computers-298256/" TargetMode="External"/><Relationship Id="rId5" Type="http://schemas.openxmlformats.org/officeDocument/2006/relationships/image" Target="../media/image13.jpeg"/><Relationship Id="rId4" Type="http://schemas.openxmlformats.org/officeDocument/2006/relationships/hyperlink" Target="http://en.wikipedia.org/wiki/The_Shining_(fil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web2teachingtools.com/information-literacy.html" TargetMode="External"/><Relationship Id="rId5" Type="http://schemas.openxmlformats.org/officeDocument/2006/relationships/image" Target="../media/image15.jpeg"/><Relationship Id="rId4" Type="http://schemas.openxmlformats.org/officeDocument/2006/relationships/hyperlink" Target="https://www.flickr.com/photos/hersheydesai/14183923244/"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flickr.com/photos/lululemonathletica/4666490157/sizes/o/in/photostream/"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81000"/>
            <a:ext cx="8610600" cy="2590801"/>
          </a:xfrm>
          <a:solidFill>
            <a:srgbClr val="C00000"/>
          </a:solidFill>
        </p:spPr>
        <p:txBody>
          <a:bodyPr>
            <a:noAutofit/>
          </a:bodyPr>
          <a:lstStyle/>
          <a:p>
            <a:r>
              <a:rPr lang="en-US" sz="3600" b="1" dirty="0">
                <a:solidFill>
                  <a:schemeClr val="bg1"/>
                </a:solidFill>
              </a:rPr>
              <a:t>A Booster Shot for Health Science </a:t>
            </a:r>
            <a:r>
              <a:rPr lang="en-US" sz="3600" b="1" dirty="0" smtClean="0">
                <a:solidFill>
                  <a:schemeClr val="bg1"/>
                </a:solidFill>
              </a:rPr>
              <a:t>Librarianship</a:t>
            </a:r>
            <a:br>
              <a:rPr lang="en-US" sz="3600" b="1" dirty="0" smtClean="0">
                <a:solidFill>
                  <a:schemeClr val="bg1"/>
                </a:solidFill>
              </a:rPr>
            </a:br>
            <a:r>
              <a:rPr lang="en-US" sz="1400" b="1" dirty="0" smtClean="0">
                <a:solidFill>
                  <a:schemeClr val="bg1"/>
                </a:solidFill>
              </a:rPr>
              <a:t/>
            </a:r>
            <a:br>
              <a:rPr lang="en-US" sz="1400" b="1" dirty="0" smtClean="0">
                <a:solidFill>
                  <a:schemeClr val="bg1"/>
                </a:solidFill>
              </a:rPr>
            </a:br>
            <a:r>
              <a:rPr lang="en-US" sz="2400" b="1" dirty="0" smtClean="0">
                <a:solidFill>
                  <a:schemeClr val="bg1"/>
                </a:solidFill>
              </a:rPr>
              <a:t>Using </a:t>
            </a:r>
            <a:r>
              <a:rPr lang="en-US" sz="2400" b="1" dirty="0">
                <a:solidFill>
                  <a:schemeClr val="bg1"/>
                </a:solidFill>
              </a:rPr>
              <a:t>Canvas and </a:t>
            </a:r>
            <a:r>
              <a:rPr lang="en-US" sz="2400" b="1" dirty="0" err="1">
                <a:solidFill>
                  <a:schemeClr val="bg1"/>
                </a:solidFill>
              </a:rPr>
              <a:t>PechaKucha</a:t>
            </a:r>
            <a:r>
              <a:rPr lang="en-US" sz="2400" b="1" dirty="0">
                <a:solidFill>
                  <a:schemeClr val="bg1"/>
                </a:solidFill>
              </a:rPr>
              <a:t> to Flip the Library </a:t>
            </a:r>
            <a:r>
              <a:rPr lang="en-US" sz="2400" b="1" dirty="0" smtClean="0">
                <a:solidFill>
                  <a:schemeClr val="bg1"/>
                </a:solidFill>
              </a:rPr>
              <a:t>Classroom</a:t>
            </a:r>
            <a:r>
              <a:rPr lang="en-US" sz="2400" dirty="0">
                <a:solidFill>
                  <a:schemeClr val="bg1"/>
                </a:solidFill>
              </a:rPr>
              <a:t> </a:t>
            </a:r>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457825"/>
            <a:ext cx="1400175" cy="140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638300" y="5486400"/>
            <a:ext cx="2552700" cy="984885"/>
          </a:xfrm>
          <a:prstGeom prst="rect">
            <a:avLst/>
          </a:prstGeom>
          <a:noFill/>
        </p:spPr>
        <p:txBody>
          <a:bodyPr wrap="square" rtlCol="0">
            <a:spAutoFit/>
          </a:bodyPr>
          <a:lstStyle/>
          <a:p>
            <a:r>
              <a:rPr lang="en-US" sz="1600" b="1" dirty="0" smtClean="0">
                <a:solidFill>
                  <a:srgbClr val="C00000"/>
                </a:solidFill>
              </a:rPr>
              <a:t>Foundations to Frontiers</a:t>
            </a:r>
          </a:p>
          <a:p>
            <a:r>
              <a:rPr lang="en-US" sz="1400" dirty="0" smtClean="0"/>
              <a:t>2014 MAC/MLA Annual Meeting</a:t>
            </a:r>
          </a:p>
          <a:p>
            <a:r>
              <a:rPr lang="en-US" sz="1400" dirty="0" smtClean="0"/>
              <a:t>Alexandria, VA</a:t>
            </a:r>
          </a:p>
          <a:p>
            <a:r>
              <a:rPr lang="en-US" sz="1400" dirty="0" smtClean="0"/>
              <a:t>October 21, 2014</a:t>
            </a:r>
            <a:endParaRPr lang="en-US" sz="1400" dirty="0"/>
          </a:p>
        </p:txBody>
      </p:sp>
      <p:sp>
        <p:nvSpPr>
          <p:cNvPr id="6" name="TextBox 5"/>
          <p:cNvSpPr txBox="1"/>
          <p:nvPr/>
        </p:nvSpPr>
        <p:spPr>
          <a:xfrm>
            <a:off x="249382" y="3352800"/>
            <a:ext cx="8610600" cy="1369606"/>
          </a:xfrm>
          <a:prstGeom prst="rect">
            <a:avLst/>
          </a:prstGeom>
          <a:noFill/>
        </p:spPr>
        <p:txBody>
          <a:bodyPr wrap="square" rtlCol="0">
            <a:spAutoFit/>
          </a:bodyPr>
          <a:lstStyle/>
          <a:p>
            <a:pPr algn="ctr"/>
            <a:r>
              <a:rPr lang="en-US" b="1" dirty="0">
                <a:solidFill>
                  <a:schemeClr val="tx1">
                    <a:lumMod val="95000"/>
                    <a:lumOff val="5000"/>
                  </a:schemeClr>
                </a:solidFill>
              </a:rPr>
              <a:t>Alexander J. Carroll</a:t>
            </a:r>
            <a:r>
              <a:rPr lang="en-US" dirty="0">
                <a:solidFill>
                  <a:schemeClr val="tx1">
                    <a:lumMod val="95000"/>
                    <a:lumOff val="5000"/>
                  </a:schemeClr>
                </a:solidFill>
              </a:rPr>
              <a:t> (</a:t>
            </a:r>
            <a:r>
              <a:rPr lang="en-US" u="sng" dirty="0">
                <a:hlinkClick r:id="rId4"/>
              </a:rPr>
              <a:t>ajcarrol@umd.edu</a:t>
            </a:r>
            <a:r>
              <a:rPr lang="en-US" u="sng" dirty="0">
                <a:solidFill>
                  <a:schemeClr val="tx1">
                    <a:lumMod val="95000"/>
                    <a:lumOff val="5000"/>
                  </a:schemeClr>
                </a:solidFill>
              </a:rPr>
              <a:t>)</a:t>
            </a:r>
            <a:endParaRPr lang="en-US" dirty="0">
              <a:solidFill>
                <a:schemeClr val="tx1">
                  <a:lumMod val="95000"/>
                  <a:lumOff val="5000"/>
                </a:schemeClr>
              </a:solidFill>
            </a:endParaRPr>
          </a:p>
          <a:p>
            <a:pPr algn="ctr"/>
            <a:r>
              <a:rPr lang="en-US" b="1" dirty="0">
                <a:solidFill>
                  <a:schemeClr val="tx1">
                    <a:lumMod val="95000"/>
                    <a:lumOff val="5000"/>
                  </a:schemeClr>
                </a:solidFill>
              </a:rPr>
              <a:t>Nedelina Tchangalova</a:t>
            </a:r>
            <a:r>
              <a:rPr lang="en-US" dirty="0">
                <a:solidFill>
                  <a:schemeClr val="tx1">
                    <a:lumMod val="95000"/>
                    <a:lumOff val="5000"/>
                  </a:schemeClr>
                </a:solidFill>
              </a:rPr>
              <a:t> (</a:t>
            </a:r>
            <a:r>
              <a:rPr lang="en-US" u="sng" dirty="0">
                <a:hlinkClick r:id="rId5"/>
              </a:rPr>
              <a:t>nedelina@umd.edu</a:t>
            </a:r>
            <a:r>
              <a:rPr lang="en-US" u="sng" dirty="0">
                <a:solidFill>
                  <a:schemeClr val="tx1">
                    <a:lumMod val="95000"/>
                    <a:lumOff val="5000"/>
                  </a:schemeClr>
                </a:solidFill>
              </a:rPr>
              <a:t>)</a:t>
            </a:r>
            <a:r>
              <a:rPr lang="en-US" dirty="0"/>
              <a:t> </a:t>
            </a:r>
          </a:p>
          <a:p>
            <a:pPr algn="ctr"/>
            <a:r>
              <a:rPr lang="en-US" b="1" dirty="0">
                <a:solidFill>
                  <a:schemeClr val="tx1">
                    <a:lumMod val="95000"/>
                    <a:lumOff val="5000"/>
                  </a:schemeClr>
                </a:solidFill>
              </a:rPr>
              <a:t>Eileen G. Harrington</a:t>
            </a:r>
            <a:r>
              <a:rPr lang="en-US" dirty="0">
                <a:solidFill>
                  <a:schemeClr val="tx1">
                    <a:lumMod val="95000"/>
                    <a:lumOff val="5000"/>
                  </a:schemeClr>
                </a:solidFill>
              </a:rPr>
              <a:t> (</a:t>
            </a:r>
            <a:r>
              <a:rPr lang="en-US" u="sng" dirty="0">
                <a:hlinkClick r:id="rId6"/>
              </a:rPr>
              <a:t>eharring@umd.edu</a:t>
            </a:r>
            <a:r>
              <a:rPr lang="en-US" u="sng" dirty="0">
                <a:solidFill>
                  <a:schemeClr val="tx1">
                    <a:lumMod val="95000"/>
                    <a:lumOff val="5000"/>
                  </a:schemeClr>
                </a:solidFill>
              </a:rPr>
              <a:t>)</a:t>
            </a:r>
            <a:endParaRPr lang="en-US" u="sng" dirty="0"/>
          </a:p>
          <a:p>
            <a:pPr algn="ctr"/>
            <a:endParaRPr lang="en-US" sz="1100" u="sng" dirty="0"/>
          </a:p>
          <a:p>
            <a:pPr algn="ctr"/>
            <a:r>
              <a:rPr lang="en-US" dirty="0">
                <a:solidFill>
                  <a:schemeClr val="tx1">
                    <a:lumMod val="95000"/>
                    <a:lumOff val="5000"/>
                  </a:schemeClr>
                </a:solidFill>
              </a:rPr>
              <a:t>University of Maryland, College Park, MD </a:t>
            </a:r>
          </a:p>
        </p:txBody>
      </p:sp>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06373" y="5457825"/>
            <a:ext cx="3737627" cy="1334587"/>
          </a:xfrm>
          <a:prstGeom prst="rect">
            <a:avLst/>
          </a:prstGeom>
        </p:spPr>
      </p:pic>
    </p:spTree>
    <p:extLst>
      <p:ext uri="{BB962C8B-B14F-4D97-AF65-F5344CB8AC3E}">
        <p14:creationId xmlns:p14="http://schemas.microsoft.com/office/powerpoint/2010/main" val="28585686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445"/>
            <a:ext cx="8229600" cy="1143000"/>
          </a:xfrm>
        </p:spPr>
        <p:txBody>
          <a:bodyPr/>
          <a:lstStyle/>
          <a:p>
            <a:r>
              <a:rPr lang="en-US" b="1" dirty="0" smtClean="0"/>
              <a:t>Our Canvas Course</a:t>
            </a:r>
            <a:endParaRPr lang="en-US" b="1"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95400"/>
            <a:ext cx="8180633"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ight Arrow 4"/>
          <p:cNvSpPr/>
          <p:nvPr/>
        </p:nvSpPr>
        <p:spPr>
          <a:xfrm rot="10800000">
            <a:off x="6172200" y="4343400"/>
            <a:ext cx="1676404" cy="222637"/>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2808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Experimental Group</a:t>
            </a:r>
            <a:endParaRPr lang="en-US" b="1" dirty="0"/>
          </a:p>
        </p:txBody>
      </p:sp>
      <p:sp>
        <p:nvSpPr>
          <p:cNvPr id="3" name="Content Placeholder 2"/>
          <p:cNvSpPr>
            <a:spLocks noGrp="1"/>
          </p:cNvSpPr>
          <p:nvPr>
            <p:ph idx="1"/>
          </p:nvPr>
        </p:nvSpPr>
        <p:spPr>
          <a:xfrm>
            <a:off x="1447800" y="6019800"/>
            <a:ext cx="4876800" cy="304800"/>
          </a:xfrm>
        </p:spPr>
        <p:txBody>
          <a:bodyPr>
            <a:normAutofit/>
          </a:bodyPr>
          <a:lstStyle/>
          <a:p>
            <a:pPr marL="0" indent="0" algn="r">
              <a:buNone/>
            </a:pPr>
            <a:r>
              <a:rPr lang="en-US" sz="800" dirty="0"/>
              <a:t>Source: </a:t>
            </a:r>
            <a:r>
              <a:rPr lang="en-US" sz="800" dirty="0">
                <a:hlinkClick r:id="rId3"/>
              </a:rPr>
              <a:t>http://</a:t>
            </a:r>
            <a:r>
              <a:rPr lang="en-US" sz="800" dirty="0" smtClean="0">
                <a:hlinkClick r:id="rId3"/>
              </a:rPr>
              <a:t>upload.wikimedia.org/wikipedia/commons/b/b7/12way2.jpg</a:t>
            </a:r>
            <a:r>
              <a:rPr lang="en-US" sz="800" dirty="0" smtClean="0"/>
              <a:t> </a:t>
            </a:r>
            <a:endParaRPr lang="en-US" sz="800" dirty="0"/>
          </a:p>
        </p:txBody>
      </p:sp>
      <p:sp>
        <p:nvSpPr>
          <p:cNvPr id="5" name="TextBox 4"/>
          <p:cNvSpPr txBox="1"/>
          <p:nvPr/>
        </p:nvSpPr>
        <p:spPr>
          <a:xfrm>
            <a:off x="6497170" y="1447800"/>
            <a:ext cx="2342032" cy="1415772"/>
          </a:xfrm>
          <a:prstGeom prst="rect">
            <a:avLst/>
          </a:prstGeom>
          <a:solidFill>
            <a:schemeClr val="tx1"/>
          </a:solidFill>
        </p:spPr>
        <p:txBody>
          <a:bodyPr wrap="square" rtlCol="0">
            <a:spAutoFit/>
          </a:bodyPr>
          <a:lstStyle/>
          <a:p>
            <a:pPr algn="ctr"/>
            <a:r>
              <a:rPr lang="en-US" sz="3200" dirty="0" err="1" smtClean="0">
                <a:solidFill>
                  <a:schemeClr val="bg1"/>
                </a:solidFill>
                <a:latin typeface="Brush Script Std" pitchFamily="66" charset="0"/>
              </a:rPr>
              <a:t>PechaKucha</a:t>
            </a:r>
            <a:endParaRPr lang="en-US" sz="3200" dirty="0" smtClean="0">
              <a:solidFill>
                <a:schemeClr val="bg1"/>
              </a:solidFill>
              <a:latin typeface="Brush Script Std" pitchFamily="66" charset="0"/>
            </a:endParaRPr>
          </a:p>
          <a:p>
            <a:pPr algn="ctr"/>
            <a:r>
              <a:rPr lang="en-US" sz="3600" dirty="0" smtClean="0">
                <a:solidFill>
                  <a:schemeClr val="bg1"/>
                </a:solidFill>
              </a:rPr>
              <a:t>20   X   20</a:t>
            </a:r>
          </a:p>
          <a:p>
            <a:r>
              <a:rPr lang="en-US" dirty="0" smtClean="0">
                <a:solidFill>
                  <a:schemeClr val="bg1"/>
                </a:solidFill>
              </a:rPr>
              <a:t>   images           seconds</a:t>
            </a:r>
            <a:endParaRPr lang="en-US" dirty="0"/>
          </a:p>
        </p:txBody>
      </p:sp>
      <p:sp>
        <p:nvSpPr>
          <p:cNvPr id="6" name="AutoShape 2" descr="data:image/jpeg;base64,/9j/4AAQSkZJRgABAQAAAQABAAD/2wCEAAkGBxAPDw8PDQ0QDw8PDg8NDQ8PDxAODBQPFBQXFhURFBUYHCggGBolHBcVITEhJiksLjAuFx8zODMtNygtLiwBCgoKDg0OFw8PFCwcHRwsLC0rLCwsLDcrNywsLCwsLTcrLSwsLDc3LDcsLCw3KzY3LS8vKzcrLC40NzcsNywzN//AABEIALMBGgMBIgACEQEDEQH/xAAcAAEAAgIDAQAAAAAAAAAAAAAAAQYHCAIEBQP/xABPEAABAwMABAYMCAsHBQAAAAABAAIDBAURBgcSIRcxQVFxkxMyNVRVYXSBkaGx0RQWIjNSssHhCCMlQlNicnOCwvAkNERFkqLSFUNjg7P/xAAZAQEBAQEBAQAAAAAAAAAAAAAAAQIEBQP/xAArEQEAAgIAAggGAwAAAAAAAAAAAQIDEQRhBRIiMUFRgfAUIZGhsdEyU3H/2gAMAwEAAhEDEQA/APe1tazX21/wKg2fhRYHzTPAe2Fru1a1p3F5G/fuAI3HO7D0usS8OJJutTk/Rc1o8wAwFy1pyF16uRJz/adnzNY1oHoCqgBPEM7id2/cBkn0Kiy8IF38K1XWpwgXfwrV9aqwvvQUUtRIIqaGSaQgkRxMdJIQBknAVFg4QLv4Vq+tKcIF38K1fWlVh24kEEEHBBGCDzL3KDRC5VEPwiC31EkOC4Paw/KHOwcb/MCg7XCBd/CtX1pThAu/hWr60qtPaQS1wIc0kOBBBBHGCOdcUFn4QLv4Vq+tKnhAu/hWr60qrplBZ+EC7+FavrSp4QLv4Vq+tKrGUQWf4/3fwrV9aU+P938K1fWlVhSgs/x/u/hWr60p8f7v4Vq+tKrK9y36H3Kox2C21Twd4d2B7I/9TgB60Ha+P938K1fWlPj/AHfwrV9au7HqsvZ/y146ZqYfzqJNV17bx2yQ4+jLTu9Qeht1Pj/d/CtV1n3KPj/d/CtX1q8656OV1Lk1VDUwAcbpIJGx/wCvGyR515SCz/H+7+FarrfuThAu/hWq6z7lWFCCznWBd/CtV1n3JwgXfwrVdZ9yrCZTQtHCDd/CtV1n3KOEG7+FarrPuVYUJoWjhBu/hWq6z7k4QLv4Vqus+5VdE0LRwg3fwrVdZ9ycIF38K1XWfcquiaFo4Qbv4Vqus+5TwgXfwrVdZ9yqylNC0DWBd/CtV1n3K1aHa4q6mma24yfC6VxAkLmtFTGPpsc0Daxx4Oc8hCxblSCmhutRVkc8bZYZGyRvaHse05aWkZB9C+6w1quvb4YqJhcTHJFHGRycwWZVkak6z+7Ny8rf7Au3q/mjYyoG0ynqXNm7DUz04mpthtLMXxFxa7sZBLHncchmPEeprQ7tXLyp/sC82w6Qy0fZGtZHNFI1+1DOwSRdkdG+MSDO8HDyDjGQSD4tD46R07o6udskUULtoP7HAdqmw9oc10RyfkOBDh4ncnEswamL3bpKg01JahT1ApDJLVOk7LI/ZLA5oLt7QSc4Bxu4lha410lRK+aZwdI/G0QA1uAA1rQ0bgAAAAOQK/8A4P5/K0nkM3/0iRJVCz24VV1hpnD5M1c2OTBI+QZPlYPRlXDWNplW015eykqXww0LoooII3FlPhrGlwewbnZJI38mAqjZ7gKW7Q1DjhkNe18hxxRiX5XqyrTrL0TrJr1I6mppJo658UtPLGxz4SHtaCXPAw3ByTniGDxKD5a66BkdyZPE0NbW0kVU4Di7ISWuOPGGtPSSsfrIOuytY+4xU8btr4FRw00hH6Te4j0Ob6wsfKrApUIglEXJjSSAASSQAAMkk8QAQcoY3Pc1jGlznuDGNaC57nE4DQBvJJ5FmDQvUjLKGzXeQwMOCKWIgzn94/eGdAyd/GFdNU2rllthbVVbA6vlYCc4cIGkfNt/W+kfMN3HkhTY8KxaH2+gA+B0UMbgMdk2duc9MjsuPpXuoigIiIIIB3EZCqOkura114cZKRsMzsns9MBDNtfSOBsu/iBVvRBq5p/qzq7TmYH4TR5wKhjcOZniEzPzebaGR0ZwqIVu1UQtkY6ORjXse0sexwDmOaRgtIPGFq9rY0K/6TWfiQfgdTtSUxO/YI7eEn9XII8RHGQVqJFFRFCCVCIgIoRBKKEQSihSglSFxUhBl7QQ5jt//r9q2BWvugPaW/pj9q2CWVlqTrPP5ZuXlb/YFVSrTrO7s3Lyt/2KqlahBd2z3eoopDLSTuhkLDGXsxtbBIJG/wAYHoXSUIOUji4lzjlziXOJ4yTvJXv2/Te508Ip4LhMyEDZawEEtbzMcRlo6CFXkQcpHuc4ue4uc4lznOJLi4nJJJ4yoUIglFClAWTtQ+jDay4Oqpm7UVCGyNBGWmodnsfH9HBd0hqxitlfwfqJkdo7I1wL6iqmkk4stLcRhnobn+JBkxERZBUTTPWpb7Y90GX1VS3c+GDZ2WHmkedzT4hkjmX11u6UPtlse+F2zUVDxS07hxtc4EukHjDQ7HjwtWHvJJJJJJJJJySTxklWIGZpNfs2fk2uIN5jUvc7HTsD2K16H65KKukZBVROoppDsxl7xJTOcTub2TA2Sf1gBvxla2qQrobuoqXqhvj660U8kzi+WIvpZHE5c4xnDXE85aW58auiyCoeuuziqs1Q7ZBkpS2rjPKNg4f/ALC/1K+LzNJ6YTUNZE4ZElJURn+KNwQaaFcVyXErQKFJUICIiAiIgIiIJUhcVyCDLur7it/TH7VsEtftXX+XdLPatgVlZakazu7Ny8rf9iqqtOs3uzcvK5PsVWWkQiIgIiICIiAiIglerZdI62h2vgVZNThxy9sbyGOPOW8RK8lSgvNJrYvcZH9v7IB+bJBA4enZB9a9im15XVuNuOjkHLtQyNPpbIPYsXplBatO9Oqq8yROqGsjjhDhFDFtbALsbT3Ene44HQB05qystl0CutYAae3zbJxh8oFPHg8odIRkdGVcrfqJuD8GoqqWAczeyTPHqA9aDFKkLOlFqBjH94ukj/FFTti9bnOXtUeo61M+ckq5v25mMH+xg9qbHw/BzP5LqRzXGQjzwwrKy8fRjRmltkLoKGMxxvkMzw6R8hMha1pOXE8jW7vEvYWQXXuPzM37qT6pXYXXuPzMv7qT6pQaU8g6AoU8g6FC0IUKVCAiIgIoRBKIiAFyC4qQgzBq3/y7pZ7VsAtf9WvHbulvtK2AWVlqNrM7s3LyyX7FV1Z9Zndm5eWS+1VgrSIREQEREBERAREQFIRXbVZoQbvV4ky2jg2X1TxuLs9rC085wcnkAPiQRoBq5q7u7bb+IpGuw+peCckcbYm/nn0Ac/ItgdFNXtttrWmCmbJMOOonAlqCecEjDOhoCstHSxwxsihY2OONoZGxgDWNaBgAAci+ymwwiLxdJtKaO2R9krahsYPaM3umeeZjBvPTxDlUHtIsH3jX2ckUNv3cj6qTBz42M/5KtT67Lu7tTSx/sQOP1nlXQ2VRULU7pPVXSinnrXtfIysdC0sYI2hgijcBgeNzvSr6oC69x+Zl/dSfVK7C61x+Zl/dSfVKDSrkHQoTk8yhaBQiIChEQEREEooRBKlQpCDMGrPjt37TfaVsAtf9WXbW7pb7StgFlZai6y+7Ny8sl9qrBVn1l92bl5ZL7VWFpEIiICIiAiIgIiIJC201XaOi3Wuni2cSyMFTUnGHGWQAkH9kYb/CtXNHKMVFbSQOGWzVUETh+q6RoPqJW5zRuUlHJERRXkaV32O3UVRWSjLYY9prc4L5CcMYOlxA861Jv96nr6iSqq5DJLId5/Na3kYwfmtHIFnb8Iqpc2200bTgSVrdvxhsbyB6cHzLXcqwGVIK4qQqNifwdB+TKk89wkHoghWVlQdR9vMFlpy5uyZ3y1OOXZc7DT52tafOr8syC69x+Zl/dP8AqldhfGtYXRyNHG5jmjpIKEtJuRcVyIxu5tx6VxWgUIiAiIgIiICIiCVIUKQgzDqx7a3dLfaVn9YB1X9tbuke0rPyystRdZfdm5eWS+1VdWjWYPyzcvLJfaqutIIiICIiAiIgIiIPf0CkDbrbS7i+HUw9MgAW4QWk1BVOhlimZ20MjJmZ4tpjg4exbpUNS2aKOWM5ZIxsjDztcAQfQVJR2ERFFY2192l1Raeyxgk0k7KhwAyex4cxx822D0NK1pK3bnhbI1zJGhzHtLHtcMtLSMEEcowsHaU6i5OyOfaahnY3EkQVJcHM8TZADtDpGfGVYRhRe7oXo1LdK2KliB2XEOnkHFHACNt/TyDnJCvVr1F3B7x8KqKeCPPyiwvnlx4m4A9azRodohS2mDsNIw5cQ6aV+HTSOHK483MBuCpt7VFSshjjiiaGxxMbHG0cQY0YA9AX3RFlRQVKINTNaOjzrfdKmPZIime6qpzjcY5CTgfsu2m+ZVEra7WhoYy7UTmtAFVCHSUkh+njfGT9F2AOnB5FqlIwtJa4EOaS1wO4gjcQVocUREBERAREQEREBSFCkIMx6ru3t3SPtWflgLVZ29u832rPqystRNZfdm5eWS+1VhWfWX3ZuXlkvtVYWkEREBERAREQEREEhbD6hdL21FL/ANOnf+PpR+Iyd76bO7HOWk46Nla8Ls22vlppo56eR0U0Tg+ORvbBw9o5CDuIJCDddFi7QPXDS1bWw3FzaSqAA23HZpJDztce0Pidz7iVk6OVrgHNcHNIyCCCCOcFTSOaIoyoJRdO53WnpWGSqqI4GD86V7WN6N/GsP6ea62gOgsw2nEFrqyRuGN/dMcPlHxu3eIq6Fx1jayYLQ0Rsa2orHYIgDtkNZyvkcO13cQ4z0K1aP3mGvpoqqmftRTMDhxbQPKx3M4HII5wtNaiofK90kr3SSPcXPe9xc9zjxkk8ZV61V6wnWiYxT5fQzPBlaBl8T9w7M0cu7GRygbt43tDaFCV1qGviniZNBI2SKRoex7CHMLTygrEOtLW2Ii+itLw6XeyeractjPKyLndzu4hyZPE0Pd1na0YbaH0tIWzVxGCOOKHPLJzu5m+nG7Otc0rnuc952nOcXOJ4y4nJKSPLiXOJc5xLnEnLiTxknlK4KqIiICIiAiIgIiIClQpQZl1VfOW7+udZ8WA9VXzlu/rnWfFlZai6ze7Ny8rk+xVdWfWX3ZuXlkvtVYWkEREBERAREQEREBSvfsF1p9j4NcIQ+AklkrRiaJx4yCN5H9b16dy0CkLey2+VtVE4bTW5aJceI9q71LlvxdMd+rl7PlM90+v7dFeHtevWx9rzjxj0U3K9O1aQVlJ/dKyeAZzsxyvbGT425wfOF0qukkhdsTRvjd9F7Sw+tfFdMTExuHwmJj5SuLNaN6AwLlJ54qdx9JYuvVaxbxKMPulQB/4y2E+lgBVVRVHYrKyWZ23PLJK/wCnK90j/S45XwUIglFCIPQpb1VQxOhhq544X524o5pGROzx5aDjeuvS0kkztiGJ8jvosaXH1L4Kx2bSStjY2noo2ZHJFDtyuP0nceT418s1r1rukRM851D6Yq1m3anX+Q+bNDLi4ZFG/HjfG0+guXm3Oz1FLj4RA+PO4Fw+STzAjcrNV6TXekewVO4v+U1j2R4cM4x8neF7GtSpBpqZhwHvl7Jjlw1pB+sF51OL4mM2Ol4rNb71Nd+Dttw2Gcd7Vm0TXz5sZoiL1nnCIigIiKgiIgKQoUhBmXVT85bv651nxYD1VfOW/wDrnWfFlZaiay+7Ny8sl9qrCs+svuzcvLJfaqwtIIiICIiAiIgIiIC9iwaR1FC7ML8sJy6J+TGfNyHxheOixkx1yVmt43EtUvak9as6ll226W0FwaIqpjGPOAY5w0sJ/Vcdx9RX0rdXtBN8qLbgJ3/i37TPQ7PqwsPL17VpJV0uBDO4NH/bd8uPHNg8XmXj5Oi8mOd8JlmnKe56NeOpeNZ6b5wtlbqsnG+nq4pOYSNdEfSMrx6nV7cWcUDZP2JWfzEL2LdrQkGBU0zXc7onFp/0n3r36fWVRO7fssf7Uefqkr4Tn6Uxfyxxb0/UtRi4O/dfXvmx4dDLj3lJ5iw/auPxOuPeUnn2R9qygzT+3HiqcdMco/lXGXWBbx/iCeiKU/ypHSXH93w/2svwXDf2/eGO6fQG4v8A8OGeN8jB7CV69FqvqXb56iKMczA6V2PPgL3anWbSt+bjlkPiaGj1lV+46zKl+RBCyIc7iZHfYB61uM3SmXupFPfOZ/CTi4PH3263vksVJq/oKcbdQ98uzvJkf2OMY8TcbukroXXTKio2mK2wxudxbTGhsAPOSO283pVAuV4qKk5qJ3yfqk4Z5mjcuiujH0be89biss35eHv6PlbjK0+WCnV5+Pv6rHZZJbjcYnVLy/Zd2V5O5jY2fKwByDOB51w04vIq6omM5iiHYoiOI/ScOk+oBeLT1ckYeI3lokbsSY3EtznZzzL4Lujh4jLGTwrGojy83POeZxzTxmdzP4ERF0ucREQEREBERAUhEQZk1VfOW7+udZ9WAtVnzlu832rPqystUdb1C+G91we0gSSieM4wHMe0EEc+/I6QVTFtvp3oJSXiNonzFPGCIamMDsjQd+y4Hc9ueQ+YhYVvWpivp3HYkbUM5HxxuzjxtzuVhGMUV0Orav8A0MnUvUcG1w/QS9S9UUxFc+DW4foJepep4Nbh+gl6l6ClorpwaXHveXqXpwaXHveXqXoKWiunBnce95epep4Mrl3vL1T0FLRXTgyuXe8vVOU8GNy73l6lyClAIrsNWNy73l6l3vU8GFx73l6l3vQUdSrtwYXHveXqXe9ODG497y9S5BSVCu3Bjce95upd704Mrj3vL1LkVSkV14Mbj3vN1LvenBlce95upd70RSkV14Mrj3vN1L04Mrj3tN1LvegpSK68GVy72m6lycGNy72m6lyClKFduDG5d7TdS73qeDC5d7TdS73oKQiu41X3LvaXqXe9cuC65d7y9S73oKMivPBbcu95epd71PBZcu95epPvQUVFe+Cu5d7y9Sfep4Krl3vL1R96CiIFfBqpuX6CXqT/AMl37ZqxrY3Bz6KaRwOW5YGsB58Z3ount6soiyegYR8poG0OY4yQs9rH+gGh8tNJ8Jq2hrw3EUeckZ4yfGsgLJIiIiCIiAiIgIiICIiAiIgIiICIiAiIgIiICIiAiIgIiICIiAiIgIiICIiAiIg//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data:image/jpeg;base64,/9j/4AAQSkZJRgABAQAAAQABAAD/2wCEAAkGBxAPDw8PDQ0QDw8PDg8NDQ8PDxAODBQPFBQXFhURFBUYHCggGBolHBcVITEhJiksLjAuFx8zODMtNygtLiwBCgoKDg0OFw8PFCwcHRwsLC0rLCwsLDcrNywsLCwsLTcrLSwsLDc3LDcsLCw3KzY3LS8vKzcrLC40NzcsNywzN//AABEIALMBGgMBIgACEQEDEQH/xAAcAAEAAgIDAQAAAAAAAAAAAAAAAQYHCAIEBQP/xABPEAABAwMABAYMCAsHBQAAAAABAAIDBAURBgcSIRcxQVFxkxMyNVRVYXSBkaGx0RQWIjNSssHhCCMlQlNicnOCwvAkNERFkqLSFUNjg7P/xAAZAQEBAQEBAQAAAAAAAAAAAAAAAQIEBQP/xAArEQEAAgIAAggGAwAAAAAAAAAAAQIDEQRhBRIiMUFRgfAUIZGhsdEyU3H/2gAMAwEAAhEDEQA/APe1tazX21/wKg2fhRYHzTPAe2Fru1a1p3F5G/fuAI3HO7D0usS8OJJutTk/Rc1o8wAwFy1pyF16uRJz/adnzNY1oHoCqgBPEM7id2/cBkn0Kiy8IF38K1XWpwgXfwrV9aqwvvQUUtRIIqaGSaQgkRxMdJIQBknAVFg4QLv4Vq+tKcIF38K1fWlVh24kEEEHBBGCDzL3KDRC5VEPwiC31EkOC4Paw/KHOwcb/MCg7XCBd/CtX1pThAu/hWr60qtPaQS1wIc0kOBBBBHGCOdcUFn4QLv4Vq+tKnhAu/hWr60qrplBZ+EC7+FavrSp4QLv4Vq+tKrGUQWf4/3fwrV9aU+P938K1fWlVhSgs/x/u/hWr60p8f7v4Vq+tKrK9y36H3Kox2C21Twd4d2B7I/9TgB60Ha+P938K1fWlPj/AHfwrV9au7HqsvZ/y146ZqYfzqJNV17bx2yQ4+jLTu9Qeht1Pj/d/CtV1n3KPj/d/CtX1q8656OV1Lk1VDUwAcbpIJGx/wCvGyR515SCz/H+7+FarrfuThAu/hWq6z7lWFCCznWBd/CtV1n3JwgXfwrVdZ9yrCZTQtHCDd/CtV1n3KOEG7+FarrPuVYUJoWjhBu/hWq6z7k4QLv4Vqus+5VdE0LRwg3fwrVdZ9ycIF38K1XWfcquiaFo4Qbv4Vqus+5TwgXfwrVdZ9yqylNC0DWBd/CtV1n3K1aHa4q6mma24yfC6VxAkLmtFTGPpsc0Daxx4Oc8hCxblSCmhutRVkc8bZYZGyRvaHse05aWkZB9C+6w1quvb4YqJhcTHJFHGRycwWZVkak6z+7Ny8rf7Au3q/mjYyoG0ynqXNm7DUz04mpthtLMXxFxa7sZBLHncchmPEeprQ7tXLyp/sC82w6Qy0fZGtZHNFI1+1DOwSRdkdG+MSDO8HDyDjGQSD4tD46R07o6udskUULtoP7HAdqmw9oc10RyfkOBDh4ncnEswamL3bpKg01JahT1ApDJLVOk7LI/ZLA5oLt7QSc4Bxu4lha410lRK+aZwdI/G0QA1uAA1rQ0bgAAAAOQK/8A4P5/K0nkM3/0iRJVCz24VV1hpnD5M1c2OTBI+QZPlYPRlXDWNplW015eykqXww0LoooII3FlPhrGlwewbnZJI38mAqjZ7gKW7Q1DjhkNe18hxxRiX5XqyrTrL0TrJr1I6mppJo658UtPLGxz4SHtaCXPAw3ByTniGDxKD5a66BkdyZPE0NbW0kVU4Di7ISWuOPGGtPSSsfrIOuytY+4xU8btr4FRw00hH6Te4j0Ob6wsfKrApUIglEXJjSSAASSQAAMkk8QAQcoY3Pc1jGlznuDGNaC57nE4DQBvJJ5FmDQvUjLKGzXeQwMOCKWIgzn94/eGdAyd/GFdNU2rllthbVVbA6vlYCc4cIGkfNt/W+kfMN3HkhTY8KxaH2+gA+B0UMbgMdk2duc9MjsuPpXuoigIiIIIB3EZCqOkura114cZKRsMzsns9MBDNtfSOBsu/iBVvRBq5p/qzq7TmYH4TR5wKhjcOZniEzPzebaGR0ZwqIVu1UQtkY6ORjXse0sexwDmOaRgtIPGFq9rY0K/6TWfiQfgdTtSUxO/YI7eEn9XII8RHGQVqJFFRFCCVCIgIoRBKKEQSihSglSFxUhBl7QQ5jt//r9q2BWvugPaW/pj9q2CWVlqTrPP5ZuXlb/YFVSrTrO7s3Lyt/2KqlahBd2z3eoopDLSTuhkLDGXsxtbBIJG/wAYHoXSUIOUji4lzjlziXOJ4yTvJXv2/Te508Ip4LhMyEDZawEEtbzMcRlo6CFXkQcpHuc4ue4uc4lznOJLi4nJJJ4yoUIglFClAWTtQ+jDay4Oqpm7UVCGyNBGWmodnsfH9HBd0hqxitlfwfqJkdo7I1wL6iqmkk4stLcRhnobn+JBkxERZBUTTPWpb7Y90GX1VS3c+GDZ2WHmkedzT4hkjmX11u6UPtlse+F2zUVDxS07hxtc4EukHjDQ7HjwtWHvJJJJJJJJJySTxklWIGZpNfs2fk2uIN5jUvc7HTsD2K16H65KKukZBVROoppDsxl7xJTOcTub2TA2Sf1gBvxla2qQrobuoqXqhvj660U8kzi+WIvpZHE5c4xnDXE85aW58auiyCoeuuziqs1Q7ZBkpS2rjPKNg4f/ALC/1K+LzNJ6YTUNZE4ZElJURn+KNwQaaFcVyXErQKFJUICIiAiIgIiIJUhcVyCDLur7it/TH7VsEtftXX+XdLPatgVlZakazu7Ny8rf9iqqtOs3uzcvK5PsVWWkQiIgIiICIiAiIglerZdI62h2vgVZNThxy9sbyGOPOW8RK8lSgvNJrYvcZH9v7IB+bJBA4enZB9a9im15XVuNuOjkHLtQyNPpbIPYsXplBatO9Oqq8yROqGsjjhDhFDFtbALsbT3Ene44HQB05qystl0CutYAae3zbJxh8oFPHg8odIRkdGVcrfqJuD8GoqqWAczeyTPHqA9aDFKkLOlFqBjH94ukj/FFTti9bnOXtUeo61M+ckq5v25mMH+xg9qbHw/BzP5LqRzXGQjzwwrKy8fRjRmltkLoKGMxxvkMzw6R8hMha1pOXE8jW7vEvYWQXXuPzM37qT6pXYXXuPzMv7qT6pQaU8g6AoU8g6FC0IUKVCAiIgIoRBKIiAFyC4qQgzBq3/y7pZ7VsAtf9WvHbulvtK2AWVlqNrM7s3LyyX7FV1Z9Zndm5eWS+1VgrSIREQEREBERAREQFIRXbVZoQbvV4ky2jg2X1TxuLs9rC085wcnkAPiQRoBq5q7u7bb+IpGuw+peCckcbYm/nn0Ac/ItgdFNXtttrWmCmbJMOOonAlqCecEjDOhoCstHSxwxsihY2OONoZGxgDWNaBgAAci+ymwwiLxdJtKaO2R9krahsYPaM3umeeZjBvPTxDlUHtIsH3jX2ckUNv3cj6qTBz42M/5KtT67Lu7tTSx/sQOP1nlXQ2VRULU7pPVXSinnrXtfIysdC0sYI2hgijcBgeNzvSr6oC69x+Zl/dSfVK7C61x+Zl/dSfVKDSrkHQoTk8yhaBQiIChEQEREEooRBKlQpCDMGrPjt37TfaVsAtf9WXbW7pb7StgFlZai6y+7Ny8sl9qrBVn1l92bl5ZL7VWFpEIiICIiAiIgIiIJC201XaOi3Wuni2cSyMFTUnGHGWQAkH9kYb/CtXNHKMVFbSQOGWzVUETh+q6RoPqJW5zRuUlHJERRXkaV32O3UVRWSjLYY9prc4L5CcMYOlxA861Jv96nr6iSqq5DJLId5/Na3kYwfmtHIFnb8Iqpc2200bTgSVrdvxhsbyB6cHzLXcqwGVIK4qQqNifwdB+TKk89wkHoghWVlQdR9vMFlpy5uyZ3y1OOXZc7DT52tafOr8syC69x+Zl/dP8AqldhfGtYXRyNHG5jmjpIKEtJuRcVyIxu5tx6VxWgUIiAiIgIiICIiCVIUKQgzDqx7a3dLfaVn9YB1X9tbuke0rPyystRdZfdm5eWS+1VdWjWYPyzcvLJfaqutIIiICIiAiIgIiIPf0CkDbrbS7i+HUw9MgAW4QWk1BVOhlimZ20MjJmZ4tpjg4exbpUNS2aKOWM5ZIxsjDztcAQfQVJR2ERFFY2192l1Raeyxgk0k7KhwAyex4cxx822D0NK1pK3bnhbI1zJGhzHtLHtcMtLSMEEcowsHaU6i5OyOfaahnY3EkQVJcHM8TZADtDpGfGVYRhRe7oXo1LdK2KliB2XEOnkHFHACNt/TyDnJCvVr1F3B7x8KqKeCPPyiwvnlx4m4A9azRodohS2mDsNIw5cQ6aV+HTSOHK483MBuCpt7VFSshjjiiaGxxMbHG0cQY0YA9AX3RFlRQVKINTNaOjzrfdKmPZIime6qpzjcY5CTgfsu2m+ZVEra7WhoYy7UTmtAFVCHSUkh+njfGT9F2AOnB5FqlIwtJa4EOaS1wO4gjcQVocUREBERAREQEREBSFCkIMx6ru3t3SPtWflgLVZ29u832rPqystRNZfdm5eWS+1VhWfWX3ZuXlkvtVYWkEREBERAREQEREEhbD6hdL21FL/ANOnf+PpR+Iyd76bO7HOWk46Nla8Ls22vlppo56eR0U0Tg+ORvbBw9o5CDuIJCDddFi7QPXDS1bWw3FzaSqAA23HZpJDztce0Pidz7iVk6OVrgHNcHNIyCCCCOcFTSOaIoyoJRdO53WnpWGSqqI4GD86V7WN6N/GsP6ea62gOgsw2nEFrqyRuGN/dMcPlHxu3eIq6Fx1jayYLQ0Rsa2orHYIgDtkNZyvkcO13cQ4z0K1aP3mGvpoqqmftRTMDhxbQPKx3M4HII5wtNaiofK90kr3SSPcXPe9xc9zjxkk8ZV61V6wnWiYxT5fQzPBlaBl8T9w7M0cu7GRygbt43tDaFCV1qGviniZNBI2SKRoex7CHMLTygrEOtLW2Ii+itLw6XeyeractjPKyLndzu4hyZPE0Pd1na0YbaH0tIWzVxGCOOKHPLJzu5m+nG7Otc0rnuc952nOcXOJ4y4nJKSPLiXOJc5xLnEnLiTxknlK4KqIiICIiAiIgIiIClQpQZl1VfOW7+udZ8WA9VXzlu/rnWfFlZai6ze7Ny8rk+xVdWfWX3ZuXlkvtVYWkEREBERAREQEREBSvfsF1p9j4NcIQ+AklkrRiaJx4yCN5H9b16dy0CkLey2+VtVE4bTW5aJceI9q71LlvxdMd+rl7PlM90+v7dFeHtevWx9rzjxj0U3K9O1aQVlJ/dKyeAZzsxyvbGT425wfOF0qukkhdsTRvjd9F7Sw+tfFdMTExuHwmJj5SuLNaN6AwLlJ54qdx9JYuvVaxbxKMPulQB/4y2E+lgBVVRVHYrKyWZ23PLJK/wCnK90j/S45XwUIglFCIPQpb1VQxOhhq544X524o5pGROzx5aDjeuvS0kkztiGJ8jvosaXH1L4Kx2bSStjY2noo2ZHJFDtyuP0nceT418s1r1rukRM851D6Yq1m3anX+Q+bNDLi4ZFG/HjfG0+guXm3Oz1FLj4RA+PO4Fw+STzAjcrNV6TXekewVO4v+U1j2R4cM4x8neF7GtSpBpqZhwHvl7Jjlw1pB+sF51OL4mM2Ol4rNb71Nd+Dttw2Gcd7Vm0TXz5sZoiL1nnCIigIiKgiIgKQoUhBmXVT85bv651nxYD1VfOW/wDrnWfFlZaiay+7Ny8sl9qrCs+svuzcvLJfaqwtIIiICIiAiIgIiIC9iwaR1FC7ML8sJy6J+TGfNyHxheOixkx1yVmt43EtUvak9as6ll226W0FwaIqpjGPOAY5w0sJ/Vcdx9RX0rdXtBN8qLbgJ3/i37TPQ7PqwsPL17VpJV0uBDO4NH/bd8uPHNg8XmXj5Oi8mOd8JlmnKe56NeOpeNZ6b5wtlbqsnG+nq4pOYSNdEfSMrx6nV7cWcUDZP2JWfzEL2LdrQkGBU0zXc7onFp/0n3r36fWVRO7fssf7Uefqkr4Tn6Uxfyxxb0/UtRi4O/dfXvmx4dDLj3lJ5iw/auPxOuPeUnn2R9qygzT+3HiqcdMco/lXGXWBbx/iCeiKU/ypHSXH93w/2svwXDf2/eGO6fQG4v8A8OGeN8jB7CV69FqvqXb56iKMczA6V2PPgL3anWbSt+bjlkPiaGj1lV+46zKl+RBCyIc7iZHfYB61uM3SmXupFPfOZ/CTi4PH3263vksVJq/oKcbdQ98uzvJkf2OMY8TcbukroXXTKio2mK2wxudxbTGhsAPOSO283pVAuV4qKk5qJ3yfqk4Z5mjcuiujH0be89biss35eHv6PlbjK0+WCnV5+Pv6rHZZJbjcYnVLy/Zd2V5O5jY2fKwByDOB51w04vIq6omM5iiHYoiOI/ScOk+oBeLT1ckYeI3lokbsSY3EtznZzzL4Lujh4jLGTwrGojy83POeZxzTxmdzP4ERF0ucREQEREBERAUhEQZk1VfOW7+udZ9WAtVnzlu832rPqystUdb1C+G91we0gSSieM4wHMe0EEc+/I6QVTFtvp3oJSXiNonzFPGCIamMDsjQd+y4Hc9ueQ+YhYVvWpivp3HYkbUM5HxxuzjxtzuVhGMUV0Orav8A0MnUvUcG1w/QS9S9UUxFc+DW4foJepep4Nbh+gl6l6ClorpwaXHveXqXpwaXHveXqXoKWiunBnce95epep4Mrl3vL1T0FLRXTgyuXe8vVOU8GNy73l6lyClAIrsNWNy73l6l3vU8GFx73l6l3vQUdSrtwYXHveXqXe9ODG497y9S5BSVCu3Bjce95upd704Mrj3vL1LkVSkV14Mbj3vN1LvenBlce95upd70RSkV14Mrj3vN1L04Mrj3tN1LvegpSK68GVy72m6lycGNy72m6lyClKFduDG5d7TdS73qeDC5d7TdS73oKQiu41X3LvaXqXe9cuC65d7y9S73oKMivPBbcu95epd71PBZcu95epPvQUVFe+Cu5d7y9Sfep4Krl3vL1R96CiIFfBqpuX6CXqT/AMl37ZqxrY3Bz6KaRwOW5YGsB58Z3ount6soiyegYR8poG0OY4yQs9rH+gGh8tNJ8Jq2hrw3EUeckZ4yfGsgLJIiIiCIiAiIgIiICIiAiIgIiICIiAiIgIiICIiAiIgIiICIiAiIgIiICIiAiIg//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6530988" y="4726095"/>
            <a:ext cx="2664150" cy="1076583"/>
            <a:chOff x="6497168" y="4132051"/>
            <a:chExt cx="2664150" cy="1076583"/>
          </a:xfrm>
        </p:grpSpPr>
        <p:grpSp>
          <p:nvGrpSpPr>
            <p:cNvPr id="8" name="Group 7"/>
            <p:cNvGrpSpPr/>
            <p:nvPr/>
          </p:nvGrpSpPr>
          <p:grpSpPr>
            <a:xfrm>
              <a:off x="6497168" y="4132051"/>
              <a:ext cx="1518295" cy="1076583"/>
              <a:chOff x="6655887" y="3659027"/>
              <a:chExt cx="1518295" cy="1076583"/>
            </a:xfrm>
          </p:grpSpPr>
          <p:pic>
            <p:nvPicPr>
              <p:cNvPr id="1030" name="Picture 6" descr="http://ecx.images-amazon.com/images/I/71y4sGWf8fL._SL1500_.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55887" y="3659027"/>
                <a:ext cx="1213495" cy="77178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http://ecx.images-amazon.com/images/I/71y4sGWf8fL._SL1500_.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8287" y="3811427"/>
                <a:ext cx="1213495" cy="77178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http://ecx.images-amazon.com/images/I/71y4sGWf8fL._SL1500_.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60687" y="3963827"/>
                <a:ext cx="1213495" cy="771783"/>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TextBox 11"/>
            <p:cNvSpPr txBox="1"/>
            <p:nvPr/>
          </p:nvSpPr>
          <p:spPr>
            <a:xfrm>
              <a:off x="8056417" y="4719168"/>
              <a:ext cx="1104901" cy="369332"/>
            </a:xfrm>
            <a:prstGeom prst="rect">
              <a:avLst/>
            </a:prstGeom>
            <a:noFill/>
          </p:spPr>
          <p:txBody>
            <a:bodyPr wrap="square" rtlCol="0">
              <a:spAutoFit/>
            </a:bodyPr>
            <a:lstStyle/>
            <a:p>
              <a:r>
                <a:rPr lang="en-US" b="1" dirty="0" smtClean="0">
                  <a:solidFill>
                    <a:srgbClr val="C00000"/>
                  </a:solidFill>
                </a:rPr>
                <a:t>1</a:t>
              </a:r>
              <a:r>
                <a:rPr lang="en-US" b="1" baseline="30000" dirty="0" smtClean="0">
                  <a:solidFill>
                    <a:srgbClr val="C00000"/>
                  </a:solidFill>
                </a:rPr>
                <a:t>st</a:t>
              </a:r>
              <a:r>
                <a:rPr lang="en-US" b="1" dirty="0" smtClean="0">
                  <a:solidFill>
                    <a:srgbClr val="C00000"/>
                  </a:solidFill>
                </a:rPr>
                <a:t> place</a:t>
              </a:r>
              <a:endParaRPr lang="en-US" b="1" dirty="0">
                <a:solidFill>
                  <a:srgbClr val="C00000"/>
                </a:solidFill>
              </a:endParaRPr>
            </a:p>
          </p:txBody>
        </p:sp>
      </p:grpSp>
      <p:grpSp>
        <p:nvGrpSpPr>
          <p:cNvPr id="15" name="Group 14"/>
          <p:cNvGrpSpPr/>
          <p:nvPr/>
        </p:nvGrpSpPr>
        <p:grpSpPr>
          <a:xfrm>
            <a:off x="6860850" y="5933817"/>
            <a:ext cx="2359350" cy="771783"/>
            <a:chOff x="6801968" y="5421347"/>
            <a:chExt cx="2359350" cy="771783"/>
          </a:xfrm>
        </p:grpSpPr>
        <p:pic>
          <p:nvPicPr>
            <p:cNvPr id="11" name="Picture 6" descr="http://ecx.images-amazon.com/images/I/71y4sGWf8fL._SL1500_.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1968" y="5421347"/>
              <a:ext cx="1213495" cy="77178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8056417" y="5638799"/>
              <a:ext cx="1104901" cy="369332"/>
            </a:xfrm>
            <a:prstGeom prst="rect">
              <a:avLst/>
            </a:prstGeom>
            <a:noFill/>
          </p:spPr>
          <p:txBody>
            <a:bodyPr wrap="square" rtlCol="0">
              <a:spAutoFit/>
            </a:bodyPr>
            <a:lstStyle/>
            <a:p>
              <a:r>
                <a:rPr lang="en-US" b="1" dirty="0" smtClean="0">
                  <a:solidFill>
                    <a:srgbClr val="C00000"/>
                  </a:solidFill>
                </a:rPr>
                <a:t>2</a:t>
              </a:r>
              <a:r>
                <a:rPr lang="en-US" b="1" baseline="30000" dirty="0" smtClean="0">
                  <a:solidFill>
                    <a:srgbClr val="C00000"/>
                  </a:solidFill>
                </a:rPr>
                <a:t>nd</a:t>
              </a:r>
              <a:r>
                <a:rPr lang="en-US" b="1" dirty="0" smtClean="0">
                  <a:solidFill>
                    <a:srgbClr val="C00000"/>
                  </a:solidFill>
                </a:rPr>
                <a:t> place</a:t>
              </a:r>
              <a:endParaRPr lang="en-US" b="1" dirty="0">
                <a:solidFill>
                  <a:srgbClr val="C00000"/>
                </a:solidFill>
              </a:endParaRPr>
            </a:p>
          </p:txBody>
        </p:sp>
      </p:grpSp>
      <p:grpSp>
        <p:nvGrpSpPr>
          <p:cNvPr id="18" name="Group 17"/>
          <p:cNvGrpSpPr/>
          <p:nvPr/>
        </p:nvGrpSpPr>
        <p:grpSpPr>
          <a:xfrm>
            <a:off x="6497169" y="3048000"/>
            <a:ext cx="2451312" cy="1495201"/>
            <a:chOff x="6497169" y="3048000"/>
            <a:chExt cx="2451312" cy="1495201"/>
          </a:xfrm>
        </p:grpSpPr>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97169" y="3048000"/>
              <a:ext cx="2342032" cy="1448063"/>
            </a:xfrm>
            <a:prstGeom prst="rect">
              <a:avLst/>
            </a:prstGeom>
          </p:spPr>
        </p:pic>
        <p:sp>
          <p:nvSpPr>
            <p:cNvPr id="17" name="TextBox 16"/>
            <p:cNvSpPr txBox="1"/>
            <p:nvPr/>
          </p:nvSpPr>
          <p:spPr>
            <a:xfrm>
              <a:off x="6497169" y="4358535"/>
              <a:ext cx="2451312" cy="184666"/>
            </a:xfrm>
            <a:prstGeom prst="rect">
              <a:avLst/>
            </a:prstGeom>
            <a:noFill/>
          </p:spPr>
          <p:txBody>
            <a:bodyPr wrap="none" rtlCol="0">
              <a:spAutoFit/>
            </a:bodyPr>
            <a:lstStyle/>
            <a:p>
              <a:r>
                <a:rPr lang="en-US" sz="600" i="1" dirty="0" smtClean="0"/>
                <a:t>Source:</a:t>
              </a:r>
              <a:r>
                <a:rPr lang="en-US" sz="600" dirty="0" smtClean="0"/>
                <a:t> </a:t>
              </a:r>
              <a:r>
                <a:rPr lang="en-US" sz="600" dirty="0" smtClean="0">
                  <a:hlinkClick r:id="rId6"/>
                </a:rPr>
                <a:t>https</a:t>
              </a:r>
              <a:r>
                <a:rPr lang="en-US" sz="600" dirty="0">
                  <a:hlinkClick r:id="rId6"/>
                </a:rPr>
                <a:t>://</a:t>
              </a:r>
              <a:r>
                <a:rPr lang="en-US" sz="600" dirty="0" smtClean="0">
                  <a:hlinkClick r:id="rId6"/>
                </a:rPr>
                <a:t>www.flickr.com/photos/billsophoto/4175299981/sizes/l</a:t>
              </a:r>
              <a:r>
                <a:rPr lang="en-US" sz="600" dirty="0" smtClean="0"/>
                <a:t> </a:t>
              </a:r>
              <a:endParaRPr lang="en-US" sz="600" dirty="0"/>
            </a:p>
          </p:txBody>
        </p:sp>
      </p:grpSp>
      <p:pic>
        <p:nvPicPr>
          <p:cNvPr id="20" name="Picture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5575" y="1447800"/>
            <a:ext cx="6096289" cy="4572217"/>
          </a:xfrm>
          <a:prstGeom prst="rect">
            <a:avLst/>
          </a:prstGeom>
        </p:spPr>
      </p:pic>
    </p:spTree>
    <p:extLst>
      <p:ext uri="{BB962C8B-B14F-4D97-AF65-F5344CB8AC3E}">
        <p14:creationId xmlns:p14="http://schemas.microsoft.com/office/powerpoint/2010/main" val="75323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fltVal val="0"/>
                                          </p:val>
                                        </p:tav>
                                        <p:tav tm="100000">
                                          <p:val>
                                            <p:strVal val="#ppt_w"/>
                                          </p:val>
                                        </p:tav>
                                      </p:tavLst>
                                    </p:anim>
                                    <p:anim calcmode="lin" valueType="num">
                                      <p:cBhvr>
                                        <p:cTn id="20" dur="1000" fill="hold"/>
                                        <p:tgtEl>
                                          <p:spTgt spid="16"/>
                                        </p:tgtEl>
                                        <p:attrNameLst>
                                          <p:attrName>ppt_h</p:attrName>
                                        </p:attrNameLst>
                                      </p:cBhvr>
                                      <p:tavLst>
                                        <p:tav tm="0">
                                          <p:val>
                                            <p:fltVal val="0"/>
                                          </p:val>
                                        </p:tav>
                                        <p:tav tm="100000">
                                          <p:val>
                                            <p:strVal val="#ppt_h"/>
                                          </p:val>
                                        </p:tav>
                                      </p:tavLst>
                                    </p:anim>
                                    <p:anim calcmode="lin" valueType="num">
                                      <p:cBhvr>
                                        <p:cTn id="21" dur="1000" fill="hold"/>
                                        <p:tgtEl>
                                          <p:spTgt spid="16"/>
                                        </p:tgtEl>
                                        <p:attrNameLst>
                                          <p:attrName>style.rotation</p:attrName>
                                        </p:attrNameLst>
                                      </p:cBhvr>
                                      <p:tavLst>
                                        <p:tav tm="0">
                                          <p:val>
                                            <p:fltVal val="90"/>
                                          </p:val>
                                        </p:tav>
                                        <p:tav tm="100000">
                                          <p:val>
                                            <p:fltVal val="0"/>
                                          </p:val>
                                        </p:tav>
                                      </p:tavLst>
                                    </p:anim>
                                    <p:animEffect transition="in" filter="fade">
                                      <p:cBhvr>
                                        <p:cTn id="22" dur="1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Comparison Group</a:t>
            </a:r>
            <a:endParaRPr lang="en-US" b="1" dirty="0"/>
          </a:p>
        </p:txBody>
      </p:sp>
      <p:grpSp>
        <p:nvGrpSpPr>
          <p:cNvPr id="10" name="Group 9"/>
          <p:cNvGrpSpPr/>
          <p:nvPr/>
        </p:nvGrpSpPr>
        <p:grpSpPr>
          <a:xfrm>
            <a:off x="2879654" y="1752600"/>
            <a:ext cx="6188146" cy="4343400"/>
            <a:chOff x="2879654" y="1752600"/>
            <a:chExt cx="6188146" cy="4343400"/>
          </a:xfrm>
        </p:grpSpPr>
        <p:pic>
          <p:nvPicPr>
            <p:cNvPr id="2052" name="Picture 4" descr="http://balachandark.files.wordpress.com/2012/06/orfalea-teaching-college.jpg?w=640&amp;h=4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9654" y="1752600"/>
              <a:ext cx="6188146" cy="412865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968336" y="5819001"/>
              <a:ext cx="6096000" cy="276999"/>
            </a:xfrm>
            <a:prstGeom prst="rect">
              <a:avLst/>
            </a:prstGeom>
            <a:noFill/>
            <a:ln>
              <a:noFill/>
            </a:ln>
          </p:spPr>
          <p:txBody>
            <a:bodyPr wrap="square" rtlCol="0">
              <a:spAutoFit/>
            </a:bodyPr>
            <a:lstStyle/>
            <a:p>
              <a:pPr algn="r"/>
              <a:r>
                <a:rPr lang="en-US" sz="800" i="1" dirty="0"/>
                <a:t>Source: </a:t>
              </a:r>
              <a:r>
                <a:rPr lang="en-US" sz="800" dirty="0">
                  <a:hlinkClick r:id="rId4"/>
                </a:rPr>
                <a:t>http://balachandark.wordpress.com/2012/06/21/school-teaching-vs-college-teaching</a:t>
              </a:r>
              <a:r>
                <a:rPr lang="en-US" sz="1200" dirty="0" smtClean="0">
                  <a:hlinkClick r:id="rId4"/>
                </a:rPr>
                <a:t>/</a:t>
              </a:r>
              <a:r>
                <a:rPr lang="en-US" sz="1200" dirty="0" smtClean="0"/>
                <a:t> </a:t>
              </a:r>
              <a:endParaRPr lang="en-US" sz="1200" dirty="0"/>
            </a:p>
          </p:txBody>
        </p:sp>
      </p:grpSp>
      <p:sp>
        <p:nvSpPr>
          <p:cNvPr id="6" name="TextBox 5"/>
          <p:cNvSpPr txBox="1"/>
          <p:nvPr/>
        </p:nvSpPr>
        <p:spPr>
          <a:xfrm>
            <a:off x="284146" y="1510145"/>
            <a:ext cx="1926070" cy="1477328"/>
          </a:xfrm>
          <a:prstGeom prst="rect">
            <a:avLst/>
          </a:prstGeom>
          <a:solidFill>
            <a:srgbClr val="00B0F0"/>
          </a:solidFill>
        </p:spPr>
        <p:txBody>
          <a:bodyPr wrap="square" rtlCol="0">
            <a:spAutoFit/>
          </a:bodyPr>
          <a:lstStyle/>
          <a:p>
            <a:r>
              <a:rPr lang="en-US" b="1" u="sng" dirty="0" smtClean="0">
                <a:solidFill>
                  <a:schemeClr val="bg1"/>
                </a:solidFill>
                <a:latin typeface="Aharoni" panose="02010803020104030203" pitchFamily="2" charset="-79"/>
                <a:cs typeface="Aharoni" panose="02010803020104030203" pitchFamily="2" charset="-79"/>
              </a:rPr>
              <a:t>The PICO Model</a:t>
            </a:r>
          </a:p>
          <a:p>
            <a:r>
              <a:rPr lang="en-US" dirty="0" smtClean="0"/>
              <a:t>P = Patient</a:t>
            </a:r>
          </a:p>
          <a:p>
            <a:r>
              <a:rPr lang="en-US" dirty="0" smtClean="0"/>
              <a:t>I  = Intervention</a:t>
            </a:r>
          </a:p>
          <a:p>
            <a:r>
              <a:rPr lang="en-US" dirty="0" smtClean="0"/>
              <a:t>C = Comparison</a:t>
            </a:r>
          </a:p>
          <a:p>
            <a:r>
              <a:rPr lang="en-US" dirty="0" smtClean="0"/>
              <a:t>O = Outcome</a:t>
            </a:r>
            <a:endParaRPr lang="en-US" dirty="0"/>
          </a:p>
        </p:txBody>
      </p:sp>
      <p:pic>
        <p:nvPicPr>
          <p:cNvPr id="2054" name="Picture 6" descr="MESH.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146" y="3200400"/>
            <a:ext cx="1926070" cy="1444554"/>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76200" y="4876800"/>
            <a:ext cx="4572000" cy="1873478"/>
            <a:chOff x="76200" y="4876800"/>
            <a:chExt cx="4572000" cy="1873478"/>
          </a:xfrm>
        </p:grpSpPr>
        <p:sp>
          <p:nvSpPr>
            <p:cNvPr id="7" name="Rectangle 6"/>
            <p:cNvSpPr/>
            <p:nvPr/>
          </p:nvSpPr>
          <p:spPr>
            <a:xfrm>
              <a:off x="76200" y="6534834"/>
              <a:ext cx="4572000" cy="215444"/>
            </a:xfrm>
            <a:prstGeom prst="rect">
              <a:avLst/>
            </a:prstGeom>
          </p:spPr>
          <p:txBody>
            <a:bodyPr>
              <a:spAutoFit/>
            </a:bodyPr>
            <a:lstStyle/>
            <a:p>
              <a:r>
                <a:rPr lang="en-US" sz="800" i="1" dirty="0" smtClean="0"/>
                <a:t>Source: </a:t>
              </a:r>
              <a:r>
                <a:rPr lang="en-US" sz="800" dirty="0">
                  <a:hlinkClick r:id="rId6"/>
                </a:rPr>
                <a:t>http://</a:t>
              </a:r>
              <a:r>
                <a:rPr lang="en-US" sz="800" dirty="0" smtClean="0">
                  <a:hlinkClick r:id="rId6"/>
                </a:rPr>
                <a:t>www.ncee.org/wp-content/uploads/2013/10/hand-raised.jpg</a:t>
              </a:r>
              <a:r>
                <a:rPr lang="en-US" sz="800" dirty="0" smtClean="0"/>
                <a:t> </a:t>
              </a:r>
            </a:p>
          </p:txBody>
        </p:sp>
        <p:pic>
          <p:nvPicPr>
            <p:cNvPr id="3074" name="Picture 2" descr="http://www.ncee.org/wp-content/uploads/2013/10/hand-raised.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9949" y="4876800"/>
              <a:ext cx="2487051" cy="165803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40451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054"/>
                                        </p:tgtEl>
                                        <p:attrNameLst>
                                          <p:attrName>style.visibility</p:attrName>
                                        </p:attrNameLst>
                                      </p:cBhvr>
                                      <p:to>
                                        <p:strVal val="visible"/>
                                      </p:to>
                                    </p:set>
                                    <p:anim calcmode="lin" valueType="num">
                                      <p:cBhvr additive="base">
                                        <p:cTn id="13" dur="500" fill="hold"/>
                                        <p:tgtEl>
                                          <p:spTgt spid="2054"/>
                                        </p:tgtEl>
                                        <p:attrNameLst>
                                          <p:attrName>ppt_x</p:attrName>
                                        </p:attrNameLst>
                                      </p:cBhvr>
                                      <p:tavLst>
                                        <p:tav tm="0">
                                          <p:val>
                                            <p:strVal val="0-#ppt_w/2"/>
                                          </p:val>
                                        </p:tav>
                                        <p:tav tm="100000">
                                          <p:val>
                                            <p:strVal val="#ppt_x"/>
                                          </p:val>
                                        </p:tav>
                                      </p:tavLst>
                                    </p:anim>
                                    <p:anim calcmode="lin" valueType="num">
                                      <p:cBhvr additive="base">
                                        <p:cTn id="14" dur="500" fill="hold"/>
                                        <p:tgtEl>
                                          <p:spTgt spid="205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descr="http://cdn.cutestpaw.com/wp-content/uploads/2013/07/l-team-wor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307251"/>
            <a:ext cx="4419600" cy="290322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85911" y="4218709"/>
            <a:ext cx="3962400" cy="215444"/>
          </a:xfrm>
          <a:prstGeom prst="rect">
            <a:avLst/>
          </a:prstGeom>
          <a:noFill/>
        </p:spPr>
        <p:txBody>
          <a:bodyPr wrap="square" rtlCol="0">
            <a:spAutoFit/>
          </a:bodyPr>
          <a:lstStyle/>
          <a:p>
            <a:r>
              <a:rPr lang="en-US" sz="800" i="1" dirty="0"/>
              <a:t>Source:</a:t>
            </a:r>
            <a:r>
              <a:rPr lang="en-US" sz="800" dirty="0"/>
              <a:t> </a:t>
            </a:r>
            <a:r>
              <a:rPr lang="en-US" sz="800" dirty="0">
                <a:hlinkClick r:id="rId4"/>
              </a:rPr>
              <a:t>http://www.cutestpaw.com/images/team-work-2</a:t>
            </a:r>
            <a:r>
              <a:rPr lang="en-US" sz="800" dirty="0" smtClean="0">
                <a:hlinkClick r:id="rId4"/>
              </a:rPr>
              <a:t>/</a:t>
            </a:r>
            <a:r>
              <a:rPr lang="en-US" sz="800" dirty="0" smtClean="0"/>
              <a:t> </a:t>
            </a:r>
            <a:endParaRPr lang="en-US" sz="800" dirty="0"/>
          </a:p>
        </p:txBody>
      </p:sp>
      <p:sp>
        <p:nvSpPr>
          <p:cNvPr id="2" name="Title 1"/>
          <p:cNvSpPr>
            <a:spLocks noGrp="1"/>
          </p:cNvSpPr>
          <p:nvPr>
            <p:ph type="title"/>
          </p:nvPr>
        </p:nvSpPr>
        <p:spPr/>
        <p:txBody>
          <a:bodyPr/>
          <a:lstStyle/>
          <a:p>
            <a:r>
              <a:rPr lang="en-US" b="1" dirty="0" smtClean="0"/>
              <a:t>Lessons Learned (Thus Far)</a:t>
            </a:r>
            <a:endParaRPr lang="en-US" b="1" dirty="0"/>
          </a:p>
        </p:txBody>
      </p:sp>
      <p:pic>
        <p:nvPicPr>
          <p:cNvPr id="7" name="Picture 6" descr="P1020393"/>
          <p:cNvPicPr>
            <a:picLocks noGrp="1" noChangeAspect="1"/>
          </p:cNvPicPr>
          <p:nvPr isPhoto="1"/>
        </p:nvPicPr>
        <p:blipFill>
          <a:blip r:embed="rId5" cstate="print">
            <a:lum/>
            <a:extLst>
              <a:ext uri="{28A0092B-C50C-407E-A947-70E740481C1C}">
                <a14:useLocalDpi xmlns:a14="http://schemas.microsoft.com/office/drawing/2010/main" val="0"/>
              </a:ext>
            </a:extLst>
          </a:blip>
          <a:stretch>
            <a:fillRect/>
          </a:stretch>
        </p:blipFill>
        <p:spPr>
          <a:xfrm rot="20647825">
            <a:off x="4486356" y="1509085"/>
            <a:ext cx="4114800" cy="2314575"/>
          </a:xfrm>
          <a:prstGeom prst="rect">
            <a:avLst/>
          </a:prstGeom>
          <a:noFill/>
          <a:ln>
            <a:noFill/>
          </a:ln>
        </p:spPr>
      </p:pic>
      <p:pic>
        <p:nvPicPr>
          <p:cNvPr id="8" name="Picture 7" descr="P1020391"/>
          <p:cNvPicPr>
            <a:picLocks noGrp="1" noChangeAspect="1"/>
          </p:cNvPicPr>
          <p:nvPr isPhoto="1"/>
        </p:nvPicPr>
        <p:blipFill>
          <a:blip r:embed="rId6" cstate="print">
            <a:lum/>
            <a:extLst>
              <a:ext uri="{28A0092B-C50C-407E-A947-70E740481C1C}">
                <a14:useLocalDpi xmlns:a14="http://schemas.microsoft.com/office/drawing/2010/main" val="0"/>
              </a:ext>
            </a:extLst>
          </a:blip>
          <a:stretch>
            <a:fillRect/>
          </a:stretch>
        </p:blipFill>
        <p:spPr>
          <a:xfrm rot="1061837">
            <a:off x="281210" y="3847258"/>
            <a:ext cx="4114800" cy="2314575"/>
          </a:xfrm>
          <a:prstGeom prst="rect">
            <a:avLst/>
          </a:prstGeom>
          <a:noFill/>
          <a:ln>
            <a:noFill/>
          </a:ln>
        </p:spPr>
      </p:pic>
      <p:pic>
        <p:nvPicPr>
          <p:cNvPr id="9" name="Picture 8" descr="P1020404"/>
          <p:cNvPicPr>
            <a:picLocks noGrp="1" noChangeAspect="1"/>
          </p:cNvPicPr>
          <p:nvPr isPhoto="1"/>
        </p:nvPicPr>
        <p:blipFill>
          <a:blip r:embed="rId7" cstate="print">
            <a:lum/>
            <a:extLst>
              <a:ext uri="{28A0092B-C50C-407E-A947-70E740481C1C}">
                <a14:useLocalDpi xmlns:a14="http://schemas.microsoft.com/office/drawing/2010/main" val="0"/>
              </a:ext>
            </a:extLst>
          </a:blip>
          <a:stretch>
            <a:fillRect/>
          </a:stretch>
        </p:blipFill>
        <p:spPr>
          <a:xfrm>
            <a:off x="4450540" y="3972767"/>
            <a:ext cx="4114800" cy="2314575"/>
          </a:xfrm>
          <a:prstGeom prst="rect">
            <a:avLst/>
          </a:prstGeom>
          <a:noFill/>
          <a:ln>
            <a:noFill/>
          </a:ln>
        </p:spPr>
      </p:pic>
      <p:sp>
        <p:nvSpPr>
          <p:cNvPr id="4" name="Rectangle 3"/>
          <p:cNvSpPr/>
          <p:nvPr/>
        </p:nvSpPr>
        <p:spPr>
          <a:xfrm rot="20605884">
            <a:off x="5014691" y="2600561"/>
            <a:ext cx="3398250" cy="846174"/>
          </a:xfrm>
          <a:prstGeom prst="rect">
            <a:avLst/>
          </a:prstGeom>
          <a:noFill/>
          <a:ln w="47625" cmpd="sng">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rot="912316">
            <a:off x="857967" y="5413263"/>
            <a:ext cx="3094018" cy="669713"/>
          </a:xfrm>
          <a:prstGeom prst="rect">
            <a:avLst/>
          </a:prstGeom>
          <a:noFill/>
          <a:ln w="47625" cmpd="sng">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4495800" y="5181600"/>
            <a:ext cx="4069540" cy="990601"/>
          </a:xfrm>
          <a:prstGeom prst="rect">
            <a:avLst/>
          </a:prstGeom>
          <a:noFill/>
          <a:ln w="47625" cmpd="sng">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8927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12"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6"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Next Steps – Part 1</a:t>
            </a:r>
            <a:endParaRPr lang="en-US" b="1" dirty="0"/>
          </a:p>
        </p:txBody>
      </p:sp>
      <p:sp>
        <p:nvSpPr>
          <p:cNvPr id="3" name="Content Placeholder 2"/>
          <p:cNvSpPr>
            <a:spLocks noGrp="1"/>
          </p:cNvSpPr>
          <p:nvPr>
            <p:ph idx="1"/>
          </p:nvPr>
        </p:nvSpPr>
        <p:spPr>
          <a:xfrm>
            <a:off x="457200" y="1600201"/>
            <a:ext cx="8229600" cy="2514600"/>
          </a:xfrm>
        </p:spPr>
        <p:txBody>
          <a:bodyPr>
            <a:normAutofit/>
          </a:bodyPr>
          <a:lstStyle/>
          <a:p>
            <a:pPr marL="0" indent="0">
              <a:buNone/>
            </a:pPr>
            <a:r>
              <a:rPr lang="en-US" b="1" dirty="0" smtClean="0"/>
              <a:t>Student Research Assignment Assessments</a:t>
            </a:r>
          </a:p>
          <a:p>
            <a:pPr lvl="1"/>
            <a:r>
              <a:rPr lang="en-US" dirty="0" smtClean="0"/>
              <a:t>Using a rubric, evaluate:</a:t>
            </a:r>
          </a:p>
          <a:p>
            <a:pPr lvl="2"/>
            <a:r>
              <a:rPr lang="en-US" dirty="0"/>
              <a:t>U</a:t>
            </a:r>
            <a:r>
              <a:rPr lang="en-US" dirty="0" smtClean="0"/>
              <a:t>se of evidence to support claims</a:t>
            </a:r>
          </a:p>
          <a:p>
            <a:pPr lvl="2"/>
            <a:r>
              <a:rPr lang="en-US" dirty="0" smtClean="0"/>
              <a:t>Use of appropriate evidentiary sources (high validity)</a:t>
            </a:r>
          </a:p>
          <a:p>
            <a:pPr lvl="2"/>
            <a:r>
              <a:rPr lang="en-US" dirty="0" smtClean="0"/>
              <a:t>Consistent use of appropriate attribution mechanisms</a:t>
            </a:r>
          </a:p>
          <a:p>
            <a:pPr lvl="1"/>
            <a:endParaRPr lang="en-US" dirty="0"/>
          </a:p>
        </p:txBody>
      </p:sp>
      <p:grpSp>
        <p:nvGrpSpPr>
          <p:cNvPr id="8" name="Group 7"/>
          <p:cNvGrpSpPr/>
          <p:nvPr/>
        </p:nvGrpSpPr>
        <p:grpSpPr>
          <a:xfrm>
            <a:off x="152400" y="4495800"/>
            <a:ext cx="8963891" cy="2140318"/>
            <a:chOff x="152400" y="4495800"/>
            <a:chExt cx="8963891" cy="2140318"/>
          </a:xfrm>
        </p:grpSpPr>
        <p:grpSp>
          <p:nvGrpSpPr>
            <p:cNvPr id="6" name="Group 5"/>
            <p:cNvGrpSpPr/>
            <p:nvPr/>
          </p:nvGrpSpPr>
          <p:grpSpPr>
            <a:xfrm>
              <a:off x="152400" y="4495800"/>
              <a:ext cx="8963891" cy="1801764"/>
              <a:chOff x="152400" y="4876800"/>
              <a:chExt cx="8963891" cy="1801764"/>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4876800"/>
                <a:ext cx="3052456" cy="1801764"/>
              </a:xfrm>
              <a:prstGeom prst="rect">
                <a:avLst/>
              </a:prstGeom>
            </p:spPr>
          </p:pic>
          <p:sp>
            <p:nvSpPr>
              <p:cNvPr id="4" name="TextBox 3"/>
              <p:cNvSpPr txBox="1"/>
              <p:nvPr/>
            </p:nvSpPr>
            <p:spPr>
              <a:xfrm>
                <a:off x="2944091" y="5177517"/>
                <a:ext cx="6172200" cy="1200329"/>
              </a:xfrm>
              <a:prstGeom prst="rect">
                <a:avLst/>
              </a:prstGeom>
              <a:noFill/>
            </p:spPr>
            <p:txBody>
              <a:bodyPr wrap="square" rtlCol="0">
                <a:spAutoFit/>
              </a:bodyPr>
              <a:lstStyle/>
              <a:p>
                <a:pPr algn="ctr"/>
                <a:r>
                  <a:rPr lang="en-US" sz="2400" i="1" dirty="0"/>
                  <a:t>Will we find differences between </a:t>
                </a:r>
                <a:endParaRPr lang="en-US" sz="2400" i="1" dirty="0" smtClean="0"/>
              </a:p>
              <a:p>
                <a:pPr algn="ctr"/>
                <a:r>
                  <a:rPr lang="en-US" sz="2400" i="1" dirty="0" smtClean="0"/>
                  <a:t>the </a:t>
                </a:r>
                <a:r>
                  <a:rPr lang="en-US" sz="2400" i="1" dirty="0"/>
                  <a:t>two </a:t>
                </a:r>
                <a:r>
                  <a:rPr lang="en-US" sz="2400" i="1" dirty="0" smtClean="0"/>
                  <a:t>groups </a:t>
                </a:r>
                <a:r>
                  <a:rPr lang="en-US" sz="2400" i="1" dirty="0"/>
                  <a:t>w</a:t>
                </a:r>
                <a:r>
                  <a:rPr lang="en-US" sz="2400" i="1" dirty="0" smtClean="0"/>
                  <a:t>hen </a:t>
                </a:r>
                <a:r>
                  <a:rPr lang="en-US" sz="2400" i="1" dirty="0"/>
                  <a:t>compared to similar studies </a:t>
                </a:r>
                <a:r>
                  <a:rPr lang="en-US" sz="2400" i="1" dirty="0" smtClean="0"/>
                  <a:t>in the </a:t>
                </a:r>
                <a:r>
                  <a:rPr lang="en-US" sz="2400" i="1" dirty="0"/>
                  <a:t>literature</a:t>
                </a:r>
                <a:r>
                  <a:rPr lang="en-US" sz="2400" i="1" dirty="0" smtClean="0"/>
                  <a:t>?</a:t>
                </a:r>
                <a:endParaRPr lang="en-US" sz="2400" i="1" dirty="0"/>
              </a:p>
            </p:txBody>
          </p:sp>
        </p:grpSp>
        <p:sp>
          <p:nvSpPr>
            <p:cNvPr id="7" name="TextBox 6"/>
            <p:cNvSpPr txBox="1"/>
            <p:nvPr/>
          </p:nvSpPr>
          <p:spPr>
            <a:xfrm>
              <a:off x="152400" y="6297564"/>
              <a:ext cx="6248400" cy="338554"/>
            </a:xfrm>
            <a:prstGeom prst="rect">
              <a:avLst/>
            </a:prstGeom>
            <a:noFill/>
          </p:spPr>
          <p:txBody>
            <a:bodyPr wrap="square" rtlCol="0">
              <a:spAutoFit/>
            </a:bodyPr>
            <a:lstStyle/>
            <a:p>
              <a:r>
                <a:rPr lang="en-US" sz="800" dirty="0"/>
                <a:t>Image by </a:t>
              </a:r>
              <a:r>
                <a:rPr lang="en-US" sz="800" dirty="0">
                  <a:hlinkClick r:id="rId4"/>
                </a:rPr>
                <a:t>Roland </a:t>
              </a:r>
              <a:r>
                <a:rPr lang="en-US" sz="800" dirty="0" err="1" smtClean="0">
                  <a:hlinkClick r:id="rId4"/>
                </a:rPr>
                <a:t>O'Daniel</a:t>
              </a:r>
              <a:r>
                <a:rPr lang="en-US" sz="800" dirty="0" smtClean="0"/>
                <a:t>: </a:t>
              </a:r>
              <a:endParaRPr lang="en-US" sz="800" dirty="0"/>
            </a:p>
            <a:p>
              <a:r>
                <a:rPr lang="en-US" sz="800" dirty="0" smtClean="0">
                  <a:hlinkClick r:id="rId5"/>
                </a:rPr>
                <a:t>https</a:t>
              </a:r>
              <a:r>
                <a:rPr lang="en-US" sz="800" dirty="0">
                  <a:hlinkClick r:id="rId5"/>
                </a:rPr>
                <a:t>://www.flickr.com/photos/rlodan01/4555108439/sizes/o</a:t>
              </a:r>
              <a:r>
                <a:rPr lang="en-US" sz="800" dirty="0" smtClean="0">
                  <a:hlinkClick r:id="rId5"/>
                </a:rPr>
                <a:t>/</a:t>
              </a:r>
              <a:r>
                <a:rPr lang="en-US" sz="800" dirty="0" smtClean="0"/>
                <a:t> </a:t>
              </a:r>
              <a:endParaRPr lang="en-US" sz="800" dirty="0"/>
            </a:p>
          </p:txBody>
        </p:sp>
      </p:grpSp>
    </p:spTree>
    <p:extLst>
      <p:ext uri="{BB962C8B-B14F-4D97-AF65-F5344CB8AC3E}">
        <p14:creationId xmlns:p14="http://schemas.microsoft.com/office/powerpoint/2010/main" val="379965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Next Steps – Part 2</a:t>
            </a:r>
            <a:endParaRPr lang="en-US" b="1" dirty="0"/>
          </a:p>
        </p:txBody>
      </p:sp>
      <p:sp>
        <p:nvSpPr>
          <p:cNvPr id="3" name="Content Placeholder 2"/>
          <p:cNvSpPr>
            <a:spLocks noGrp="1"/>
          </p:cNvSpPr>
          <p:nvPr>
            <p:ph idx="1"/>
          </p:nvPr>
        </p:nvSpPr>
        <p:spPr>
          <a:xfrm>
            <a:off x="457200" y="1600201"/>
            <a:ext cx="8229600" cy="2514600"/>
          </a:xfrm>
        </p:spPr>
        <p:txBody>
          <a:bodyPr>
            <a:normAutofit/>
          </a:bodyPr>
          <a:lstStyle/>
          <a:p>
            <a:pPr marL="0" indent="0">
              <a:buNone/>
            </a:pPr>
            <a:r>
              <a:rPr lang="en-US" b="1" dirty="0"/>
              <a:t>Semi-structured interviews with faculty </a:t>
            </a:r>
            <a:r>
              <a:rPr lang="en-US" b="1" dirty="0" smtClean="0"/>
              <a:t>participants</a:t>
            </a:r>
          </a:p>
        </p:txBody>
      </p:sp>
      <p:grpSp>
        <p:nvGrpSpPr>
          <p:cNvPr id="6" name="Group 5"/>
          <p:cNvGrpSpPr/>
          <p:nvPr/>
        </p:nvGrpSpPr>
        <p:grpSpPr>
          <a:xfrm>
            <a:off x="152400" y="4495800"/>
            <a:ext cx="8963891" cy="1801764"/>
            <a:chOff x="152400" y="4876800"/>
            <a:chExt cx="8963891" cy="1801764"/>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4876800"/>
              <a:ext cx="3052456" cy="1801764"/>
            </a:xfrm>
            <a:prstGeom prst="rect">
              <a:avLst/>
            </a:prstGeom>
          </p:spPr>
        </p:pic>
        <p:sp>
          <p:nvSpPr>
            <p:cNvPr id="4" name="TextBox 3"/>
            <p:cNvSpPr txBox="1"/>
            <p:nvPr/>
          </p:nvSpPr>
          <p:spPr>
            <a:xfrm>
              <a:off x="2944091" y="5177517"/>
              <a:ext cx="6172200" cy="461665"/>
            </a:xfrm>
            <a:prstGeom prst="rect">
              <a:avLst/>
            </a:prstGeom>
            <a:noFill/>
          </p:spPr>
          <p:txBody>
            <a:bodyPr wrap="square" rtlCol="0">
              <a:spAutoFit/>
            </a:bodyPr>
            <a:lstStyle/>
            <a:p>
              <a:pPr algn="ctr"/>
              <a:endParaRPr lang="en-US" sz="2400" dirty="0"/>
            </a:p>
          </p:txBody>
        </p:sp>
      </p:grpSp>
      <p:sp>
        <p:nvSpPr>
          <p:cNvPr id="7" name="TextBox 6"/>
          <p:cNvSpPr txBox="1"/>
          <p:nvPr/>
        </p:nvSpPr>
        <p:spPr>
          <a:xfrm>
            <a:off x="152400" y="6297564"/>
            <a:ext cx="6248400" cy="338554"/>
          </a:xfrm>
          <a:prstGeom prst="rect">
            <a:avLst/>
          </a:prstGeom>
          <a:noFill/>
        </p:spPr>
        <p:txBody>
          <a:bodyPr wrap="square" rtlCol="0">
            <a:spAutoFit/>
          </a:bodyPr>
          <a:lstStyle/>
          <a:p>
            <a:r>
              <a:rPr lang="en-US" sz="800" dirty="0"/>
              <a:t>Image by </a:t>
            </a:r>
            <a:r>
              <a:rPr lang="en-US" sz="800" dirty="0">
                <a:hlinkClick r:id="rId4"/>
              </a:rPr>
              <a:t>Roland </a:t>
            </a:r>
            <a:r>
              <a:rPr lang="en-US" sz="800" dirty="0" err="1" smtClean="0">
                <a:hlinkClick r:id="rId4"/>
              </a:rPr>
              <a:t>O'Daniel</a:t>
            </a:r>
            <a:r>
              <a:rPr lang="en-US" sz="800" dirty="0" smtClean="0"/>
              <a:t>: </a:t>
            </a:r>
            <a:endParaRPr lang="en-US" sz="800" dirty="0"/>
          </a:p>
          <a:p>
            <a:r>
              <a:rPr lang="en-US" sz="800" dirty="0" smtClean="0">
                <a:hlinkClick r:id="rId5"/>
              </a:rPr>
              <a:t>https</a:t>
            </a:r>
            <a:r>
              <a:rPr lang="en-US" sz="800" dirty="0">
                <a:hlinkClick r:id="rId5"/>
              </a:rPr>
              <a:t>://www.flickr.com/photos/rlodan01/4555108439/sizes/o</a:t>
            </a:r>
            <a:r>
              <a:rPr lang="en-US" sz="800" dirty="0" smtClean="0">
                <a:hlinkClick r:id="rId5"/>
              </a:rPr>
              <a:t>/</a:t>
            </a:r>
            <a:r>
              <a:rPr lang="en-US" sz="800" dirty="0" smtClean="0"/>
              <a:t> </a:t>
            </a:r>
            <a:endParaRPr lang="en-US" sz="800" dirty="0"/>
          </a:p>
        </p:txBody>
      </p:sp>
    </p:spTree>
    <p:extLst>
      <p:ext uri="{BB962C8B-B14F-4D97-AF65-F5344CB8AC3E}">
        <p14:creationId xmlns:p14="http://schemas.microsoft.com/office/powerpoint/2010/main" val="25788528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4495800" cy="1143000"/>
          </a:xfrm>
        </p:spPr>
        <p:txBody>
          <a:bodyPr>
            <a:normAutofit fontScale="90000"/>
          </a:bodyPr>
          <a:lstStyle/>
          <a:p>
            <a:r>
              <a:rPr lang="en-US" b="1" dirty="0" smtClean="0"/>
              <a:t>Acknowledgements</a:t>
            </a:r>
            <a:endParaRPr lang="en-US" b="1" dirty="0"/>
          </a:p>
        </p:txBody>
      </p:sp>
      <p:sp>
        <p:nvSpPr>
          <p:cNvPr id="3" name="Content Placeholder 2"/>
          <p:cNvSpPr>
            <a:spLocks noGrp="1"/>
          </p:cNvSpPr>
          <p:nvPr>
            <p:ph idx="1"/>
          </p:nvPr>
        </p:nvSpPr>
        <p:spPr>
          <a:xfrm>
            <a:off x="381000" y="3505200"/>
            <a:ext cx="8534400" cy="3048000"/>
          </a:xfrm>
        </p:spPr>
        <p:txBody>
          <a:bodyPr>
            <a:normAutofit lnSpcReduction="10000"/>
          </a:bodyPr>
          <a:lstStyle/>
          <a:p>
            <a:r>
              <a:rPr lang="en-US" b="1" dirty="0" smtClean="0"/>
              <a:t>Our Faculty Partners</a:t>
            </a:r>
          </a:p>
          <a:p>
            <a:r>
              <a:rPr lang="en-US" b="1" dirty="0" smtClean="0"/>
              <a:t>Our Funders</a:t>
            </a:r>
          </a:p>
          <a:p>
            <a:pPr lvl="1"/>
            <a:r>
              <a:rPr lang="en-US" sz="2400" dirty="0" smtClean="0"/>
              <a:t>MAC-MLA Research </a:t>
            </a:r>
            <a:r>
              <a:rPr lang="en-US" sz="2400" dirty="0"/>
              <a:t>&amp; Assessment </a:t>
            </a:r>
            <a:r>
              <a:rPr lang="en-US" sz="2400" dirty="0" smtClean="0"/>
              <a:t>Grant ($1,000)</a:t>
            </a:r>
          </a:p>
          <a:p>
            <a:pPr lvl="1"/>
            <a:r>
              <a:rPr lang="en-US" sz="2400" dirty="0" smtClean="0"/>
              <a:t>UMD Libraries Faculty Research Fund ($500)</a:t>
            </a:r>
          </a:p>
          <a:p>
            <a:r>
              <a:rPr lang="en-US" b="1" dirty="0" smtClean="0"/>
              <a:t>Our Bosses</a:t>
            </a:r>
          </a:p>
          <a:p>
            <a:pPr lvl="1"/>
            <a:r>
              <a:rPr lang="en-US" sz="2400" dirty="0" smtClean="0"/>
              <a:t>For the freedom to research this!</a:t>
            </a:r>
            <a:endParaRPr lang="en-US" sz="2400" dirty="0"/>
          </a:p>
        </p:txBody>
      </p:sp>
      <p:pic>
        <p:nvPicPr>
          <p:cNvPr id="5122" name="Picture 2" descr="http://rbclarion.com/wp-content/uploads/2012/10/NotesofAcknowledgementCropp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609600"/>
            <a:ext cx="3730701" cy="2667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876800" y="3276600"/>
            <a:ext cx="4114800" cy="215444"/>
          </a:xfrm>
          <a:prstGeom prst="rect">
            <a:avLst/>
          </a:prstGeom>
          <a:noFill/>
        </p:spPr>
        <p:txBody>
          <a:bodyPr wrap="square" rtlCol="0">
            <a:spAutoFit/>
          </a:bodyPr>
          <a:lstStyle/>
          <a:p>
            <a:r>
              <a:rPr lang="en-US" sz="800" i="1" dirty="0"/>
              <a:t>Source: </a:t>
            </a:r>
            <a:r>
              <a:rPr lang="en-US" sz="800" dirty="0">
                <a:hlinkClick r:id="rId4"/>
              </a:rPr>
              <a:t>http://rbclarion.com/top-stories/2012/10/16/thanking-teachers-one-note-at-a-time</a:t>
            </a:r>
            <a:r>
              <a:rPr lang="en-US" sz="800" dirty="0" smtClean="0">
                <a:hlinkClick r:id="rId4"/>
              </a:rPr>
              <a:t>/</a:t>
            </a:r>
            <a:r>
              <a:rPr lang="en-US" sz="800" dirty="0" smtClean="0"/>
              <a:t> </a:t>
            </a:r>
            <a:endParaRPr lang="en-US" sz="800" dirty="0"/>
          </a:p>
        </p:txBody>
      </p:sp>
    </p:spTree>
    <p:extLst>
      <p:ext uri="{BB962C8B-B14F-4D97-AF65-F5344CB8AC3E}">
        <p14:creationId xmlns:p14="http://schemas.microsoft.com/office/powerpoint/2010/main" val="2573820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a:spLocks noGrp="1"/>
          </p:cNvSpPr>
          <p:nvPr>
            <p:ph type="title"/>
          </p:nvPr>
        </p:nvSpPr>
        <p:spPr>
          <a:xfrm>
            <a:off x="2438400" y="533400"/>
            <a:ext cx="3827484" cy="1143000"/>
          </a:xfrm>
        </p:spPr>
        <p:txBody>
          <a:bodyPr>
            <a:normAutofit/>
          </a:bodyPr>
          <a:lstStyle/>
          <a:p>
            <a:r>
              <a:rPr lang="en-US" b="1" dirty="0" smtClean="0"/>
              <a:t>Any Questions?</a:t>
            </a:r>
            <a:endParaRPr lang="en-US" b="1" dirty="0"/>
          </a:p>
        </p:txBody>
      </p:sp>
      <p:sp>
        <p:nvSpPr>
          <p:cNvPr id="5" name="TextBox 4"/>
          <p:cNvSpPr txBox="1"/>
          <p:nvPr/>
        </p:nvSpPr>
        <p:spPr>
          <a:xfrm>
            <a:off x="1313935" y="6042026"/>
            <a:ext cx="5334000" cy="215444"/>
          </a:xfrm>
          <a:prstGeom prst="rect">
            <a:avLst/>
          </a:prstGeom>
          <a:noFill/>
        </p:spPr>
        <p:txBody>
          <a:bodyPr wrap="square" rtlCol="0">
            <a:spAutoFit/>
          </a:bodyPr>
          <a:lstStyle/>
          <a:p>
            <a:pPr algn="r"/>
            <a:r>
              <a:rPr lang="en-US" sz="800" dirty="0"/>
              <a:t>Source: </a:t>
            </a:r>
            <a:r>
              <a:rPr lang="en-US" sz="800" dirty="0">
                <a:hlinkClick r:id="rId3"/>
              </a:rPr>
              <a:t>http://</a:t>
            </a:r>
            <a:r>
              <a:rPr lang="en-US" sz="800" dirty="0" smtClean="0">
                <a:hlinkClick r:id="rId3"/>
              </a:rPr>
              <a:t>www.dougsblog.org/wp-content/uploads/2013/12/snow-covered-church-steps.jpg</a:t>
            </a:r>
            <a:r>
              <a:rPr lang="en-US" sz="800" dirty="0" smtClean="0"/>
              <a:t> </a:t>
            </a:r>
            <a:endParaRPr lang="en-US" sz="800" dirty="0"/>
          </a:p>
        </p:txBody>
      </p:sp>
      <p:pic>
        <p:nvPicPr>
          <p:cNvPr id="1028" name="Picture 4" descr="http://www.dougsblog.org/wp-content/uploads/2013/12/snow-covered-church-step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3935" y="1738628"/>
            <a:ext cx="6458465" cy="4303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49068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529756" y="5819459"/>
            <a:ext cx="4499444" cy="461665"/>
          </a:xfrm>
          <a:prstGeom prst="rect">
            <a:avLst/>
          </a:prstGeom>
          <a:noFill/>
        </p:spPr>
        <p:txBody>
          <a:bodyPr wrap="square" rtlCol="0">
            <a:spAutoFit/>
          </a:bodyPr>
          <a:lstStyle/>
          <a:p>
            <a:r>
              <a:rPr lang="en-US" sz="800" i="1" dirty="0"/>
              <a:t>Source: </a:t>
            </a:r>
            <a:r>
              <a:rPr lang="en-US" sz="800" dirty="0" smtClean="0">
                <a:hlinkClick r:id="rId3" tooltip="Go to Duke University Archives's photostream"/>
              </a:rPr>
              <a:t>Duke </a:t>
            </a:r>
            <a:r>
              <a:rPr lang="en-US" sz="800" dirty="0">
                <a:hlinkClick r:id="rId3" tooltip="Go to Duke University Archives's photostream"/>
              </a:rPr>
              <a:t>University Archives</a:t>
            </a:r>
            <a:endParaRPr lang="en-US" sz="800" dirty="0"/>
          </a:p>
          <a:p>
            <a:r>
              <a:rPr lang="en-US" sz="800" dirty="0" smtClean="0"/>
              <a:t>Boring </a:t>
            </a:r>
            <a:r>
              <a:rPr lang="en-US" sz="800" dirty="0"/>
              <a:t>Lecture, </a:t>
            </a:r>
            <a:r>
              <a:rPr lang="en-US" sz="800" dirty="0" smtClean="0"/>
              <a:t>1940s</a:t>
            </a:r>
          </a:p>
          <a:p>
            <a:r>
              <a:rPr lang="en-US" sz="800" dirty="0" smtClean="0"/>
              <a:t>Repository</a:t>
            </a:r>
            <a:r>
              <a:rPr lang="en-US" sz="800" dirty="0"/>
              <a:t>: Duke University Archives. Durham, </a:t>
            </a:r>
            <a:r>
              <a:rPr lang="en-US" sz="800" dirty="0" smtClean="0"/>
              <a:t>North </a:t>
            </a:r>
            <a:r>
              <a:rPr lang="en-US" sz="800" dirty="0"/>
              <a:t>Carolina, </a:t>
            </a:r>
            <a:r>
              <a:rPr lang="en-US" sz="800" dirty="0" smtClean="0"/>
              <a:t>USA. </a:t>
            </a:r>
            <a:r>
              <a:rPr lang="en-US" sz="800" dirty="0" smtClean="0">
                <a:hlinkClick r:id="rId4"/>
              </a:rPr>
              <a:t>library.duke.edu/</a:t>
            </a:r>
            <a:r>
              <a:rPr lang="en-US" sz="800" dirty="0" err="1" smtClean="0">
                <a:hlinkClick r:id="rId4"/>
              </a:rPr>
              <a:t>uarchives</a:t>
            </a:r>
            <a:endParaRPr lang="en-US" sz="800" dirty="0"/>
          </a:p>
        </p:txBody>
      </p:sp>
      <p:pic>
        <p:nvPicPr>
          <p:cNvPr id="1026" name="Picture 2" descr="C:\Users\epslref1\Downloads\2076633334_7d85e93c70_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076" y="522270"/>
            <a:ext cx="4290723" cy="5297189"/>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5062330" y="1143000"/>
            <a:ext cx="3776870" cy="1143000"/>
          </a:xfrm>
        </p:spPr>
        <p:txBody>
          <a:bodyPr/>
          <a:lstStyle/>
          <a:p>
            <a:r>
              <a:rPr lang="en-US" b="1" dirty="0" smtClean="0"/>
              <a:t>Background</a:t>
            </a:r>
            <a:endParaRPr lang="en-US" sz="2400" b="1" dirty="0"/>
          </a:p>
        </p:txBody>
      </p:sp>
      <p:sp>
        <p:nvSpPr>
          <p:cNvPr id="5" name="Oval 4"/>
          <p:cNvSpPr/>
          <p:nvPr/>
        </p:nvSpPr>
        <p:spPr>
          <a:xfrm>
            <a:off x="1676400" y="1295400"/>
            <a:ext cx="533400" cy="685800"/>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8746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Changes in </a:t>
            </a:r>
            <a:r>
              <a:rPr lang="en-US" b="1" dirty="0"/>
              <a:t>O</a:t>
            </a:r>
            <a:r>
              <a:rPr lang="en-US" b="1" dirty="0" smtClean="0"/>
              <a:t>ur Instruction </a:t>
            </a:r>
            <a:r>
              <a:rPr lang="en-US" b="1" dirty="0"/>
              <a:t>P</a:t>
            </a:r>
            <a:r>
              <a:rPr lang="en-US" b="1" dirty="0" smtClean="0"/>
              <a:t>ractices</a:t>
            </a:r>
            <a:endParaRPr lang="en-US" sz="2400" b="1" dirty="0"/>
          </a:p>
        </p:txBody>
      </p:sp>
      <p:grpSp>
        <p:nvGrpSpPr>
          <p:cNvPr id="3" name="Group 2"/>
          <p:cNvGrpSpPr/>
          <p:nvPr/>
        </p:nvGrpSpPr>
        <p:grpSpPr>
          <a:xfrm>
            <a:off x="4419600" y="1359631"/>
            <a:ext cx="4246621" cy="4703637"/>
            <a:chOff x="4419600" y="1359631"/>
            <a:chExt cx="4246621" cy="4703637"/>
          </a:xfrm>
        </p:grpSpPr>
        <p:pic>
          <p:nvPicPr>
            <p:cNvPr id="8" name="Picture 2" descr="C:\Users\epslref1\Downloads\3214197147_9752dd52df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359631"/>
              <a:ext cx="4246620" cy="447825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4419601" y="5847824"/>
              <a:ext cx="4246620" cy="215444"/>
            </a:xfrm>
            <a:prstGeom prst="rect">
              <a:avLst/>
            </a:prstGeom>
            <a:noFill/>
          </p:spPr>
          <p:txBody>
            <a:bodyPr wrap="square" rtlCol="0">
              <a:spAutoFit/>
            </a:bodyPr>
            <a:lstStyle/>
            <a:p>
              <a:pPr algn="r"/>
              <a:r>
                <a:rPr lang="en-US" sz="800" i="1" dirty="0" smtClean="0"/>
                <a:t>Source: </a:t>
              </a:r>
              <a:r>
                <a:rPr lang="en-US" sz="800" dirty="0" smtClean="0">
                  <a:hlinkClick r:id="rId4"/>
                </a:rPr>
                <a:t>https</a:t>
              </a:r>
              <a:r>
                <a:rPr lang="en-US" sz="800" dirty="0">
                  <a:hlinkClick r:id="rId4"/>
                </a:rPr>
                <a:t>://</a:t>
              </a:r>
              <a:r>
                <a:rPr lang="en-US" sz="800" dirty="0" smtClean="0">
                  <a:hlinkClick r:id="rId4"/>
                </a:rPr>
                <a:t>www.flickr.com/photos/tza/3214197147</a:t>
              </a:r>
              <a:r>
                <a:rPr lang="en-US" sz="800" dirty="0" smtClean="0"/>
                <a:t> </a:t>
              </a:r>
              <a:endParaRPr lang="en-US" sz="800" dirty="0"/>
            </a:p>
          </p:txBody>
        </p:sp>
      </p:gr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0" y="1384832"/>
            <a:ext cx="3442869" cy="4453053"/>
          </a:xfrm>
          <a:prstGeom prst="rect">
            <a:avLst/>
          </a:prstGeom>
        </p:spPr>
      </p:pic>
    </p:spTree>
    <p:extLst>
      <p:ext uri="{BB962C8B-B14F-4D97-AF65-F5344CB8AC3E}">
        <p14:creationId xmlns:p14="http://schemas.microsoft.com/office/powerpoint/2010/main" val="2006386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Best Practices in Evidence Based Medicine (EBM) Instruction</a:t>
            </a:r>
            <a:endParaRPr lang="en-US" b="1" dirty="0"/>
          </a:p>
        </p:txBody>
      </p:sp>
      <p:sp>
        <p:nvSpPr>
          <p:cNvPr id="4" name="Rectangle 3"/>
          <p:cNvSpPr/>
          <p:nvPr/>
        </p:nvSpPr>
        <p:spPr>
          <a:xfrm>
            <a:off x="3276600" y="6351964"/>
            <a:ext cx="3837910" cy="215444"/>
          </a:xfrm>
          <a:prstGeom prst="rect">
            <a:avLst/>
          </a:prstGeom>
        </p:spPr>
        <p:txBody>
          <a:bodyPr wrap="none">
            <a:spAutoFit/>
          </a:bodyPr>
          <a:lstStyle/>
          <a:p>
            <a:pPr algn="r"/>
            <a:r>
              <a:rPr lang="en-US" sz="800" i="1" dirty="0" smtClean="0"/>
              <a:t>Source: </a:t>
            </a:r>
            <a:r>
              <a:rPr lang="en-US" sz="800" dirty="0" smtClean="0"/>
              <a:t>A </a:t>
            </a:r>
            <a:r>
              <a:rPr lang="en-US" sz="800" dirty="0"/>
              <a:t>chiropractic adjustment of a horse. </a:t>
            </a:r>
            <a:r>
              <a:rPr lang="en-US" sz="800" dirty="0">
                <a:hlinkClick r:id="rId3"/>
              </a:rPr>
              <a:t>http://</a:t>
            </a:r>
            <a:r>
              <a:rPr lang="en-US" sz="800" dirty="0" smtClean="0">
                <a:hlinkClick r:id="rId3"/>
              </a:rPr>
              <a:t>en.wikipedia.org/wiki/Chiropractic</a:t>
            </a:r>
            <a:r>
              <a:rPr lang="en-US" sz="800" dirty="0" smtClean="0"/>
              <a:t> </a:t>
            </a:r>
            <a:endParaRPr lang="en-US" sz="800"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46443" y="1828800"/>
            <a:ext cx="4745736" cy="4462272"/>
          </a:xfrm>
          <a:prstGeom prst="rect">
            <a:avLst/>
          </a:prstGeom>
        </p:spPr>
      </p:pic>
    </p:spTree>
    <p:extLst>
      <p:ext uri="{BB962C8B-B14F-4D97-AF65-F5344CB8AC3E}">
        <p14:creationId xmlns:p14="http://schemas.microsoft.com/office/powerpoint/2010/main" val="9392051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900" b="1" dirty="0" smtClean="0"/>
              <a:t>Best Practices in EBM Instruction </a:t>
            </a:r>
            <a:r>
              <a:rPr lang="en-US" sz="2700" dirty="0"/>
              <a:t>continued</a:t>
            </a:r>
            <a:endParaRPr lang="en-US" sz="2700" b="1" dirty="0"/>
          </a:p>
        </p:txBody>
      </p:sp>
      <p:sp>
        <p:nvSpPr>
          <p:cNvPr id="5" name="AutoShape 2" descr="data:image/jpeg;base64,/9j/4AAQSkZJRgABAQAAAQABAAD/2wCEAAkGBxQSEhQUEhQSFBUVGRYYGRYYGRoWGBkWFRgiFhUXHBQdICggHBolGxwUITEhJSosLi4uGB8zODQsNyotLisBCgoKDQ0OGxAPFCwkHyQrNywtNCwrNDcsLCwvLDcsNCwsLDQ3KywsLC44LCwsLTc0KyssLCwsLCwsKywrLCwsLP/AABEIALkBEQMBIgACEQEDEQH/xAAcAAEAAgIDAQAAAAAAAAAAAAAABQcEBgEDCAL/xABPEAABAwICBAcMBwQIBQUAAAABAAIDBBEFIQYSMVEXQXGRk7HSBxMUIjJTVGFzgbLRFRY0RJKhwSMkQoJFVWJjosLh8DM1Q1KDJXKUs/H/xAAWAQEBAQAAAAAAAAAAAAAAAAAAAQL/xAAXEQEBAQEAAAAAAAAAAAAAAAAAQQFR/9oADAMBAAIRAxEAPwC7amcRsc9xs1oLiduTRc5ci1I90zD+KV3RS9lT+kZ/dZ/ZSfAV5qCC9OE2g867opeynCbQedd0UvZVGIgvPhNoPOu6KXspwm0HnXdFL2VRiILz4TaDzruil7KcJtB513RS9lUYiC8+E2g867opeynCbQedd0UvZVGL6MTtuq62XEePMc6C8eE2g867opeynCbQedd0UvZVGLhBenCbQedd0UvZThNoPOu6KXsqjEQXnwm0HnXdFL2U4TaDzruil7KoxEF58JtB513RS9lOE2g867opeyqLuuUF58JtB513RS9lOE2g867opeyqMQj89nr4kF58JtB513RS9lOE2g867opeyqMRBefCbQedd0UvZThNoPOu6KXsqi7oHBBenCbQedd0UvZThNoPOu6KXsqjAF9OjI2gjaMwRmMiPcUF48JtB513RS9lOE2g867opeyqMRBefCbQedd0UvZThNoPOu6KXsqjEQXnwm0HnXdFL2U4TaDzruil7KoxEF58JtB513RS9lbRQ17JWtcw3DgCOLIi4yXmRXP3PKsujYDxNaOYIN/RcIgjdJfss/spPgK81helNJfss/spPgK81hByiIgIiIC4K5RBaGDY7hMzqeA0LDI7UYXmGJjNcixJ8Ykgnl2rM0r088BnfSw00TmxtY25edWxbfU72BkADvVd6HC9fSe2j9f8SkO6bUB+Iz6tvF1GG19rWgG9+O+WWWSaYmO53gMD21FdUxt7zCXFjL6zBqjXdkSS4NGqBrXvfO5zUpRd7xylmBiigqYjdjxx65uLgWyIbqkm+8bl26G03hOCTU8JBlIlBbrW8ZziWA7gQBy58qxu5RRPpvDJ6hpgYxrWEyAtILbudt3eLy3TRV5G/I7lL6L4nBTzF9TA2ojLHN1CGmxNiHgOFr5EcXlFRc8pe5zztc5zjyuNzkSd+8rrdsQXPi1BhTvB4pYI4HVEYdE8N70L2A1S9lvGF2+VkVX02h8jcRbQ3J1nN/aAat4iNZzwDlcN1ss8wtv020bqK7wDvEd/2FnvcdVrAQ0jWJ5XZC5yXOE4/HLi9Owya7YIXQNlJt32YgBzhxG5uBvtyK1IyazFqSkrIsNZTQmEhrZCfKbJNYNJcbknUIuTn44zFloun2jooaosabxyAvj2+K0kgsP/ALTlfdZTml2jVQ7FwRG8snljc14Bc2wDdfWdawtZxseK21cd2Sua+qija5rjFH41v4XPNy057g0225rPFV+VZndCeforDtYBpIju0AWyh32uOLK/H6lWatbSTR6etw7DTTsMjmRsvdzW+K6MZ+MQNoGz/wDLCqqVq4JX0clBUVDMMpb0wAc14a7XyBd+0LC42FjntPOtJxPQytp9QyQOtI5rG6pa/wAd3ktIaTY5bdnrW56M6K1bMPr6eWFzHy6pjBdGQ5wG8OIGYbe9khWJ3OaOGrqqqpfFFrMOvFT+KGtLiS0gWAu2zQHW2knLJY+kWlvfAyKsoRDKyeKR123Bia7WeNV1i4uFxbySCdi1yGhraKrZGwPiqXAarWuY4kPytkS2xtsO5bzp1HJLhbZcQjbFVMkAj1CDra5zaczYausSAdrAUGbo5iOFVtSIoaJjHhpcHOiiYPEI8kNN9bO+zi9SgtKe6KZBUUoponRFz47ue52tqusHgANtsBGeR41H9yH/AJhc8UMh2bM28y1XF5xJPM9trPkkcLXtZziQc8+dNMYiIiAiIgIiICt/ua+Q3kHUqgVv9zXyG8g6kFioiII7SX7LP7KT4CvNYXpTSX7LP7KT4CvNYQcoszDMKmqHasDO+O26oLQbDabEjJSsmg+INFzSyWG4scfwhxJQa8iz8QwWogaHTQyxNJsC9paCbXtnx2B5lgICIiDtpKl8T2yRu1XsIc12RsRsNjlzr6r6180j5ZXaz3m7jsueQZBdCIJLA8dnpH68Dy3MEtz1H2uAHNBGsBcrJxzSyrq2hk8pcwEHUDWtaSOM2FzvsTYcQChEQFwuUQS1VpNWSMDH1MxYGhuqHaoLQLWIbbWy33uouKQtc1zSWuaQ5pGRDmm4IPEQbFfKINob3Qa8RtjE1tUW19UOefWXOvc8V/UPXfWJHlxJcSSSSSTcknaSeMrhEBSsOktWxjGMqZ2sZYNa15aABsGXF6jlbJRSIJqo0urXm76mQ2LXDyRZzDdrgALA+vj47rl+l9cTc1c9/U6w/CMlCIgkcMxuaCoFS0h0oLjd41rlwIdfj2E8a7Me0iqKx2tUSFwBJawDVY2+5v6m59aikQZuEYrNSyd8gfqPsW3sD4p2ixBHEFhEoiAiIgIiICIiArf7mvkN5B1KoFb/AHNfIbyDqQWKiIgjtJfss/spPgK81helNJfss/spPgK81hBJYhTakNM4f9RshP8ALKW/osF0zjtc4+8qUxhw8GoR/dynbvncLfkedRTInHY1x5ASg2KngvhErrO8WrjseI3j1SPdcc61tbVT67cHqGFrgPCY3Zgja0DK/rC1VARFkR4fK7yYpXcjHH18Q5EGOizRg9QdlPUdFJ8lyMFqfRqnoZOygwUWVUYbNHbvkMzL7NaN7bkbrjNY/ezuPMUHyi+hGTsB5iue9Oy8V2eYyOYG09SD4RZTcMnOYgnIOwiN5v8Aku4YFVHZS1XQydlBHopA4FVWv4NU2396k7K+Y8FqXX1aec222jebfkgwUUp9W6y1/Bam3snn9F8jR6r9GqN3/Dft5kEailHaOVY20tT0Tz+i4do7Vj7pVdDIepqCMRSR0eq728Fqbni70/i9y4+gKrP91qcv7mTsoI5FnPwSpBsaapBOy8UmfJ4uafQtT6NU9FJ2UGCizRhFR6PUdE/5Ln6GqbX8Hqbb+9SW59VBgosw4TONsE45Y3j9FjyQOb5TXDlBCDrRCEQFb/c18hvIOpVArf7mvkN5B1ILFREQR2kv2Wf2UnwFeawvSmkv2Wf2UnwFeawgl8P0nqoGNZFMWNbfVGqw2ubnMtJ2krMGnWID7y4fyR9hYtNVzUjYZYXlhla88RBAeWeSbi+W5Zsunlc4aplaRuMUR/ItQYWJ6V1dTGY5p3SMJBLSGAXabjY0HaodbTV1b6nDXySGMvjqWC4jYw6jozYeI0C177dy1ZAWRSV0kTg+N7mOGwj5bFjognI9MK4bKqb3kHrC7RpziHpUnMzsrXkQbAdOMQ9Kk5mdlfJ0zr/SpucfJQKIJz641/pU3OPkuz67V+X7y/L1M7K19EGwSabV7ttVLstlqt6gOddzO6BiIFvCSQN8cTjzllytZRBscmneIHbUu3ZMjHU1dL9Mq47ah+Wfks2/hUEiCdj0yrm7KmQfh+S+vrrX+lS/4fkoBEE47TGvP3qbnA6gvk6XV3pU/wCJQqIJb60VvpVRv/4jvmuuTSCrcbmpqSfav+ajUQZpxmoO2oqOlf8ANBi9Re/f577L98fe3OsJEEg/HKkixqKg7f8AqP49vGvkY1U+kVHSv+awUQZkmLTuFnTzuG4yPI5iV0vq5HbZJDyuJ/VdKICIiArf7mvkN5B1KoFb/c18hvIOpBYqIiCO0l+yz+yk+ArzWF6U0l+yz+yk+ArzWEEzjB/dqHf3ubL1d/dY+/PmUOpulxuIRRRzUjJzEHBrjJIzJzi+xa3LaVls0jpR/RlOeWSQ9aDspJx9DTs4/Coz/gbt5lqq2TFNKI5Kd9PFRw07Xua4ljiTdh3EZ5ZLW0BEUhQYr3twJigkA/hfGwg5W2hoKCPXC2qLTBg24dh5/wDHb881kN02h/qyg/COyg05FtdTpfC+18Nostwc34bX5FiHSCD+rqTnl7aDX0U+Mfg/q+k55e2uz6xU1gPo6myv/HJnfLeg1xcLbPrdAAA3DaIAD+IF55yFlwac04bZ2F0ZPGQGtH4TGetBpF0ut3k07h4sMoxt2gHb/IsUaZsFyKCkBNsz42wW2OBQaldLrco9PABbwChI9bBzbFz9fG5/+n0Gf9jmQaZdLrc5NPb/AHDD/fHdfDtOr/ccP6IINPul1tT9NSfueH8X/RG0bOPNfE2mbybilw9p9VOD1lBrCKel0pe4WNPQjkp2g+rMf7yXH1nfe/eKLk7w2x4vd7rIIJLqf+tLvRqG+/vJ6tbk5lwzSl4+70PvgB6z1IIFcqbdpK8i3g9EOSHP8ysGfEi/bHDyhlv1QYSLl7r8QHIuEBW/3NfIbyDqVQK3+5r5DeQdSCxUREEdpL9ln9lJ8BXmsL0ppL9ln9lJ8BXmsIJOifHDqPmgbO14cQ0vezYdW92H1HiUlLjlCW2GGMb6xUy392Sw8YH7tQ+zm/8Avd/oodBsNdSwSURqIYHQls7Yj+1dIC0xl38VrG+qteW1UYb9DVH/AHeFR8wYLZe93OtVQEREBERAREQEREBERAREQEREBERAREQEREBERAREQEREBW/3NfIbyDqVQK3+5r5DeQdSCxUREEdpL9ln9lJ8BXmsL0ppL9ln9lJ8BXmsINhikpJYads800bomva5rIQ+4dI6QEPLxbyhxFdzKPCuOprfdE3/AFURhtNCSPCJJImkEhzGd82G1rXHrUrLhuG6vi10+txXp3W6/wBUGRiVXQMopIKaSoke+Rkg74wNA1cnWIA4gtTUxiGERNp+/wANQZm99ERBiMRBLC++bjfIfmodAUhQmm1gJmz6vGY3tJ9zXRjj9fOo9EG0RfRHH9J88O31WCyGtwXfiPv73z5BaeiDaqlmDnyHYi3+WN3uzIzWGY8M85iPRwdtQKIJ5seG+cxDo4f0eV2+DYXYft62+d7xs2cXGtcRBtXecHAF5MQebZkNjaOYt2/ksunhwMtu6Suadzhcj3sYQtKRBuz48DGx9a7bxfNoWLrYQM7VbtlgBq8vjF36cy1NEG4R1GC/xQ13KHDZ73oZsF83iB97O2tPRBuD6nBbZQ4jy3Z+si+HVODcUGI/ij7a1JEG0PqcI4ocQHr14yea6+J6nCr3ZBXchkY0c/jFa0iCekqsPt4tPVg+uZpHwL48KoMv3ep9f7ZuWXF4mefIoREE/wCEYd5mr5NdvXdfLanD+OCqPJI0cnEc1BIgnHVFBnaCq9V5G+7YPy6lgzSU5tqslb/MD13WCiDl9uK/vXCIgK3+5r5DeQdSqBW/3NfIbyDqQWKiIgjtJfss/spPgK81helNJfss/spPgK81hBL4swCnoiNpZLc8kzh1WUStm+inVNNSd7kp26jJWuEkzGEOMzneSTrW1bcS5j0JlP3nDxy1A7KD7pIv/Rp3X2VUeVtniAXv67/ktVW64hhRpcNmjdUU0jjNG8NikDyRkw3FgclpSAiKRoMNZI4NNRFGTxvDwNl/K1bepBHItpi0PY7L6QoPxn5LIboK3+scP6TdkUGnItrqdCg22rX4e7feUNtu3rEOip9Mw3/5A7KDX0U+3RYn75h3uqL9TV2/U5+X71QG4vlNyZbPWg1tFtj9CQ3yq+gabXI74TbmCzI+5zcAiuoyDbYSdv8AsoNHRbrLoA1ozr6K9r21v9VjDQ6MeVX0jczxh2zZkHINTRbizQuAgWxOjueI5f51yNCYP60oRnvGzf5aDTUW4P0Mpx/StDzgf518O0Rpx/SlDz/prINSRbT9Vaa//M6O2dzn7sr5j17F0yaO0zSb4lS+5kjrj3Db6kGuIp1+CU4IAr6cg7TqS5f4VwzBac5eHwA5bY5AM/XaxQQaKdfgUAF/DqfkDXn9OVcnA6e32+nvu1JevVQQKKYmwiFuyshd6mtf+oAWBPStacpY3D1aw/KyDGREQFb/AHNfIbyDqVQK3+5r5DeQdSCxUREEdpL9ln9lJ8BXmsL0ppL9ln9lJ8BXmsIM7C8LdUO1Wuiacz+0eIwQP7RyUxNoLUtaXa1I71CeME8hdYfmozE6YNgpHccjJSfdK5o6lGao3IJKvwKeFnfJGMDNYM1myRSeMQSAe9vdbIHbuUctmpqa+DzPt5NXHY34zHquy5COdaygIiIOEsuUQcLlEQFxZcog4smqFyiDiyLlEHC5REBERAREQEREBERAREQEREBW/wBzXyG8g6lUCt/ua+Q3kHUgsVERBHaS/ZZ/ZSfAV5rC9KaS/ZZ/ZSfAV5rCCer6WSSnohHG9/iS+Q1zjczuyyB4gD71hMwGqOylqjyQydlfFNjFRG0MjqKhjRezWyPa0XzNmg2GZJ967hpFWel1fTSdWsgnfAp4cInbLFJEDURu/aMcwkaoFwCN609ZtXjNRK0tlnnkabXa6R7mkg3BLSbbVhICzaXCJ5CBHG5xOwC3GL71hL7jlc0hzXODhsIJBHvGaCabobXnZSzfl819fUmv9Fl/w/NRbcUnGyecf+R/Lv5F3fT1V6VVdNIP8yDKqND65gu6lmtkMhrnP1NJKxTo/V+iVfQS9lcHHar0qq6aTtL4OM1PpFT0snaQdn0BV+i1fQS9lfX1dq8z4LU5bf2T/kuj6XqPSKjpX/NfTcaqQLCpqbbu+yWy2ZX9QQZUOita+5bS1GWWbC3rtdd7dCq8/dZf8I6ysB2PVRFjU1Ft3fH26190+kVXHfUqZ232/tHfqUGd9R8Q9Fk52dpdT9D64GxppRfk+a6JNJqw5GqqfdI4dRXSccqvSqrppOT/ALkEkzQfEDspn/ijHW5cu0FxAfdZPxRnqcogYrPt7/Pff3x/zX0MZqfSKnL+9k7SCWGgeIn7q/8AHGP864+ouIeiv/FGP86ijjNT6RU9LJ2lx9LVHn6jpX/NBK/UfEPRX/ij7SDQfELE+Cvy2+NHxfzKIdicx2zTHlkef1Xya+Xzsv43cWzjQTA0Ir9vgsmf9pnaXX9UK25Hg0lxtzbvtt1t6g3Z7c77186g3BBOjRGtOyneeRzDsy4ncqHRGt9Gkzy/h+ahAjyTtJPLmgnXaG1w+6y+7VPPY5e9dM2i9Wy2tTyNvsvYfqobUG4JqjcEGVLQSt8qOQfynr/3sWOuLLlAVv8Ac18hvIOpVArf7m3kN5B1ILFREQdVZAHscxwuHAgjeCLEKusT7n0RP7OMNHqJ+asxdT0FU8Hg3dacHg3datREFV8Hg3dacHg3datREFV8Hg3dacHg3datREFV8Hg3dacHg3datREFV8Hg3dacHg3datREFV8Hg3dacHg3datREFV8Hg3dacHg3datREFV8Hg3dacHg3datREFV8Hg3dacHg3datREFV8Hg3dacHg3datREFV8Hg3dacHg3datREFV8Hg3dacHg3datREFV8Hg3dacHg3datREFV8Hg3dacHg3datREFV8Hg3dacHg3datREFWN7ng3da3bRrBe8ADcp1djEH2iIg//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data:image/jpeg;base64,/9j/4AAQSkZJRgABAQAAAQABAAD/2wCEAAkGBxQSEhQUEhQSFBUVGRYYGRYYGRoWGBkWFRgiFhUXHBQdICggHBolGxwUITEhJSosLi4uGB8zODQsNyotLisBCgoKDQ0OGxAPFCwkHyQrNywtNCwrNDcsLCwvLDcsNCwsLDQ3KywsLC44LCwsLTc0KyssLCwsLCwsKywrLCwsLP/AABEIALkBEQMBIgACEQEDEQH/xAAcAAEAAgIDAQAAAAAAAAAAAAAABQcEBgEDCAL/xABPEAABAwICBAcMBwQIBQUAAAABAAIDBBEFIQYSMVEXQXGRk7HSBxMUIjJTVGFzgbLRFRY0RJKhwSMkQoJFVWJjosLh8DM1Q1KDJXKUs/H/xAAWAQEBAQAAAAAAAAAAAAAAAAAAAQL/xAAXEQEBAQEAAAAAAAAAAAAAAAAAQQFR/9oADAMBAAIRAxEAPwC7amcRsc9xs1oLiduTRc5ci1I90zD+KV3RS9lT+kZ/dZ/ZSfAV5qCC9OE2g867opeynCbQedd0UvZVGIgvPhNoPOu6KXspwm0HnXdFL2VRiILz4TaDzruil7KcJtB513RS9lUYiC8+E2g867opeynCbQedd0UvZVGL6MTtuq62XEePMc6C8eE2g867opeynCbQedd0UvZVGLhBenCbQedd0UvZThNoPOu6KXsqjEQXnwm0HnXdFL2U4TaDzruil7KoxEF58JtB513RS9lOE2g867opeyqLuuUF58JtB513RS9lOE2g867opeyqMQj89nr4kF58JtB513RS9lOE2g867opeyqMRBefCbQedd0UvZThNoPOu6KXsqi7oHBBenCbQedd0UvZThNoPOu6KXsqjAF9OjI2gjaMwRmMiPcUF48JtB513RS9lOE2g867opeyqMRBefCbQedd0UvZThNoPOu6KXsqjEQXnwm0HnXdFL2U4TaDzruil7KoxEF58JtB513RS9lbRQ17JWtcw3DgCOLIi4yXmRXP3PKsujYDxNaOYIN/RcIgjdJfss/spPgK81helNJfss/spPgK81hByiIgIiIC4K5RBaGDY7hMzqeA0LDI7UYXmGJjNcixJ8Ykgnl2rM0r088BnfSw00TmxtY25edWxbfU72BkADvVd6HC9fSe2j9f8SkO6bUB+Iz6tvF1GG19rWgG9+O+WWWSaYmO53gMD21FdUxt7zCXFjL6zBqjXdkSS4NGqBrXvfO5zUpRd7xylmBiigqYjdjxx65uLgWyIbqkm+8bl26G03hOCTU8JBlIlBbrW8ZziWA7gQBy58qxu5RRPpvDJ6hpgYxrWEyAtILbudt3eLy3TRV5G/I7lL6L4nBTzF9TA2ojLHN1CGmxNiHgOFr5EcXlFRc8pe5zztc5zjyuNzkSd+8rrdsQXPi1BhTvB4pYI4HVEYdE8N70L2A1S9lvGF2+VkVX02h8jcRbQ3J1nN/aAat4iNZzwDlcN1ss8wtv020bqK7wDvEd/2FnvcdVrAQ0jWJ5XZC5yXOE4/HLi9Owya7YIXQNlJt32YgBzhxG5uBvtyK1IyazFqSkrIsNZTQmEhrZCfKbJNYNJcbknUIuTn44zFloun2jooaosabxyAvj2+K0kgsP/ALTlfdZTml2jVQ7FwRG8snljc14Bc2wDdfWdawtZxseK21cd2Sua+qija5rjFH41v4XPNy057g0225rPFV+VZndCeforDtYBpIju0AWyh32uOLK/H6lWatbSTR6etw7DTTsMjmRsvdzW+K6MZ+MQNoGz/wDLCqqVq4JX0clBUVDMMpb0wAc14a7XyBd+0LC42FjntPOtJxPQytp9QyQOtI5rG6pa/wAd3ktIaTY5bdnrW56M6K1bMPr6eWFzHy6pjBdGQ5wG8OIGYbe9khWJ3OaOGrqqqpfFFrMOvFT+KGtLiS0gWAu2zQHW2knLJY+kWlvfAyKsoRDKyeKR123Bia7WeNV1i4uFxbySCdi1yGhraKrZGwPiqXAarWuY4kPytkS2xtsO5bzp1HJLhbZcQjbFVMkAj1CDra5zaczYausSAdrAUGbo5iOFVtSIoaJjHhpcHOiiYPEI8kNN9bO+zi9SgtKe6KZBUUoponRFz47ue52tqusHgANtsBGeR41H9yH/AJhc8UMh2bM28y1XF5xJPM9trPkkcLXtZziQc8+dNMYiIiAiIgIiICt/ua+Q3kHUqgVv9zXyG8g6kFioiII7SX7LP7KT4CvNYXpTSX7LP7KT4CvNYQcoszDMKmqHasDO+O26oLQbDabEjJSsmg+INFzSyWG4scfwhxJQa8iz8QwWogaHTQyxNJsC9paCbXtnx2B5lgICIiDtpKl8T2yRu1XsIc12RsRsNjlzr6r6180j5ZXaz3m7jsueQZBdCIJLA8dnpH68Dy3MEtz1H2uAHNBGsBcrJxzSyrq2hk8pcwEHUDWtaSOM2FzvsTYcQChEQFwuUQS1VpNWSMDH1MxYGhuqHaoLQLWIbbWy33uouKQtc1zSWuaQ5pGRDmm4IPEQbFfKINob3Qa8RtjE1tUW19UOefWXOvc8V/UPXfWJHlxJcSSSSSTcknaSeMrhEBSsOktWxjGMqZ2sZYNa15aABsGXF6jlbJRSIJqo0urXm76mQ2LXDyRZzDdrgALA+vj47rl+l9cTc1c9/U6w/CMlCIgkcMxuaCoFS0h0oLjd41rlwIdfj2E8a7Me0iqKx2tUSFwBJawDVY2+5v6m59aikQZuEYrNSyd8gfqPsW3sD4p2ixBHEFhEoiAiIgIiICIiArf7mvkN5B1KoFb/AHNfIbyDqQWKiIgjtJfss/spPgK81helNJfss/spPgK81hBJYhTakNM4f9RshP8ALKW/osF0zjtc4+8qUxhw8GoR/dynbvncLfkedRTInHY1x5ASg2KngvhErrO8WrjseI3j1SPdcc61tbVT67cHqGFrgPCY3Zgja0DK/rC1VARFkR4fK7yYpXcjHH18Q5EGOizRg9QdlPUdFJ8lyMFqfRqnoZOygwUWVUYbNHbvkMzL7NaN7bkbrjNY/ezuPMUHyi+hGTsB5iue9Oy8V2eYyOYG09SD4RZTcMnOYgnIOwiN5v8Aku4YFVHZS1XQydlBHopA4FVWv4NU2396k7K+Y8FqXX1aec222jebfkgwUUp9W6y1/Bam3snn9F8jR6r9GqN3/Dft5kEailHaOVY20tT0Tz+i4do7Vj7pVdDIepqCMRSR0eq728Fqbni70/i9y4+gKrP91qcv7mTsoI5FnPwSpBsaapBOy8UmfJ4uafQtT6NU9FJ2UGCizRhFR6PUdE/5Ln6GqbX8Hqbb+9SW59VBgosw4TONsE45Y3j9FjyQOb5TXDlBCDrRCEQFb/c18hvIOpVArf7mvkN5B1ILFREQR2kv2Wf2UnwFeawvSmkv2Wf2UnwFeawgl8P0nqoGNZFMWNbfVGqw2ubnMtJ2krMGnWID7y4fyR9hYtNVzUjYZYXlhla88RBAeWeSbi+W5Zsunlc4aplaRuMUR/ItQYWJ6V1dTGY5p3SMJBLSGAXabjY0HaodbTV1b6nDXySGMvjqWC4jYw6jozYeI0C177dy1ZAWRSV0kTg+N7mOGwj5bFjognI9MK4bKqb3kHrC7RpziHpUnMzsrXkQbAdOMQ9Kk5mdlfJ0zr/SpucfJQKIJz641/pU3OPkuz67V+X7y/L1M7K19EGwSabV7ttVLstlqt6gOddzO6BiIFvCSQN8cTjzllytZRBscmneIHbUu3ZMjHU1dL9Mq47ah+Wfks2/hUEiCdj0yrm7KmQfh+S+vrrX+lS/4fkoBEE47TGvP3qbnA6gvk6XV3pU/wCJQqIJb60VvpVRv/4jvmuuTSCrcbmpqSfav+ajUQZpxmoO2oqOlf8ANBi9Re/f577L98fe3OsJEEg/HKkixqKg7f8AqP49vGvkY1U+kVHSv+awUQZkmLTuFnTzuG4yPI5iV0vq5HbZJDyuJ/VdKICIiArf7mvkN5B1KoFb/c18hvIOpBYqIiCO0l+yz+yk+ArzWF6U0l+yz+yk+ArzWEEzjB/dqHf3ubL1d/dY+/PmUOpulxuIRRRzUjJzEHBrjJIzJzi+xa3LaVls0jpR/RlOeWSQ9aDspJx9DTs4/Coz/gbt5lqq2TFNKI5Kd9PFRw07Xua4ljiTdh3EZ5ZLW0BEUhQYr3twJigkA/hfGwg5W2hoKCPXC2qLTBg24dh5/wDHb881kN02h/qyg/COyg05FtdTpfC+18Nostwc34bX5FiHSCD+rqTnl7aDX0U+Mfg/q+k55e2uz6xU1gPo6myv/HJnfLeg1xcLbPrdAAA3DaIAD+IF55yFlwac04bZ2F0ZPGQGtH4TGetBpF0ut3k07h4sMoxt2gHb/IsUaZsFyKCkBNsz42wW2OBQaldLrco9PABbwChI9bBzbFz9fG5/+n0Gf9jmQaZdLrc5NPb/AHDD/fHdfDtOr/ccP6IINPul1tT9NSfueH8X/RG0bOPNfE2mbybilw9p9VOD1lBrCKel0pe4WNPQjkp2g+rMf7yXH1nfe/eKLk7w2x4vd7rIIJLqf+tLvRqG+/vJ6tbk5lwzSl4+70PvgB6z1IIFcqbdpK8i3g9EOSHP8ysGfEi/bHDyhlv1QYSLl7r8QHIuEBW/3NfIbyDqVQK3+5r5DeQdSCxUREEdpL9ln9lJ8BXmsL0ppL9ln9lJ8BXmsIJOifHDqPmgbO14cQ0vezYdW92H1HiUlLjlCW2GGMb6xUy392Sw8YH7tQ+zm/8Avd/oodBsNdSwSURqIYHQls7Yj+1dIC0xl38VrG+qteW1UYb9DVH/AHeFR8wYLZe93OtVQEREBERAREQEREBERAREQEREBERAREQEREBERAREQEREBW/3NfIbyDqVQK3+5r5DeQdSCxUREEdpL9ln9lJ8BXmsL0ppL9ln9lJ8BXmsINhikpJYads800bomva5rIQ+4dI6QEPLxbyhxFdzKPCuOprfdE3/AFURhtNCSPCJJImkEhzGd82G1rXHrUrLhuG6vi10+txXp3W6/wBUGRiVXQMopIKaSoke+Rkg74wNA1cnWIA4gtTUxiGERNp+/wANQZm99ERBiMRBLC++bjfIfmodAUhQmm1gJmz6vGY3tJ9zXRjj9fOo9EG0RfRHH9J88O31WCyGtwXfiPv73z5BaeiDaqlmDnyHYi3+WN3uzIzWGY8M85iPRwdtQKIJ5seG+cxDo4f0eV2+DYXYft62+d7xs2cXGtcRBtXecHAF5MQebZkNjaOYt2/ksunhwMtu6Suadzhcj3sYQtKRBuz48DGx9a7bxfNoWLrYQM7VbtlgBq8vjF36cy1NEG4R1GC/xQ13KHDZ73oZsF83iB97O2tPRBuD6nBbZQ4jy3Z+si+HVODcUGI/ij7a1JEG0PqcI4ocQHr14yea6+J6nCr3ZBXchkY0c/jFa0iCekqsPt4tPVg+uZpHwL48KoMv3ep9f7ZuWXF4mefIoREE/wCEYd5mr5NdvXdfLanD+OCqPJI0cnEc1BIgnHVFBnaCq9V5G+7YPy6lgzSU5tqslb/MD13WCiDl9uK/vXCIgK3+5r5DeQdSqBW/3NfIbyDqQWKiIgjtJfss/spPgK81helNJfss/spPgK81hBL4swCnoiNpZLc8kzh1WUStm+inVNNSd7kp26jJWuEkzGEOMzneSTrW1bcS5j0JlP3nDxy1A7KD7pIv/Rp3X2VUeVtniAXv67/ktVW64hhRpcNmjdUU0jjNG8NikDyRkw3FgclpSAiKRoMNZI4NNRFGTxvDwNl/K1bepBHItpi0PY7L6QoPxn5LIboK3+scP6TdkUGnItrqdCg22rX4e7feUNtu3rEOip9Mw3/5A7KDX0U+3RYn75h3uqL9TV2/U5+X71QG4vlNyZbPWg1tFtj9CQ3yq+gabXI74TbmCzI+5zcAiuoyDbYSdv8AsoNHRbrLoA1ozr6K9r21v9VjDQ6MeVX0jczxh2zZkHINTRbizQuAgWxOjueI5f51yNCYP60oRnvGzf5aDTUW4P0Mpx/StDzgf518O0Rpx/SlDz/prINSRbT9Vaa//M6O2dzn7sr5j17F0yaO0zSb4lS+5kjrj3Db6kGuIp1+CU4IAr6cg7TqS5f4VwzBac5eHwA5bY5AM/XaxQQaKdfgUAF/DqfkDXn9OVcnA6e32+nvu1JevVQQKKYmwiFuyshd6mtf+oAWBPStacpY3D1aw/KyDGREQFb/AHNfIbyDqVQK3+5r5DeQdSCxUREEdpL9ln9lJ8BXmsL0ppL9ln9lJ8BXmsIM7C8LdUO1Wuiacz+0eIwQP7RyUxNoLUtaXa1I71CeME8hdYfmozE6YNgpHccjJSfdK5o6lGao3IJKvwKeFnfJGMDNYM1myRSeMQSAe9vdbIHbuUctmpqa+DzPt5NXHY34zHquy5COdaygIiIOEsuUQcLlEQFxZcog4smqFyiDiyLlEHC5REBERAREQEREBERAREQEREBW/wBzXyG8g6lUCt/ua+Q3kHUgsVERBHaS/ZZ/ZSfAV5rC9KaS/ZZ/ZSfAV5rCCer6WSSnohHG9/iS+Q1zjczuyyB4gD71hMwGqOylqjyQydlfFNjFRG0MjqKhjRezWyPa0XzNmg2GZJ967hpFWel1fTSdWsgnfAp4cInbLFJEDURu/aMcwkaoFwCN609ZtXjNRK0tlnnkabXa6R7mkg3BLSbbVhICzaXCJ5CBHG5xOwC3GL71hL7jlc0hzXODhsIJBHvGaCabobXnZSzfl819fUmv9Fl/w/NRbcUnGyecf+R/Lv5F3fT1V6VVdNIP8yDKqND65gu6lmtkMhrnP1NJKxTo/V+iVfQS9lcHHar0qq6aTtL4OM1PpFT0snaQdn0BV+i1fQS9lfX1dq8z4LU5bf2T/kuj6XqPSKjpX/NfTcaqQLCpqbbu+yWy2ZX9QQZUOita+5bS1GWWbC3rtdd7dCq8/dZf8I6ysB2PVRFjU1Ft3fH26190+kVXHfUqZ232/tHfqUGd9R8Q9Fk52dpdT9D64GxppRfk+a6JNJqw5GqqfdI4dRXSccqvSqrppOT/ALkEkzQfEDspn/ijHW5cu0FxAfdZPxRnqcogYrPt7/Pff3x/zX0MZqfSKnL+9k7SCWGgeIn7q/8AHGP864+ouIeiv/FGP86ijjNT6RU9LJ2lx9LVHn6jpX/NBK/UfEPRX/ij7SDQfELE+Cvy2+NHxfzKIdicx2zTHlkef1Xya+Xzsv43cWzjQTA0Ir9vgsmf9pnaXX9UK25Hg0lxtzbvtt1t6g3Z7c77186g3BBOjRGtOyneeRzDsy4ncqHRGt9Gkzy/h+ahAjyTtJPLmgnXaG1w+6y+7VPPY5e9dM2i9Wy2tTyNvsvYfqobUG4JqjcEGVLQSt8qOQfynr/3sWOuLLlAVv8Ac18hvIOpVArf7m3kN5B1ILFREQdVZAHscxwuHAgjeCLEKusT7n0RP7OMNHqJ+asxdT0FU8Hg3dacHg3datREFV8Hg3dacHg3datREFV8Hg3dacHg3datREFV8Hg3dacHg3datREFV8Hg3dacHg3datREFV8Hg3dacHg3datREFV8Hg3dacHg3datREFV8Hg3dacHg3datREFV8Hg3dacHg3datREFV8Hg3dacHg3datREFV8Hg3dacHg3datREFV8Hg3dacHg3datREFV8Hg3dacHg3datREFV8Hg3dacHg3datREFV8Hg3dacHg3datREFWN7ng3da3bRrBe8ADcp1djEH2iIg//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data:image/jpeg;base64,/9j/4AAQSkZJRgABAQAAAQABAAD/2wCEAAkGBxQSEhQUEhQSFBUVGRYYGRYYGRoWGBkWFRgiFhUXHBQdICggHBolGxwUITEhJSosLi4uGB8zODQsNyotLisBCgoKDQ0OGxAPFCwkHyQrNywtNCwrNDcsLCwvLDcsNCwsLDQ3KywsLC44LCwsLTc0KyssLCwsLCwsKywrLCwsLP/AABEIALkBEQMBIgACEQEDEQH/xAAcAAEAAgIDAQAAAAAAAAAAAAAABQcEBgEDCAL/xABPEAABAwICBAcMBwQIBQUAAAABAAIDBBEFIQYSMVEXQXGRk7HSBxMUIjJTVGFzgbLRFRY0RJKhwSMkQoJFVWJjosLh8DM1Q1KDJXKUs/H/xAAWAQEBAQAAAAAAAAAAAAAAAAAAAQL/xAAXEQEBAQEAAAAAAAAAAAAAAAAAQQFR/9oADAMBAAIRAxEAPwC7amcRsc9xs1oLiduTRc5ci1I90zD+KV3RS9lT+kZ/dZ/ZSfAV5qCC9OE2g867opeynCbQedd0UvZVGIgvPhNoPOu6KXspwm0HnXdFL2VRiILz4TaDzruil7KcJtB513RS9lUYiC8+E2g867opeynCbQedd0UvZVGL6MTtuq62XEePMc6C8eE2g867opeynCbQedd0UvZVGLhBenCbQedd0UvZThNoPOu6KXsqjEQXnwm0HnXdFL2U4TaDzruil7KoxEF58JtB513RS9lOE2g867opeyqLuuUF58JtB513RS9lOE2g867opeyqMQj89nr4kF58JtB513RS9lOE2g867opeyqMRBefCbQedd0UvZThNoPOu6KXsqi7oHBBenCbQedd0UvZThNoPOu6KXsqjAF9OjI2gjaMwRmMiPcUF48JtB513RS9lOE2g867opeyqMRBefCbQedd0UvZThNoPOu6KXsqjEQXnwm0HnXdFL2U4TaDzruil7KoxEF58JtB513RS9lbRQ17JWtcw3DgCOLIi4yXmRXP3PKsujYDxNaOYIN/RcIgjdJfss/spPgK81helNJfss/spPgK81hByiIgIiIC4K5RBaGDY7hMzqeA0LDI7UYXmGJjNcixJ8Ykgnl2rM0r088BnfSw00TmxtY25edWxbfU72BkADvVd6HC9fSe2j9f8SkO6bUB+Iz6tvF1GG19rWgG9+O+WWWSaYmO53gMD21FdUxt7zCXFjL6zBqjXdkSS4NGqBrXvfO5zUpRd7xylmBiigqYjdjxx65uLgWyIbqkm+8bl26G03hOCTU8JBlIlBbrW8ZziWA7gQBy58qxu5RRPpvDJ6hpgYxrWEyAtILbudt3eLy3TRV5G/I7lL6L4nBTzF9TA2ojLHN1CGmxNiHgOFr5EcXlFRc8pe5zztc5zjyuNzkSd+8rrdsQXPi1BhTvB4pYI4HVEYdE8N70L2A1S9lvGF2+VkVX02h8jcRbQ3J1nN/aAat4iNZzwDlcN1ss8wtv020bqK7wDvEd/2FnvcdVrAQ0jWJ5XZC5yXOE4/HLi9Owya7YIXQNlJt32YgBzhxG5uBvtyK1IyazFqSkrIsNZTQmEhrZCfKbJNYNJcbknUIuTn44zFloun2jooaosabxyAvj2+K0kgsP/ALTlfdZTml2jVQ7FwRG8snljc14Bc2wDdfWdawtZxseK21cd2Sua+qija5rjFH41v4XPNy057g0225rPFV+VZndCeforDtYBpIju0AWyh32uOLK/H6lWatbSTR6etw7DTTsMjmRsvdzW+K6MZ+MQNoGz/wDLCqqVq4JX0clBUVDMMpb0wAc14a7XyBd+0LC42FjntPOtJxPQytp9QyQOtI5rG6pa/wAd3ktIaTY5bdnrW56M6K1bMPr6eWFzHy6pjBdGQ5wG8OIGYbe9khWJ3OaOGrqqqpfFFrMOvFT+KGtLiS0gWAu2zQHW2knLJY+kWlvfAyKsoRDKyeKR123Bia7WeNV1i4uFxbySCdi1yGhraKrZGwPiqXAarWuY4kPytkS2xtsO5bzp1HJLhbZcQjbFVMkAj1CDra5zaczYausSAdrAUGbo5iOFVtSIoaJjHhpcHOiiYPEI8kNN9bO+zi9SgtKe6KZBUUoponRFz47ue52tqusHgANtsBGeR41H9yH/AJhc8UMh2bM28y1XF5xJPM9trPkkcLXtZziQc8+dNMYiIiAiIgIiICt/ua+Q3kHUqgVv9zXyG8g6kFioiII7SX7LP7KT4CvNYXpTSX7LP7KT4CvNYQcoszDMKmqHasDO+O26oLQbDabEjJSsmg+INFzSyWG4scfwhxJQa8iz8QwWogaHTQyxNJsC9paCbXtnx2B5lgICIiDtpKl8T2yRu1XsIc12RsRsNjlzr6r6180j5ZXaz3m7jsueQZBdCIJLA8dnpH68Dy3MEtz1H2uAHNBGsBcrJxzSyrq2hk8pcwEHUDWtaSOM2FzvsTYcQChEQFwuUQS1VpNWSMDH1MxYGhuqHaoLQLWIbbWy33uouKQtc1zSWuaQ5pGRDmm4IPEQbFfKINob3Qa8RtjE1tUW19UOefWXOvc8V/UPXfWJHlxJcSSSSSTcknaSeMrhEBSsOktWxjGMqZ2sZYNa15aABsGXF6jlbJRSIJqo0urXm76mQ2LXDyRZzDdrgALA+vj47rl+l9cTc1c9/U6w/CMlCIgkcMxuaCoFS0h0oLjd41rlwIdfj2E8a7Me0iqKx2tUSFwBJawDVY2+5v6m59aikQZuEYrNSyd8gfqPsW3sD4p2ixBHEFhEoiAiIgIiICIiArf7mvkN5B1KoFb/AHNfIbyDqQWKiIgjtJfss/spPgK81helNJfss/spPgK81hBJYhTakNM4f9RshP8ALKW/osF0zjtc4+8qUxhw8GoR/dynbvncLfkedRTInHY1x5ASg2KngvhErrO8WrjseI3j1SPdcc61tbVT67cHqGFrgPCY3Zgja0DK/rC1VARFkR4fK7yYpXcjHH18Q5EGOizRg9QdlPUdFJ8lyMFqfRqnoZOygwUWVUYbNHbvkMzL7NaN7bkbrjNY/ezuPMUHyi+hGTsB5iue9Oy8V2eYyOYG09SD4RZTcMnOYgnIOwiN5v8Aku4YFVHZS1XQydlBHopA4FVWv4NU2396k7K+Y8FqXX1aec222jebfkgwUUp9W6y1/Bam3snn9F8jR6r9GqN3/Dft5kEailHaOVY20tT0Tz+i4do7Vj7pVdDIepqCMRSR0eq728Fqbni70/i9y4+gKrP91qcv7mTsoI5FnPwSpBsaapBOy8UmfJ4uafQtT6NU9FJ2UGCizRhFR6PUdE/5Ln6GqbX8Hqbb+9SW59VBgosw4TONsE45Y3j9FjyQOb5TXDlBCDrRCEQFb/c18hvIOpVArf7mvkN5B1ILFREQR2kv2Wf2UnwFeawvSmkv2Wf2UnwFeawgl8P0nqoGNZFMWNbfVGqw2ubnMtJ2krMGnWID7y4fyR9hYtNVzUjYZYXlhla88RBAeWeSbi+W5Zsunlc4aplaRuMUR/ItQYWJ6V1dTGY5p3SMJBLSGAXabjY0HaodbTV1b6nDXySGMvjqWC4jYw6jozYeI0C177dy1ZAWRSV0kTg+N7mOGwj5bFjognI9MK4bKqb3kHrC7RpziHpUnMzsrXkQbAdOMQ9Kk5mdlfJ0zr/SpucfJQKIJz641/pU3OPkuz67V+X7y/L1M7K19EGwSabV7ttVLstlqt6gOddzO6BiIFvCSQN8cTjzllytZRBscmneIHbUu3ZMjHU1dL9Mq47ah+Wfks2/hUEiCdj0yrm7KmQfh+S+vrrX+lS/4fkoBEE47TGvP3qbnA6gvk6XV3pU/wCJQqIJb60VvpVRv/4jvmuuTSCrcbmpqSfav+ajUQZpxmoO2oqOlf8ANBi9Re/f577L98fe3OsJEEg/HKkixqKg7f8AqP49vGvkY1U+kVHSv+awUQZkmLTuFnTzuG4yPI5iV0vq5HbZJDyuJ/VdKICIiArf7mvkN5B1KoFb/c18hvIOpBYqIiCO0l+yz+yk+ArzWF6U0l+yz+yk+ArzWEEzjB/dqHf3ubL1d/dY+/PmUOpulxuIRRRzUjJzEHBrjJIzJzi+xa3LaVls0jpR/RlOeWSQ9aDspJx9DTs4/Coz/gbt5lqq2TFNKI5Kd9PFRw07Xua4ljiTdh3EZ5ZLW0BEUhQYr3twJigkA/hfGwg5W2hoKCPXC2qLTBg24dh5/wDHb881kN02h/qyg/COyg05FtdTpfC+18Nostwc34bX5FiHSCD+rqTnl7aDX0U+Mfg/q+k55e2uz6xU1gPo6myv/HJnfLeg1xcLbPrdAAA3DaIAD+IF55yFlwac04bZ2F0ZPGQGtH4TGetBpF0ut3k07h4sMoxt2gHb/IsUaZsFyKCkBNsz42wW2OBQaldLrco9PABbwChI9bBzbFz9fG5/+n0Gf9jmQaZdLrc5NPb/AHDD/fHdfDtOr/ccP6IINPul1tT9NSfueH8X/RG0bOPNfE2mbybilw9p9VOD1lBrCKel0pe4WNPQjkp2g+rMf7yXH1nfe/eKLk7w2x4vd7rIIJLqf+tLvRqG+/vJ6tbk5lwzSl4+70PvgB6z1IIFcqbdpK8i3g9EOSHP8ysGfEi/bHDyhlv1QYSLl7r8QHIuEBW/3NfIbyDqVQK3+5r5DeQdSCxUREEdpL9ln9lJ8BXmsL0ppL9ln9lJ8BXmsIJOifHDqPmgbO14cQ0vezYdW92H1HiUlLjlCW2GGMb6xUy392Sw8YH7tQ+zm/8Avd/oodBsNdSwSURqIYHQls7Yj+1dIC0xl38VrG+qteW1UYb9DVH/AHeFR8wYLZe93OtVQEREBERAREQEREBERAREQEREBERAREQEREBERAREQEREBW/3NfIbyDqVQK3+5r5DeQdSCxUREEdpL9ln9lJ8BXmsL0ppL9ln9lJ8BXmsINhikpJYads800bomva5rIQ+4dI6QEPLxbyhxFdzKPCuOprfdE3/AFURhtNCSPCJJImkEhzGd82G1rXHrUrLhuG6vi10+txXp3W6/wBUGRiVXQMopIKaSoke+Rkg74wNA1cnWIA4gtTUxiGERNp+/wANQZm99ERBiMRBLC++bjfIfmodAUhQmm1gJmz6vGY3tJ9zXRjj9fOo9EG0RfRHH9J88O31WCyGtwXfiPv73z5BaeiDaqlmDnyHYi3+WN3uzIzWGY8M85iPRwdtQKIJ5seG+cxDo4f0eV2+DYXYft62+d7xs2cXGtcRBtXecHAF5MQebZkNjaOYt2/ksunhwMtu6Suadzhcj3sYQtKRBuz48DGx9a7bxfNoWLrYQM7VbtlgBq8vjF36cy1NEG4R1GC/xQ13KHDZ73oZsF83iB97O2tPRBuD6nBbZQ4jy3Z+si+HVODcUGI/ij7a1JEG0PqcI4ocQHr14yea6+J6nCr3ZBXchkY0c/jFa0iCekqsPt4tPVg+uZpHwL48KoMv3ep9f7ZuWXF4mefIoREE/wCEYd5mr5NdvXdfLanD+OCqPJI0cnEc1BIgnHVFBnaCq9V5G+7YPy6lgzSU5tqslb/MD13WCiDl9uK/vXCIgK3+5r5DeQdSqBW/3NfIbyDqQWKiIgjtJfss/spPgK81helNJfss/spPgK81hBL4swCnoiNpZLc8kzh1WUStm+inVNNSd7kp26jJWuEkzGEOMzneSTrW1bcS5j0JlP3nDxy1A7KD7pIv/Rp3X2VUeVtniAXv67/ktVW64hhRpcNmjdUU0jjNG8NikDyRkw3FgclpSAiKRoMNZI4NNRFGTxvDwNl/K1bepBHItpi0PY7L6QoPxn5LIboK3+scP6TdkUGnItrqdCg22rX4e7feUNtu3rEOip9Mw3/5A7KDX0U+3RYn75h3uqL9TV2/U5+X71QG4vlNyZbPWg1tFtj9CQ3yq+gabXI74TbmCzI+5zcAiuoyDbYSdv8AsoNHRbrLoA1ozr6K9r21v9VjDQ6MeVX0jczxh2zZkHINTRbizQuAgWxOjueI5f51yNCYP60oRnvGzf5aDTUW4P0Mpx/StDzgf518O0Rpx/SlDz/prINSRbT9Vaa//M6O2dzn7sr5j17F0yaO0zSb4lS+5kjrj3Db6kGuIp1+CU4IAr6cg7TqS5f4VwzBac5eHwA5bY5AM/XaxQQaKdfgUAF/DqfkDXn9OVcnA6e32+nvu1JevVQQKKYmwiFuyshd6mtf+oAWBPStacpY3D1aw/KyDGREQFb/AHNfIbyDqVQK3+5r5DeQdSCxUREEdpL9ln9lJ8BXmsL0ppL9ln9lJ8BXmsIM7C8LdUO1Wuiacz+0eIwQP7RyUxNoLUtaXa1I71CeME8hdYfmozE6YNgpHccjJSfdK5o6lGao3IJKvwKeFnfJGMDNYM1myRSeMQSAe9vdbIHbuUctmpqa+DzPt5NXHY34zHquy5COdaygIiIOEsuUQcLlEQFxZcog4smqFyiDiyLlEHC5REBERAREQEREBERAREQEREBW/wBzXyG8g6lUCt/ua+Q3kHUgsVERBHaS/ZZ/ZSfAV5rC9KaS/ZZ/ZSfAV5rCCer6WSSnohHG9/iS+Q1zjczuyyB4gD71hMwGqOylqjyQydlfFNjFRG0MjqKhjRezWyPa0XzNmg2GZJ967hpFWel1fTSdWsgnfAp4cInbLFJEDURu/aMcwkaoFwCN609ZtXjNRK0tlnnkabXa6R7mkg3BLSbbVhICzaXCJ5CBHG5xOwC3GL71hL7jlc0hzXODhsIJBHvGaCabobXnZSzfl819fUmv9Fl/w/NRbcUnGyecf+R/Lv5F3fT1V6VVdNIP8yDKqND65gu6lmtkMhrnP1NJKxTo/V+iVfQS9lcHHar0qq6aTtL4OM1PpFT0snaQdn0BV+i1fQS9lfX1dq8z4LU5bf2T/kuj6XqPSKjpX/NfTcaqQLCpqbbu+yWy2ZX9QQZUOita+5bS1GWWbC3rtdd7dCq8/dZf8I6ysB2PVRFjU1Ft3fH26190+kVXHfUqZ232/tHfqUGd9R8Q9Fk52dpdT9D64GxppRfk+a6JNJqw5GqqfdI4dRXSccqvSqrppOT/ALkEkzQfEDspn/ijHW5cu0FxAfdZPxRnqcogYrPt7/Pff3x/zX0MZqfSKnL+9k7SCWGgeIn7q/8AHGP864+ouIeiv/FGP86ijjNT6RU9LJ2lx9LVHn6jpX/NBK/UfEPRX/ij7SDQfELE+Cvy2+NHxfzKIdicx2zTHlkef1Xya+Xzsv43cWzjQTA0Ir9vgsmf9pnaXX9UK25Hg0lxtzbvtt1t6g3Z7c77186g3BBOjRGtOyneeRzDsy4ncqHRGt9Gkzy/h+ahAjyTtJPLmgnXaG1w+6y+7VPPY5e9dM2i9Wy2tTyNvsvYfqobUG4JqjcEGVLQSt8qOQfynr/3sWOuLLlAVv8Ac18hvIOpVArf7m3kN5B1ILFREQdVZAHscxwuHAgjeCLEKusT7n0RP7OMNHqJ+asxdT0FU8Hg3dacHg3datREFV8Hg3dacHg3datREFV8Hg3dacHg3datREFV8Hg3dacHg3datREFV8Hg3dacHg3datREFV8Hg3dacHg3datREFV8Hg3dacHg3datREFV8Hg3dacHg3datREFV8Hg3dacHg3datREFV8Hg3dacHg3datREFV8Hg3dacHg3datREFV8Hg3dacHg3datREFV8Hg3dacHg3datREFV8Hg3dacHg3datREFV8Hg3dacHg3datREFWN7ng3da3bRrBe8ADcp1djEH2iIg//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data:image/jpeg;base64,/9j/4AAQSkZJRgABAQAAAQABAAD/2wCEAAkGBxQSEhQUEhQSFBUVGRYYGRYYGRoWGBkWFRgiFhUXHBQdICggHBolGxwUITEhJSosLi4uGB8zODQsNyotLisBCgoKDQ0OGxAPFCwkHyQrNywtNCwrNDcsLCwvLDcsNCwsLDQ3KywsLC44LCwsLTc0KyssLCwsLCwsKywrLCwsLP/AABEIALkBEQMBIgACEQEDEQH/xAAcAAEAAgIDAQAAAAAAAAAAAAAABQcEBgEDCAL/xABPEAABAwICBAcMBwQIBQUAAAABAAIDBBEFIQYSMVEXQXGRk7HSBxMUIjJTVGFzgbLRFRY0RJKhwSMkQoJFVWJjosLh8DM1Q1KDJXKUs/H/xAAWAQEBAQAAAAAAAAAAAAAAAAAAAQL/xAAXEQEBAQEAAAAAAAAAAAAAAAAAQQFR/9oADAMBAAIRAxEAPwC7amcRsc9xs1oLiduTRc5ci1I90zD+KV3RS9lT+kZ/dZ/ZSfAV5qCC9OE2g867opeynCbQedd0UvZVGIgvPhNoPOu6KXspwm0HnXdFL2VRiILz4TaDzruil7KcJtB513RS9lUYiC8+E2g867opeynCbQedd0UvZVGL6MTtuq62XEePMc6C8eE2g867opeynCbQedd0UvZVGLhBenCbQedd0UvZThNoPOu6KXsqjEQXnwm0HnXdFL2U4TaDzruil7KoxEF58JtB513RS9lOE2g867opeyqLuuUF58JtB513RS9lOE2g867opeyqMQj89nr4kF58JtB513RS9lOE2g867opeyqMRBefCbQedd0UvZThNoPOu6KXsqi7oHBBenCbQedd0UvZThNoPOu6KXsqjAF9OjI2gjaMwRmMiPcUF48JtB513RS9lOE2g867opeyqMRBefCbQedd0UvZThNoPOu6KXsqjEQXnwm0HnXdFL2U4TaDzruil7KoxEF58JtB513RS9lbRQ17JWtcw3DgCOLIi4yXmRXP3PKsujYDxNaOYIN/RcIgjdJfss/spPgK81helNJfss/spPgK81hByiIgIiIC4K5RBaGDY7hMzqeA0LDI7UYXmGJjNcixJ8Ykgnl2rM0r088BnfSw00TmxtY25edWxbfU72BkADvVd6HC9fSe2j9f8SkO6bUB+Iz6tvF1GG19rWgG9+O+WWWSaYmO53gMD21FdUxt7zCXFjL6zBqjXdkSS4NGqBrXvfO5zUpRd7xylmBiigqYjdjxx65uLgWyIbqkm+8bl26G03hOCTU8JBlIlBbrW8ZziWA7gQBy58qxu5RRPpvDJ6hpgYxrWEyAtILbudt3eLy3TRV5G/I7lL6L4nBTzF9TA2ojLHN1CGmxNiHgOFr5EcXlFRc8pe5zztc5zjyuNzkSd+8rrdsQXPi1BhTvB4pYI4HVEYdE8N70L2A1S9lvGF2+VkVX02h8jcRbQ3J1nN/aAat4iNZzwDlcN1ss8wtv020bqK7wDvEd/2FnvcdVrAQ0jWJ5XZC5yXOE4/HLi9Owya7YIXQNlJt32YgBzhxG5uBvtyK1IyazFqSkrIsNZTQmEhrZCfKbJNYNJcbknUIuTn44zFloun2jooaosabxyAvj2+K0kgsP/ALTlfdZTml2jVQ7FwRG8snljc14Bc2wDdfWdawtZxseK21cd2Sua+qija5rjFH41v4XPNy057g0225rPFV+VZndCeforDtYBpIju0AWyh32uOLK/H6lWatbSTR6etw7DTTsMjmRsvdzW+K6MZ+MQNoGz/wDLCqqVq4JX0clBUVDMMpb0wAc14a7XyBd+0LC42FjntPOtJxPQytp9QyQOtI5rG6pa/wAd3ktIaTY5bdnrW56M6K1bMPr6eWFzHy6pjBdGQ5wG8OIGYbe9khWJ3OaOGrqqqpfFFrMOvFT+KGtLiS0gWAu2zQHW2knLJY+kWlvfAyKsoRDKyeKR123Bia7WeNV1i4uFxbySCdi1yGhraKrZGwPiqXAarWuY4kPytkS2xtsO5bzp1HJLhbZcQjbFVMkAj1CDra5zaczYausSAdrAUGbo5iOFVtSIoaJjHhpcHOiiYPEI8kNN9bO+zi9SgtKe6KZBUUoponRFz47ue52tqusHgANtsBGeR41H9yH/AJhc8UMh2bM28y1XF5xJPM9trPkkcLXtZziQc8+dNMYiIiAiIgIiICt/ua+Q3kHUqgVv9zXyG8g6kFioiII7SX7LP7KT4CvNYXpTSX7LP7KT4CvNYQcoszDMKmqHasDO+O26oLQbDabEjJSsmg+INFzSyWG4scfwhxJQa8iz8QwWogaHTQyxNJsC9paCbXtnx2B5lgICIiDtpKl8T2yRu1XsIc12RsRsNjlzr6r6180j5ZXaz3m7jsueQZBdCIJLA8dnpH68Dy3MEtz1H2uAHNBGsBcrJxzSyrq2hk8pcwEHUDWtaSOM2FzvsTYcQChEQFwuUQS1VpNWSMDH1MxYGhuqHaoLQLWIbbWy33uouKQtc1zSWuaQ5pGRDmm4IPEQbFfKINob3Qa8RtjE1tUW19UOefWXOvc8V/UPXfWJHlxJcSSSSSTcknaSeMrhEBSsOktWxjGMqZ2sZYNa15aABsGXF6jlbJRSIJqo0urXm76mQ2LXDyRZzDdrgALA+vj47rl+l9cTc1c9/U6w/CMlCIgkcMxuaCoFS0h0oLjd41rlwIdfj2E8a7Me0iqKx2tUSFwBJawDVY2+5v6m59aikQZuEYrNSyd8gfqPsW3sD4p2ixBHEFhEoiAiIgIiICIiArf7mvkN5B1KoFb/AHNfIbyDqQWKiIgjtJfss/spPgK81helNJfss/spPgK81hBJYhTakNM4f9RshP8ALKW/osF0zjtc4+8qUxhw8GoR/dynbvncLfkedRTInHY1x5ASg2KngvhErrO8WrjseI3j1SPdcc61tbVT67cHqGFrgPCY3Zgja0DK/rC1VARFkR4fK7yYpXcjHH18Q5EGOizRg9QdlPUdFJ8lyMFqfRqnoZOygwUWVUYbNHbvkMzL7NaN7bkbrjNY/ezuPMUHyi+hGTsB5iue9Oy8V2eYyOYG09SD4RZTcMnOYgnIOwiN5v8Aku4YFVHZS1XQydlBHopA4FVWv4NU2396k7K+Y8FqXX1aec222jebfkgwUUp9W6y1/Bam3snn9F8jR6r9GqN3/Dft5kEailHaOVY20tT0Tz+i4do7Vj7pVdDIepqCMRSR0eq728Fqbni70/i9y4+gKrP91qcv7mTsoI5FnPwSpBsaapBOy8UmfJ4uafQtT6NU9FJ2UGCizRhFR6PUdE/5Ln6GqbX8Hqbb+9SW59VBgosw4TONsE45Y3j9FjyQOb5TXDlBCDrRCEQFb/c18hvIOpVArf7mvkN5B1ILFREQR2kv2Wf2UnwFeawvSmkv2Wf2UnwFeawgl8P0nqoGNZFMWNbfVGqw2ubnMtJ2krMGnWID7y4fyR9hYtNVzUjYZYXlhla88RBAeWeSbi+W5Zsunlc4aplaRuMUR/ItQYWJ6V1dTGY5p3SMJBLSGAXabjY0HaodbTV1b6nDXySGMvjqWC4jYw6jozYeI0C177dy1ZAWRSV0kTg+N7mOGwj5bFjognI9MK4bKqb3kHrC7RpziHpUnMzsrXkQbAdOMQ9Kk5mdlfJ0zr/SpucfJQKIJz641/pU3OPkuz67V+X7y/L1M7K19EGwSabV7ttVLstlqt6gOddzO6BiIFvCSQN8cTjzllytZRBscmneIHbUu3ZMjHU1dL9Mq47ah+Wfks2/hUEiCdj0yrm7KmQfh+S+vrrX+lS/4fkoBEE47TGvP3qbnA6gvk6XV3pU/wCJQqIJb60VvpVRv/4jvmuuTSCrcbmpqSfav+ajUQZpxmoO2oqOlf8ANBi9Re/f577L98fe3OsJEEg/HKkixqKg7f8AqP49vGvkY1U+kVHSv+awUQZkmLTuFnTzuG4yPI5iV0vq5HbZJDyuJ/VdKICIiArf7mvkN5B1KoFb/c18hvIOpBYqIiCO0l+yz+yk+ArzWF6U0l+yz+yk+ArzWEEzjB/dqHf3ubL1d/dY+/PmUOpulxuIRRRzUjJzEHBrjJIzJzi+xa3LaVls0jpR/RlOeWSQ9aDspJx9DTs4/Coz/gbt5lqq2TFNKI5Kd9PFRw07Xua4ljiTdh3EZ5ZLW0BEUhQYr3twJigkA/hfGwg5W2hoKCPXC2qLTBg24dh5/wDHb881kN02h/qyg/COyg05FtdTpfC+18Nostwc34bX5FiHSCD+rqTnl7aDX0U+Mfg/q+k55e2uz6xU1gPo6myv/HJnfLeg1xcLbPrdAAA3DaIAD+IF55yFlwac04bZ2F0ZPGQGtH4TGetBpF0ut3k07h4sMoxt2gHb/IsUaZsFyKCkBNsz42wW2OBQaldLrco9PABbwChI9bBzbFz9fG5/+n0Gf9jmQaZdLrc5NPb/AHDD/fHdfDtOr/ccP6IINPul1tT9NSfueH8X/RG0bOPNfE2mbybilw9p9VOD1lBrCKel0pe4WNPQjkp2g+rMf7yXH1nfe/eKLk7w2x4vd7rIIJLqf+tLvRqG+/vJ6tbk5lwzSl4+70PvgB6z1IIFcqbdpK8i3g9EOSHP8ysGfEi/bHDyhlv1QYSLl7r8QHIuEBW/3NfIbyDqVQK3+5r5DeQdSCxUREEdpL9ln9lJ8BXmsL0ppL9ln9lJ8BXmsIJOifHDqPmgbO14cQ0vezYdW92H1HiUlLjlCW2GGMb6xUy392Sw8YH7tQ+zm/8Avd/oodBsNdSwSURqIYHQls7Yj+1dIC0xl38VrG+qteW1UYb9DVH/AHeFR8wYLZe93OtVQEREBERAREQEREBERAREQEREBERAREQEREBERAREQEREBW/3NfIbyDqVQK3+5r5DeQdSCxUREEdpL9ln9lJ8BXmsL0ppL9ln9lJ8BXmsINhikpJYads800bomva5rIQ+4dI6QEPLxbyhxFdzKPCuOprfdE3/AFURhtNCSPCJJImkEhzGd82G1rXHrUrLhuG6vi10+txXp3W6/wBUGRiVXQMopIKaSoke+Rkg74wNA1cnWIA4gtTUxiGERNp+/wANQZm99ERBiMRBLC++bjfIfmodAUhQmm1gJmz6vGY3tJ9zXRjj9fOo9EG0RfRHH9J88O31WCyGtwXfiPv73z5BaeiDaqlmDnyHYi3+WN3uzIzWGY8M85iPRwdtQKIJ5seG+cxDo4f0eV2+DYXYft62+d7xs2cXGtcRBtXecHAF5MQebZkNjaOYt2/ksunhwMtu6Suadzhcj3sYQtKRBuz48DGx9a7bxfNoWLrYQM7VbtlgBq8vjF36cy1NEG4R1GC/xQ13KHDZ73oZsF83iB97O2tPRBuD6nBbZQ4jy3Z+si+HVODcUGI/ij7a1JEG0PqcI4ocQHr14yea6+J6nCr3ZBXchkY0c/jFa0iCekqsPt4tPVg+uZpHwL48KoMv3ep9f7ZuWXF4mefIoREE/wCEYd5mr5NdvXdfLanD+OCqPJI0cnEc1BIgnHVFBnaCq9V5G+7YPy6lgzSU5tqslb/MD13WCiDl9uK/vXCIgK3+5r5DeQdSqBW/3NfIbyDqQWKiIgjtJfss/spPgK81helNJfss/spPgK81hBL4swCnoiNpZLc8kzh1WUStm+inVNNSd7kp26jJWuEkzGEOMzneSTrW1bcS5j0JlP3nDxy1A7KD7pIv/Rp3X2VUeVtniAXv67/ktVW64hhRpcNmjdUU0jjNG8NikDyRkw3FgclpSAiKRoMNZI4NNRFGTxvDwNl/K1bepBHItpi0PY7L6QoPxn5LIboK3+scP6TdkUGnItrqdCg22rX4e7feUNtu3rEOip9Mw3/5A7KDX0U+3RYn75h3uqL9TV2/U5+X71QG4vlNyZbPWg1tFtj9CQ3yq+gabXI74TbmCzI+5zcAiuoyDbYSdv8AsoNHRbrLoA1ozr6K9r21v9VjDQ6MeVX0jczxh2zZkHINTRbizQuAgWxOjueI5f51yNCYP60oRnvGzf5aDTUW4P0Mpx/StDzgf518O0Rpx/SlDz/prINSRbT9Vaa//M6O2dzn7sr5j17F0yaO0zSb4lS+5kjrj3Db6kGuIp1+CU4IAr6cg7TqS5f4VwzBac5eHwA5bY5AM/XaxQQaKdfgUAF/DqfkDXn9OVcnA6e32+nvu1JevVQQKKYmwiFuyshd6mtf+oAWBPStacpY3D1aw/KyDGREQFb/AHNfIbyDqVQK3+5r5DeQdSCxUREEdpL9ln9lJ8BXmsL0ppL9ln9lJ8BXmsIM7C8LdUO1Wuiacz+0eIwQP7RyUxNoLUtaXa1I71CeME8hdYfmozE6YNgpHccjJSfdK5o6lGao3IJKvwKeFnfJGMDNYM1myRSeMQSAe9vdbIHbuUctmpqa+DzPt5NXHY34zHquy5COdaygIiIOEsuUQcLlEQFxZcog4smqFyiDiyLlEHC5REBERAREQEREBERAREQEREBW/wBzXyG8g6lUCt/ua+Q3kHUgsVERBHaS/ZZ/ZSfAV5rC9KaS/ZZ/ZSfAV5rCCer6WSSnohHG9/iS+Q1zjczuyyB4gD71hMwGqOylqjyQydlfFNjFRG0MjqKhjRezWyPa0XzNmg2GZJ967hpFWel1fTSdWsgnfAp4cInbLFJEDURu/aMcwkaoFwCN609ZtXjNRK0tlnnkabXa6R7mkg3BLSbbVhICzaXCJ5CBHG5xOwC3GL71hL7jlc0hzXODhsIJBHvGaCabobXnZSzfl819fUmv9Fl/w/NRbcUnGyecf+R/Lv5F3fT1V6VVdNIP8yDKqND65gu6lmtkMhrnP1NJKxTo/V+iVfQS9lcHHar0qq6aTtL4OM1PpFT0snaQdn0BV+i1fQS9lfX1dq8z4LU5bf2T/kuj6XqPSKjpX/NfTcaqQLCpqbbu+yWy2ZX9QQZUOita+5bS1GWWbC3rtdd7dCq8/dZf8I6ysB2PVRFjU1Ft3fH26190+kVXHfUqZ232/tHfqUGd9R8Q9Fk52dpdT9D64GxppRfk+a6JNJqw5GqqfdI4dRXSccqvSqrppOT/ALkEkzQfEDspn/ijHW5cu0FxAfdZPxRnqcogYrPt7/Pff3x/zX0MZqfSKnL+9k7SCWGgeIn7q/8AHGP864+ouIeiv/FGP86ijjNT6RU9LJ2lx9LVHn6jpX/NBK/UfEPRX/ij7SDQfELE+Cvy2+NHxfzKIdicx2zTHlkef1Xya+Xzsv43cWzjQTA0Ir9vgsmf9pnaXX9UK25Hg0lxtzbvtt1t6g3Z7c77186g3BBOjRGtOyneeRzDsy4ncqHRGt9Gkzy/h+ahAjyTtJPLmgnXaG1w+6y+7VPPY5e9dM2i9Wy2tTyNvsvYfqobUG4JqjcEGVLQSt8qOQfynr/3sWOuLLlAVv8Ac18hvIOpVArf7m3kN5B1ILFREQdVZAHscxwuHAgjeCLEKusT7n0RP7OMNHqJ+asxdT0FU8Hg3dacHg3datREFV8Hg3dacHg3datREFV8Hg3dacHg3datREFV8Hg3dacHg3datREFV8Hg3dacHg3datREFV8Hg3dacHg3datREFV8Hg3dacHg3datREFV8Hg3dacHg3datREFV8Hg3dacHg3datREFV8Hg3dacHg3datREFV8Hg3dacHg3datREFV8Hg3dacHg3datREFV8Hg3dacHg3datREFV8Hg3dacHg3datREFV8Hg3dacHg3datREFWN7ng3da3bRrBe8ADcp1djEH2iIg//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0" descr="data:image/jpeg;base64,/9j/4AAQSkZJRgABAQAAAQABAAD/2wCEAAkGBxQSEhQUEhQSFBUVGRYYGRYYGRoWGBkWFRgiFhUXHBQdICggHBolGxwUITEhJSosLi4uGB8zODQsNyotLisBCgoKDQ0OGxAPFCwkHyQrNywtNCwrNDcsLCwvLDcsNCwsLDQ3KywsLC44LCwsLTc0KyssLCwsLCwsKywrLCwsLP/AABEIALkBEQMBIgACEQEDEQH/xAAcAAEAAgIDAQAAAAAAAAAAAAAABQcEBgEDCAL/xABPEAABAwICBAcMBwQIBQUAAAABAAIDBBEFIQYSMVEXQXGRk7HSBxMUIjJTVGFzgbLRFRY0RJKhwSMkQoJFVWJjosLh8DM1Q1KDJXKUs/H/xAAWAQEBAQAAAAAAAAAAAAAAAAAAAQL/xAAXEQEBAQEAAAAAAAAAAAAAAAAAQQFR/9oADAMBAAIRAxEAPwC7amcRsc9xs1oLiduTRc5ci1I90zD+KV3RS9lT+kZ/dZ/ZSfAV5qCC9OE2g867opeynCbQedd0UvZVGIgvPhNoPOu6KXspwm0HnXdFL2VRiILz4TaDzruil7KcJtB513RS9lUYiC8+E2g867opeynCbQedd0UvZVGL6MTtuq62XEePMc6C8eE2g867opeynCbQedd0UvZVGLhBenCbQedd0UvZThNoPOu6KXsqjEQXnwm0HnXdFL2U4TaDzruil7KoxEF58JtB513RS9lOE2g867opeyqLuuUF58JtB513RS9lOE2g867opeyqMQj89nr4kF58JtB513RS9lOE2g867opeyqMRBefCbQedd0UvZThNoPOu6KXsqi7oHBBenCbQedd0UvZThNoPOu6KXsqjAF9OjI2gjaMwRmMiPcUF48JtB513RS9lOE2g867opeyqMRBefCbQedd0UvZThNoPOu6KXsqjEQXnwm0HnXdFL2U4TaDzruil7KoxEF58JtB513RS9lbRQ17JWtcw3DgCOLIi4yXmRXP3PKsujYDxNaOYIN/RcIgjdJfss/spPgK81helNJfss/spPgK81hByiIgIiIC4K5RBaGDY7hMzqeA0LDI7UYXmGJjNcixJ8Ykgnl2rM0r088BnfSw00TmxtY25edWxbfU72BkADvVd6HC9fSe2j9f8SkO6bUB+Iz6tvF1GG19rWgG9+O+WWWSaYmO53gMD21FdUxt7zCXFjL6zBqjXdkSS4NGqBrXvfO5zUpRd7xylmBiigqYjdjxx65uLgWyIbqkm+8bl26G03hOCTU8JBlIlBbrW8ZziWA7gQBy58qxu5RRPpvDJ6hpgYxrWEyAtILbudt3eLy3TRV5G/I7lL6L4nBTzF9TA2ojLHN1CGmxNiHgOFr5EcXlFRc8pe5zztc5zjyuNzkSd+8rrdsQXPi1BhTvB4pYI4HVEYdE8N70L2A1S9lvGF2+VkVX02h8jcRbQ3J1nN/aAat4iNZzwDlcN1ss8wtv020bqK7wDvEd/2FnvcdVrAQ0jWJ5XZC5yXOE4/HLi9Owya7YIXQNlJt32YgBzhxG5uBvtyK1IyazFqSkrIsNZTQmEhrZCfKbJNYNJcbknUIuTn44zFloun2jooaosabxyAvj2+K0kgsP/ALTlfdZTml2jVQ7FwRG8snljc14Bc2wDdfWdawtZxseK21cd2Sua+qija5rjFH41v4XPNy057g0225rPFV+VZndCeforDtYBpIju0AWyh32uOLK/H6lWatbSTR6etw7DTTsMjmRsvdzW+K6MZ+MQNoGz/wDLCqqVq4JX0clBUVDMMpb0wAc14a7XyBd+0LC42FjntPOtJxPQytp9QyQOtI5rG6pa/wAd3ktIaTY5bdnrW56M6K1bMPr6eWFzHy6pjBdGQ5wG8OIGYbe9khWJ3OaOGrqqqpfFFrMOvFT+KGtLiS0gWAu2zQHW2knLJY+kWlvfAyKsoRDKyeKR123Bia7WeNV1i4uFxbySCdi1yGhraKrZGwPiqXAarWuY4kPytkS2xtsO5bzp1HJLhbZcQjbFVMkAj1CDra5zaczYausSAdrAUGbo5iOFVtSIoaJjHhpcHOiiYPEI8kNN9bO+zi9SgtKe6KZBUUoponRFz47ue52tqusHgANtsBGeR41H9yH/AJhc8UMh2bM28y1XF5xJPM9trPkkcLXtZziQc8+dNMYiIiAiIgIiICt/ua+Q3kHUqgVv9zXyG8g6kFioiII7SX7LP7KT4CvNYXpTSX7LP7KT4CvNYQcoszDMKmqHasDO+O26oLQbDabEjJSsmg+INFzSyWG4scfwhxJQa8iz8QwWogaHTQyxNJsC9paCbXtnx2B5lgICIiDtpKl8T2yRu1XsIc12RsRsNjlzr6r6180j5ZXaz3m7jsueQZBdCIJLA8dnpH68Dy3MEtz1H2uAHNBGsBcrJxzSyrq2hk8pcwEHUDWtaSOM2FzvsTYcQChEQFwuUQS1VpNWSMDH1MxYGhuqHaoLQLWIbbWy33uouKQtc1zSWuaQ5pGRDmm4IPEQbFfKINob3Qa8RtjE1tUW19UOefWXOvc8V/UPXfWJHlxJcSSSSSTcknaSeMrhEBSsOktWxjGMqZ2sZYNa15aABsGXF6jlbJRSIJqo0urXm76mQ2LXDyRZzDdrgALA+vj47rl+l9cTc1c9/U6w/CMlCIgkcMxuaCoFS0h0oLjd41rlwIdfj2E8a7Me0iqKx2tUSFwBJawDVY2+5v6m59aikQZuEYrNSyd8gfqPsW3sD4p2ixBHEFhEoiAiIgIiICIiArf7mvkN5B1KoFb/AHNfIbyDqQWKiIgjtJfss/spPgK81helNJfss/spPgK81hBJYhTakNM4f9RshP8ALKW/osF0zjtc4+8qUxhw8GoR/dynbvncLfkedRTInHY1x5ASg2KngvhErrO8WrjseI3j1SPdcc61tbVT67cHqGFrgPCY3Zgja0DK/rC1VARFkR4fK7yYpXcjHH18Q5EGOizRg9QdlPUdFJ8lyMFqfRqnoZOygwUWVUYbNHbvkMzL7NaN7bkbrjNY/ezuPMUHyi+hGTsB5iue9Oy8V2eYyOYG09SD4RZTcMnOYgnIOwiN5v8Aku4YFVHZS1XQydlBHopA4FVWv4NU2396k7K+Y8FqXX1aec222jebfkgwUUp9W6y1/Bam3snn9F8jR6r9GqN3/Dft5kEailHaOVY20tT0Tz+i4do7Vj7pVdDIepqCMRSR0eq728Fqbni70/i9y4+gKrP91qcv7mTsoI5FnPwSpBsaapBOy8UmfJ4uafQtT6NU9FJ2UGCizRhFR6PUdE/5Ln6GqbX8Hqbb+9SW59VBgosw4TONsE45Y3j9FjyQOb5TXDlBCDrRCEQFb/c18hvIOpVArf7mvkN5B1ILFREQR2kv2Wf2UnwFeawvSmkv2Wf2UnwFeawgl8P0nqoGNZFMWNbfVGqw2ubnMtJ2krMGnWID7y4fyR9hYtNVzUjYZYXlhla88RBAeWeSbi+W5Zsunlc4aplaRuMUR/ItQYWJ6V1dTGY5p3SMJBLSGAXabjY0HaodbTV1b6nDXySGMvjqWC4jYw6jozYeI0C177dy1ZAWRSV0kTg+N7mOGwj5bFjognI9MK4bKqb3kHrC7RpziHpUnMzsrXkQbAdOMQ9Kk5mdlfJ0zr/SpucfJQKIJz641/pU3OPkuz67V+X7y/L1M7K19EGwSabV7ttVLstlqt6gOddzO6BiIFvCSQN8cTjzllytZRBscmneIHbUu3ZMjHU1dL9Mq47ah+Wfks2/hUEiCdj0yrm7KmQfh+S+vrrX+lS/4fkoBEE47TGvP3qbnA6gvk6XV3pU/wCJQqIJb60VvpVRv/4jvmuuTSCrcbmpqSfav+ajUQZpxmoO2oqOlf8ANBi9Re/f577L98fe3OsJEEg/HKkixqKg7f8AqP49vGvkY1U+kVHSv+awUQZkmLTuFnTzuG4yPI5iV0vq5HbZJDyuJ/VdKICIiArf7mvkN5B1KoFb/c18hvIOpBYqIiCO0l+yz+yk+ArzWF6U0l+yz+yk+ArzWEEzjB/dqHf3ubL1d/dY+/PmUOpulxuIRRRzUjJzEHBrjJIzJzi+xa3LaVls0jpR/RlOeWSQ9aDspJx9DTs4/Coz/gbt5lqq2TFNKI5Kd9PFRw07Xua4ljiTdh3EZ5ZLW0BEUhQYr3twJigkA/hfGwg5W2hoKCPXC2qLTBg24dh5/wDHb881kN02h/qyg/COyg05FtdTpfC+18Nostwc34bX5FiHSCD+rqTnl7aDX0U+Mfg/q+k55e2uz6xU1gPo6myv/HJnfLeg1xcLbPrdAAA3DaIAD+IF55yFlwac04bZ2F0ZPGQGtH4TGetBpF0ut3k07h4sMoxt2gHb/IsUaZsFyKCkBNsz42wW2OBQaldLrco9PABbwChI9bBzbFz9fG5/+n0Gf9jmQaZdLrc5NPb/AHDD/fHdfDtOr/ccP6IINPul1tT9NSfueH8X/RG0bOPNfE2mbybilw9p9VOD1lBrCKel0pe4WNPQjkp2g+rMf7yXH1nfe/eKLk7w2x4vd7rIIJLqf+tLvRqG+/vJ6tbk5lwzSl4+70PvgB6z1IIFcqbdpK8i3g9EOSHP8ysGfEi/bHDyhlv1QYSLl7r8QHIuEBW/3NfIbyDqVQK3+5r5DeQdSCxUREEdpL9ln9lJ8BXmsL0ppL9ln9lJ8BXmsIJOifHDqPmgbO14cQ0vezYdW92H1HiUlLjlCW2GGMb6xUy392Sw8YH7tQ+zm/8Avd/oodBsNdSwSURqIYHQls7Yj+1dIC0xl38VrG+qteW1UYb9DVH/AHeFR8wYLZe93OtVQEREBERAREQEREBERAREQEREBERAREQEREBERAREQEREBW/3NfIbyDqVQK3+5r5DeQdSCxUREEdpL9ln9lJ8BXmsL0ppL9ln9lJ8BXmsINhikpJYads800bomva5rIQ+4dI6QEPLxbyhxFdzKPCuOprfdE3/AFURhtNCSPCJJImkEhzGd82G1rXHrUrLhuG6vi10+txXp3W6/wBUGRiVXQMopIKaSoke+Rkg74wNA1cnWIA4gtTUxiGERNp+/wANQZm99ERBiMRBLC++bjfIfmodAUhQmm1gJmz6vGY3tJ9zXRjj9fOo9EG0RfRHH9J88O31WCyGtwXfiPv73z5BaeiDaqlmDnyHYi3+WN3uzIzWGY8M85iPRwdtQKIJ5seG+cxDo4f0eV2+DYXYft62+d7xs2cXGtcRBtXecHAF5MQebZkNjaOYt2/ksunhwMtu6Suadzhcj3sYQtKRBuz48DGx9a7bxfNoWLrYQM7VbtlgBq8vjF36cy1NEG4R1GC/xQ13KHDZ73oZsF83iB97O2tPRBuD6nBbZQ4jy3Z+si+HVODcUGI/ij7a1JEG0PqcI4ocQHr14yea6+J6nCr3ZBXchkY0c/jFa0iCekqsPt4tPVg+uZpHwL48KoMv3ep9f7ZuWXF4mefIoREE/wCEYd5mr5NdvXdfLanD+OCqPJI0cnEc1BIgnHVFBnaCq9V5G+7YPy6lgzSU5tqslb/MD13WCiDl9uK/vXCIgK3+5r5DeQdSqBW/3NfIbyDqQWKiIgjtJfss/spPgK81helNJfss/spPgK81hBL4swCnoiNpZLc8kzh1WUStm+inVNNSd7kp26jJWuEkzGEOMzneSTrW1bcS5j0JlP3nDxy1A7KD7pIv/Rp3X2VUeVtniAXv67/ktVW64hhRpcNmjdUU0jjNG8NikDyRkw3FgclpSAiKRoMNZI4NNRFGTxvDwNl/K1bepBHItpi0PY7L6QoPxn5LIboK3+scP6TdkUGnItrqdCg22rX4e7feUNtu3rEOip9Mw3/5A7KDX0U+3RYn75h3uqL9TV2/U5+X71QG4vlNyZbPWg1tFtj9CQ3yq+gabXI74TbmCzI+5zcAiuoyDbYSdv8AsoNHRbrLoA1ozr6K9r21v9VjDQ6MeVX0jczxh2zZkHINTRbizQuAgWxOjueI5f51yNCYP60oRnvGzf5aDTUW4P0Mpx/StDzgf518O0Rpx/SlDz/prINSRbT9Vaa//M6O2dzn7sr5j17F0yaO0zSb4lS+5kjrj3Db6kGuIp1+CU4IAr6cg7TqS5f4VwzBac5eHwA5bY5AM/XaxQQaKdfgUAF/DqfkDXn9OVcnA6e32+nvu1JevVQQKKYmwiFuyshd6mtf+oAWBPStacpY3D1aw/KyDGREQFb/AHNfIbyDqVQK3+5r5DeQdSCxUREEdpL9ln9lJ8BXmsL0ppL9ln9lJ8BXmsIM7C8LdUO1Wuiacz+0eIwQP7RyUxNoLUtaXa1I71CeME8hdYfmozE6YNgpHccjJSfdK5o6lGao3IJKvwKeFnfJGMDNYM1myRSeMQSAe9vdbIHbuUctmpqa+DzPt5NXHY34zHquy5COdaygIiIOEsuUQcLlEQFxZcog4smqFyiDiyLlEHC5REBERAREQEREBERAREQEREBW/wBzXyG8g6lUCt/ua+Q3kHUgsVERBHaS/ZZ/ZSfAV5rC9KaS/ZZ/ZSfAV5rCCer6WSSnohHG9/iS+Q1zjczuyyB4gD71hMwGqOylqjyQydlfFNjFRG0MjqKhjRezWyPa0XzNmg2GZJ967hpFWel1fTSdWsgnfAp4cInbLFJEDURu/aMcwkaoFwCN609ZtXjNRK0tlnnkabXa6R7mkg3BLSbbVhICzaXCJ5CBHG5xOwC3GL71hL7jlc0hzXODhsIJBHvGaCabobXnZSzfl819fUmv9Fl/w/NRbcUnGyecf+R/Lv5F3fT1V6VVdNIP8yDKqND65gu6lmtkMhrnP1NJKxTo/V+iVfQS9lcHHar0qq6aTtL4OM1PpFT0snaQdn0BV+i1fQS9lfX1dq8z4LU5bf2T/kuj6XqPSKjpX/NfTcaqQLCpqbbu+yWy2ZX9QQZUOita+5bS1GWWbC3rtdd7dCq8/dZf8I6ysB2PVRFjU1Ft3fH26190+kVXHfUqZ232/tHfqUGd9R8Q9Fk52dpdT9D64GxppRfk+a6JNJqw5GqqfdI4dRXSccqvSqrppOT/ALkEkzQfEDspn/ijHW5cu0FxAfdZPxRnqcogYrPt7/Pff3x/zX0MZqfSKnL+9k7SCWGgeIn7q/8AHGP864+ouIeiv/FGP86ijjNT6RU9LJ2lx9LVHn6jpX/NBK/UfEPRX/ij7SDQfELE+Cvy2+NHxfzKIdicx2zTHlkef1Xya+Xzsv43cWzjQTA0Ir9vgsmf9pnaXX9UK25Hg0lxtzbvtt1t6g3Z7c77186g3BBOjRGtOyneeRzDsy4ncqHRGt9Gkzy/h+ahAjyTtJPLmgnXaG1w+6y+7VPPY5e9dM2i9Wy2tTyNvsvYfqobUG4JqjcEGVLQSt8qOQfynr/3sWOuLLlAVv8Ac18hvIOpVArf7m3kN5B1ILFREQdVZAHscxwuHAgjeCLEKusT7n0RP7OMNHqJ+asxdT0FU8Hg3dacHg3datREFV8Hg3dacHg3datREFV8Hg3dacHg3datREFV8Hg3dacHg3datREFV8Hg3dacHg3datREFV8Hg3dacHg3datREFV8Hg3dacHg3datREFV8Hg3dacHg3datREFV8Hg3dacHg3datREFV8Hg3dacHg3datREFV8Hg3dacHg3datREFV8Hg3dacHg3datREFV8Hg3dacHg3datREFV8Hg3dacHg3datREFV8Hg3dacHg3datREFWN7ng3da3bRrBe8ADcp1djEH2iIg//9k="/>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4" name="Group 13"/>
          <p:cNvGrpSpPr/>
          <p:nvPr/>
        </p:nvGrpSpPr>
        <p:grpSpPr>
          <a:xfrm>
            <a:off x="-152400" y="1371600"/>
            <a:ext cx="5092777" cy="3352800"/>
            <a:chOff x="-152400" y="1371600"/>
            <a:chExt cx="5092777" cy="3352800"/>
          </a:xfrm>
        </p:grpSpPr>
        <p:pic>
          <p:nvPicPr>
            <p:cNvPr id="2060" name="Picture 12" descr="To Do List Chalkboard by Mufidah Kassalias, on Flick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877" y="1371600"/>
              <a:ext cx="4762500" cy="3219451"/>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152400" y="4508956"/>
              <a:ext cx="5010150" cy="215444"/>
            </a:xfrm>
            <a:prstGeom prst="rect">
              <a:avLst/>
            </a:prstGeom>
          </p:spPr>
          <p:txBody>
            <a:bodyPr wrap="square">
              <a:spAutoFit/>
            </a:bodyPr>
            <a:lstStyle/>
            <a:p>
              <a:pPr algn="r"/>
              <a:r>
                <a:rPr lang="en-US" sz="800" i="1" dirty="0"/>
                <a:t>Source: </a:t>
              </a:r>
              <a:r>
                <a:rPr lang="en-US" sz="800" dirty="0">
                  <a:hlinkClick r:id="rId4"/>
                </a:rPr>
                <a:t>http://</a:t>
              </a:r>
              <a:r>
                <a:rPr lang="en-US" sz="800" dirty="0" smtClean="0">
                  <a:hlinkClick r:id="rId4"/>
                </a:rPr>
                <a:t>acreelman.blogspot.com/2014/01/living-in-your-calendar.html</a:t>
              </a:r>
              <a:r>
                <a:rPr lang="en-US" sz="800" dirty="0" smtClean="0"/>
                <a:t> </a:t>
              </a:r>
              <a:endParaRPr lang="en-US" sz="800" dirty="0"/>
            </a:p>
          </p:txBody>
        </p:sp>
      </p:grpSp>
      <p:grpSp>
        <p:nvGrpSpPr>
          <p:cNvPr id="13" name="Group 12"/>
          <p:cNvGrpSpPr/>
          <p:nvPr/>
        </p:nvGrpSpPr>
        <p:grpSpPr>
          <a:xfrm>
            <a:off x="449984" y="1600200"/>
            <a:ext cx="8302626" cy="5026798"/>
            <a:chOff x="307975" y="1450946"/>
            <a:chExt cx="8302626" cy="5026798"/>
          </a:xfrm>
        </p:grpSpPr>
        <p:pic>
          <p:nvPicPr>
            <p:cNvPr id="2062" name="Picture 14" descr="Eka - To do list - Updated by Siren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975" y="1450946"/>
              <a:ext cx="8302626" cy="480553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07975" y="6262300"/>
              <a:ext cx="8302626" cy="215444"/>
            </a:xfrm>
            <a:prstGeom prst="rect">
              <a:avLst/>
            </a:prstGeom>
            <a:noFill/>
          </p:spPr>
          <p:txBody>
            <a:bodyPr wrap="square" rtlCol="0">
              <a:spAutoFit/>
            </a:bodyPr>
            <a:lstStyle/>
            <a:p>
              <a:pPr algn="r"/>
              <a:r>
                <a:rPr lang="en-US" sz="800" i="1" dirty="0"/>
                <a:t>Source:</a:t>
              </a:r>
              <a:r>
                <a:rPr lang="en-US" sz="800" dirty="0"/>
                <a:t> </a:t>
              </a:r>
              <a:r>
                <a:rPr lang="en-US" sz="800" dirty="0">
                  <a:hlinkClick r:id="rId6"/>
                </a:rPr>
                <a:t>http://</a:t>
              </a:r>
              <a:r>
                <a:rPr lang="en-US" sz="800" dirty="0" smtClean="0">
                  <a:hlinkClick r:id="rId6"/>
                </a:rPr>
                <a:t>sirence.deviantart.com/art/Eka-To-do-list-Updated-168082649</a:t>
              </a:r>
              <a:r>
                <a:rPr lang="en-US" sz="800" dirty="0" smtClean="0"/>
                <a:t> </a:t>
              </a:r>
              <a:endParaRPr lang="en-US" sz="800" dirty="0"/>
            </a:p>
          </p:txBody>
        </p:sp>
      </p:grpSp>
    </p:spTree>
    <p:extLst>
      <p:ext uri="{BB962C8B-B14F-4D97-AF65-F5344CB8AC3E}">
        <p14:creationId xmlns:p14="http://schemas.microsoft.com/office/powerpoint/2010/main" val="3250507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Our Goals</a:t>
            </a:r>
            <a:endParaRPr lang="en-US" b="1" dirty="0"/>
          </a:p>
        </p:txBody>
      </p:sp>
      <p:sp>
        <p:nvSpPr>
          <p:cNvPr id="6" name="Rectangle 5"/>
          <p:cNvSpPr/>
          <p:nvPr/>
        </p:nvSpPr>
        <p:spPr>
          <a:xfrm>
            <a:off x="5638800" y="4686300"/>
            <a:ext cx="3429000" cy="215444"/>
          </a:xfrm>
          <a:prstGeom prst="rect">
            <a:avLst/>
          </a:prstGeom>
        </p:spPr>
        <p:txBody>
          <a:bodyPr wrap="square">
            <a:spAutoFit/>
          </a:bodyPr>
          <a:lstStyle/>
          <a:p>
            <a:r>
              <a:rPr lang="en-US" sz="800" dirty="0" smtClean="0"/>
              <a:t>    </a:t>
            </a:r>
            <a:r>
              <a:rPr lang="en-US" sz="800" i="1" dirty="0" smtClean="0"/>
              <a:t>Source</a:t>
            </a:r>
            <a:r>
              <a:rPr lang="en-US" sz="800" i="1" dirty="0"/>
              <a:t>: </a:t>
            </a:r>
            <a:r>
              <a:rPr lang="en-US" sz="800" dirty="0">
                <a:hlinkClick r:id="rId3"/>
              </a:rPr>
              <a:t>http://www.thechangeblog.com/change-your-focus-and-be-happy</a:t>
            </a:r>
            <a:r>
              <a:rPr lang="en-US" sz="800" dirty="0" smtClean="0">
                <a:hlinkClick r:id="rId3"/>
              </a:rPr>
              <a:t>/</a:t>
            </a:r>
            <a:r>
              <a:rPr lang="en-US" sz="800" dirty="0" smtClean="0"/>
              <a:t> </a:t>
            </a:r>
            <a:endParaRPr lang="en-US" sz="800"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1600" y="1345045"/>
            <a:ext cx="6350000" cy="3365500"/>
          </a:xfrm>
          <a:prstGeom prst="rect">
            <a:avLst/>
          </a:prstGeom>
        </p:spPr>
      </p:pic>
      <p:grpSp>
        <p:nvGrpSpPr>
          <p:cNvPr id="12" name="Group 11"/>
          <p:cNvGrpSpPr/>
          <p:nvPr/>
        </p:nvGrpSpPr>
        <p:grpSpPr>
          <a:xfrm>
            <a:off x="258076" y="3446234"/>
            <a:ext cx="5380724" cy="3138488"/>
            <a:chOff x="258076" y="3446234"/>
            <a:chExt cx="5380724" cy="3138488"/>
          </a:xfrm>
        </p:grpSpPr>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276" y="3446234"/>
              <a:ext cx="5304524" cy="2911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258076" y="6369278"/>
              <a:ext cx="5304524" cy="215444"/>
            </a:xfrm>
            <a:prstGeom prst="rect">
              <a:avLst/>
            </a:prstGeom>
            <a:noFill/>
          </p:spPr>
          <p:txBody>
            <a:bodyPr wrap="square" rtlCol="0">
              <a:spAutoFit/>
            </a:bodyPr>
            <a:lstStyle/>
            <a:p>
              <a:r>
                <a:rPr lang="en-US" sz="800" i="1" dirty="0"/>
                <a:t>Source: </a:t>
              </a:r>
              <a:r>
                <a:rPr lang="en-US" sz="800" dirty="0">
                  <a:hlinkClick r:id="rId6"/>
                </a:rPr>
                <a:t>http://</a:t>
              </a:r>
              <a:r>
                <a:rPr lang="en-US" sz="800" dirty="0" smtClean="0">
                  <a:hlinkClick r:id="rId6"/>
                </a:rPr>
                <a:t>liberalarts.marygrove.edu/bid/142302/Flipped-Classroom-Ditches-Lecture-for-Hands-On-Curriculum</a:t>
              </a:r>
              <a:r>
                <a:rPr lang="en-US" sz="800" dirty="0" smtClean="0"/>
                <a:t> </a:t>
              </a:r>
              <a:endParaRPr lang="en-US" sz="800" dirty="0"/>
            </a:p>
          </p:txBody>
        </p:sp>
      </p:grpSp>
    </p:spTree>
    <p:extLst>
      <p:ext uri="{BB962C8B-B14F-4D97-AF65-F5344CB8AC3E}">
        <p14:creationId xmlns:p14="http://schemas.microsoft.com/office/powerpoint/2010/main" val="2364412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Our Proposal</a:t>
            </a:r>
            <a:endParaRPr lang="en-US"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1371600"/>
            <a:ext cx="3581400" cy="2686050"/>
          </a:xfrm>
          <a:prstGeom prst="rect">
            <a:avLst/>
          </a:prstGeom>
        </p:spPr>
      </p:pic>
      <p:sp>
        <p:nvSpPr>
          <p:cNvPr id="5" name="TextBox 4"/>
          <p:cNvSpPr txBox="1"/>
          <p:nvPr/>
        </p:nvSpPr>
        <p:spPr>
          <a:xfrm>
            <a:off x="228600" y="4057650"/>
            <a:ext cx="4343400" cy="215444"/>
          </a:xfrm>
          <a:prstGeom prst="rect">
            <a:avLst/>
          </a:prstGeom>
          <a:noFill/>
        </p:spPr>
        <p:txBody>
          <a:bodyPr wrap="square" rtlCol="0">
            <a:spAutoFit/>
          </a:bodyPr>
          <a:lstStyle/>
          <a:p>
            <a:r>
              <a:rPr lang="en-US" sz="800" i="1" dirty="0"/>
              <a:t>Source: </a:t>
            </a:r>
            <a:r>
              <a:rPr lang="en-US" sz="800" dirty="0">
                <a:hlinkClick r:id="rId4"/>
              </a:rPr>
              <a:t>http://en.wikipedia.org/wiki/The_Shining_(film</a:t>
            </a:r>
            <a:r>
              <a:rPr lang="en-US" sz="800" dirty="0" smtClean="0">
                <a:hlinkClick r:id="rId4"/>
              </a:rPr>
              <a:t>)</a:t>
            </a:r>
            <a:r>
              <a:rPr lang="en-US" sz="800" dirty="0" smtClean="0"/>
              <a:t> </a:t>
            </a:r>
            <a:endParaRPr lang="en-US" sz="800" dirty="0"/>
          </a:p>
        </p:txBody>
      </p:sp>
      <p:sp>
        <p:nvSpPr>
          <p:cNvPr id="8" name="Curved Down Arrow 7"/>
          <p:cNvSpPr/>
          <p:nvPr/>
        </p:nvSpPr>
        <p:spPr>
          <a:xfrm rot="1779988">
            <a:off x="4154657" y="1601084"/>
            <a:ext cx="2884776" cy="1354746"/>
          </a:xfrm>
          <a:prstGeom prst="curvedDownArrow">
            <a:avLst>
              <a:gd name="adj1" fmla="val 25000"/>
              <a:gd name="adj2" fmla="val 48214"/>
              <a:gd name="adj3" fmla="val 45357"/>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0" name="Group 9"/>
          <p:cNvGrpSpPr/>
          <p:nvPr/>
        </p:nvGrpSpPr>
        <p:grpSpPr>
          <a:xfrm>
            <a:off x="3962400" y="3580951"/>
            <a:ext cx="5029200" cy="2773264"/>
            <a:chOff x="3962400" y="3580951"/>
            <a:chExt cx="5029200" cy="2773264"/>
          </a:xfrm>
        </p:grpSpPr>
        <p:pic>
          <p:nvPicPr>
            <p:cNvPr id="3080" name="Picture 8" descr="http://pixabay.com/get/2b1d82884d936592aa73/1412624617/technology-298256_1280.jpg?direc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4800" y="3580951"/>
              <a:ext cx="4800600" cy="255782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962400" y="6138771"/>
              <a:ext cx="5029200" cy="215444"/>
            </a:xfrm>
            <a:prstGeom prst="rect">
              <a:avLst/>
            </a:prstGeom>
          </p:spPr>
          <p:txBody>
            <a:bodyPr>
              <a:spAutoFit/>
            </a:bodyPr>
            <a:lstStyle/>
            <a:p>
              <a:pPr algn="r"/>
              <a:r>
                <a:rPr lang="en-US" sz="800" dirty="0" smtClean="0"/>
                <a:t>Source: </a:t>
              </a:r>
              <a:r>
                <a:rPr lang="en-US" sz="800" dirty="0" smtClean="0">
                  <a:hlinkClick r:id="rId6"/>
                </a:rPr>
                <a:t>http</a:t>
              </a:r>
              <a:r>
                <a:rPr lang="en-US" sz="800" dirty="0">
                  <a:hlinkClick r:id="rId6"/>
                </a:rPr>
                <a:t>://pixabay.com/en/technology-informatics-computers-298256</a:t>
              </a:r>
              <a:r>
                <a:rPr lang="en-US" sz="800" dirty="0" smtClean="0">
                  <a:hlinkClick r:id="rId6"/>
                </a:rPr>
                <a:t>/</a:t>
              </a:r>
              <a:r>
                <a:rPr lang="en-US" sz="800" dirty="0" smtClean="0"/>
                <a:t> </a:t>
              </a:r>
              <a:endParaRPr lang="en-US" sz="800" dirty="0"/>
            </a:p>
          </p:txBody>
        </p:sp>
      </p:grpSp>
    </p:spTree>
    <p:extLst>
      <p:ext uri="{BB962C8B-B14F-4D97-AF65-F5344CB8AC3E}">
        <p14:creationId xmlns:p14="http://schemas.microsoft.com/office/powerpoint/2010/main" val="685982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fltVal val="0"/>
                                          </p:val>
                                        </p:tav>
                                        <p:tav tm="100000">
                                          <p:val>
                                            <p:strVal val="#ppt_w"/>
                                          </p:val>
                                        </p:tav>
                                      </p:tavLst>
                                    </p:anim>
                                    <p:anim calcmode="lin" valueType="num">
                                      <p:cBhvr>
                                        <p:cTn id="15" dur="1000" fill="hold"/>
                                        <p:tgtEl>
                                          <p:spTgt spid="10"/>
                                        </p:tgtEl>
                                        <p:attrNameLst>
                                          <p:attrName>ppt_h</p:attrName>
                                        </p:attrNameLst>
                                      </p:cBhvr>
                                      <p:tavLst>
                                        <p:tav tm="0">
                                          <p:val>
                                            <p:fltVal val="0"/>
                                          </p:val>
                                        </p:tav>
                                        <p:tav tm="100000">
                                          <p:val>
                                            <p:strVal val="#ppt_h"/>
                                          </p:val>
                                        </p:tav>
                                      </p:tavLst>
                                    </p:anim>
                                    <p:anim calcmode="lin" valueType="num">
                                      <p:cBhvr>
                                        <p:cTn id="16" dur="1000" fill="hold"/>
                                        <p:tgtEl>
                                          <p:spTgt spid="10"/>
                                        </p:tgtEl>
                                        <p:attrNameLst>
                                          <p:attrName>style.rotation</p:attrName>
                                        </p:attrNameLst>
                                      </p:cBhvr>
                                      <p:tavLst>
                                        <p:tav tm="0">
                                          <p:val>
                                            <p:fltVal val="90"/>
                                          </p:val>
                                        </p:tav>
                                        <p:tav tm="100000">
                                          <p:val>
                                            <p:fltVal val="0"/>
                                          </p:val>
                                        </p:tav>
                                      </p:tavLst>
                                    </p:anim>
                                    <p:animEffect transition="in" filter="fade">
                                      <p:cBhvr>
                                        <p:cTn id="1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Our Proposal</a:t>
            </a:r>
            <a:endParaRPr lang="en-US" b="1" dirty="0"/>
          </a:p>
        </p:txBody>
      </p:sp>
      <p:grpSp>
        <p:nvGrpSpPr>
          <p:cNvPr id="7" name="Group 6"/>
          <p:cNvGrpSpPr/>
          <p:nvPr/>
        </p:nvGrpSpPr>
        <p:grpSpPr>
          <a:xfrm>
            <a:off x="1905000" y="1201882"/>
            <a:ext cx="5486400" cy="5486401"/>
            <a:chOff x="762000" y="1201882"/>
            <a:chExt cx="5486400" cy="5486401"/>
          </a:xfrm>
        </p:grpSpPr>
        <p:pic>
          <p:nvPicPr>
            <p:cNvPr id="4098" name="Picture 2" descr="https://c1.staticflickr.com/3/2902/14183923244_fd858b7442_z.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01882"/>
              <a:ext cx="5486400" cy="54864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219200" y="6172200"/>
              <a:ext cx="5029200" cy="276999"/>
            </a:xfrm>
            <a:prstGeom prst="rect">
              <a:avLst/>
            </a:prstGeom>
            <a:noFill/>
          </p:spPr>
          <p:txBody>
            <a:bodyPr wrap="square" rtlCol="0">
              <a:spAutoFit/>
            </a:bodyPr>
            <a:lstStyle/>
            <a:p>
              <a:r>
                <a:rPr lang="en-US" sz="1200" i="1" dirty="0" smtClean="0"/>
                <a:t>Source: </a:t>
              </a:r>
              <a:r>
                <a:rPr lang="en-US" sz="1200" dirty="0">
                  <a:hlinkClick r:id="rId4"/>
                </a:rPr>
                <a:t>https://www.flickr.com/photos/hersheydesai/14183923244</a:t>
              </a:r>
              <a:r>
                <a:rPr lang="en-US" sz="1200" dirty="0" smtClean="0">
                  <a:hlinkClick r:id="rId4"/>
                </a:rPr>
                <a:t>/</a:t>
              </a:r>
              <a:r>
                <a:rPr lang="en-US" sz="1200" dirty="0" smtClean="0"/>
                <a:t> </a:t>
              </a:r>
              <a:endParaRPr lang="en-US" sz="1200" dirty="0"/>
            </a:p>
          </p:txBody>
        </p:sp>
      </p:grpSp>
      <p:grpSp>
        <p:nvGrpSpPr>
          <p:cNvPr id="6" name="Group 5"/>
          <p:cNvGrpSpPr/>
          <p:nvPr/>
        </p:nvGrpSpPr>
        <p:grpSpPr>
          <a:xfrm>
            <a:off x="2298927" y="1399309"/>
            <a:ext cx="4698546" cy="4988335"/>
            <a:chOff x="1155927" y="1420091"/>
            <a:chExt cx="4698546" cy="4988335"/>
          </a:xfrm>
        </p:grpSpPr>
        <p:pic>
          <p:nvPicPr>
            <p:cNvPr id="4100" name="Picture 4" descr="http://www.web2teachingtools.com/images/information_literacy.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5927" y="1420091"/>
              <a:ext cx="4698546" cy="477289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55927" y="6192982"/>
              <a:ext cx="4698546" cy="215444"/>
            </a:xfrm>
            <a:prstGeom prst="rect">
              <a:avLst/>
            </a:prstGeom>
            <a:solidFill>
              <a:schemeClr val="bg1"/>
            </a:solidFill>
          </p:spPr>
          <p:txBody>
            <a:bodyPr wrap="square" rtlCol="0">
              <a:spAutoFit/>
            </a:bodyPr>
            <a:lstStyle/>
            <a:p>
              <a:r>
                <a:rPr lang="en-US" sz="800" dirty="0"/>
                <a:t>Source: </a:t>
              </a:r>
              <a:r>
                <a:rPr lang="en-US" sz="800" dirty="0">
                  <a:hlinkClick r:id="rId6"/>
                </a:rPr>
                <a:t>http://</a:t>
              </a:r>
              <a:r>
                <a:rPr lang="en-US" sz="800" dirty="0" smtClean="0">
                  <a:hlinkClick r:id="rId6"/>
                </a:rPr>
                <a:t>www.web2teachingtools.com/information-literacy.html</a:t>
              </a:r>
              <a:r>
                <a:rPr lang="en-US" sz="800" dirty="0" smtClean="0"/>
                <a:t> </a:t>
              </a:r>
              <a:endParaRPr lang="en-US" sz="800" dirty="0"/>
            </a:p>
          </p:txBody>
        </p:sp>
      </p:grpSp>
    </p:spTree>
    <p:extLst>
      <p:ext uri="{BB962C8B-B14F-4D97-AF65-F5344CB8AC3E}">
        <p14:creationId xmlns:p14="http://schemas.microsoft.com/office/powerpoint/2010/main" val="3980753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Why “flip” the classroom? </a:t>
            </a:r>
          </a:p>
        </p:txBody>
      </p:sp>
      <p:sp>
        <p:nvSpPr>
          <p:cNvPr id="10" name="AutoShape 8" descr="data:image/jpeg;base64,/9j/4AAQSkZJRgABAQAAAQABAAD/2wCEAAkGBxQSEhQUExQVFhUXGB0aFhgYFx4YGBccFRceHBweGBkaHCggHRwlHB4XITMhJSkrLi4uHh80ODMsNygtLisBCgoKDg0OGxAQGywkHiUsLCwuLCwsLCw3LCwsLCwsLCwsLCwsLCwsLCwsLCwsLCwsLCwsLCwsLCwsLCwsLCwsLP/AABEIAMgA/AMBIgACEQEDEQH/xAAbAAADAAMBAQAAAAAAAAAAAAAABQYBBAcDAv/EAFUQAAIBAwIEAwMGCQYIDQUBAAECAwAEERIhBQYTMSJBURRhcSMyQoGRoQcVFlJTVJTB0zNydLGz0iQ1Q0STorLwJTRFYmSCg4SSo8LD0WVztOHxF//EABkBAAIDAQAAAAAAAAAAAAAAAAADAQIEBf/EACYRAAIBAwIHAQADAAAAAAAAAAABAgMREhMxBBQhMkFRYSJxofD/2gAMAwEAAhEDEQA/AK6245xOae56T2iwxzvEgeN2c9PGSdLAedbRm4qf85tF/m2zn+uWvDlT/O/6ZP8A7dPa0wpxauZJ1ZKTSFGOJfr0P7KP4lY1cV/XLX67U/umpxRVtKPoprTFGrin65bfVan98tGOJ/r0P1Wo/iU3oo0o+g1p+xQYuIn/AJQUfC1T97ULacQP/KTD4W0P3ZFN61OAyawx6gkBYle2pVbcBsdvPAwMDAOTmocIIlVJvya/4svxuOKSH3NbQkf6qg18mPinlfQf9a0/+JRT6WTFazyEnA86W4odlIUBuKj/ADu0PxtX/dNWTPxUf5xZfs8n9XVr7HETKv8Ag6MdWwldcRrjbOkkM+/kMZ9R3rdtoNGdyzHdmPcnt8APcKtGmmUlVkhb1OK/rdoP+6t/Gr5zxX9ctf2Rv4tOqKvpRKa0xNniv67bfsh/i0Z4r+u237If4tOaKNKPoNaYmDcV/XLX9kb+NR1eLfrVn+yv/GpzRRpR9BrTE+rip73lsPhan98tAPFP122/ZD/FpxRRpR9Ea0xN1OLfrdofjat+6avpbni36eyP/YSD/wB2m9FGlEnWmKGn4sf84sl+FvIf65a+SeK/rtt+yHH9rTmijSiGtMTa+K/rdp+yt/Go6nFv1q0/ZX/jU5oo0oeg1pibXxX9btP2Vv41HV4t+tWf7K/8anNFGlENaYn6vFv1qz/Zn/jVjrcW/WbL9mf+NTmijSiGtMXcr8XvGvpLa6eBwsCyqYo2jILSFcEMzZ7VZ1EcE/xxL7rJPvnares0kk2jXB3imyB5W73n9Mn/ANoU8pHyz8++Hpey/eFP76eVqp9qMVTvYUUUVcoec86opZ2CqO5JwK1Rflv5OGZx66VQfV1WUn6q8kZY5neZGJz8nJp1oi6RsMZKHOSSRvnv5Bja3CyDUro52DaWyuR3wMnHnVHJl1FGhcyTOulYpIiSAZC0XgXI1EAO3i05x4SM4rat0jiXKDOo4Z/pMRtqdjufPevR4VC6FUKmMBQMKBnyA7Uqn4CjSNMqRmRvnLKoYHSMDDEak7Dtke7JpTbbHJJI2JeLwqcNLHn01gk/BQc/dWtaPPK0hWTpxBsRnpHWw0gk+M7YbI+b2HnW9w+YHUujpspwyDGBkZBBGxUjsfuFbdMjBCpTZrWFmIl0gs2WLEtjJLHJOwAG/oBWzRRTBYUVhmAGTsPOk95zZZRbPdQA+gcM3/hXJobSBJvYc0VHzfhBhL6LeC6nbGRpi0LgbZ1SEbZ88UvuudrzVpWzijGCxaWYsEAwMydJTpyTtk70p1oLyNVCb8HQKK5zZ8wcRuiogkgcZ8Zgt3cIuDuJJWCk5wNPc1ttwLicpDNc3PTB8a/JQMw8hGoU9vPWV93rS3xUEXXCzLp2AGTsPU7D7axFIGAZSCD2IOQfgRXL+I8gy73V18okJ1GJ5WkZ031Fi8mhcDcBTvg/Cqf8GMwawUDOEllRQRghVkJUEHceEjarUq6qOyIqUHCNyroorDHHfaniDNFas/EoU+fLGv8AOdR/Wa0H5ssQce1wZ9BIGP2KSajJInF+hzRU3Pz3YqCetqAODojd8H02Xv2r74Nzjb3U/QjEwfQX8cRjBUEDI1b9z6VGcfZOErXsUNFFFWKhRRRQAq4F/jif+hRf2z1b1D8B/wAcXH9Di+6aSrgViqdzN9PtRz/lv+X4kP8Apz/fDEafUj4CMXXEx/0zP228VPK1U+1GSr3sKKKW3MYklZX3VVUqmcK2rVlmH08EAaTt5+dWk7FIxu7HrdXjBisaamUBmJOAobOOwLMxwdgPLuK02QCVZZJ4FKE50gITkEaXdnOV3zjHcCvtOHkM3TWOFTjLIMu2M40gjShGTv4vPtW7b2EUYASNBjz0jPxLdyT5k7ml/qQ38xNJ+LtI4SFOrsSXDaYhg4AL6T4jnOFB7GtjpztjMiR7Y8C62/8AHJt/qVvUVZQSKyqNmvaWixg4ySxyzMcsx7ZJ/cNh5VsUUVcWFFFFAHldW4kRkYAq6lSD2IYY3rmfIXC1uVWOPFu8UemZkRQxYeA7ODrPUVjrHbcZzXUa5vy1J7LxO7d1zHG0qgqcaFcpOzMv0h487dgrbGsnFp43Rq4V9Wi0tuSbfQyzBpy3d5WJYD0TBGge5cZ880nHGbTh117FBbpF8rEJWJxrWcY1KdyzKxQEN65q3k4jErhGkVXKlwpOPCpALb+QJA+sVznmW+sJDPcTQztIjltDOseluHuqEIc5BZZA2B84Adq50Ffc3Sfoecr8zTTTR9QRez3Qka16edUfRbBWXPcsviyOxBFWdc5fjlvbzXr29rapJbxSv/KDquQiyErEq+FGyMnIyaxwznqbNu1zLaxpM0v0JYwAkSlATLgk62AyoIOdqtKDfVEKVio54j1Wjr5sVCDGQz6xpUjI2JAzvsK4twm6us3Cx3Dx6XjcwxuEVhPHqYhypOQBk+4HtXV+ASyXNvdJLMJps6WRljMMb6Tjp6Mhk1b+LxDG4BrjtvbCG+lhCaXREAOSY1eORVMjFBhlUaskjBIIxV6TtdIiSuXicjX8pZmuHTcAJLcTOcAbsenIoGT5e7PnXnxX8HqW8TTXdyTAmDM2h3lYE9lLOxXcgZ329+9dXhOdwdj51L838Vt5Y2gaRxpmRZTGuoxGIe0DWp3KssZGwOc0uNWcnuWcIo59acvWMj403BhMhR2WOBFhPW6UTl1XWwaQbY+sYq6g/B1CoPy02s7a1ITC/mgDbGd898+eNqXcM4bYBoWRrlI555JFRl6UTdMe0KHVgDoXBZe3n5VaWfF1knlhCtmNI31baXWbOCuDn6Jq02/BEfolk5LtAqnQwaMZWTWxYMCG1sCdLvkA5YH07bVA8vMRxe2IfUHjn2woCo8YmUAL2+cuR2yDiuyy9q5DwqADjmtUQKzThWVQpb5IEeEDsBkZ88E43q3Ct52ZSuvzc6bRRRXXOWFBooNACvgn+OJv6En9u9W1RHBf8cSf0JP7dqtY5AwBUgg9iDkH66x1O5m+n2IhOB/8b4n/AEsfdbRU7pHy8c3HEz/00j7IIRTytNPtRkq97CtHjE+hNelvk1Zy407BBkrlvzsAY2z6jFe9/drFG0jZIUZwO5PYAe8kgfXWhw/hRdQbga3La2zuqtgDCDtpGAO3lnuaTxFZQVmXoUnN3RtcLvDKhZlCMGZWUNqA0nbfA7rg9vOtylVuMXcijYdJWb0YlioOPUBcfAj0FNaZRnnBMpVjjNoKKKKaLCiiigAooooAK5Xx9jHxO5DHEJa3eYAeNklXoPg9guCM7Zx2Irqlcv8AwgQMOJxkKrJNakOpJXWIJOowUgHDEAAHHnSOIX4H8N3ljzty1NdtF0THoaN7efUSCsMskblo/Vx0yAD60pPC7OeRFnuBMXadkxDgMIbfoS6ywI6gwGJAGWAwKveEXqzQxyqMK6ggHyz5H4dqiE5XjtbtbmW6jjbr3L6GkYqYrlSAFjJwhBYsWAwcCuXTl0szoSQull4ZHFLPrvJoZvkmBYxxNqttJbx6FbMcfziTv23xRdi2t5ooI+H9Y9NJY2u5Hk6QlIXAysmjGlfQe+sHleygtxbXF2sg+SyIYBqPTbK6yutjqBK7kfO2FF5dcFjjiR5ZLjooFz12B0liwWTDoDg/ROcelXuvpFmdKsuGxQqVhjSMMxZggABY9ycdyfWuBce8PFpF1ARhHyrNpYRxSMxVmXdSSpbV3CsO/er67/CgknhtIZn2G/QdyT6Ki4zj1LD3ZrnnHTPLcreXdrLCh6gMkgaPWdLtGNOcrhQF05Oceed600022TLbodrteabRRCsksUMkiBliZxlBp1b/AJoAHnipafhdq121yt9FqmmEoWM6+pEYxAFYKf0mdLdskitm95Pa4GpVjja4tZY7hyqhuoWRoXYL3YYOcVtJyPIImiNxHpkCib5FiT02ynTZpSygeeSd9xiiOMdmDuyY5ZtbNLU273OtZEUo9tb9GRGVECk93eV0lUfNOQWz51U8sGytszx3MpifFvEsu6qsDHAVgNWgFiNTnbIHpWtZfg4WOeOZbjS0RBj0J5KmhQysxU6cDfG4z7sbkHIkSbe0TmM5UxkroKOyu6gadizKpLDfuBiplOPshJm9JzfGI0klRohIrNFrxlyrYRAFz45FIZV7n02NQNug/HsMixqutmLFQBpZrSXXG2BuwYHJGQSDvnIFynKMKltEkg1TQynJVjm2PhXOM6SMA/DPcmoCyvFbi1tiXI6rfJZU9LVFOCjbatSnOcn6WPIGrUMc7xK1b4tM6rRRRXXOUFFFFBIjgbHFHP8A9PY98dpvU9vjTTlaQLCVQDSHI+cc7Kuc6mBznbsKUM+nivkc8Om+d83wzJ873b0+4XOulvk4Uw3Y5BPhU53Gd++++MVjqdzN1PsQi5b/AJfif9Of+whp9SLlw/4RxP8Aprf2ENPSa00+1GSr3sQ81SKwggLHXJNGwUdysLiRicdlAA3PngedUcK4UVO8CiE8klyTq1lkjPkIUc6dPrrOWz5gj0qmrk8VUzn08HS4eGECb5ng0PFchihjdNTA7GJnUSBx5qB4vcRmnYr6vINakYznYg+YOxFKeCS6FFu5+UiUAZO7oNlceuwwfQg+7Ojgqm8WI4untJDNjjc7D31GWvNxvLxIrX/i6ajLMV2dk2CDJ2QkjxeewFLOdOYFurj8XIjsgdRPozrkwCxjiAGNvDqJIxW9ybwB3tYXCOnVbV5AxkNuzAg4ZRqEakMBjLeJsjTUrJOwqnQbjdlzRSDi3KEyq0lvf3YlAJXqOrxsQOzJpxj4Yr35Q4s13ZwzuMOy+MDtqUlWx7sg1enWU+iKVKMoK7HFFFa/ELxYY3lfOlBk43J9wHqTtTW7CTYqV515dluntpbdo1lgZ8GQEqVkXSRtvX1wzniCVsOGizjRr7sG2yQudOD3zsMjeqG3u45CwR0YocOFYEqfRsdj8aWpQqLo7kxk4u6IW35IvREkTXselFCqOgWCgDbSGk0j46c16Wv4NioOviF62fnaX0atseI7kjy3q9rzMw8t99O2+DnBzjtjz9KhUYLwMdeb8nAOO8uC0F3DkhQsLxiQAk65Cp8S7KdvLvjY4qv/AAi8sW1rZ2ixRIrC5jUsoAd9QbOWIyd/XONq8/wm3Obi8jxj/AV39THNqP1AP3+NNOQ77h8trELrXcXkkbB1lieWQruMRjScJpxuvfud6zNqLkjXFOai7m7YcanuXCrOY1ygiZImMZlUeNWYBdSYVtmxucfRrV5w407R+yzLAJonDapZVVZAVYBwiqceA5I8jmqXlfh0aRxnpzxLFqEMM2gdIHI1AJ3JBPiYltz6moXnqZRxi1LuocB1bVGURYWVsMz6jqADP2x2PbyyqMZS6GlpxjdmeD8x3LRLawSo0aru0RLTINwADDEQoJII8OwGM17/AIy4jI4tVaSVgurd3tXC7+J5dCF9wFAA8989w45A5XNjpYTrJHlmRkdsShxpTUuAuAv87ftgd/rit67cZjLLlILeVn0ofAsgBUs/ZtRVgFA2IPfNWhGEp2K1FKNPIgbvnLiDSmF1ZiknSQCSUANgnDNEVZ27fO3x9Zp9xjl+86az397DHpACgiWQxnvoTD5ds/zmPrjFbt1wq4k4hNd20BlEUgZTkLHIVt2jZAdWSwY9wDggit+7umnktZZYQAFbG+QpaNjLHufFJgLh1AAIdc+Rc1Tin06iVnJr0I+WeBC8Vmi4rK5JJd4ojHKCdsSOx1duwPkKoeHci29vNDJ1bh3R9SgaAmoqRl1SMYBGfEftqevL88Lm6tues9zg3EMmBowFCSh0Xwx+MDfPf41v8N5wvZCOlYh+ozEleqwIXI1KzKFI8PYH6gTTITpJJvoLqQq3aT6HRaKk04nxVhlbBBn5utyp9+oE5X3Dz91JOY+ZuKWyM8kMcSYOhhA0mTg7OVmITJG2c/dTeZp+xPLzOj0Uu5bvWntLeVsapIkZsDAyygnA+NMaehDVhGELcXjUZybCcbbEZli7U54NA6IQqMFLZGkjScqN13bY+ue+dhSM4/GyZJA/F8+SDggdaPJB8j76c8sz64iZGcPqIYFwuCABgLgYA7Y+81jqdzN1LsRN8GvHSfiWmF3/AMNckhkUfyUQx4mHpXrLbPdspuCY4F3MUbErLnt1ZMDUo/NUaTk5LV5cNt2eS+CsFxfSFsrqDDppsRkeePdtTO54YHUgsS23ibxDY74XYDPbbB99Y6nEyX5v0BKClk9xjZXkOnEJVlU6fBggFfLbYY9PKtprhfWk0fDgBgs2B2Vfk1HwCYP2k17W1qqZC6sH1Zmx8NROKyOSH6yNpL9tZBQBcZVg2Sf5y4GPqJpbx1Y5F16hG6LrSUjHTI8yT9E9iPMZrS4rxbTMIbaIT3ZX5uQqxIT86Z/or56RufIVqy8vdaQR3TNdy7M6ZMVrCpO3yYPiOxxq1E4zsN6bBO99i8W5rboRnKs8N9xu5lSNul0iS6u6ePwgupUqQGORjzFdaN1IiHpKGIGyltOQP+dg749e9aSQ29qywxRRxdQE+BFQYQqNyBvuw++t23RlZi2nTgY9c76s+WMY++irNynfwaaUIxg15JbhvMVzxSFzEotYixjMjN1Jdtm6aABQfLUSd/LamSXkNhHHAsbiNFCodSAN7gXdSW75qOZoxY3YABS0vGcpuutXk16MjB1YchT+cq0z4pysijptHLcyTKcTOgnnKkfNiDYigCrgdRyN87EmtVKo4t2OfODqP9Mqfxq/6tPj4xZ+zqb1IcyTcSuDIsULi3bACnpCQhcHO5JGWztncBe2+fTkaaeKeWykYTJGusSdQyNCWbCwu5ADNp8W3b7KtqVW4qp2sQ6STsclPLN8w1GBhq2Ya0JwT5Att4c7DzAre5ftuJW82I7fAwA+sAKyhs/P1YzjO4z873Gulmsis0KmDukVVKK2J9eZblJNE3D5sHs8LCZTvt5Lj35xTM8WyDiCcH3xg4Pv8eD9RrdrzZW8WCufo5Gw+O+/n6Vq5+p8JdOJA/hIxKYW0OjPDcw+NcE/Jax2JyMqfvrW4VdNJxOALnqQwItvEdkaJ4QXlkl3OMkgKATkDtvW7xmWO4vLhZHTXb9NYo5idGl0JkdVHdiSFyQdhjG9RHBbx7a9mbZMvo0oCvhAGlYmYDuxQBRjvk7Cm5ymm35NNOOKTOywTTLKBOqBGz40JwpAzh9Q7HyP3VyfnfmRZuJh45EVYopYgWUjDdNwQwxk5JwB61TycWlmV1+UdShIZV1jILRlSFyRqYZBIxtTXiH4N4bm3B1A3G7pN2yWAOG0YyucnI3ycilQiqbu9zTUnKqreBvwZZEhje4dABEpK409PSo2Lk7gDuSBuKmhxaYXctxJFC9pL8nDNqKxjoO4HVZVbGSzgE4U+u9bMXCry4QxLJLoK6XeXp4V9tYYKS76SNgFQEdyQcmj4JZxiM2keJYI0ZZncaurJIcsM9j3cttjLAeRqU1B5RKzUprGWxJQ8x3cM8dnG8aoZ0iBCiXSkkRkyH8IYjtuvxyaccQk/wAKIbLSCABMjdkR9cjjGwYMEHh38Q77Y5ddQNYR64SqBrkSR6g7GEMjKpPgAZlBzkE+exq54fouLee4ikljurcETKT7RpkgJcaC+TgnO6EZBIIqKid7k07Wx8iz8IERW3ChCzG41iRsqAp1tofPZSqqQuMYI8xk0ltfyJy8ZIXaKWNdIcAeEpOFbSCMFMagDjcelSHD/aOL208zOpaMPogUEs8hjZMyEsNwMacAAZ7U95Zv+J2lskK8N1ICzMGmjHz2yVRdfhUDsMHfyFR4s90xbmrmj7XPmdbmS5QxPcBTbtIw9qIjeLZd9LKWKqfD3FWf4RYnbhmXz1AE1aThtTLoOjyySxXfbBb3Vzb/AP1Lic8vStYoleWQhF0DWCvcElgDtjJYeR7eTG+bjdxE0UttqD/yqmaJlcZyAF6o6YG2ynfG9TJO6bsiMkin5Ju7j2C00wxFRCgBM7AnAxuOiQPtNOxc3R/yUA/7V2z/AOUMVq8o2bw2VtFKul0jCsMg4I8sgkH6qb1WXGVU7JmRwjcQWEsn43Uyom1hN4UYvkdaPIOpRv8AVVZwa9R0JEGjB7KAw3UHuAN8ED6qmrT/ABuWyRo4fJ23PimXt7/DT7lq+aSIs0hPjI+acjGNjvjPfOMj3mtMJOUVJ7joKyEHAP5XiH9Nk/2I6c0m5f8A5S//AKbL/spTmudV72Ue4Up5k4i8MYWEBriZunAp7a2BOpv+aoBY/Cm1c/s+b0HELmS7UxC1UwwJuzSNJJ4igwMsyiPb0NFON3/BanHKVi55a4GlnFjOuRjqmlb58rnclj6DsB5DFevLCg2/VPeUtKx/nkkZ9wXSvwArNrxNJx4D2+cpGHUnyZTup+NaKOU4ONPzjAEHxbCD7zTou7dzoSWKVhJxcN0EvS5UazI+RnELldAGfm4CRE/F/WmdrxcPGAXIyFByNxrC9z6ZZftFbHE+JrCjRxqJXCEdMdgAv+UIB0r7u58gaiIuWpfZ9Ec7oXZRl00kFUVPBnxY0qBhvnaQdu5FONv0RKDv+T24DyelxczXMplVDKMw/NjmeDbUd/EnUDECqPmviup1tTMYYhGZrpw2grEPCqa/ol29N8Kcd6nuTeZrieIwW0GZIiVmnmfEQdmJZgFXLknJ0gDGR2r25P5d9sllnndpoll8LlRi4mTYy6cFekhyqJuBgnvTFGUpO7EzlFRxjub3B751iAseGyC3+gxKQh8/S0t48H84jesNzHeaiqWIkYHBEdwG0/zm0aVPuJzVXLH7TI0YJEMfhkIzmQ4z09Wc6B3Y98nTnZhTW3jVFCqoRQDtsAMfDbHer6EPKEYojU41cLjr2E6DzZGSYL8VU6/sBprY30cy6onV1zg4PYjyYdwfcd6fgeROrOTuB2z229Ptqe45y6GYXEBEVyB87fTIO+iUfSU+uMjy9KpPhovtKuKNqvl1yMZI7bjvsc+fr2rR4NxVbhW2KSIxSWM/OjceR9Qe4PmCDTCsTTTsyhzHmieSHjKseqsc8SxgqrkOwPzRokTce9vqq0g4TZXsCAMrSqDl8YlXUclZEdmbHbKk/DG1KPwl8K9ojtFDFX9qQKVODhgdW/cEKCfqrefg6qj9REMcanpFQTIqqvYE9iN/M5Pp2p7rWgjZQjkhpBwAjUJHhSM41iCIwmQKMASOXJ042wMbZGaccMvI5FPR3RTpBAwhwPoHsyjtkbbe6pSC1hQATQs+OzjXMh9/TJbQfUYx76cxcwRLsBLj/wCxJgf6lCmnsacRLzlaHrBQX0yBZDGpIWR4HUEPjchkKrg7eEE9qYWnGxGAgt5UYDwxqq6QOww4OhR8cefek/NytdBJMPEsOShyySOzgLuFIKqM5wTknuAO7aPJ1AuNOV0FcF8Ls+vORucjt61WU/TBKxCw8KN/GbchFld5XQscspRydQAudu4GekMZ7Cn/AC1xW3s06Rh9kRBmXqHU5kJwS5XJxgfPbGcjG1bicHWS5mmBf5LBXRgMsjRqMq3qEC7HY6yDtTUzz6owywzFxlHkQoy7Zw2kMucemmrSrwl0YuMXF3RE88QrHNw++gzbzXFwI3C+HqxltmkXG5K6diPpDO4roZfGrOwHnnyA7n086n+ZuDG4gnMro9z0yYdtIjMfiXpKSW+fpyx77DtgVr3vETPwt7gqvylqzE5wRmPOO352fP071RzjUtj46GavGzuc+5FVI57edpreIMLgh5SRuZFXYahrbGcDbz71Ylp7C8haVjMtwem7h1BdmcLEVi0A+BO+5JGTnYVGcZsiRHeaSFaLpR4RQIp9ni21sACdstjHpVXJdt7Zb3R1ywxZhklkRU0Nc6QunSo1BX2LhQBqHfBrVNE4rF+zoKOCMggj1FZrziDd2xvjYb6TjcBvpb+eBXpWAzCiwJ/Gk5XuOH7d9j1jjtv5eVO+C7I3TPh1Z3DIclVLZCgDOc7+fffvSXh2fxpPpGT7AMAYyT1mxjII+0U44LEYEZCATq1E4RCdSKdwQDnyz7vLsOnR7ENjsJOXfn3p9byb7tI/dTmknK5ytyfW7uPulI/dTusFXvYt7hUBIYTLcrNGrie5cZdcqOiioMNjAIwT3z3PbJF/XLrPnWOGS4hkiZlW4cs+ksoBnYOx2xhAY/rNEE2nYdw7SldjG4R4nWRup0SFMTK+kpqXdJH+eVzkgFgO2/amE3FlktEtWPhEkYd4yQsSowkAeQbBiVC+EtjIyx71qW/ONpdKVfGWLhVOfmpjQzY3XXqXT5kkYpLe86QR9VZ0eG5gIQBQGZwfJgThh6hjn0wadFztjY1PG+Vys4dcrbOY5JEywZ1VVONOR43fBxvtknHx8t2LVIo6yrlCGRlfOfD7seZI9MV68ocItpLTqsY5BKeoSreCHwAaY2zqQKM9sblthnFRUXHLVGkaK6cQibwq6mTCqoy22Csb5JB3G6nOSaidBqN/JEaqbszZ4bEbbhBlQrrkV8HSdfUuZAgw2e2Svl5Cr6KJbGwWNFBMUarGrDZnBVVz8XK7+81Exb2PClAyj3EJPwBLr94Wrzmk4hT068Ofh1V/fWijs39MiN3hloIokRTqx3J7sTklj7yd/rNT3HeLTPJ7NZ9PqaA0sj+JIlOQmQDl2YhsDOAASfQ1CL4Rj02+yuVX3OaWF7eRS28zO7LLGYwDqXpKACCRgDB9fOrzclH87gzW5f5gv+tcQzTATwMNQZVMTqScHIC6QRjfUMDGzEkV1LgPEhcRLKBuQQ2DnBQkEZ899W9cR4fFLcXj3UhaKWR/CqMngVVICsXyCeynt4tiQdq65yEjeyhnJJkZpASMHDsSuRk4yuDjJ71ZbdSTQ4nbiDiEcy/NuFMMn8+IF4z9gkX7KcUs5yn+XsUG5a4B+pIXJP3gfXTOsXEr9C57kd+ELjC2ptJH7JJI+M41FYWVQPeS9a9nzJagyCOdh8vHEhZuortJjJQZzpzqBOcbE1T3/BYppkllGrRG6IpxpHUxqYZ+lgYz6E1z7i9hw+Wfh9pAGlaCVY5WQEhUOciR1GkkyYz/ANaqRjGSS6/7qOo1Wvyi19rjkhINwmUkCPIngXqah4d898gYye9MQFBAJyxB88bee32fbXJr7gsZ4j7MHmiaS82i36JjWPOsdst3Hfzrc5z4fdW9zAY5ZXmETmJ1YtoUSKG1qRuuk4wB3OTnFQ+GV+jNaq9G2tiq5ouo4bSdBIiOo1KM6z4WDLkMfExxnB9alOJ8LmhtIZmmlja4ZBLMHwFEx1sQuvO5J7Ab+6tzlbmON4TFfzSIjB+oDhHklO7htAz28KpkMdtsdnfHbyzu7UWjQ32jSoRhCQwKLhTk7fbToQ0+jFympG1+D6J0tLMiRW6njn1HLs0y61JbOdQTRgb7faKuElFKvIXIDPq2zjOdh6DtXFzaex24T2yf2iLM0UMcYZ0lZNAMrANhdAAA2xk7mtu2sLk8Xjtop2iMFvlcPlVDaSyrlCMFiNip7fCkT4bNuWREKnpHUZbxW6UiRO2s4JKkFB2OVOMbnf6z5Uk5XtdfC441VWDROFDfNIYtpz7u1SvLtzxW4SaD2tFSKSSIzEapQyAgKSRuhJHixqGPKuhcJhWG3iiXGI41UYOfmKB389xVVDTVr9bia9RSskRfIXDbg2zdRkG5iCP8rC4i8LO6MRk6hnUpBwB5Gvfi00cfDbyNxDFI8RIREZdT7kFJGZhICxBGk7ZPmamuB8z3NrG7XNrqSARrswDIJy7EsCd2YMNvcMin9xxeW5X2RLR1OYSwRlKRRNMMZBAO6qchQR760vNSu9h1443+F9BnSue+kZ+OK+6KKyMwirhz44pMdOrFhnT64mO3108sYEIJFuNyDmPIQ5RSCMgb4wD8KQWpA4nPnseHHV8BKe32mqbk9NNuAAAA7AeIscZ8yR38vqrp0exDY7EnyeMRTD0u7n+3Y0+pLywMC6HpeT/fJn99M78OY2EXzyMKfTO2d/MDJ+qsNRXqNC3ueM3tOSyomgMAF3LupIBbOQEwCTjftWZbKGeF0wjRSBg2nswb53iXzz5jzFKrGW4RbpIUzCkmIxKCzT+FQ6jWw0pqD+I5yWJGw38OZbd5LdoYTp8Skpkojop8UeV3RWG2376bOMI2XktZI8uDxQPxV3tzGwitBG5jIIBMgChiPMKgHwqS4xw+4dOIlOGyu887aZyoyI1cDwqfFuFbBA+lVdw/jV5AgSLh9oijYKk5UfZ0q+OMcavbhAptAhwR4L5o1yfP5NAxx6Z8zUxlFef7H5QwUbk5xtoGv5OpcyQWs1vGHaL+RlY51JKwBCsVHuParS04jay6vZkim1QkHQUyyp4VjYE59e+wAqR4XY3y5QPZRqpV2QEnEippDsMYyT4zsMnHpXpFbRLdRTXl3AzxuZNFtEOtI7D6RUl2Xy0AYxj65eMrK4uTUncZcxWEwtzcHCG0lWRYkZumI4AraUXADEjVlmGxGBVrxQC6tCYGU60EkJ8mK4dTnPbVpzUnwu1Unq28ha0lQnpsu+rRhi+VzrZgSxJA7jBJzSy1u7vhLabeNrqzPi6Gr5WDJ/yfclPdj7O9MjUjGWJVNbHS+EXomiSRM6XAODsVGPTHcHYj1zSbmzk6O9ZXJ0yICFYYOzEHBU9xkd9iN9+9ScXPttA5cGZA5zLA8MisCe7xHGkH1TIB7g5zmvs+ebCUArdQAkDILgH4YbB+2nlhZw7koqVSWUui7aAulW2OOoSzOdhpyCNQ2bUKsIRpBO2NsYOc4Hp2G+Rt7qS3XO1hHubqH4dQHP8A1VySal+Mc43N0GSwglKnY3Ei9JUB7mJZMFmx2JG3oahtJdQGEJFzxGSXulqpiRu4MsxDS4/mgKvxJHlT584OO9JOWkeONIuiI0XP0y5JO5Zm0jUzEsSf/mntc2rPOVxLd2RnOHEpEeJDLJDCwbqzRw9VwRjSgXB053OrB7V4cM5ktre2W2tp4oUHyalo36z7eOVgdKpvqOWz5E+lXDxg9wDWvLw2JxhkVh6MA39Yq0KqirWLwqYnnFxPh0Mcb9SCNWGULkK74+kNXjYnvnzznzqf5l4nw680NHedK4iDCKRAx068ZDKVIZTgbU+s+B28RJjhjQnuVUKT8SBW2LZfSjVV9hjrtq1iY4JcSS28TzIUkZAXUjGD8D29ceVKOcIb1xptwemVOrQQHLahsWYgqpGd13q/EC+lZ6S+lKi7SyEJnOhdy2aNDDBcQRy4YOwR8SMPGJZlZn0YA0tjVk+4VRQ828Pj0+zW8skhZkCRQ4lGO7PqIKg+rbnv76pOmPSjpj0H2U3WvuhyryRHrD1LgTxWr2obUZwzgmYkeHMaEqCDvqyD5b52xzLw25nSNIH6ahsyAs0fUX06iAsv1d6sgo9BWcUtzblkKcru5y+Phx1T21xYz9FxqAtXZldw/hZpZXyx0/nnbAwN6qLQTyXguBAYEMXTkDuru+k5jICZAxlwcnzFU+KzV5VXJWsWdRtWCiiilFBPbH/hSTJIH4vfcbEfLd6qeUHBtlwQRqYDHbZj5A7fCpnhZ/4WlJGoLYdu+czHbHvxiq7l+5EsCssYiG40DHhwcYwAMH3YGK6dHsQ2OxHcv/Pvh6Xkv3hT++nFJeXz8txH3Xr/ANlEadVgrd7Fvcw2cHBwcbHGcfVSixsbiMvrlWZSdSh1Os+ADGvOlQWBOAuBmnFFVUrKxFzzMKnuo+yspCo7KPsr7oqgEVFys0xjjnhiVYkfVKY45mnklk1Fl1g6RjJwy7E4GRTa15e6AAiu5oB2HTS2j3PkMW/3U7gVgMO2o5O+nTtnYYya1OI8LWY5Y74A3AOF1am05+azYA1dxitCqtvq7ItkY4NwwWsZQPJJmRnLPpzqlfU2yqABkk4A9a1n6Vq2uRySxYDwZPjYFixUEn6IyfLAxTZVOoksSDjC4GBjuc4yc+/0rEsCsVLKCVOpcjOk4xkehwTvS8+rv5IueL2kzyxgaBEN3LAEtsdgM5Bzp8vXfyrUbgwd3E8VtJGd0HSGpfc2rIbI3ztg7b01rDqCCD2IwfLv7xuKtnG1rBc1LXhcEf8AJwxL/NRR/UK+0ikEpbWDEVwE07hsjBz6Y1d/Udsb6PBOXorXX0y+GlaUjVgZZdOMADKgAd8nO+c03qjfXoyBZxPiUkTxgQs8bMA7rkldWcYQAkgEDJOAMj30yU/14+z91ZoqGAUUUVABRRRQAUUUUAFFFFABRRRQAUUUUAFFFFACjhAzxS888WMY/wDFJJ7j6ehqo5RjK2sasrKRq2f5w8Rxn/cfAdqmuXh/whxJvS2gX7pW/fVByvqa3BZTuzYywJxnbcd66dLsQ1bEzy8PleIH1vZPujjH7qepET2FIuWjk3Z9byf7mA/dVfYxj7v66w1Feo0Le5orat6V9extSnmu8n65SGR4o4YOtK40aFy5xq1KWYlUcBVwM7kjzScJ5uuOh8pPALgxtO6S4BiEaJmIrhCHZmJGQdIB3amcu/ZOBY+xN/uKz7EanL6/uQZSly5JkjihUrFGMtGssrMWU40Rk9z3G4Pavfil9c22pfaNTNDqhyqSEEaQRIFVclnYKrjC74057nLfScB77CfWg2J9akbnjl3DIqpK0yrIqMWVT1HOqPA0KNKGfI9wi9+aZcn8daWUxZlnZVBkbKCOEamUa99ZmYgsVxgDAGMbnL/QwHRsyO5rPsR/3FI/wiXjyRvaxRsynQs7BgoHtDhIkB7kliCQPLGfnV5WfMkx6kcQlluOlHpjMapDE8rMqrlsSEqFYsx8Ph27gVK4b6GBRewn3/ZR7Cf9x/8Auoe05suYbdCrGToLmYOQ7ssb65TqAGX6bwKOwyx9KbTcTu4UuEM0ZlSESqWTqKMjdThgyuZTpAbbSBgHBofDfQwKL2E/7/8A9rPsB9a2Or7Nbl5naQopZ2IAJ88AKAO+wHw71zu35mupHhWWQwyFnSQIQPBDIyuUzG4LGQooJXtE24yaFw9/IYF57AaPxean+XuaGuRHDG5eVnV2kwCBGWaSQDYKQg0w538R9QaX8b4hIt4EF0xzNpjVpFiUGNNUgjULiRtUkC4cN2epXDfQwLD8Xn1+6s/i8+tRfFOY5pLdGimV5cPJKoOgQHSIhGdKlmcSSoSrYJK/R7V4T8cvGkSLTIqqdaOsZYxrLDiFSN9cpxLu2wZlz23jl/oYF6LCs+w+6oqHm9jBg3Kidy+rADdLoIF0IuCOrJJg6NzhjttRa84XEqu0WesvSLI6L0IzI2hYGIbqCdictsQunGB3M8t9DAtfYfdWfYfdWT7TGqKFjnO+t2fo7k/RQI22O2+dvPvU/wA9TTBgscsgHRlk6UYALmMKqhnHi3lkjwAV2DZqFw69hiPvYvdR7F7qjeEceuLqZYOo8BJlaQB4eso6rJGqhw4YBInJ0g+uaYcY43ObySOAyHooqrGoA60z4b5QtEQIgCoLBlx4+9HL/QwKH2P3ffR7H7qheE8fvC1sjyShEEjTOYxIz9K5kUIwRW3dUKhgQNvPIp1wm/urloCszIssRM4MBUwsjBtMZYDDESBCSGGI8jfNHLfQwH5tPdWDae41Nc88bnjuNFqZWmjiRxCgBSQyzaR1cjZAqsO4PjGK0+GLePoSW6mhZhP1OoFyjQPmMl1JUJ8quQD4ggGe9HLfQwKxrb0NeBGK9OXbsTWqMWZ2UsjOxU6mjYgkMihWUnsQBtjzzRcfOrPOOLsUasJ+XwPbOKZ2Xow6v9G+fuql5YU9DcnOps7aT876QOcH66meAHF5xQn9BD5426b+fl8aqOXFXo5VQvibIGrvnGcMcj4V0qfYhq2I3k3+RmPrdXP/AOQ4qrtJsY9RUxyuuFuV9Lu4++Ut++nVc+p3sW9zfmijfXqjU9QBZMj5wXOAfcMmvWWYN84KSDkZAOCO3elmaxUakvYXPe4s4HILwxMQzMNShsM/zjv5nA3r5hsbdVZVijAZ1dgAN3RgysfUhgCPTFeVFGpL2RdjRLoKMDSB3wMDucnt76x7UNRbw6iACfMgZIHw3P2mllFRnL2TdjJ7hDnIQ5IJ7blcEE+8ED7BX2LtdRbA1EAE7ZIBJAz6ZJ+2lVFTqS9hdjGCWNBpRUUegwBv3r5ikjXVpVBqOpsAeJvU+p99aFFGpL2Fxo94CMHSR76yL70x9tKqKjOXsLjVb34fbWFuQOwUdzt7+/20roozl7C42N18Kz7X8PtpRRRmyLsbNc/Dbt7q8ywJ1FVzkHON8r2392+KW0UZy9hdjQ3nvFY9s94+2llFRkwubkDRoSyqise5CgE757j3k17+3++llFTnL2Fxn7d7xR7efzhSyijKXsLsZC+94+yiS6DAq2lge4IyD8QaW0UZy9hcYtcAjGQAPStCRskmvmgGqu7AW8u/8f4lnH8hAd9ttMn3VTcrwaLdV1IwyxGg6lAZiQAfhUvy9EW4jxFRgarWAZO+56o3HpVdwWx6EKx7bZ7dtzn0FdSn2Iatjn1vfyQXN+vsl3KGumdTHFldLRx7hmIBywbtmtw8wMO9lfj/ALDP9TGs0VSVCEndkOKZ8flMvnbXo/7rJ+4UHmhP0F7+yS/3aKKjloBgj5/K2H9Fefsk39ys/lZD+ivP2Sb+5RRUcrAMEZHNMZ3EF5j+iS/3awea4h3hvB8bSb9yUUUctAMEY/K2D8y6H/dJ/wCHWPyxtvPrj4204/8AbooofDQDBGfyxtPz5P8AQS/3Kz+V9r+dKfhbzH/26KKjlokYIx+V9t6XH7LP/DrI5ut/S5/ZJ/4dFFHLQJwQfldb+lz+yT/w6x+WNp5u4/nQSj+tKKKOWgGCA85Wf6Y/6OT+5R+WVl+mP+jk/uUUUcrEMUZ/LCz/AErfVFJ/crP5X2n6R/8AQy/3KKKOWiGKPn8s7L9N/wCXJ/crP5YWf6Vj8IpD/wCiiijlYkYowecLT89/9DL/AHKPyys/0rD4xSD/ANFFFHLRJxRj8trHzuAPijj+tax+W9h+tR/63/xRRU8pH2Rij6/LSx/WAfgj/wB2p/jfGEuJkaO6ZYk/ycccxaQFTqDaY/M4HwGe9FFSuHjHqGIss2ZGkOu7wc6X6N1hQwyyiMR4AL758l2G+9e/DWjjQpLJcSMzRnq9C6RgFChlUBNgQvzs5Od+1Zoqzppk2LXkKbrX99OqSCIxwIjPG0eoprJ06wCQNWK6BRRTErKxK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0" descr="data:image/jpeg;base64,/9j/4AAQSkZJRgABAQAAAQABAAD/2wCEAAkGBxQSEhQUExQVFhUXGB0aFhgYFx4YGBccFRceHBweGBkaHCggHRwlHB4XITMhJSkrLi4uHh80ODMsNygtLisBCgoKDg0OGxAQGywkHiUsLCwuLCwsLCw3LCwsLCwsLCwsLCwsLCwsLCwsLCwsLCwsLCwsLCwsLCwsLCwsLCwsLP/AABEIAMgA/AMBIgACEQEDEQH/xAAbAAADAAMBAQAAAAAAAAAAAAAABQYBBAcDAv/EAFUQAAIBAwIEAwMGCQYIDQUBAAECAwAEERIhBQYTMSJBURRhcSMyQoGRoQcVFlJTVJTB0zNydLGz0iQ1Q0STorLwJTRFYmSCg4SSo8LD0WVztOHxF//EABkBAAIDAQAAAAAAAAAAAAAAAAADAQIEBf/EACYRAAIBAwIHAQADAAAAAAAAAAABAgMREhMxBBQhMkFRYSJxofD/2gAMAwEAAhEDEQA/AK6245xOae56T2iwxzvEgeN2c9PGSdLAedbRm4qf85tF/m2zn+uWvDlT/O/6ZP8A7dPa0wpxauZJ1ZKTSFGOJfr0P7KP4lY1cV/XLX67U/umpxRVtKPoprTFGrin65bfVan98tGOJ/r0P1Wo/iU3oo0o+g1p+xQYuIn/AJQUfC1T97ULacQP/KTD4W0P3ZFN61OAyawx6gkBYle2pVbcBsdvPAwMDAOTmocIIlVJvya/4svxuOKSH3NbQkf6qg18mPinlfQf9a0/+JRT6WTFazyEnA86W4odlIUBuKj/ADu0PxtX/dNWTPxUf5xZfs8n9XVr7HETKv8Ag6MdWwldcRrjbOkkM+/kMZ9R3rdtoNGdyzHdmPcnt8APcKtGmmUlVkhb1OK/rdoP+6t/Gr5zxX9ctf2Rv4tOqKvpRKa0xNniv67bfsh/i0Z4r+u237If4tOaKNKPoNaYmDcV/XLX9kb+NR1eLfrVn+yv/GpzRRpR9BrTE+rip73lsPhan98tAPFP122/ZD/FpxRRpR9Ea0xN1OLfrdofjat+6avpbni36eyP/YSD/wB2m9FGlEnWmKGn4sf84sl+FvIf65a+SeK/rtt+yHH9rTmijSiGtMTa+K/rdp+yt/Go6nFv1q0/ZX/jU5oo0oeg1pibXxX9btP2Vv41HV4t+tWf7K/8anNFGlENaYn6vFv1qz/Zn/jVjrcW/WbL9mf+NTmijSiGtMXcr8XvGvpLa6eBwsCyqYo2jILSFcEMzZ7VZ1EcE/xxL7rJPvnares0kk2jXB3imyB5W73n9Mn/ANoU8pHyz8++Hpey/eFP76eVqp9qMVTvYUUUVcoec86opZ2CqO5JwK1Rflv5OGZx66VQfV1WUn6q8kZY5neZGJz8nJp1oi6RsMZKHOSSRvnv5Bja3CyDUro52DaWyuR3wMnHnVHJl1FGhcyTOulYpIiSAZC0XgXI1EAO3i05x4SM4rat0jiXKDOo4Z/pMRtqdjufPevR4VC6FUKmMBQMKBnyA7Uqn4CjSNMqRmRvnLKoYHSMDDEak7Dtke7JpTbbHJJI2JeLwqcNLHn01gk/BQc/dWtaPPK0hWTpxBsRnpHWw0gk+M7YbI+b2HnW9w+YHUujpspwyDGBkZBBGxUjsfuFbdMjBCpTZrWFmIl0gs2WLEtjJLHJOwAG/oBWzRRTBYUVhmAGTsPOk95zZZRbPdQA+gcM3/hXJobSBJvYc0VHzfhBhL6LeC6nbGRpi0LgbZ1SEbZ88UvuudrzVpWzijGCxaWYsEAwMydJTpyTtk70p1oLyNVCb8HQKK5zZ8wcRuiogkgcZ8Zgt3cIuDuJJWCk5wNPc1ttwLicpDNc3PTB8a/JQMw8hGoU9vPWV93rS3xUEXXCzLp2AGTsPU7D7axFIGAZSCD2IOQfgRXL+I8gy73V18okJ1GJ5WkZ031Fi8mhcDcBTvg/Cqf8GMwawUDOEllRQRghVkJUEHceEjarUq6qOyIqUHCNyroorDHHfaniDNFas/EoU+fLGv8AOdR/Wa0H5ssQce1wZ9BIGP2KSajJInF+hzRU3Pz3YqCetqAODojd8H02Xv2r74Nzjb3U/QjEwfQX8cRjBUEDI1b9z6VGcfZOErXsUNFFFWKhRRRQAq4F/jif+hRf2z1b1D8B/wAcXH9Di+6aSrgViqdzN9PtRz/lv+X4kP8Apz/fDEafUj4CMXXEx/0zP228VPK1U+1GSr3sKKKW3MYklZX3VVUqmcK2rVlmH08EAaTt5+dWk7FIxu7HrdXjBisaamUBmJOAobOOwLMxwdgPLuK02QCVZZJ4FKE50gITkEaXdnOV3zjHcCvtOHkM3TWOFTjLIMu2M40gjShGTv4vPtW7b2EUYASNBjz0jPxLdyT5k7ml/qQ38xNJ+LtI4SFOrsSXDaYhg4AL6T4jnOFB7GtjpztjMiR7Y8C62/8AHJt/qVvUVZQSKyqNmvaWixg4ySxyzMcsx7ZJ/cNh5VsUUVcWFFFFAHldW4kRkYAq6lSD2IYY3rmfIXC1uVWOPFu8UemZkRQxYeA7ODrPUVjrHbcZzXUa5vy1J7LxO7d1zHG0qgqcaFcpOzMv0h487dgrbGsnFp43Rq4V9Wi0tuSbfQyzBpy3d5WJYD0TBGge5cZ880nHGbTh117FBbpF8rEJWJxrWcY1KdyzKxQEN65q3k4jErhGkVXKlwpOPCpALb+QJA+sVznmW+sJDPcTQztIjltDOseluHuqEIc5BZZA2B84Adq50Ffc3Sfoecr8zTTTR9QRez3Qka16edUfRbBWXPcsviyOxBFWdc5fjlvbzXr29rapJbxSv/KDquQiyErEq+FGyMnIyaxwznqbNu1zLaxpM0v0JYwAkSlATLgk62AyoIOdqtKDfVEKVio54j1Wjr5sVCDGQz6xpUjI2JAzvsK4twm6us3Cx3Dx6XjcwxuEVhPHqYhypOQBk+4HtXV+ASyXNvdJLMJps6WRljMMb6Tjp6Mhk1b+LxDG4BrjtvbCG+lhCaXREAOSY1eORVMjFBhlUaskjBIIxV6TtdIiSuXicjX8pZmuHTcAJLcTOcAbsenIoGT5e7PnXnxX8HqW8TTXdyTAmDM2h3lYE9lLOxXcgZ329+9dXhOdwdj51L838Vt5Y2gaRxpmRZTGuoxGIe0DWp3KssZGwOc0uNWcnuWcIo59acvWMj403BhMhR2WOBFhPW6UTl1XWwaQbY+sYq6g/B1CoPy02s7a1ITC/mgDbGd898+eNqXcM4bYBoWRrlI555JFRl6UTdMe0KHVgDoXBZe3n5VaWfF1knlhCtmNI31baXWbOCuDn6Jq02/BEfolk5LtAqnQwaMZWTWxYMCG1sCdLvkA5YH07bVA8vMRxe2IfUHjn2woCo8YmUAL2+cuR2yDiuyy9q5DwqADjmtUQKzThWVQpb5IEeEDsBkZ88E43q3Ct52ZSuvzc6bRRRXXOWFBooNACvgn+OJv6En9u9W1RHBf8cSf0JP7dqtY5AwBUgg9iDkH66x1O5m+n2IhOB/8b4n/AEsfdbRU7pHy8c3HEz/00j7IIRTytNPtRkq97CtHjE+hNelvk1Zy407BBkrlvzsAY2z6jFe9/drFG0jZIUZwO5PYAe8kgfXWhw/hRdQbga3La2zuqtgDCDtpGAO3lnuaTxFZQVmXoUnN3RtcLvDKhZlCMGZWUNqA0nbfA7rg9vOtylVuMXcijYdJWb0YlioOPUBcfAj0FNaZRnnBMpVjjNoKKKKaLCiiigAooooAK5Xx9jHxO5DHEJa3eYAeNklXoPg9guCM7Zx2Irqlcv8AwgQMOJxkKrJNakOpJXWIJOowUgHDEAAHHnSOIX4H8N3ljzty1NdtF0THoaN7efUSCsMskblo/Vx0yAD60pPC7OeRFnuBMXadkxDgMIbfoS6ywI6gwGJAGWAwKveEXqzQxyqMK6ggHyz5H4dqiE5XjtbtbmW6jjbr3L6GkYqYrlSAFjJwhBYsWAwcCuXTl0szoSQull4ZHFLPrvJoZvkmBYxxNqttJbx6FbMcfziTv23xRdi2t5ooI+H9Y9NJY2u5Hk6QlIXAysmjGlfQe+sHleygtxbXF2sg+SyIYBqPTbK6yutjqBK7kfO2FF5dcFjjiR5ZLjooFz12B0liwWTDoDg/ROcelXuvpFmdKsuGxQqVhjSMMxZggABY9ycdyfWuBce8PFpF1ARhHyrNpYRxSMxVmXdSSpbV3CsO/er67/CgknhtIZn2G/QdyT6Ki4zj1LD3ZrnnHTPLcreXdrLCh6gMkgaPWdLtGNOcrhQF05Oceed600022TLbodrteabRRCsksUMkiBliZxlBp1b/AJoAHnipafhdq121yt9FqmmEoWM6+pEYxAFYKf0mdLdskitm95Pa4GpVjja4tZY7hyqhuoWRoXYL3YYOcVtJyPIImiNxHpkCib5FiT02ynTZpSygeeSd9xiiOMdmDuyY5ZtbNLU273OtZEUo9tb9GRGVECk93eV0lUfNOQWz51U8sGytszx3MpifFvEsu6qsDHAVgNWgFiNTnbIHpWtZfg4WOeOZbjS0RBj0J5KmhQysxU6cDfG4z7sbkHIkSbe0TmM5UxkroKOyu6gadizKpLDfuBiplOPshJm9JzfGI0klRohIrNFrxlyrYRAFz45FIZV7n02NQNug/HsMixqutmLFQBpZrSXXG2BuwYHJGQSDvnIFynKMKltEkg1TQynJVjm2PhXOM6SMA/DPcmoCyvFbi1tiXI6rfJZU9LVFOCjbatSnOcn6WPIGrUMc7xK1b4tM6rRRRXXOUFFFFBIjgbHFHP8A9PY98dpvU9vjTTlaQLCVQDSHI+cc7Kuc6mBznbsKUM+nivkc8Om+d83wzJ873b0+4XOulvk4Uw3Y5BPhU53Gd++++MVjqdzN1PsQi5b/AJfif9Of+whp9SLlw/4RxP8Aprf2ENPSa00+1GSr3sQ81SKwggLHXJNGwUdysLiRicdlAA3PngedUcK4UVO8CiE8klyTq1lkjPkIUc6dPrrOWz5gj0qmrk8VUzn08HS4eGECb5ng0PFchihjdNTA7GJnUSBx5qB4vcRmnYr6vINakYznYg+YOxFKeCS6FFu5+UiUAZO7oNlceuwwfQg+7Ojgqm8WI4untJDNjjc7D31GWvNxvLxIrX/i6ajLMV2dk2CDJ2QkjxeewFLOdOYFurj8XIjsgdRPozrkwCxjiAGNvDqJIxW9ybwB3tYXCOnVbV5AxkNuzAg4ZRqEakMBjLeJsjTUrJOwqnQbjdlzRSDi3KEyq0lvf3YlAJXqOrxsQOzJpxj4Yr35Q4s13ZwzuMOy+MDtqUlWx7sg1enWU+iKVKMoK7HFFFa/ELxYY3lfOlBk43J9wHqTtTW7CTYqV515dluntpbdo1lgZ8GQEqVkXSRtvX1wzniCVsOGizjRr7sG2yQudOD3zsMjeqG3u45CwR0YocOFYEqfRsdj8aWpQqLo7kxk4u6IW35IvREkTXselFCqOgWCgDbSGk0j46c16Wv4NioOviF62fnaX0atseI7kjy3q9rzMw8t99O2+DnBzjtjz9KhUYLwMdeb8nAOO8uC0F3DkhQsLxiQAk65Cp8S7KdvLvjY4qv/AAi8sW1rZ2ixRIrC5jUsoAd9QbOWIyd/XONq8/wm3Obi8jxj/AV39THNqP1AP3+NNOQ77h8trELrXcXkkbB1lieWQruMRjScJpxuvfud6zNqLkjXFOai7m7YcanuXCrOY1ygiZImMZlUeNWYBdSYVtmxucfRrV5w407R+yzLAJonDapZVVZAVYBwiqceA5I8jmqXlfh0aRxnpzxLFqEMM2gdIHI1AJ3JBPiYltz6moXnqZRxi1LuocB1bVGURYWVsMz6jqADP2x2PbyyqMZS6GlpxjdmeD8x3LRLawSo0aru0RLTINwADDEQoJII8OwGM17/AIy4jI4tVaSVgurd3tXC7+J5dCF9wFAA8989w45A5XNjpYTrJHlmRkdsShxpTUuAuAv87ftgd/rit67cZjLLlILeVn0ofAsgBUs/ZtRVgFA2IPfNWhGEp2K1FKNPIgbvnLiDSmF1ZiknSQCSUANgnDNEVZ27fO3x9Zp9xjl+86az397DHpACgiWQxnvoTD5ds/zmPrjFbt1wq4k4hNd20BlEUgZTkLHIVt2jZAdWSwY9wDggit+7umnktZZYQAFbG+QpaNjLHufFJgLh1AAIdc+Rc1Tin06iVnJr0I+WeBC8Vmi4rK5JJd4ojHKCdsSOx1duwPkKoeHci29vNDJ1bh3R9SgaAmoqRl1SMYBGfEftqevL88Lm6tues9zg3EMmBowFCSh0Xwx+MDfPf41v8N5wvZCOlYh+ozEleqwIXI1KzKFI8PYH6gTTITpJJvoLqQq3aT6HRaKk04nxVhlbBBn5utyp9+oE5X3Dz91JOY+ZuKWyM8kMcSYOhhA0mTg7OVmITJG2c/dTeZp+xPLzOj0Uu5bvWntLeVsapIkZsDAyygnA+NMaehDVhGELcXjUZybCcbbEZli7U54NA6IQqMFLZGkjScqN13bY+ue+dhSM4/GyZJA/F8+SDggdaPJB8j76c8sz64iZGcPqIYFwuCABgLgYA7Y+81jqdzN1LsRN8GvHSfiWmF3/AMNckhkUfyUQx4mHpXrLbPdspuCY4F3MUbErLnt1ZMDUo/NUaTk5LV5cNt2eS+CsFxfSFsrqDDppsRkeePdtTO54YHUgsS23ibxDY74XYDPbbB99Y6nEyX5v0BKClk9xjZXkOnEJVlU6fBggFfLbYY9PKtprhfWk0fDgBgs2B2Vfk1HwCYP2k17W1qqZC6sH1Zmx8NROKyOSH6yNpL9tZBQBcZVg2Sf5y4GPqJpbx1Y5F16hG6LrSUjHTI8yT9E9iPMZrS4rxbTMIbaIT3ZX5uQqxIT86Z/or56RufIVqy8vdaQR3TNdy7M6ZMVrCpO3yYPiOxxq1E4zsN6bBO99i8W5rboRnKs8N9xu5lSNul0iS6u6ePwgupUqQGORjzFdaN1IiHpKGIGyltOQP+dg749e9aSQ29qywxRRxdQE+BFQYQqNyBvuw++t23RlZi2nTgY9c76s+WMY++irNynfwaaUIxg15JbhvMVzxSFzEotYixjMjN1Jdtm6aABQfLUSd/LamSXkNhHHAsbiNFCodSAN7gXdSW75qOZoxY3YABS0vGcpuutXk16MjB1YchT+cq0z4pysijptHLcyTKcTOgnnKkfNiDYigCrgdRyN87EmtVKo4t2OfODqP9Mqfxq/6tPj4xZ+zqb1IcyTcSuDIsULi3bACnpCQhcHO5JGWztncBe2+fTkaaeKeWykYTJGusSdQyNCWbCwu5ADNp8W3b7KtqVW4qp2sQ6STsclPLN8w1GBhq2Ya0JwT5Att4c7DzAre5ftuJW82I7fAwA+sAKyhs/P1YzjO4z873Gulmsis0KmDukVVKK2J9eZblJNE3D5sHs8LCZTvt5Lj35xTM8WyDiCcH3xg4Pv8eD9RrdrzZW8WCufo5Gw+O+/n6Vq5+p8JdOJA/hIxKYW0OjPDcw+NcE/Jax2JyMqfvrW4VdNJxOALnqQwItvEdkaJ4QXlkl3OMkgKATkDtvW7xmWO4vLhZHTXb9NYo5idGl0JkdVHdiSFyQdhjG9RHBbx7a9mbZMvo0oCvhAGlYmYDuxQBRjvk7Cm5ymm35NNOOKTOywTTLKBOqBGz40JwpAzh9Q7HyP3VyfnfmRZuJh45EVYopYgWUjDdNwQwxk5JwB61TycWlmV1+UdShIZV1jILRlSFyRqYZBIxtTXiH4N4bm3B1A3G7pN2yWAOG0YyucnI3ycilQiqbu9zTUnKqreBvwZZEhje4dABEpK409PSo2Lk7gDuSBuKmhxaYXctxJFC9pL8nDNqKxjoO4HVZVbGSzgE4U+u9bMXCry4QxLJLoK6XeXp4V9tYYKS76SNgFQEdyQcmj4JZxiM2keJYI0ZZncaurJIcsM9j3cttjLAeRqU1B5RKzUprGWxJQ8x3cM8dnG8aoZ0iBCiXSkkRkyH8IYjtuvxyaccQk/wAKIbLSCABMjdkR9cjjGwYMEHh38Q77Y5ddQNYR64SqBrkSR6g7GEMjKpPgAZlBzkE+exq54fouLee4ikljurcETKT7RpkgJcaC+TgnO6EZBIIqKid7k07Wx8iz8IERW3ChCzG41iRsqAp1tofPZSqqQuMYI8xk0ltfyJy8ZIXaKWNdIcAeEpOFbSCMFMagDjcelSHD/aOL208zOpaMPogUEs8hjZMyEsNwMacAAZ7U95Zv+J2lskK8N1ICzMGmjHz2yVRdfhUDsMHfyFR4s90xbmrmj7XPmdbmS5QxPcBTbtIw9qIjeLZd9LKWKqfD3FWf4RYnbhmXz1AE1aThtTLoOjyySxXfbBb3Vzb/AP1Lic8vStYoleWQhF0DWCvcElgDtjJYeR7eTG+bjdxE0UttqD/yqmaJlcZyAF6o6YG2ynfG9TJO6bsiMkin5Ju7j2C00wxFRCgBM7AnAxuOiQPtNOxc3R/yUA/7V2z/AOUMVq8o2bw2VtFKul0jCsMg4I8sgkH6qb1WXGVU7JmRwjcQWEsn43Uyom1hN4UYvkdaPIOpRv8AVVZwa9R0JEGjB7KAw3UHuAN8ED6qmrT/ABuWyRo4fJ23PimXt7/DT7lq+aSIs0hPjI+acjGNjvjPfOMj3mtMJOUVJ7joKyEHAP5XiH9Nk/2I6c0m5f8A5S//AKbL/spTmudV72Ue4Up5k4i8MYWEBriZunAp7a2BOpv+aoBY/Cm1c/s+b0HELmS7UxC1UwwJuzSNJJ4igwMsyiPb0NFON3/BanHKVi55a4GlnFjOuRjqmlb58rnclj6DsB5DFevLCg2/VPeUtKx/nkkZ9wXSvwArNrxNJx4D2+cpGHUnyZTup+NaKOU4ONPzjAEHxbCD7zTou7dzoSWKVhJxcN0EvS5UazI+RnELldAGfm4CRE/F/WmdrxcPGAXIyFByNxrC9z6ZZftFbHE+JrCjRxqJXCEdMdgAv+UIB0r7u58gaiIuWpfZ9Ec7oXZRl00kFUVPBnxY0qBhvnaQdu5FONv0RKDv+T24DyelxczXMplVDKMw/NjmeDbUd/EnUDECqPmviup1tTMYYhGZrpw2grEPCqa/ol29N8Kcd6nuTeZrieIwW0GZIiVmnmfEQdmJZgFXLknJ0gDGR2r25P5d9sllnndpoll8LlRi4mTYy6cFekhyqJuBgnvTFGUpO7EzlFRxjub3B751iAseGyC3+gxKQh8/S0t48H84jesNzHeaiqWIkYHBEdwG0/zm0aVPuJzVXLH7TI0YJEMfhkIzmQ4z09Wc6B3Y98nTnZhTW3jVFCqoRQDtsAMfDbHer6EPKEYojU41cLjr2E6DzZGSYL8VU6/sBprY30cy6onV1zg4PYjyYdwfcd6fgeROrOTuB2z229Ptqe45y6GYXEBEVyB87fTIO+iUfSU+uMjy9KpPhovtKuKNqvl1yMZI7bjvsc+fr2rR4NxVbhW2KSIxSWM/OjceR9Qe4PmCDTCsTTTsyhzHmieSHjKseqsc8SxgqrkOwPzRokTce9vqq0g4TZXsCAMrSqDl8YlXUclZEdmbHbKk/DG1KPwl8K9ojtFDFX9qQKVODhgdW/cEKCfqrefg6qj9REMcanpFQTIqqvYE9iN/M5Pp2p7rWgjZQjkhpBwAjUJHhSM41iCIwmQKMASOXJ042wMbZGaccMvI5FPR3RTpBAwhwPoHsyjtkbbe6pSC1hQATQs+OzjXMh9/TJbQfUYx76cxcwRLsBLj/wCxJgf6lCmnsacRLzlaHrBQX0yBZDGpIWR4HUEPjchkKrg7eEE9qYWnGxGAgt5UYDwxqq6QOww4OhR8cefek/NytdBJMPEsOShyySOzgLuFIKqM5wTknuAO7aPJ1AuNOV0FcF8Ls+vORucjt61WU/TBKxCw8KN/GbchFld5XQscspRydQAudu4GekMZ7Cn/AC1xW3s06Rh9kRBmXqHU5kJwS5XJxgfPbGcjG1bicHWS5mmBf5LBXRgMsjRqMq3qEC7HY6yDtTUzz6owywzFxlHkQoy7Zw2kMucemmrSrwl0YuMXF3RE88QrHNw++gzbzXFwI3C+HqxltmkXG5K6diPpDO4roZfGrOwHnnyA7n086n+ZuDG4gnMro9z0yYdtIjMfiXpKSW+fpyx77DtgVr3vETPwt7gqvylqzE5wRmPOO352fP071RzjUtj46GavGzuc+5FVI57edpreIMLgh5SRuZFXYahrbGcDbz71Ylp7C8haVjMtwem7h1BdmcLEVi0A+BO+5JGTnYVGcZsiRHeaSFaLpR4RQIp9ni21sACdstjHpVXJdt7Zb3R1ywxZhklkRU0Nc6QunSo1BX2LhQBqHfBrVNE4rF+zoKOCMggj1FZrziDd2xvjYb6TjcBvpb+eBXpWAzCiwJ/Gk5XuOH7d9j1jjtv5eVO+C7I3TPh1Z3DIclVLZCgDOc7+fffvSXh2fxpPpGT7AMAYyT1mxjII+0U44LEYEZCATq1E4RCdSKdwQDnyz7vLsOnR7ENjsJOXfn3p9byb7tI/dTmknK5ytyfW7uPulI/dTusFXvYt7hUBIYTLcrNGrie5cZdcqOiioMNjAIwT3z3PbJF/XLrPnWOGS4hkiZlW4cs+ksoBnYOx2xhAY/rNEE2nYdw7SldjG4R4nWRup0SFMTK+kpqXdJH+eVzkgFgO2/amE3FlktEtWPhEkYd4yQsSowkAeQbBiVC+EtjIyx71qW/ONpdKVfGWLhVOfmpjQzY3XXqXT5kkYpLe86QR9VZ0eG5gIQBQGZwfJgThh6hjn0wadFztjY1PG+Vys4dcrbOY5JEywZ1VVONOR43fBxvtknHx8t2LVIo6yrlCGRlfOfD7seZI9MV68ocItpLTqsY5BKeoSreCHwAaY2zqQKM9sblthnFRUXHLVGkaK6cQibwq6mTCqoy22Csb5JB3G6nOSaidBqN/JEaqbszZ4bEbbhBlQrrkV8HSdfUuZAgw2e2Svl5Cr6KJbGwWNFBMUarGrDZnBVVz8XK7+81Exb2PClAyj3EJPwBLr94Wrzmk4hT068Ofh1V/fWijs39MiN3hloIokRTqx3J7sTklj7yd/rNT3HeLTPJ7NZ9PqaA0sj+JIlOQmQDl2YhsDOAASfQ1CL4Rj02+yuVX3OaWF7eRS28zO7LLGYwDqXpKACCRgDB9fOrzclH87gzW5f5gv+tcQzTATwMNQZVMTqScHIC6QRjfUMDGzEkV1LgPEhcRLKBuQQ2DnBQkEZ899W9cR4fFLcXj3UhaKWR/CqMngVVICsXyCeynt4tiQdq65yEjeyhnJJkZpASMHDsSuRk4yuDjJ71ZbdSTQ4nbiDiEcy/NuFMMn8+IF4z9gkX7KcUs5yn+XsUG5a4B+pIXJP3gfXTOsXEr9C57kd+ELjC2ptJH7JJI+M41FYWVQPeS9a9nzJagyCOdh8vHEhZuortJjJQZzpzqBOcbE1T3/BYppkllGrRG6IpxpHUxqYZ+lgYz6E1z7i9hw+Wfh9pAGlaCVY5WQEhUOciR1GkkyYz/ANaqRjGSS6/7qOo1Wvyi19rjkhINwmUkCPIngXqah4d898gYye9MQFBAJyxB88bee32fbXJr7gsZ4j7MHmiaS82i36JjWPOsdst3Hfzrc5z4fdW9zAY5ZXmETmJ1YtoUSKG1qRuuk4wB3OTnFQ+GV+jNaq9G2tiq5ouo4bSdBIiOo1KM6z4WDLkMfExxnB9alOJ8LmhtIZmmlja4ZBLMHwFEx1sQuvO5J7Ab+6tzlbmON4TFfzSIjB+oDhHklO7htAz28KpkMdtsdnfHbyzu7UWjQ32jSoRhCQwKLhTk7fbToQ0+jFympG1+D6J0tLMiRW6njn1HLs0y61JbOdQTRgb7faKuElFKvIXIDPq2zjOdh6DtXFzaex24T2yf2iLM0UMcYZ0lZNAMrANhdAAA2xk7mtu2sLk8Xjtop2iMFvlcPlVDaSyrlCMFiNip7fCkT4bNuWREKnpHUZbxW6UiRO2s4JKkFB2OVOMbnf6z5Uk5XtdfC441VWDROFDfNIYtpz7u1SvLtzxW4SaD2tFSKSSIzEapQyAgKSRuhJHixqGPKuhcJhWG3iiXGI41UYOfmKB389xVVDTVr9bia9RSskRfIXDbg2zdRkG5iCP8rC4i8LO6MRk6hnUpBwB5Gvfi00cfDbyNxDFI8RIREZdT7kFJGZhICxBGk7ZPmamuB8z3NrG7XNrqSARrswDIJy7EsCd2YMNvcMin9xxeW5X2RLR1OYSwRlKRRNMMZBAO6qchQR760vNSu9h1443+F9BnSue+kZ+OK+6KKyMwirhz44pMdOrFhnT64mO3108sYEIJFuNyDmPIQ5RSCMgb4wD8KQWpA4nPnseHHV8BKe32mqbk9NNuAAAA7AeIscZ8yR38vqrp0exDY7EnyeMRTD0u7n+3Y0+pLywMC6HpeT/fJn99M78OY2EXzyMKfTO2d/MDJ+qsNRXqNC3ueM3tOSyomgMAF3LupIBbOQEwCTjftWZbKGeF0wjRSBg2nswb53iXzz5jzFKrGW4RbpIUzCkmIxKCzT+FQ6jWw0pqD+I5yWJGw38OZbd5LdoYTp8Skpkojop8UeV3RWG2376bOMI2XktZI8uDxQPxV3tzGwitBG5jIIBMgChiPMKgHwqS4xw+4dOIlOGyu887aZyoyI1cDwqfFuFbBA+lVdw/jV5AgSLh9oijYKk5UfZ0q+OMcavbhAptAhwR4L5o1yfP5NAxx6Z8zUxlFef7H5QwUbk5xtoGv5OpcyQWs1vGHaL+RlY51JKwBCsVHuParS04jay6vZkim1QkHQUyyp4VjYE59e+wAqR4XY3y5QPZRqpV2QEnEippDsMYyT4zsMnHpXpFbRLdRTXl3AzxuZNFtEOtI7D6RUl2Xy0AYxj65eMrK4uTUncZcxWEwtzcHCG0lWRYkZumI4AraUXADEjVlmGxGBVrxQC6tCYGU60EkJ8mK4dTnPbVpzUnwu1Unq28ha0lQnpsu+rRhi+VzrZgSxJA7jBJzSy1u7vhLabeNrqzPi6Gr5WDJ/yfclPdj7O9MjUjGWJVNbHS+EXomiSRM6XAODsVGPTHcHYj1zSbmzk6O9ZXJ0yICFYYOzEHBU9xkd9iN9+9ScXPttA5cGZA5zLA8MisCe7xHGkH1TIB7g5zmvs+ebCUArdQAkDILgH4YbB+2nlhZw7koqVSWUui7aAulW2OOoSzOdhpyCNQ2bUKsIRpBO2NsYOc4Hp2G+Rt7qS3XO1hHubqH4dQHP8A1VySal+Mc43N0GSwglKnY3Ei9JUB7mJZMFmx2JG3oahtJdQGEJFzxGSXulqpiRu4MsxDS4/mgKvxJHlT584OO9JOWkeONIuiI0XP0y5JO5Zm0jUzEsSf/mntc2rPOVxLd2RnOHEpEeJDLJDCwbqzRw9VwRjSgXB053OrB7V4cM5ktre2W2tp4oUHyalo36z7eOVgdKpvqOWz5E+lXDxg9wDWvLw2JxhkVh6MA39Yq0KqirWLwqYnnFxPh0Mcb9SCNWGULkK74+kNXjYnvnzznzqf5l4nw680NHedK4iDCKRAx068ZDKVIZTgbU+s+B28RJjhjQnuVUKT8SBW2LZfSjVV9hjrtq1iY4JcSS28TzIUkZAXUjGD8D29ceVKOcIb1xptwemVOrQQHLahsWYgqpGd13q/EC+lZ6S+lKi7SyEJnOhdy2aNDDBcQRy4YOwR8SMPGJZlZn0YA0tjVk+4VRQ828Pj0+zW8skhZkCRQ4lGO7PqIKg+rbnv76pOmPSjpj0H2U3WvuhyryRHrD1LgTxWr2obUZwzgmYkeHMaEqCDvqyD5b52xzLw25nSNIH6ahsyAs0fUX06iAsv1d6sgo9BWcUtzblkKcru5y+Phx1T21xYz9FxqAtXZldw/hZpZXyx0/nnbAwN6qLQTyXguBAYEMXTkDuru+k5jICZAxlwcnzFU+KzV5VXJWsWdRtWCiiilFBPbH/hSTJIH4vfcbEfLd6qeUHBtlwQRqYDHbZj5A7fCpnhZ/4WlJGoLYdu+czHbHvxiq7l+5EsCssYiG40DHhwcYwAMH3YGK6dHsQ2OxHcv/Pvh6Xkv3hT++nFJeXz8txH3Xr/ANlEadVgrd7Fvcw2cHBwcbHGcfVSixsbiMvrlWZSdSh1Os+ADGvOlQWBOAuBmnFFVUrKxFzzMKnuo+yspCo7KPsr7oqgEVFys0xjjnhiVYkfVKY45mnklk1Fl1g6RjJwy7E4GRTa15e6AAiu5oB2HTS2j3PkMW/3U7gVgMO2o5O+nTtnYYya1OI8LWY5Y74A3AOF1am05+azYA1dxitCqtvq7ItkY4NwwWsZQPJJmRnLPpzqlfU2yqABkk4A9a1n6Vq2uRySxYDwZPjYFixUEn6IyfLAxTZVOoksSDjC4GBjuc4yc+/0rEsCsVLKCVOpcjOk4xkehwTvS8+rv5IueL2kzyxgaBEN3LAEtsdgM5Bzp8vXfyrUbgwd3E8VtJGd0HSGpfc2rIbI3ztg7b01rDqCCD2IwfLv7xuKtnG1rBc1LXhcEf8AJwxL/NRR/UK+0ikEpbWDEVwE07hsjBz6Y1d/Udsb6PBOXorXX0y+GlaUjVgZZdOMADKgAd8nO+c03qjfXoyBZxPiUkTxgQs8bMA7rkldWcYQAkgEDJOAMj30yU/14+z91ZoqGAUUUVABRRRQAUUUUAFFFFABRRRQAUUUUAFFFFACjhAzxS888WMY/wDFJJ7j6ehqo5RjK2sasrKRq2f5w8Rxn/cfAdqmuXh/whxJvS2gX7pW/fVByvqa3BZTuzYywJxnbcd66dLsQ1bEzy8PleIH1vZPujjH7qepET2FIuWjk3Z9byf7mA/dVfYxj7v66w1Feo0Le5orat6V9extSnmu8n65SGR4o4YOtK40aFy5xq1KWYlUcBVwM7kjzScJ5uuOh8pPALgxtO6S4BiEaJmIrhCHZmJGQdIB3amcu/ZOBY+xN/uKz7EanL6/uQZSly5JkjihUrFGMtGssrMWU40Rk9z3G4Pavfil9c22pfaNTNDqhyqSEEaQRIFVclnYKrjC74057nLfScB77CfWg2J9akbnjl3DIqpK0yrIqMWVT1HOqPA0KNKGfI9wi9+aZcn8daWUxZlnZVBkbKCOEamUa99ZmYgsVxgDAGMbnL/QwHRsyO5rPsR/3FI/wiXjyRvaxRsynQs7BgoHtDhIkB7kliCQPLGfnV5WfMkx6kcQlluOlHpjMapDE8rMqrlsSEqFYsx8Ph27gVK4b6GBRewn3/ZR7Cf9x/8Auoe05suYbdCrGToLmYOQ7ssb65TqAGX6bwKOwyx9KbTcTu4UuEM0ZlSESqWTqKMjdThgyuZTpAbbSBgHBofDfQwKL2E/7/8A9rPsB9a2Or7Nbl5naQopZ2IAJ88AKAO+wHw71zu35mupHhWWQwyFnSQIQPBDIyuUzG4LGQooJXtE24yaFw9/IYF57AaPxean+XuaGuRHDG5eVnV2kwCBGWaSQDYKQg0w538R9QaX8b4hIt4EF0xzNpjVpFiUGNNUgjULiRtUkC4cN2epXDfQwLD8Xn1+6s/i8+tRfFOY5pLdGimV5cPJKoOgQHSIhGdKlmcSSoSrYJK/R7V4T8cvGkSLTIqqdaOsZYxrLDiFSN9cpxLu2wZlz23jl/oYF6LCs+w+6oqHm9jBg3Kidy+rADdLoIF0IuCOrJJg6NzhjttRa84XEqu0WesvSLI6L0IzI2hYGIbqCdictsQunGB3M8t9DAtfYfdWfYfdWT7TGqKFjnO+t2fo7k/RQI22O2+dvPvU/wA9TTBgscsgHRlk6UYALmMKqhnHi3lkjwAV2DZqFw69hiPvYvdR7F7qjeEceuLqZYOo8BJlaQB4eso6rJGqhw4YBInJ0g+uaYcY43ObySOAyHooqrGoA60z4b5QtEQIgCoLBlx4+9HL/QwKH2P3ffR7H7qheE8fvC1sjyShEEjTOYxIz9K5kUIwRW3dUKhgQNvPIp1wm/urloCszIssRM4MBUwsjBtMZYDDESBCSGGI8jfNHLfQwH5tPdWDae41Nc88bnjuNFqZWmjiRxCgBSQyzaR1cjZAqsO4PjGK0+GLePoSW6mhZhP1OoFyjQPmMl1JUJ8quQD4ggGe9HLfQwKxrb0NeBGK9OXbsTWqMWZ2UsjOxU6mjYgkMihWUnsQBtjzzRcfOrPOOLsUasJ+XwPbOKZ2Xow6v9G+fuql5YU9DcnOps7aT876QOcH66meAHF5xQn9BD5426b+fl8aqOXFXo5VQvibIGrvnGcMcj4V0qfYhq2I3k3+RmPrdXP/AOQ4qrtJsY9RUxyuuFuV9Lu4++Ut++nVc+p3sW9zfmijfXqjU9QBZMj5wXOAfcMmvWWYN84KSDkZAOCO3elmaxUakvYXPe4s4HILwxMQzMNShsM/zjv5nA3r5hsbdVZVijAZ1dgAN3RgysfUhgCPTFeVFGpL2RdjRLoKMDSB3wMDucnt76x7UNRbw6iACfMgZIHw3P2mllFRnL2TdjJ7hDnIQ5IJ7blcEE+8ED7BX2LtdRbA1EAE7ZIBJAz6ZJ+2lVFTqS9hdjGCWNBpRUUegwBv3r5ikjXVpVBqOpsAeJvU+p99aFFGpL2Fxo94CMHSR76yL70x9tKqKjOXsLjVb34fbWFuQOwUdzt7+/20roozl7C42N18Kz7X8PtpRRRmyLsbNc/Dbt7q8ywJ1FVzkHON8r2392+KW0UZy9hdjQ3nvFY9s94+2llFRkwubkDRoSyqise5CgE757j3k17+3++llFTnL2Fxn7d7xR7efzhSyijKXsLsZC+94+yiS6DAq2lge4IyD8QaW0UZy9hcYtcAjGQAPStCRskmvmgGqu7AW8u/8f4lnH8hAd9ttMn3VTcrwaLdV1IwyxGg6lAZiQAfhUvy9EW4jxFRgarWAZO+56o3HpVdwWx6EKx7bZ7dtzn0FdSn2Iatjn1vfyQXN+vsl3KGumdTHFldLRx7hmIBywbtmtw8wMO9lfj/ALDP9TGs0VSVCEndkOKZ8flMvnbXo/7rJ+4UHmhP0F7+yS/3aKKjloBgj5/K2H9Fefsk39ys/lZD+ivP2Sb+5RRUcrAMEZHNMZ3EF5j+iS/3awea4h3hvB8bSb9yUUUctAMEY/K2D8y6H/dJ/wCHWPyxtvPrj4204/8AbooofDQDBGfyxtPz5P8AQS/3Kz+V9r+dKfhbzH/26KKjlokYIx+V9t6XH7LP/DrI5ut/S5/ZJ/4dFFHLQJwQfldb+lz+yT/w6x+WNp5u4/nQSj+tKKKOWgGCA85Wf6Y/6OT+5R+WVl+mP+jk/uUUUcrEMUZ/LCz/AErfVFJ/crP5X2n6R/8AQy/3KKKOWiGKPn8s7L9N/wCXJ/crP5YWf6Vj8IpD/wCiiijlYkYowecLT89/9DL/AHKPyys/0rD4xSD/ANFFFHLRJxRj8trHzuAPijj+tax+W9h+tR/63/xRRU8pH2Rij6/LSx/WAfgj/wB2p/jfGEuJkaO6ZYk/ycccxaQFTqDaY/M4HwGe9FFSuHjHqGIss2ZGkOu7wc6X6N1hQwyyiMR4AL758l2G+9e/DWjjQpLJcSMzRnq9C6RgFChlUBNgQvzs5Od+1Zoqzppk2LXkKbrX99OqSCIxwIjPG0eoprJ06wCQNWK6BRRTErKxKP/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6384" y="1447800"/>
            <a:ext cx="6646016" cy="4419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2541481" y="5867401"/>
            <a:ext cx="5230919" cy="215444"/>
          </a:xfrm>
          <a:prstGeom prst="rect">
            <a:avLst/>
          </a:prstGeom>
        </p:spPr>
        <p:txBody>
          <a:bodyPr wrap="none">
            <a:spAutoFit/>
          </a:bodyPr>
          <a:lstStyle/>
          <a:p>
            <a:pPr lvl="0" algn="r"/>
            <a:r>
              <a:rPr lang="en-US" sz="800" i="1" dirty="0">
                <a:solidFill>
                  <a:prstClr val="black"/>
                </a:solidFill>
              </a:rPr>
              <a:t>Source:</a:t>
            </a:r>
            <a:r>
              <a:rPr lang="en-US" sz="800" dirty="0">
                <a:solidFill>
                  <a:prstClr val="black"/>
                </a:solidFill>
              </a:rPr>
              <a:t> </a:t>
            </a:r>
            <a:r>
              <a:rPr lang="en-US" sz="800" dirty="0">
                <a:hlinkClick r:id="rId4"/>
              </a:rPr>
              <a:t>http://commons.wikimedia.org/wiki/File:Pratiquante_de_CrossFit,_faisant_l'exercice_de_frappe_sur_pneu.jpg /</a:t>
            </a:r>
            <a:endParaRPr lang="en-US" sz="800" dirty="0">
              <a:solidFill>
                <a:prstClr val="black"/>
              </a:solidFill>
            </a:endParaRPr>
          </a:p>
        </p:txBody>
      </p:sp>
    </p:spTree>
    <p:extLst>
      <p:ext uri="{BB962C8B-B14F-4D97-AF65-F5344CB8AC3E}">
        <p14:creationId xmlns:p14="http://schemas.microsoft.com/office/powerpoint/2010/main" val="11672973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747</TotalTime>
  <Words>1395</Words>
  <Application>Microsoft Office PowerPoint</Application>
  <PresentationFormat>On-screen Show (4:3)</PresentationFormat>
  <Paragraphs>194</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A Booster Shot for Health Science Librarianship  Using Canvas and PechaKucha to Flip the Library Classroom </vt:lpstr>
      <vt:lpstr>Background</vt:lpstr>
      <vt:lpstr>Changes in Our Instruction Practices</vt:lpstr>
      <vt:lpstr>Best Practices in Evidence Based Medicine (EBM) Instruction</vt:lpstr>
      <vt:lpstr>Best Practices in EBM Instruction continued</vt:lpstr>
      <vt:lpstr>Our Goals</vt:lpstr>
      <vt:lpstr>Our Proposal</vt:lpstr>
      <vt:lpstr>Our Proposal</vt:lpstr>
      <vt:lpstr>Why “flip” the classroom? </vt:lpstr>
      <vt:lpstr>Our Canvas Course</vt:lpstr>
      <vt:lpstr>Experimental Group</vt:lpstr>
      <vt:lpstr>Comparison Group</vt:lpstr>
      <vt:lpstr>Lessons Learned (Thus Far)</vt:lpstr>
      <vt:lpstr>Next Steps – Part 1</vt:lpstr>
      <vt:lpstr>Next Steps – Part 2</vt:lpstr>
      <vt:lpstr>Acknowledgements</vt:lpstr>
      <vt:lpstr>Any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Booster Shot for Health Science Librarianship: Using Canvas and PechaKucha to Flip the Library Classroom</dc:title>
  <dc:creator>Nedelina</dc:creator>
  <cp:lastModifiedBy>Nedelina</cp:lastModifiedBy>
  <cp:revision>88</cp:revision>
  <dcterms:created xsi:type="dcterms:W3CDTF">2014-09-30T13:47:38Z</dcterms:created>
  <dcterms:modified xsi:type="dcterms:W3CDTF">2014-10-15T12:24:39Z</dcterms:modified>
</cp:coreProperties>
</file>