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36"/>
  </p:notesMasterIdLst>
  <p:sldIdLst>
    <p:sldId id="256" r:id="rId2"/>
    <p:sldId id="257" r:id="rId3"/>
    <p:sldId id="262" r:id="rId4"/>
    <p:sldId id="260" r:id="rId5"/>
    <p:sldId id="263" r:id="rId6"/>
    <p:sldId id="264" r:id="rId7"/>
    <p:sldId id="286" r:id="rId8"/>
    <p:sldId id="265" r:id="rId9"/>
    <p:sldId id="306" r:id="rId10"/>
    <p:sldId id="266" r:id="rId11"/>
    <p:sldId id="267" r:id="rId12"/>
    <p:sldId id="296" r:id="rId13"/>
    <p:sldId id="274" r:id="rId14"/>
    <p:sldId id="275" r:id="rId15"/>
    <p:sldId id="276" r:id="rId16"/>
    <p:sldId id="277" r:id="rId17"/>
    <p:sldId id="283" r:id="rId18"/>
    <p:sldId id="268" r:id="rId19"/>
    <p:sldId id="270" r:id="rId20"/>
    <p:sldId id="271" r:id="rId21"/>
    <p:sldId id="284" r:id="rId22"/>
    <p:sldId id="273" r:id="rId23"/>
    <p:sldId id="278" r:id="rId24"/>
    <p:sldId id="297" r:id="rId25"/>
    <p:sldId id="272" r:id="rId26"/>
    <p:sldId id="292" r:id="rId27"/>
    <p:sldId id="307" r:id="rId28"/>
    <p:sldId id="288" r:id="rId29"/>
    <p:sldId id="289" r:id="rId30"/>
    <p:sldId id="287" r:id="rId31"/>
    <p:sldId id="291" r:id="rId32"/>
    <p:sldId id="305" r:id="rId33"/>
    <p:sldId id="293" r:id="rId34"/>
    <p:sldId id="300" r:id="rId35"/>
  </p:sldIdLst>
  <p:sldSz cx="9144000" cy="6858000" type="screen4x3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0B20"/>
    <a:srgbClr val="DC0C21"/>
    <a:srgbClr val="DC0000"/>
    <a:srgbClr val="F20000"/>
    <a:srgbClr val="FFE310"/>
    <a:srgbClr val="9E0000"/>
    <a:srgbClr val="CC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562" autoAdjust="0"/>
  </p:normalViewPr>
  <p:slideViewPr>
    <p:cSldViewPr>
      <p:cViewPr>
        <p:scale>
          <a:sx n="100" d="100"/>
          <a:sy n="100" d="100"/>
        </p:scale>
        <p:origin x="-990" y="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C6224C18-62C0-4F4D-8EAE-CCC452EE20EA}" type="datetimeFigureOut">
              <a:rPr lang="en-US" smtClean="0"/>
              <a:t>6/6/2016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9830FF0D-1C76-414B-BEC4-20E5DAAF27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187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rballs.info/topics/p/selma/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0FF0D-1C76-414B-BEC4-20E5DAAF27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5354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5 Mar 2016: Cincinnati,</a:t>
            </a:r>
            <a:r>
              <a:rPr lang="en-US" baseline="0" dirty="0" smtClean="0"/>
              <a:t> MLA: Lenny-</a:t>
            </a:r>
            <a:r>
              <a:rPr lang="en-US" baseline="0" dirty="0" err="1" smtClean="0"/>
              <a:t>athon</a:t>
            </a:r>
            <a:r>
              <a:rPr lang="en-US" baseline="0" dirty="0" smtClean="0"/>
              <a:t> (Leonard Bernstein)</a:t>
            </a:r>
            <a:endParaRPr lang="en-US" dirty="0" smtClean="0"/>
          </a:p>
          <a:p>
            <a:r>
              <a:rPr lang="en-US" dirty="0" smtClean="0"/>
              <a:t>14 </a:t>
            </a:r>
            <a:r>
              <a:rPr lang="en-US" dirty="0"/>
              <a:t>April 2016, National Library of Spain, Madrid: </a:t>
            </a:r>
            <a:r>
              <a:rPr lang="en-US" dirty="0" err="1"/>
              <a:t>Cervathon</a:t>
            </a:r>
            <a:r>
              <a:rPr lang="en-US" dirty="0"/>
              <a:t> (topic: Miguel de Cervantes)</a:t>
            </a:r>
            <a:br>
              <a:rPr lang="en-US" dirty="0"/>
            </a:br>
            <a:r>
              <a:rPr lang="en-US" dirty="0"/>
              <a:t>4 May 2016, </a:t>
            </a:r>
            <a:r>
              <a:rPr lang="en-US" dirty="0" err="1"/>
              <a:t>BnF</a:t>
            </a:r>
            <a:r>
              <a:rPr lang="en-US" dirty="0"/>
              <a:t>, Paris: French X-</a:t>
            </a:r>
            <a:r>
              <a:rPr lang="en-US" dirty="0" err="1"/>
              <a:t>athon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9 May 2016, National Library of Sweden, Stockholm: Selma-thon 1 (topic: </a:t>
            </a:r>
            <a:r>
              <a:rPr lang="en-US" u="sng" dirty="0">
                <a:hlinkClick r:id="rId3"/>
              </a:rPr>
              <a:t>Selma </a:t>
            </a:r>
            <a:r>
              <a:rPr lang="en-US" u="sng" dirty="0" err="1">
                <a:hlinkClick r:id="rId3"/>
              </a:rPr>
              <a:t>Lagerlöf</a:t>
            </a:r>
            <a:r>
              <a:rPr lang="en-US" u="sng" dirty="0">
                <a:hlinkClick r:id="rId3"/>
              </a:rPr>
              <a:t>)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10 May 2016, National Library of Sweden, Stockholm: Selma-thon 2</a:t>
            </a:r>
            <a:br>
              <a:rPr lang="en-US" dirty="0"/>
            </a:br>
            <a:r>
              <a:rPr lang="en-US" dirty="0"/>
              <a:t>24 May 2016, EURIG/National Library of Latvia, Riga: Riga-thon (topic: </a:t>
            </a:r>
            <a:r>
              <a:rPr lang="en-US" dirty="0" err="1"/>
              <a:t>Vaira</a:t>
            </a:r>
            <a:r>
              <a:rPr lang="en-US" dirty="0"/>
              <a:t> </a:t>
            </a:r>
            <a:r>
              <a:rPr lang="en-US" dirty="0" err="1"/>
              <a:t>Vīķe-Freiberga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23 June 2016, Orlando, USA: Lang-</a:t>
            </a:r>
            <a:r>
              <a:rPr lang="en-US" dirty="0" err="1"/>
              <a:t>athon</a:t>
            </a:r>
            <a:r>
              <a:rPr lang="en-US" dirty="0"/>
              <a:t> (multilingual aspects of RDA and RIMMF</a:t>
            </a:r>
            <a:r>
              <a:rPr lang="en-US" dirty="0" smtClean="0"/>
              <a:t>)</a:t>
            </a:r>
          </a:p>
          <a:p>
            <a:r>
              <a:rPr lang="en-US" dirty="0" smtClean="0"/>
              <a:t>16 Jul 2016, Chicago, AALL:</a:t>
            </a:r>
            <a:r>
              <a:rPr lang="en-US" baseline="0" dirty="0" smtClean="0"/>
              <a:t> Hugo-a-thon (</a:t>
            </a:r>
            <a:r>
              <a:rPr lang="en-US" dirty="0" smtClean="0"/>
              <a:t>Hugo Grotius)</a:t>
            </a:r>
            <a:endParaRPr lang="en-US" dirty="0" smtClean="0"/>
          </a:p>
          <a:p>
            <a:r>
              <a:rPr lang="en-US" dirty="0" smtClean="0"/>
              <a:t>Fall 2016: Dutch X-</a:t>
            </a:r>
            <a:r>
              <a:rPr lang="en-US" dirty="0" err="1" smtClean="0"/>
              <a:t>athon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0FF0D-1C76-414B-BEC4-20E5DAAF273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378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1" defTabSz="924916">
              <a:defRPr/>
            </a:pPr>
            <a:r>
              <a:rPr lang="en-US" dirty="0" smtClean="0"/>
              <a:t>Some work records don’t have corresponding expression records because they are “related works” for a collection of clips from various talk shows:</a:t>
            </a:r>
            <a:r>
              <a:rPr lang="en-US" baseline="0" dirty="0" smtClean="0"/>
              <a:t> the Jack </a:t>
            </a:r>
            <a:r>
              <a:rPr lang="en-US" baseline="0" dirty="0" err="1" smtClean="0"/>
              <a:t>Paar</a:t>
            </a:r>
            <a:r>
              <a:rPr lang="en-US" baseline="0" dirty="0" smtClean="0"/>
              <a:t> program, Tonight! with Steve Allen, the Jimmy Dean show, the Ed Sullivan show, and the Dick </a:t>
            </a:r>
            <a:r>
              <a:rPr lang="en-US" baseline="0" dirty="0" err="1" smtClean="0"/>
              <a:t>Cavett</a:t>
            </a:r>
            <a:r>
              <a:rPr lang="en-US" baseline="0" dirty="0" smtClean="0"/>
              <a:t> show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0FF0D-1C76-414B-BEC4-20E5DAAF273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1452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0FF0D-1C76-414B-BEC4-20E5DAAF273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7664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0FF0D-1C76-414B-BEC4-20E5DAAF273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2700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0FF0D-1C76-414B-BEC4-20E5DAAF273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1790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RIMMF</a:t>
            </a:r>
            <a:r>
              <a:rPr lang="en-US" baseline="0" dirty="0" smtClean="0"/>
              <a:t> built this work record based on information in the original bibliographic record.</a:t>
            </a:r>
          </a:p>
          <a:p>
            <a:r>
              <a:rPr lang="en-US" baseline="0" dirty="0" smtClean="0"/>
              <a:t>The subject relationships were created based on the 050, 072 and 6XX fields, with labels for identification of the type of subject.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0FF0D-1C76-414B-BEC4-20E5DAAF273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5391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0FF0D-1C76-414B-BEC4-20E5DAAF273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8484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non-RDA “RDA rule” references link to the RDA Registry. They represent relationship designators that have been defined only in one direction in the RDA Toolkit – but obviously the relationship goes both ways. (Work to person; person to work)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0FF0D-1C76-414B-BEC4-20E5DAAF273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2559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Complete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0FF0D-1C76-414B-BEC4-20E5DAAF273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3197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Full</a:t>
            </a:r>
            <a:r>
              <a:rPr lang="en-US" baseline="0" dirty="0" smtClean="0"/>
              <a:t> for 1</a:t>
            </a:r>
            <a:r>
              <a:rPr lang="en-US" baseline="30000" dirty="0" smtClean="0"/>
              <a:t>st</a:t>
            </a:r>
            <a:r>
              <a:rPr lang="en-US" baseline="0" dirty="0" smtClean="0"/>
              <a:t> work, partial for 2nd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0FF0D-1C76-414B-BEC4-20E5DAAF273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495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0FF0D-1C76-414B-BEC4-20E5DAAF27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3203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Partial entity relationships</a:t>
            </a:r>
            <a:r>
              <a:rPr lang="en-US" baseline="0" dirty="0" smtClean="0"/>
              <a:t> for 1</a:t>
            </a:r>
            <a:r>
              <a:rPr lang="en-US" baseline="30000" dirty="0" smtClean="0"/>
              <a:t>st</a:t>
            </a:r>
            <a:r>
              <a:rPr lang="en-US" baseline="0" dirty="0" smtClean="0"/>
              <a:t> work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0FF0D-1C76-414B-BEC4-20E5DAAF273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14265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0FF0D-1C76-414B-BEC4-20E5DAAF273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3414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 smtClean="0"/>
              <a:t>Where does "Entire original production directed and choreographed by Jerome Robbins“ belong in the WEMI stack anyway? </a:t>
            </a:r>
          </a:p>
          <a:p>
            <a:pPr lvl="0"/>
            <a:r>
              <a:rPr lang="en-US" dirty="0" smtClean="0"/>
              <a:t>Is there a relationship here? More than one?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0FF0D-1C76-414B-BEC4-20E5DAAF273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6033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RIMMF</a:t>
            </a:r>
            <a:r>
              <a:rPr lang="en-US" baseline="0" dirty="0" smtClean="0"/>
              <a:t> </a:t>
            </a:r>
            <a:r>
              <a:rPr lang="en-US" dirty="0" smtClean="0"/>
              <a:t>AAP functionality offers the same</a:t>
            </a:r>
            <a:r>
              <a:rPr lang="en-US" baseline="0" dirty="0" smtClean="0"/>
              <a:t> type of customization </a:t>
            </a:r>
            <a:r>
              <a:rPr lang="en-US" dirty="0" smtClean="0"/>
              <a:t>for works</a:t>
            </a:r>
            <a:r>
              <a:rPr lang="en-US" baseline="0" dirty="0" smtClean="0"/>
              <a:t> and expressions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0FF0D-1C76-414B-BEC4-20E5DAAF273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27394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0FF0D-1C76-414B-BEC4-20E5DAAF273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13515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4916">
              <a:defRPr/>
            </a:pPr>
            <a:r>
              <a:rPr lang="en-US" dirty="0" smtClean="0"/>
              <a:t>I hoped to give you a visualization of how RDF triples can be displayed to show relationships that a set of corresponding MARC records don’t make explicit, but…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0FF0D-1C76-414B-BEC4-20E5DAAF273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10331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</a:t>
            </a:r>
            <a:r>
              <a:rPr lang="en-US" baseline="0" dirty="0" smtClean="0"/>
              <a:t> too surprising. There are 798 entity records, but over 14,000 relationships in this r-ball.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0FF0D-1C76-414B-BEC4-20E5DAAF273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08149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0FF0D-1C76-414B-BEC4-20E5DAAF2735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93176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0FF0D-1C76-414B-BEC4-20E5DAAF2735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81946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0FF0D-1C76-414B-BEC4-20E5DAAF273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8082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</a:t>
            </a:r>
            <a:r>
              <a:rPr lang="en-US" baseline="0" dirty="0" smtClean="0"/>
              <a:t> play button launches the video, as long as you’re at an authorized computer – it opens up full screen in a new window</a:t>
            </a:r>
          </a:p>
          <a:p>
            <a:r>
              <a:rPr lang="en-US" baseline="0" dirty="0" smtClean="0"/>
              <a:t>The catalog link takes you to the corresponding MARC record in our OPAC</a:t>
            </a:r>
          </a:p>
          <a:p>
            <a:r>
              <a:rPr lang="en-US" baseline="0" dirty="0" smtClean="0"/>
              <a:t>(Note: our records for this collection are not in OCLC, as part of the deed of gift)</a:t>
            </a:r>
          </a:p>
          <a:p>
            <a:r>
              <a:rPr lang="en-US" baseline="0" dirty="0" smtClean="0"/>
              <a:t>I’m not sure how the related videos are determined</a:t>
            </a:r>
          </a:p>
          <a:p>
            <a:r>
              <a:rPr lang="en-US" baseline="0" dirty="0" smtClean="0"/>
              <a:t>The summary is from the MARC record, as are most of the subject headings – but more on that in a minute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0FF0D-1C76-414B-BEC4-20E5DAAF273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23573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0FF0D-1C76-414B-BEC4-20E5DAAF2735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02887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0FF0D-1C76-414B-BEC4-20E5DAAF2735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09460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232 entity</a:t>
            </a:r>
            <a:r>
              <a:rPr lang="en-US" baseline="0" smtClean="0"/>
              <a:t> records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0FF0D-1C76-414B-BEC4-20E5DAAF2735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1105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0FF0D-1C76-414B-BEC4-20E5DAAF2735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08865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0FF0D-1C76-414B-BEC4-20E5DAAF2735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8486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Performing</a:t>
            </a:r>
            <a:r>
              <a:rPr lang="en-US" baseline="0" dirty="0" smtClean="0"/>
              <a:t> Arts, Music is not in this record, but is on the website.</a:t>
            </a:r>
          </a:p>
          <a:p>
            <a:r>
              <a:rPr lang="en-US" baseline="0" dirty="0" smtClean="0"/>
              <a:t>With the subject heading Time – Drama: only “Time” is on the website.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0FF0D-1C76-414B-BEC4-20E5DAAF273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0881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0FF0D-1C76-414B-BEC4-20E5DAAF273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6181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0FF0D-1C76-414B-BEC4-20E5DAAF273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665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0FF0D-1C76-414B-BEC4-20E5DAAF273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6055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</a:t>
            </a:r>
            <a:r>
              <a:rPr lang="en-US" baseline="0" dirty="0" smtClean="0"/>
              <a:t> can ingest MARC records (and edit them as necessary), create the entity records in RIMMF itself, or some combination of both.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0FF0D-1C76-414B-BEC4-20E5DAAF273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4335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MARC Output from RIMMF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0FF0D-1C76-414B-BEC4-20E5DAAF273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113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alphaModFix amt="16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36233-E528-4B88-B6B5-AAA4757CCEE2}" type="datetimeFigureOut">
              <a:rPr lang="en-US" smtClean="0"/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4A61C-F86E-4EC5-BB75-BA8C7F2197B8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36233-E528-4B88-B6B5-AAA4757CCEE2}" type="datetimeFigureOut">
              <a:rPr lang="en-US" smtClean="0"/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4A61C-F86E-4EC5-BB75-BA8C7F2197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36233-E528-4B88-B6B5-AAA4757CCEE2}" type="datetimeFigureOut">
              <a:rPr lang="en-US" smtClean="0"/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4A61C-F86E-4EC5-BB75-BA8C7F2197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36233-E528-4B88-B6B5-AAA4757CCEE2}" type="datetimeFigureOut">
              <a:rPr lang="en-US" smtClean="0"/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4A61C-F86E-4EC5-BB75-BA8C7F2197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>
          <a:blip r:embed="rId2">
            <a:alphaModFix amt="16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36233-E528-4B88-B6B5-AAA4757CCEE2}" type="datetimeFigureOut">
              <a:rPr lang="en-US" smtClean="0"/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4A61C-F86E-4EC5-BB75-BA8C7F2197B8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36233-E528-4B88-B6B5-AAA4757CCEE2}" type="datetimeFigureOut">
              <a:rPr lang="en-US" smtClean="0"/>
              <a:t>6/6/2016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4A61C-F86E-4EC5-BB75-BA8C7F2197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36233-E528-4B88-B6B5-AAA4757CCEE2}" type="datetimeFigureOut">
              <a:rPr lang="en-US" smtClean="0"/>
              <a:t>6/6/2016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4A61C-F86E-4EC5-BB75-BA8C7F2197B8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36233-E528-4B88-B6B5-AAA4757CCEE2}" type="datetimeFigureOut">
              <a:rPr lang="en-US" smtClean="0"/>
              <a:t>6/6/2016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4A61C-F86E-4EC5-BB75-BA8C7F2197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36233-E528-4B88-B6B5-AAA4757CCEE2}" type="datetimeFigureOut">
              <a:rPr lang="en-US" smtClean="0"/>
              <a:t>6/6/2016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4A61C-F86E-4EC5-BB75-BA8C7F2197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36233-E528-4B88-B6B5-AAA4757CCEE2}" type="datetimeFigureOut">
              <a:rPr lang="en-US" smtClean="0"/>
              <a:t>6/6/2016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4A61C-F86E-4EC5-BB75-BA8C7F2197B8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36233-E528-4B88-B6B5-AAA4757CCEE2}" type="datetimeFigureOut">
              <a:rPr lang="en-US" smtClean="0"/>
              <a:t>6/6/2016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4A61C-F86E-4EC5-BB75-BA8C7F2197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CBF36233-E528-4B88-B6B5-AAA4757CCEE2}" type="datetimeFigureOut">
              <a:rPr lang="en-US" smtClean="0"/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A034A61C-F86E-4EC5-BB75-BA8C7F2197B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-5204" y="304800"/>
            <a:ext cx="9153144" cy="134112"/>
          </a:xfrm>
          <a:prstGeom prst="rect">
            <a:avLst/>
          </a:prstGeom>
          <a:solidFill>
            <a:srgbClr val="D70B20"/>
          </a:solidFill>
          <a:ln>
            <a:solidFill>
              <a:srgbClr val="9E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-3427" y="152400"/>
            <a:ext cx="9153144" cy="137160"/>
          </a:xfrm>
          <a:prstGeom prst="rect">
            <a:avLst/>
          </a:prstGeom>
          <a:solidFill>
            <a:schemeClr val="tx1"/>
          </a:solidFill>
          <a:ln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 userDrawn="1"/>
        </p:nvSpPr>
        <p:spPr>
          <a:xfrm>
            <a:off x="-3427" y="0"/>
            <a:ext cx="9153144" cy="137160"/>
          </a:xfrm>
          <a:prstGeom prst="rect">
            <a:avLst/>
          </a:prstGeom>
          <a:solidFill>
            <a:srgbClr val="FFE310"/>
          </a:solidFill>
          <a:ln>
            <a:solidFill>
              <a:srgbClr val="FFC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UMD_primary_mark_vertical.png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12" t="9076" r="40028" b="51752"/>
          <a:stretch/>
        </p:blipFill>
        <p:spPr>
          <a:xfrm>
            <a:off x="21990" y="-23816"/>
            <a:ext cx="495251" cy="4572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digital.lib.umd.edu/archivesum/actions.DisplayEADDoc.do?source=/MdU.ead.scpa.0009.xml&amp;style=ead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http://digital.lib.umd.edu/henson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balls.info/images/janeemmaur.png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linkedjazz.org/network/" TargetMode="Externa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balls.info/topics/p/henson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balls.info/about/rimmfballsnewbies.html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rcofquality.com/wiki/rimmf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cap="none" dirty="0"/>
              <a:t>RDA and Linked Data: </a:t>
            </a:r>
            <a:r>
              <a:rPr lang="en-US" sz="4400" cap="none" dirty="0" smtClean="0"/>
              <a:t/>
            </a:r>
            <a:br>
              <a:rPr lang="en-US" sz="4400" cap="none" dirty="0" smtClean="0"/>
            </a:br>
            <a:r>
              <a:rPr lang="en-US" sz="4400" cap="none" dirty="0" smtClean="0"/>
              <a:t>A </a:t>
            </a:r>
            <a:r>
              <a:rPr lang="en-US" sz="4400" cap="none" dirty="0"/>
              <a:t>New Way to Look at </a:t>
            </a:r>
            <a:r>
              <a:rPr lang="en-US" sz="4400" cap="none" dirty="0" smtClean="0"/>
              <a:t>the Henson </a:t>
            </a:r>
            <a:r>
              <a:rPr lang="en-US" sz="4400" cap="none" dirty="0"/>
              <a:t>Collection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Kathy Glennan</a:t>
            </a:r>
          </a:p>
          <a:p>
            <a:r>
              <a:rPr lang="en-US" dirty="0" smtClean="0"/>
              <a:t>Head, Monographs &amp; Music Cataloging</a:t>
            </a:r>
          </a:p>
          <a:p>
            <a:r>
              <a:rPr lang="en-US" dirty="0" smtClean="0"/>
              <a:t>University of Maryland</a:t>
            </a:r>
          </a:p>
          <a:p>
            <a:r>
              <a:rPr lang="en-US" dirty="0" smtClean="0"/>
              <a:t>June 8,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42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Jane-</a:t>
            </a:r>
            <a:r>
              <a:rPr lang="en-US" dirty="0" err="1" smtClean="0"/>
              <a:t>athons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Half- or full-day workshops using RIMMF to explore using RDA – beyond the limitations of MARC</a:t>
            </a:r>
          </a:p>
          <a:p>
            <a:pPr lvl="1"/>
            <a:r>
              <a:rPr lang="en-US" dirty="0" smtClean="0"/>
              <a:t>The first few were focused on Jane Austen</a:t>
            </a:r>
          </a:p>
          <a:p>
            <a:pPr lvl="1"/>
            <a:r>
              <a:rPr lang="en-US" dirty="0" smtClean="0"/>
              <a:t>Have held 3 in association with ALA conferences, and more outside the US as well</a:t>
            </a:r>
          </a:p>
          <a:p>
            <a:pPr lvl="1"/>
            <a:r>
              <a:rPr lang="en-US" dirty="0" smtClean="0"/>
              <a:t>More planned, including one before ALA Annual in Orlando</a:t>
            </a:r>
          </a:p>
          <a:p>
            <a:r>
              <a:rPr lang="en-US" dirty="0" smtClean="0"/>
              <a:t>Feedback has identified potential areas for improving RDA instructions and elements</a:t>
            </a:r>
          </a:p>
          <a:p>
            <a:r>
              <a:rPr lang="en-US" dirty="0" smtClean="0"/>
              <a:t>Two r-balls focus on UMD’s collections:</a:t>
            </a:r>
          </a:p>
          <a:p>
            <a:pPr lvl="1"/>
            <a:r>
              <a:rPr lang="en-US" dirty="0" smtClean="0"/>
              <a:t>Henson</a:t>
            </a:r>
          </a:p>
          <a:p>
            <a:pPr lvl="1"/>
            <a:r>
              <a:rPr lang="en-US" dirty="0" smtClean="0"/>
              <a:t>George F. Root (songbook collection in SCPA)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886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Jim Henson r-ball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good way to compare the data from more traditional finding aids with a set of related linked data</a:t>
            </a:r>
          </a:p>
          <a:p>
            <a:r>
              <a:rPr lang="en-US" dirty="0" smtClean="0"/>
              <a:t>Includes the 75 videos, along with related books, digital photographs, etc. – mostly imported from Aleph</a:t>
            </a:r>
          </a:p>
          <a:p>
            <a:r>
              <a:rPr lang="en-US" dirty="0" smtClean="0"/>
              <a:t>Contains 798 entity records:</a:t>
            </a:r>
          </a:p>
          <a:p>
            <a:pPr lvl="1"/>
            <a:r>
              <a:rPr lang="en-US" dirty="0" smtClean="0"/>
              <a:t>99 works </a:t>
            </a:r>
          </a:p>
          <a:p>
            <a:pPr lvl="1"/>
            <a:r>
              <a:rPr lang="en-US" dirty="0" smtClean="0"/>
              <a:t>93 expressions </a:t>
            </a:r>
          </a:p>
          <a:p>
            <a:pPr lvl="1"/>
            <a:r>
              <a:rPr lang="en-US" dirty="0" smtClean="0"/>
              <a:t>103 manifestations</a:t>
            </a:r>
          </a:p>
          <a:p>
            <a:pPr lvl="1"/>
            <a:r>
              <a:rPr lang="en-US" dirty="0" smtClean="0"/>
              <a:t>437 persons</a:t>
            </a:r>
          </a:p>
          <a:p>
            <a:pPr lvl="1"/>
            <a:r>
              <a:rPr lang="en-US" dirty="0" smtClean="0"/>
              <a:t>66 corporate bodies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011" y="3352800"/>
            <a:ext cx="2170814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088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closer look at RIMMF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75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Manifestation record in RIMMF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71600"/>
            <a:ext cx="7086600" cy="530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806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Expression Record in RIMMF</a:t>
            </a:r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334"/>
          <a:stretch/>
        </p:blipFill>
        <p:spPr bwMode="auto">
          <a:xfrm>
            <a:off x="457200" y="1524000"/>
            <a:ext cx="7946764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923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Record in RIMMF</a:t>
            </a:r>
            <a:endParaRPr lang="en-US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73" b="8401"/>
          <a:stretch/>
        </p:blipFill>
        <p:spPr bwMode="auto">
          <a:xfrm>
            <a:off x="457200" y="1447800"/>
            <a:ext cx="7471982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835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Tree Visualization in RIMMF</a:t>
            </a:r>
            <a:endParaRPr lang="en-US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592"/>
          <a:stretch/>
        </p:blipFill>
        <p:spPr bwMode="auto">
          <a:xfrm>
            <a:off x="457200" y="1600199"/>
            <a:ext cx="8309241" cy="1997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356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 Record in RIMMF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805"/>
          <a:stretch/>
        </p:blipFill>
        <p:spPr bwMode="auto">
          <a:xfrm>
            <a:off x="457200" y="1371600"/>
            <a:ext cx="8229600" cy="5250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468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 Tree Visualization in RIMMF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445"/>
          <a:stretch/>
        </p:blipFill>
        <p:spPr bwMode="auto">
          <a:xfrm>
            <a:off x="457200" y="1600199"/>
            <a:ext cx="8229600" cy="491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802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Person </a:t>
            </a:r>
            <a:r>
              <a:rPr lang="en-US" dirty="0" smtClean="0"/>
              <a:t>Expanded Tree Visualization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960"/>
          <a:stretch/>
        </p:blipFill>
        <p:spPr bwMode="auto">
          <a:xfrm>
            <a:off x="457200" y="1600200"/>
            <a:ext cx="8263528" cy="4691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236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Jim Henson Collection at UMD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Contains </a:t>
            </a:r>
            <a:r>
              <a:rPr lang="en-US" dirty="0"/>
              <a:t>75 digital videos spanning 35 years of Henson's innovative work in television and </a:t>
            </a:r>
            <a:r>
              <a:rPr lang="en-US" dirty="0" smtClean="0"/>
              <a:t>film</a:t>
            </a:r>
          </a:p>
          <a:p>
            <a:r>
              <a:rPr lang="en-US" dirty="0" smtClean="0"/>
              <a:t>Discoverable through a finding aid </a:t>
            </a:r>
            <a:r>
              <a:rPr lang="en-US" dirty="0"/>
              <a:t>(abstract only</a:t>
            </a:r>
            <a:r>
              <a:rPr lang="en-US" dirty="0" smtClean="0"/>
              <a:t>):</a:t>
            </a:r>
          </a:p>
          <a:p>
            <a:pPr lvl="1"/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://digital.lib.umd.edu/archivesum/actions.DisplayEADDoc.do?source=/</a:t>
            </a:r>
            <a:r>
              <a:rPr lang="en-US" dirty="0" smtClean="0">
                <a:hlinkClick r:id="rId3"/>
              </a:rPr>
              <a:t>MdU.ead.scpa.0009.xml&amp;style=ead</a:t>
            </a:r>
            <a:endParaRPr lang="en-US" dirty="0" smtClean="0"/>
          </a:p>
          <a:p>
            <a:r>
              <a:rPr lang="en-US" dirty="0" smtClean="0"/>
              <a:t>The Jim Henson Works website has richer descriptions, links, etc.: </a:t>
            </a:r>
          </a:p>
          <a:p>
            <a:pPr lvl="1"/>
            <a:r>
              <a:rPr lang="en-US" dirty="0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://digital.lib.umd.edu/henson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r>
              <a:rPr lang="en-US" dirty="0" smtClean="0"/>
              <a:t>Videos also fully cataloged </a:t>
            </a:r>
            <a:br>
              <a:rPr lang="en-US" dirty="0" smtClean="0"/>
            </a:br>
            <a:r>
              <a:rPr lang="en-US" dirty="0" smtClean="0"/>
              <a:t>and appear in Aleph</a:t>
            </a:r>
          </a:p>
          <a:p>
            <a:pPr lvl="1"/>
            <a:r>
              <a:rPr lang="en-US" dirty="0" smtClean="0"/>
              <a:t>But not in </a:t>
            </a:r>
            <a:r>
              <a:rPr lang="en-US" dirty="0" err="1" smtClean="0"/>
              <a:t>WorldCat</a:t>
            </a:r>
            <a:endParaRPr lang="en-US" dirty="0" smtClean="0"/>
          </a:p>
          <a:p>
            <a:endParaRPr lang="en-US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996906"/>
            <a:ext cx="405242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933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Person Tree Expansion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696"/>
          <a:stretch/>
        </p:blipFill>
        <p:spPr bwMode="auto">
          <a:xfrm>
            <a:off x="457200" y="1600200"/>
            <a:ext cx="8211727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281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Related Person Tree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717"/>
          <a:stretch/>
        </p:blipFill>
        <p:spPr bwMode="auto">
          <a:xfrm>
            <a:off x="457200" y="1609726"/>
            <a:ext cx="8229600" cy="3078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113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Challenges when using RIMMF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Identifying which element goes where</a:t>
            </a:r>
          </a:p>
          <a:p>
            <a:pPr lvl="1"/>
            <a:r>
              <a:rPr lang="en-US" dirty="0" smtClean="0"/>
              <a:t>If ingesting MARC, sometimes data elements need to be moved from one entity record to another, and cataloger’s judgment comes in to play</a:t>
            </a:r>
          </a:p>
          <a:p>
            <a:r>
              <a:rPr lang="en-US" dirty="0" smtClean="0"/>
              <a:t>Getting out of MARC thinking – and provider neutral guidelines, etc.</a:t>
            </a:r>
          </a:p>
          <a:p>
            <a:pPr lvl="1"/>
            <a:r>
              <a:rPr lang="en-US" dirty="0" smtClean="0"/>
              <a:t>RIMMF allows for “pure” RDA implementation, without compromises made for MARC and local systems</a:t>
            </a:r>
          </a:p>
          <a:p>
            <a:r>
              <a:rPr lang="en-US" dirty="0" smtClean="0"/>
              <a:t>Discovering that there aren’t relationship designators for everything – like puppet builders</a:t>
            </a:r>
          </a:p>
        </p:txBody>
      </p:sp>
    </p:spTree>
    <p:extLst>
      <p:ext uri="{BB962C8B-B14F-4D97-AF65-F5344CB8AC3E}">
        <p14:creationId xmlns:p14="http://schemas.microsoft.com/office/powerpoint/2010/main" val="252943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Opportunities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More granularity in records 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eparate </a:t>
            </a:r>
            <a:r>
              <a:rPr lang="en-US" dirty="0"/>
              <a:t>data elements display and function more clearly</a:t>
            </a:r>
          </a:p>
          <a:p>
            <a:r>
              <a:rPr lang="en-US" dirty="0"/>
              <a:t>Greater </a:t>
            </a:r>
            <a:r>
              <a:rPr lang="en-US" dirty="0" smtClean="0"/>
              <a:t>specificity of </a:t>
            </a:r>
            <a:r>
              <a:rPr lang="en-US" dirty="0"/>
              <a:t>relationships and roles</a:t>
            </a:r>
          </a:p>
          <a:p>
            <a:pPr lvl="1"/>
            <a:r>
              <a:rPr lang="en-US" dirty="0"/>
              <a:t>Frank Oz as </a:t>
            </a:r>
            <a:br>
              <a:rPr lang="en-US" dirty="0"/>
            </a:br>
            <a:r>
              <a:rPr lang="en-US" dirty="0"/>
              <a:t>director, producer, screenwriter, actor, interviewee and puppeteer</a:t>
            </a:r>
          </a:p>
          <a:p>
            <a:r>
              <a:rPr lang="en-US" dirty="0" smtClean="0"/>
              <a:t>Determining what to display as the AAP:</a:t>
            </a:r>
          </a:p>
          <a:p>
            <a:pPr marL="461963" indent="0">
              <a:buNone/>
            </a:pPr>
            <a:r>
              <a:rPr lang="en-US" dirty="0"/>
              <a:t>Henson, </a:t>
            </a:r>
            <a:r>
              <a:rPr lang="en-US" dirty="0" smtClean="0"/>
              <a:t>Jim 			[LC/NACO Authority File]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	</a:t>
            </a:r>
            <a:r>
              <a:rPr lang="en-US" i="1" dirty="0" smtClean="0"/>
              <a:t>or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Henson, Jim, </a:t>
            </a:r>
            <a:r>
              <a:rPr lang="en-US" dirty="0" smtClean="0"/>
              <a:t>1936-1990	[my r-ball]</a:t>
            </a:r>
          </a:p>
        </p:txBody>
      </p:sp>
    </p:spTree>
    <p:extLst>
      <p:ext uri="{BB962C8B-B14F-4D97-AF65-F5344CB8AC3E}">
        <p14:creationId xmlns:p14="http://schemas.microsoft.com/office/powerpoint/2010/main" val="69732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visualizations of linked data?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73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Linked data graphs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Problems with bibliographic data visualizations </a:t>
            </a:r>
          </a:p>
          <a:p>
            <a:pPr lvl="1"/>
            <a:r>
              <a:rPr lang="en-US" dirty="0" smtClean="0"/>
              <a:t>There aren’t many free visualization tools for bibliographic data</a:t>
            </a:r>
          </a:p>
          <a:p>
            <a:pPr lvl="1"/>
            <a:r>
              <a:rPr lang="en-US" dirty="0" smtClean="0"/>
              <a:t>For meaningful displays, the data needs to be massaged</a:t>
            </a:r>
          </a:p>
          <a:p>
            <a:pPr lvl="1"/>
            <a:r>
              <a:rPr lang="en-US" dirty="0"/>
              <a:t>Bibliographic data can have very </a:t>
            </a:r>
            <a:r>
              <a:rPr lang="en-US" dirty="0" smtClean="0"/>
              <a:t>detailed relationships</a:t>
            </a:r>
          </a:p>
          <a:p>
            <a:pPr lvl="1"/>
            <a:r>
              <a:rPr lang="en-US" dirty="0" smtClean="0"/>
              <a:t>From a RIMMF perspective, every entry in an entity record is a relationship to that entity</a:t>
            </a:r>
          </a:p>
          <a:p>
            <a:pPr lvl="2"/>
            <a:r>
              <a:rPr lang="en-US" dirty="0" smtClean="0"/>
              <a:t>This makes graphs very big, very quickly</a:t>
            </a:r>
          </a:p>
          <a:p>
            <a:r>
              <a:rPr lang="en-US" dirty="0" smtClean="0"/>
              <a:t>More programming work needed to improve visualizations of our complex data</a:t>
            </a:r>
          </a:p>
        </p:txBody>
      </p:sp>
    </p:spTree>
    <p:extLst>
      <p:ext uri="{BB962C8B-B14F-4D97-AF65-F5344CB8AC3E}">
        <p14:creationId xmlns:p14="http://schemas.microsoft.com/office/powerpoint/2010/main" val="75690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762000"/>
            <a:ext cx="5761734" cy="5814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Henson r-ball:			Very Busy!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75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6248400"/>
          </a:xfrm>
        </p:spPr>
        <p:txBody>
          <a:bodyPr anchor="t">
            <a:normAutofit/>
          </a:bodyPr>
          <a:lstStyle/>
          <a:p>
            <a:r>
              <a:rPr lang="en-US" dirty="0" smtClean="0"/>
              <a:t>Graph </a:t>
            </a:r>
            <a:br>
              <a:rPr lang="en-US" dirty="0" smtClean="0"/>
            </a:br>
            <a:r>
              <a:rPr lang="en-US" dirty="0" smtClean="0"/>
              <a:t>of one </a:t>
            </a:r>
            <a:br>
              <a:rPr lang="en-US" dirty="0" smtClean="0"/>
            </a:br>
            <a:r>
              <a:rPr lang="en-US" dirty="0" smtClean="0"/>
              <a:t>Henson </a:t>
            </a:r>
            <a:br>
              <a:rPr lang="en-US" dirty="0" smtClean="0"/>
            </a:br>
            <a:r>
              <a:rPr lang="en-US" dirty="0" smtClean="0"/>
              <a:t>record:</a:t>
            </a:r>
            <a:br>
              <a:rPr lang="en-US" dirty="0" smtClean="0"/>
            </a:br>
            <a:r>
              <a:rPr lang="en-US" sz="3600" i="1" dirty="0" smtClean="0"/>
              <a:t>Hans</a:t>
            </a:r>
            <a:br>
              <a:rPr lang="en-US" sz="3600" i="1" dirty="0" smtClean="0"/>
            </a:br>
            <a:r>
              <a:rPr lang="en-US" sz="3600" i="1" dirty="0" smtClean="0"/>
              <a:t>My</a:t>
            </a:r>
            <a:br>
              <a:rPr lang="en-US" sz="3600" i="1" dirty="0" smtClean="0"/>
            </a:br>
            <a:r>
              <a:rPr lang="en-US" sz="3600" i="1" dirty="0" smtClean="0"/>
              <a:t>Hedgehog</a:t>
            </a:r>
            <a:endParaRPr lang="en-US" i="1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 rotWithShape="1">
          <a:blip r:embed="rId3"/>
          <a:srcRect l="1" r="1159" b="3149"/>
          <a:stretch/>
        </p:blipFill>
        <p:spPr bwMode="auto">
          <a:xfrm>
            <a:off x="3276600" y="457200"/>
            <a:ext cx="2667000" cy="6324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777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Graph of 4 entities: Austen’s Emma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9551" y="1600200"/>
            <a:ext cx="4944897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48200" y="5867400"/>
            <a:ext cx="4403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4"/>
              </a:rPr>
              <a:t>http://rballs.info/images/janeemmaur.png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753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closer look 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8" t="25754" r="1728" b="14884"/>
          <a:stretch/>
        </p:blipFill>
        <p:spPr bwMode="auto">
          <a:xfrm>
            <a:off x="533400" y="1447800"/>
            <a:ext cx="7620000" cy="490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096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314" y="457200"/>
            <a:ext cx="6822285" cy="6330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782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2" algn="l" rtl="0">
              <a:spcBef>
                <a:spcPct val="0"/>
              </a:spcBef>
            </a:pPr>
            <a:r>
              <a:rPr lang="en-US" sz="4000" dirty="0" smtClean="0"/>
              <a:t>5 entity records from the Root r-ball</a:t>
            </a:r>
            <a:endParaRPr lang="en-US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545539"/>
            <a:ext cx="6781800" cy="5160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271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subset of those (just 2)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23" r="15856"/>
          <a:stretch/>
        </p:blipFill>
        <p:spPr>
          <a:xfrm>
            <a:off x="457200" y="1752600"/>
            <a:ext cx="7239000" cy="4405484"/>
          </a:xfrm>
        </p:spPr>
      </p:pic>
    </p:spTree>
    <p:extLst>
      <p:ext uri="{BB962C8B-B14F-4D97-AF65-F5344CB8AC3E}">
        <p14:creationId xmlns:p14="http://schemas.microsoft.com/office/powerpoint/2010/main" val="203734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graph of the complete Root r-ball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447799"/>
            <a:ext cx="5181600" cy="5096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966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still have a ways to go….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0156" r="488"/>
          <a:stretch/>
        </p:blipFill>
        <p:spPr bwMode="auto">
          <a:xfrm>
            <a:off x="457200" y="1676400"/>
            <a:ext cx="8310133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19775" y="63246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4"/>
              </a:rPr>
              <a:t>https://linkedjazz.org/network</a:t>
            </a:r>
            <a:r>
              <a:rPr lang="en-US" dirty="0" smtClean="0">
                <a:hlinkClick r:id="rId4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03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96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AACR2 / MARC21 Records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en-US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1600200"/>
            <a:ext cx="8257127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431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And now, an “r-ball</a:t>
            </a:r>
            <a:r>
              <a:rPr lang="en-US" dirty="0"/>
              <a:t>” </a:t>
            </a:r>
            <a:r>
              <a:rPr lang="en-US" sz="1800" dirty="0"/>
              <a:t>(</a:t>
            </a:r>
            <a:r>
              <a:rPr lang="en-US" sz="1800" dirty="0">
                <a:hlinkClick r:id="rId3"/>
              </a:rPr>
              <a:t>http://rballs.info/topics/p/henson</a:t>
            </a:r>
            <a:r>
              <a:rPr lang="en-US" sz="1800" dirty="0" smtClean="0">
                <a:hlinkClick r:id="rId3"/>
              </a:rPr>
              <a:t>/</a:t>
            </a:r>
            <a:r>
              <a:rPr lang="en-US" sz="1800" dirty="0" smtClean="0"/>
              <a:t>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88766"/>
            <a:ext cx="8458200" cy="5030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997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So, what’s an “r-ball”?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collection (or ball) of linked data</a:t>
            </a:r>
          </a:p>
          <a:p>
            <a:pPr lvl="1"/>
            <a:r>
              <a:rPr lang="en-US" dirty="0" smtClean="0"/>
              <a:t>Usually related to a particular entity (such as </a:t>
            </a:r>
            <a:r>
              <a:rPr lang="en-US" i="1" dirty="0" smtClean="0"/>
              <a:t>person</a:t>
            </a:r>
            <a:r>
              <a:rPr lang="en-US" dirty="0" smtClean="0"/>
              <a:t> or </a:t>
            </a:r>
            <a:r>
              <a:rPr lang="en-US" i="1" dirty="0" smtClean="0"/>
              <a:t>work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Described with RDA</a:t>
            </a:r>
          </a:p>
          <a:p>
            <a:pPr lvl="1"/>
            <a:r>
              <a:rPr lang="en-US" dirty="0" smtClean="0"/>
              <a:t>Created using RIMMF (RDA in Many Metadata Formats)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The “r” stands for any/all of the following:</a:t>
            </a:r>
          </a:p>
          <a:p>
            <a:pPr lvl="1"/>
            <a:r>
              <a:rPr lang="en-US" dirty="0" smtClean="0"/>
              <a:t>RIMMF</a:t>
            </a:r>
          </a:p>
          <a:p>
            <a:pPr lvl="1"/>
            <a:r>
              <a:rPr lang="en-US" i="1" dirty="0" smtClean="0"/>
              <a:t>RDA: Resource Description and Access</a:t>
            </a:r>
          </a:p>
          <a:p>
            <a:pPr lvl="1"/>
            <a:r>
              <a:rPr lang="en-US" dirty="0" smtClean="0"/>
              <a:t>RDF (Resource Description Framework)</a:t>
            </a:r>
          </a:p>
          <a:p>
            <a:pPr lvl="1"/>
            <a:r>
              <a:rPr lang="en-US" dirty="0" smtClean="0"/>
              <a:t>Resource</a:t>
            </a:r>
          </a:p>
          <a:p>
            <a:pPr lvl="1"/>
            <a:r>
              <a:rPr lang="en-US" dirty="0" smtClean="0"/>
              <a:t>Record</a:t>
            </a:r>
          </a:p>
        </p:txBody>
      </p:sp>
    </p:spTree>
    <p:extLst>
      <p:ext uri="{BB962C8B-B14F-4D97-AF65-F5344CB8AC3E}">
        <p14:creationId xmlns:p14="http://schemas.microsoft.com/office/powerpoint/2010/main" val="165327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in an r-ball?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R-balls may contain </a:t>
            </a:r>
            <a:r>
              <a:rPr lang="en-US" dirty="0"/>
              <a:t>data for:</a:t>
            </a:r>
          </a:p>
          <a:p>
            <a:pPr lvl="1"/>
            <a:r>
              <a:rPr lang="en-US" dirty="0"/>
              <a:t>RDA elements describing the entity</a:t>
            </a:r>
          </a:p>
          <a:p>
            <a:pPr lvl="1"/>
            <a:r>
              <a:rPr lang="en-US" dirty="0"/>
              <a:t>one or more </a:t>
            </a:r>
            <a:r>
              <a:rPr lang="en-US" i="1" dirty="0"/>
              <a:t>RDA Works</a:t>
            </a:r>
            <a:r>
              <a:rPr lang="en-US" dirty="0"/>
              <a:t> that are related to the entity</a:t>
            </a:r>
          </a:p>
          <a:p>
            <a:pPr lvl="1"/>
            <a:r>
              <a:rPr lang="en-US" dirty="0"/>
              <a:t>one or more </a:t>
            </a:r>
            <a:r>
              <a:rPr lang="en-US" i="1" dirty="0"/>
              <a:t>RDA Expressions</a:t>
            </a:r>
            <a:r>
              <a:rPr lang="en-US" dirty="0"/>
              <a:t> that realize each Work</a:t>
            </a:r>
          </a:p>
          <a:p>
            <a:pPr lvl="1"/>
            <a:r>
              <a:rPr lang="en-US" dirty="0"/>
              <a:t>one or more </a:t>
            </a:r>
            <a:r>
              <a:rPr lang="en-US" i="1" dirty="0"/>
              <a:t>RDA Manifestations</a:t>
            </a:r>
            <a:r>
              <a:rPr lang="en-US" dirty="0"/>
              <a:t> that embody each Expression</a:t>
            </a:r>
          </a:p>
          <a:p>
            <a:pPr lvl="1"/>
            <a:r>
              <a:rPr lang="en-US" dirty="0"/>
              <a:t>one or more RDA Agents (</a:t>
            </a:r>
            <a:r>
              <a:rPr lang="en-US" i="1" dirty="0"/>
              <a:t>RDA Persons</a:t>
            </a:r>
            <a:r>
              <a:rPr lang="en-US" dirty="0"/>
              <a:t>, </a:t>
            </a:r>
            <a:r>
              <a:rPr lang="en-US" i="1" dirty="0"/>
              <a:t>RDA Families</a:t>
            </a:r>
            <a:r>
              <a:rPr lang="en-US" dirty="0"/>
              <a:t>, or </a:t>
            </a:r>
            <a:r>
              <a:rPr lang="en-US" i="1" dirty="0"/>
              <a:t>RDA Corporate Bodies</a:t>
            </a:r>
            <a:r>
              <a:rPr lang="en-US" dirty="0"/>
              <a:t>) that are related to the entity or related Works, Expressions, and Manifestations</a:t>
            </a:r>
          </a:p>
          <a:p>
            <a:r>
              <a:rPr lang="en-US" dirty="0" smtClean="0"/>
              <a:t>You can explore the existing ones – see the guidelines under </a:t>
            </a:r>
            <a:r>
              <a:rPr lang="en-US" b="1" dirty="0" smtClean="0"/>
              <a:t>RIMMF-balls for newbies</a:t>
            </a:r>
            <a:r>
              <a:rPr lang="en-US" dirty="0" smtClean="0"/>
              <a:t>: </a:t>
            </a:r>
          </a:p>
          <a:p>
            <a:pPr lvl="1"/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rballs.info/about/rimmfballsnewbies.html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55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RIMMF?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program/tool for creating and editing data compliant with RDA, FRBR, and linked data</a:t>
            </a:r>
          </a:p>
          <a:p>
            <a:r>
              <a:rPr lang="en-US" dirty="0" smtClean="0"/>
              <a:t>Not MARC based</a:t>
            </a:r>
          </a:p>
          <a:p>
            <a:r>
              <a:rPr lang="en-US" dirty="0" smtClean="0"/>
              <a:t>Created &amp; updated by Richard and Deborah Fritz</a:t>
            </a:r>
          </a:p>
          <a:p>
            <a:pPr lvl="1"/>
            <a:r>
              <a:rPr lang="en-US" dirty="0"/>
              <a:t>Freely available: </a:t>
            </a: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www.marcofquality.com/wiki/rimmf</a:t>
            </a:r>
            <a:r>
              <a:rPr lang="en-US" dirty="0" smtClean="0"/>
              <a:t> </a:t>
            </a:r>
          </a:p>
          <a:p>
            <a:r>
              <a:rPr lang="en-US" dirty="0" smtClean="0"/>
              <a:t>Can ingest MARC bibliographic and authority records, breaking them into entity records for: </a:t>
            </a:r>
            <a:br>
              <a:rPr lang="en-US" dirty="0" smtClean="0"/>
            </a:br>
            <a:r>
              <a:rPr lang="en-US" dirty="0" smtClean="0"/>
              <a:t>   Manifestations, Works, Persons, Corporate Bodies, etc. </a:t>
            </a:r>
          </a:p>
          <a:p>
            <a:r>
              <a:rPr lang="en-US" dirty="0" smtClean="0"/>
              <a:t>Links the resulting entity records; shows the relationships</a:t>
            </a:r>
          </a:p>
          <a:p>
            <a:r>
              <a:rPr lang="en-US" dirty="0" smtClean="0"/>
              <a:t>Not widely used – at least not yet! But:</a:t>
            </a:r>
          </a:p>
          <a:p>
            <a:pPr lvl="1"/>
            <a:r>
              <a:rPr lang="en-US" dirty="0" smtClean="0"/>
              <a:t>More than a dozen “Jane-</a:t>
            </a:r>
            <a:r>
              <a:rPr lang="en-US" dirty="0" err="1" smtClean="0"/>
              <a:t>athons</a:t>
            </a:r>
            <a:r>
              <a:rPr lang="en-US" dirty="0"/>
              <a:t>” held </a:t>
            </a:r>
          </a:p>
          <a:p>
            <a:pPr lvl="1"/>
            <a:r>
              <a:rPr lang="en-US" dirty="0" smtClean="0"/>
              <a:t>MARC output available</a:t>
            </a:r>
          </a:p>
        </p:txBody>
      </p:sp>
    </p:spTree>
    <p:extLst>
      <p:ext uri="{BB962C8B-B14F-4D97-AF65-F5344CB8AC3E}">
        <p14:creationId xmlns:p14="http://schemas.microsoft.com/office/powerpoint/2010/main" val="320499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0010" y="457200"/>
            <a:ext cx="8312989" cy="6386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indent="-822960">
              <a:buNone/>
            </a:pPr>
            <a:r>
              <a:rPr lang="en-US" sz="1150" b="1" dirty="0">
                <a:latin typeface="Courier New" panose="02070309020205020404" pitchFamily="49" charset="0"/>
                <a:cs typeface="Courier New" panose="02070309020205020404" pitchFamily="49" charset="0"/>
              </a:rPr>
              <a:t>=LDR  01703nam a2200373   4500</a:t>
            </a:r>
          </a:p>
          <a:p>
            <a:pPr marL="800100" indent="-822960">
              <a:buNone/>
            </a:pPr>
            <a:r>
              <a:rPr lang="en-US" sz="1150" b="1" dirty="0">
                <a:latin typeface="Courier New" panose="02070309020205020404" pitchFamily="49" charset="0"/>
                <a:cs typeface="Courier New" panose="02070309020205020404" pitchFamily="49" charset="0"/>
              </a:rPr>
              <a:t>=001  umdkpg00000366</a:t>
            </a:r>
          </a:p>
          <a:p>
            <a:pPr marL="800100" indent="-822960">
              <a:buNone/>
            </a:pPr>
            <a:r>
              <a:rPr lang="en-US" sz="1150" b="1" dirty="0">
                <a:latin typeface="Courier New" panose="02070309020205020404" pitchFamily="49" charset="0"/>
                <a:cs typeface="Courier New" panose="02070309020205020404" pitchFamily="49" charset="0"/>
              </a:rPr>
              <a:t>=005  20160216101716.0</a:t>
            </a:r>
          </a:p>
          <a:p>
            <a:pPr marL="800100" indent="-822960">
              <a:buNone/>
            </a:pPr>
            <a:r>
              <a:rPr lang="en-US" sz="1150" b="1" dirty="0">
                <a:latin typeface="Courier New" panose="02070309020205020404" pitchFamily="49" charset="0"/>
                <a:cs typeface="Courier New" panose="02070309020205020404" pitchFamily="49" charset="0"/>
              </a:rPr>
              <a:t>=008  160216\\\\\\\\\\\\\\\\\\\\\\\\\\\\\</a:t>
            </a:r>
            <a:r>
              <a:rPr lang="en-US" sz="115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eng</a:t>
            </a:r>
            <a:r>
              <a:rPr lang="en-US" sz="1150" b="1" dirty="0">
                <a:latin typeface="Courier New" panose="02070309020205020404" pitchFamily="49" charset="0"/>
                <a:cs typeface="Courier New" panose="02070309020205020404" pitchFamily="49" charset="0"/>
              </a:rPr>
              <a:t>\d</a:t>
            </a:r>
          </a:p>
          <a:p>
            <a:pPr marL="800100" indent="-822960">
              <a:buNone/>
            </a:pPr>
            <a:r>
              <a:rPr lang="en-US" sz="1150" b="1" dirty="0">
                <a:latin typeface="Courier New" panose="02070309020205020404" pitchFamily="49" charset="0"/>
                <a:cs typeface="Courier New" panose="02070309020205020404" pitchFamily="49" charset="0"/>
              </a:rPr>
              <a:t>=035  \\ $a http://hdl.handle.net/1903.1/367</a:t>
            </a:r>
          </a:p>
          <a:p>
            <a:pPr marL="800100" indent="-822960">
              <a:buNone/>
            </a:pPr>
            <a:r>
              <a:rPr lang="en-US" sz="1150" b="1" dirty="0">
                <a:latin typeface="Courier New" panose="02070309020205020404" pitchFamily="49" charset="0"/>
                <a:cs typeface="Courier New" panose="02070309020205020404" pitchFamily="49" charset="0"/>
              </a:rPr>
              <a:t>=040  \\ $b </a:t>
            </a:r>
            <a:r>
              <a:rPr lang="en-US" sz="115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eng</a:t>
            </a:r>
            <a:r>
              <a:rPr lang="en-US" sz="1150" b="1" dirty="0">
                <a:latin typeface="Courier New" panose="02070309020205020404" pitchFamily="49" charset="0"/>
                <a:cs typeface="Courier New" panose="02070309020205020404" pitchFamily="49" charset="0"/>
              </a:rPr>
              <a:t> $e </a:t>
            </a:r>
            <a:r>
              <a:rPr lang="en-US" sz="115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rda</a:t>
            </a:r>
            <a:endParaRPr lang="en-US" sz="115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00100" indent="-822960">
              <a:buNone/>
            </a:pPr>
            <a:r>
              <a:rPr lang="en-US" sz="1150" b="1" dirty="0">
                <a:latin typeface="Courier New" panose="02070309020205020404" pitchFamily="49" charset="0"/>
                <a:cs typeface="Courier New" panose="02070309020205020404" pitchFamily="49" charset="0"/>
              </a:rPr>
              <a:t>=100  1\ $a Henson, Jim, $d 1936-1990, $e screenwriter.</a:t>
            </a:r>
          </a:p>
          <a:p>
            <a:pPr marL="800100" indent="-822960">
              <a:buNone/>
            </a:pPr>
            <a:r>
              <a:rPr lang="en-US" sz="1150" b="1" dirty="0">
                <a:latin typeface="Courier New" panose="02070309020205020404" pitchFamily="49" charset="0"/>
                <a:cs typeface="Courier New" panose="02070309020205020404" pitchFamily="49" charset="0"/>
              </a:rPr>
              <a:t>=245  10 $a Time piece /$c written and directed by Jim Henson ; produced by Muppets, Inc.</a:t>
            </a:r>
          </a:p>
          <a:p>
            <a:pPr marL="800100" indent="-822960">
              <a:buNone/>
            </a:pPr>
            <a:r>
              <a:rPr lang="en-US" sz="1150" b="1" dirty="0">
                <a:latin typeface="Courier New" panose="02070309020205020404" pitchFamily="49" charset="0"/>
                <a:cs typeface="Courier New" panose="02070309020205020404" pitchFamily="49" charset="0"/>
              </a:rPr>
              <a:t>=246  3\ $a Timepiece</a:t>
            </a:r>
          </a:p>
          <a:p>
            <a:pPr marL="800100" indent="-822960">
              <a:buNone/>
            </a:pPr>
            <a:r>
              <a:rPr lang="en-US" sz="1150" b="1" dirty="0">
                <a:latin typeface="Courier New" panose="02070309020205020404" pitchFamily="49" charset="0"/>
                <a:cs typeface="Courier New" panose="02070309020205020404" pitchFamily="49" charset="0"/>
              </a:rPr>
              <a:t>=264  \1 $a [2005].</a:t>
            </a:r>
          </a:p>
          <a:p>
            <a:pPr marL="800100" indent="-822960">
              <a:buNone/>
            </a:pPr>
            <a:r>
              <a:rPr lang="en-US" sz="1150" b="1" dirty="0">
                <a:latin typeface="Courier New" panose="02070309020205020404" pitchFamily="49" charset="0"/>
                <a:cs typeface="Courier New" panose="02070309020205020404" pitchFamily="49" charset="0"/>
              </a:rPr>
              <a:t>=300  \\ $a 1 videodisc : $b color ; $c 4 3/4 in.</a:t>
            </a:r>
          </a:p>
          <a:p>
            <a:pPr marL="800100" indent="-822960">
              <a:buNone/>
            </a:pPr>
            <a:r>
              <a:rPr lang="en-US" sz="1150" b="1" dirty="0">
                <a:latin typeface="Courier New" panose="02070309020205020404" pitchFamily="49" charset="0"/>
                <a:cs typeface="Courier New" panose="02070309020205020404" pitchFamily="49" charset="0"/>
              </a:rPr>
              <a:t>=336  \\ $a two-dimensional moving image $2 </a:t>
            </a:r>
            <a:r>
              <a:rPr lang="en-US" sz="115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rdacontent</a:t>
            </a:r>
            <a:endParaRPr lang="en-US" sz="115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00100" indent="-822960">
              <a:buNone/>
            </a:pPr>
            <a:r>
              <a:rPr lang="en-US" sz="1150" b="1" dirty="0">
                <a:latin typeface="Courier New" panose="02070309020205020404" pitchFamily="49" charset="0"/>
                <a:cs typeface="Courier New" panose="02070309020205020404" pitchFamily="49" charset="0"/>
              </a:rPr>
              <a:t>=337  \\ $a video $2 </a:t>
            </a:r>
            <a:r>
              <a:rPr lang="en-US" sz="115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rdamedia</a:t>
            </a:r>
            <a:endParaRPr lang="en-US" sz="115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00100" indent="-822960">
              <a:buNone/>
            </a:pPr>
            <a:r>
              <a:rPr lang="en-US" sz="1150" b="1" dirty="0">
                <a:latin typeface="Courier New" panose="02070309020205020404" pitchFamily="49" charset="0"/>
                <a:cs typeface="Courier New" panose="02070309020205020404" pitchFamily="49" charset="0"/>
              </a:rPr>
              <a:t>=338  \\ $a videodisc $2 </a:t>
            </a:r>
            <a:r>
              <a:rPr lang="en-US" sz="115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rdacarrier</a:t>
            </a:r>
            <a:endParaRPr lang="en-US" sz="115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00100" indent="-822960">
              <a:buNone/>
            </a:pPr>
            <a:r>
              <a:rPr lang="en-US" sz="1150" b="1" dirty="0">
                <a:latin typeface="Courier New" panose="02070309020205020404" pitchFamily="49" charset="0"/>
                <a:cs typeface="Courier New" panose="02070309020205020404" pitchFamily="49" charset="0"/>
              </a:rPr>
              <a:t>=344  \\ $a digital $b optical</a:t>
            </a:r>
          </a:p>
          <a:p>
            <a:pPr marL="800100" indent="-822960">
              <a:buNone/>
            </a:pPr>
            <a:r>
              <a:rPr lang="en-US" sz="1150" b="1" dirty="0">
                <a:latin typeface="Courier New" panose="02070309020205020404" pitchFamily="49" charset="0"/>
                <a:cs typeface="Courier New" panose="02070309020205020404" pitchFamily="49" charset="0"/>
              </a:rPr>
              <a:t>=347  \\ $a video file $b DVD video</a:t>
            </a:r>
          </a:p>
          <a:p>
            <a:pPr marL="800100" indent="-822960">
              <a:buNone/>
            </a:pPr>
            <a:r>
              <a:rPr lang="en-US" sz="1150" b="1" dirty="0">
                <a:latin typeface="Courier New" panose="02070309020205020404" pitchFamily="49" charset="0"/>
                <a:cs typeface="Courier New" panose="02070309020205020404" pitchFamily="49" charset="0"/>
              </a:rPr>
              <a:t>=500  \\ $a DVD created with permission from digital video tapes donated to the University of Maryland by Jim Henson Legacy with support from the Jane Henson Foundation.</a:t>
            </a:r>
          </a:p>
          <a:p>
            <a:pPr marL="800100" indent="-822960">
              <a:buNone/>
            </a:pPr>
            <a:r>
              <a:rPr lang="en-US" sz="1150" b="1" dirty="0">
                <a:latin typeface="Courier New" panose="02070309020205020404" pitchFamily="49" charset="0"/>
                <a:cs typeface="Courier New" panose="02070309020205020404" pitchFamily="49" charset="0"/>
              </a:rPr>
              <a:t>=506  \\ $a Access restricted to patrons at the University of Maryland.</a:t>
            </a:r>
          </a:p>
          <a:p>
            <a:pPr marL="800100" indent="-822960">
              <a:buNone/>
            </a:pPr>
            <a:r>
              <a:rPr lang="en-US" sz="1150" b="1" dirty="0">
                <a:latin typeface="Courier New" panose="02070309020205020404" pitchFamily="49" charset="0"/>
                <a:cs typeface="Courier New" panose="02070309020205020404" pitchFamily="49" charset="0"/>
              </a:rPr>
              <a:t>=520  \\ $a Experimental film that combines live action with animation to chronicle the exploits of a young executive who has been working too hard. Themes include dislocation in time, time signatures, time as a philosophical concept, and slavery to time.</a:t>
            </a:r>
          </a:p>
          <a:p>
            <a:pPr marL="800100" indent="-822960">
              <a:buNone/>
            </a:pPr>
            <a:r>
              <a:rPr lang="en-US" sz="1150" b="1" dirty="0">
                <a:latin typeface="Courier New" panose="02070309020205020404" pitchFamily="49" charset="0"/>
                <a:cs typeface="Courier New" panose="02070309020205020404" pitchFamily="49" charset="0"/>
              </a:rPr>
              <a:t>=650  \0 $a Time--Drama.</a:t>
            </a:r>
          </a:p>
          <a:p>
            <a:pPr marL="800100" indent="-822960">
              <a:buNone/>
            </a:pPr>
            <a:r>
              <a:rPr lang="en-US" sz="1150" b="1" dirty="0">
                <a:latin typeface="Courier New" panose="02070309020205020404" pitchFamily="49" charset="0"/>
                <a:cs typeface="Courier New" panose="02070309020205020404" pitchFamily="49" charset="0"/>
              </a:rPr>
              <a:t>=650  \4 $a Experimental films.</a:t>
            </a:r>
          </a:p>
          <a:p>
            <a:pPr marL="800100" indent="-822960">
              <a:buNone/>
            </a:pPr>
            <a:r>
              <a:rPr lang="en-US" sz="1150" b="1" dirty="0">
                <a:latin typeface="Courier New" panose="02070309020205020404" pitchFamily="49" charset="0"/>
                <a:cs typeface="Courier New" panose="02070309020205020404" pitchFamily="49" charset="0"/>
              </a:rPr>
              <a:t>=650  \4 $a Short films.</a:t>
            </a:r>
          </a:p>
          <a:p>
            <a:pPr marL="800100" indent="-822960">
              <a:buNone/>
            </a:pPr>
            <a:r>
              <a:rPr lang="en-US" sz="1150" b="1" dirty="0">
                <a:latin typeface="Courier New" panose="02070309020205020404" pitchFamily="49" charset="0"/>
                <a:cs typeface="Courier New" panose="02070309020205020404" pitchFamily="49" charset="0"/>
              </a:rPr>
              <a:t>=700  1\ $a </a:t>
            </a:r>
            <a:r>
              <a:rPr lang="en-US" sz="115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Cafritz</a:t>
            </a:r>
            <a:r>
              <a:rPr lang="en-US" sz="1150" b="1" dirty="0">
                <a:latin typeface="Courier New" panose="02070309020205020404" pitchFamily="49" charset="0"/>
                <a:cs typeface="Courier New" panose="02070309020205020404" pitchFamily="49" charset="0"/>
              </a:rPr>
              <a:t>, Enid, 1937-,$e actor.</a:t>
            </a:r>
          </a:p>
          <a:p>
            <a:pPr marL="800100" indent="-822960">
              <a:buNone/>
            </a:pPr>
            <a:r>
              <a:rPr lang="en-US" sz="1150" b="1" dirty="0">
                <a:latin typeface="Courier New" panose="02070309020205020404" pitchFamily="49" charset="0"/>
                <a:cs typeface="Courier New" panose="02070309020205020404" pitchFamily="49" charset="0"/>
              </a:rPr>
              <a:t>=700  1\ $a Henson, Jim, $d 1936-1990, $e animator.</a:t>
            </a:r>
          </a:p>
          <a:p>
            <a:pPr marL="800100" indent="-822960">
              <a:buNone/>
            </a:pPr>
            <a:r>
              <a:rPr lang="en-US" sz="1150" b="1" dirty="0">
                <a:latin typeface="Courier New" panose="02070309020205020404" pitchFamily="49" charset="0"/>
                <a:cs typeface="Courier New" panose="02070309020205020404" pitchFamily="49" charset="0"/>
              </a:rPr>
              <a:t>=700  1\ $a Henson, Jim, $d 1936-1990, $e actor.</a:t>
            </a:r>
          </a:p>
          <a:p>
            <a:pPr marL="800100" indent="-822960">
              <a:buNone/>
            </a:pPr>
            <a:r>
              <a:rPr lang="en-US" sz="1150" b="1" dirty="0">
                <a:latin typeface="Courier New" panose="02070309020205020404" pitchFamily="49" charset="0"/>
                <a:cs typeface="Courier New" panose="02070309020205020404" pitchFamily="49" charset="0"/>
              </a:rPr>
              <a:t>=700  1\ $a Henson, Jim, $d 1936-1990, $e director.</a:t>
            </a:r>
          </a:p>
          <a:p>
            <a:pPr marL="800100" indent="-822960">
              <a:buNone/>
            </a:pPr>
            <a:r>
              <a:rPr lang="en-US" sz="1150" b="1" dirty="0">
                <a:latin typeface="Courier New" panose="02070309020205020404" pitchFamily="49" charset="0"/>
                <a:cs typeface="Courier New" panose="02070309020205020404" pitchFamily="49" charset="0"/>
              </a:rPr>
              <a:t>=700  1\ $a Nemeth, Ted, $d 1911-1986, $e director of photography.</a:t>
            </a:r>
          </a:p>
          <a:p>
            <a:pPr marL="800100" indent="-822960">
              <a:buNone/>
            </a:pPr>
            <a:r>
              <a:rPr lang="en-US" sz="1150" b="1" dirty="0">
                <a:latin typeface="Courier New" panose="02070309020205020404" pitchFamily="49" charset="0"/>
                <a:cs typeface="Courier New" panose="02070309020205020404" pitchFamily="49" charset="0"/>
              </a:rPr>
              <a:t>=700  1\ $a </a:t>
            </a:r>
            <a:r>
              <a:rPr lang="en-US" sz="115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Sahlin</a:t>
            </a:r>
            <a:r>
              <a:rPr lang="en-US" sz="1150" b="1" dirty="0">
                <a:latin typeface="Courier New" panose="02070309020205020404" pitchFamily="49" charset="0"/>
                <a:cs typeface="Courier New" panose="02070309020205020404" pitchFamily="49" charset="0"/>
              </a:rPr>
              <a:t>, Donald G., 1928-1978, $e special effects provider.</a:t>
            </a:r>
          </a:p>
          <a:p>
            <a:pPr marL="800100" indent="-822960">
              <a:buNone/>
            </a:pPr>
            <a:r>
              <a:rPr lang="en-US" sz="1150" b="1" dirty="0">
                <a:latin typeface="Courier New" panose="02070309020205020404" pitchFamily="49" charset="0"/>
                <a:cs typeface="Courier New" panose="02070309020205020404" pitchFamily="49" charset="0"/>
              </a:rPr>
              <a:t>=700  1\ $a </a:t>
            </a:r>
            <a:r>
              <a:rPr lang="en-US" sz="115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Sebesky</a:t>
            </a:r>
            <a:r>
              <a:rPr lang="en-US" sz="1150" b="1" dirty="0">
                <a:latin typeface="Courier New" panose="02070309020205020404" pitchFamily="49" charset="0"/>
                <a:cs typeface="Courier New" panose="02070309020205020404" pitchFamily="49" charset="0"/>
              </a:rPr>
              <a:t>, Don, 1937-, $e composer (expression).</a:t>
            </a:r>
          </a:p>
          <a:p>
            <a:pPr marL="800100" indent="-822960">
              <a:buNone/>
            </a:pPr>
            <a:r>
              <a:rPr lang="en-US" sz="1150" b="1" dirty="0">
                <a:latin typeface="Courier New" panose="02070309020205020404" pitchFamily="49" charset="0"/>
                <a:cs typeface="Courier New" panose="02070309020205020404" pitchFamily="49" charset="0"/>
              </a:rPr>
              <a:t>=710  2\ $a Muppets, Inc., $e producer.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54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ustom 3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00000"/>
      </a:hlink>
      <a:folHlink>
        <a:srgbClr val="96A9A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2838</TotalTime>
  <Words>1575</Words>
  <Application>Microsoft Office PowerPoint</Application>
  <PresentationFormat>On-screen Show (4:3)</PresentationFormat>
  <Paragraphs>196</Paragraphs>
  <Slides>34</Slides>
  <Notes>34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Clarity</vt:lpstr>
      <vt:lpstr>RDA and Linked Data:  A New Way to Look at the Henson Collection</vt:lpstr>
      <vt:lpstr>The Jim Henson Collection at UMD</vt:lpstr>
      <vt:lpstr>PowerPoint Presentation</vt:lpstr>
      <vt:lpstr>AACR2 / MARC21 Records</vt:lpstr>
      <vt:lpstr>And now, an “r-ball” (http://rballs.info/topics/p/henson/) </vt:lpstr>
      <vt:lpstr>So, what’s an “r-ball”?</vt:lpstr>
      <vt:lpstr>What’s in an r-ball?</vt:lpstr>
      <vt:lpstr>What is RIMMF?</vt:lpstr>
      <vt:lpstr>PowerPoint Presentation</vt:lpstr>
      <vt:lpstr>Jane-athons?</vt:lpstr>
      <vt:lpstr>Jim Henson r-ball</vt:lpstr>
      <vt:lpstr>A closer look at RIMMF</vt:lpstr>
      <vt:lpstr>Manifestation record in RIMMF</vt:lpstr>
      <vt:lpstr>Expression Record in RIMMF</vt:lpstr>
      <vt:lpstr>Work Record in RIMMF</vt:lpstr>
      <vt:lpstr>Work Tree Visualization in RIMMF</vt:lpstr>
      <vt:lpstr>Person Record in RIMMF</vt:lpstr>
      <vt:lpstr>Person Tree Visualization in RIMMF</vt:lpstr>
      <vt:lpstr>Person Expanded Tree Visualization</vt:lpstr>
      <vt:lpstr>More Person Tree Expansion</vt:lpstr>
      <vt:lpstr>Related Person Tree</vt:lpstr>
      <vt:lpstr>Data Challenges when using RIMMF</vt:lpstr>
      <vt:lpstr>Data Opportunities</vt:lpstr>
      <vt:lpstr>Other visualizations of linked data?</vt:lpstr>
      <vt:lpstr>Linked data graphs</vt:lpstr>
      <vt:lpstr>Henson r-ball:   Very Busy!</vt:lpstr>
      <vt:lpstr>Graph  of one  Henson  record: Hans My Hedgehog</vt:lpstr>
      <vt:lpstr>Graph of 4 entities: Austen’s Emma</vt:lpstr>
      <vt:lpstr>A closer look </vt:lpstr>
      <vt:lpstr>5 entity records from the Root r-ball</vt:lpstr>
      <vt:lpstr>A subset of those (just 2)</vt:lpstr>
      <vt:lpstr>A graph of the complete Root r-ball</vt:lpstr>
      <vt:lpstr>We still have a ways to go….</vt:lpstr>
      <vt:lpstr>Questions?</vt:lpstr>
    </vt:vector>
  </TitlesOfParts>
  <Company>University of Maryland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kglennan</dc:creator>
  <cp:lastModifiedBy>kglennan</cp:lastModifiedBy>
  <cp:revision>95</cp:revision>
  <cp:lastPrinted>2016-06-06T15:01:55Z</cp:lastPrinted>
  <dcterms:created xsi:type="dcterms:W3CDTF">2016-02-03T18:58:02Z</dcterms:created>
  <dcterms:modified xsi:type="dcterms:W3CDTF">2016-06-06T15:51:26Z</dcterms:modified>
</cp:coreProperties>
</file>