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3" r:id="rId4"/>
  </p:sldMasterIdLst>
  <p:notesMasterIdLst>
    <p:notesMasterId r:id="rId5"/>
  </p:notesMasterIdLst>
  <p:sldIdLst>
    <p:sldId id="256" r:id="rId6"/>
  </p:sldIdLst>
  <p:sldSz cy="32918400" cx="43891200"/>
  <p:notesSz cx="20104100" cy="15081250"/>
  <p:embeddedFontLst>
    <p:embeddedFont>
      <p:font typeface="Tahoma"/>
      <p:regular r:id="rId7"/>
      <p:bold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6286">
          <p15:clr>
            <a:srgbClr val="000000"/>
          </p15:clr>
        </p15:guide>
        <p15:guide id="2" pos="4716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6286" orient="horz"/>
        <p:guide pos="471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Tahoma-regular.fntdata"/><Relationship Id="rId8" Type="http://schemas.openxmlformats.org/officeDocument/2006/relationships/font" Target="fonts/Tahoma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349939" y="1131075"/>
            <a:ext cx="13406100" cy="5655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2010400" y="7163575"/>
            <a:ext cx="16083275" cy="67865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3d61b79697d_0_0:notes"/>
          <p:cNvSpPr txBox="1"/>
          <p:nvPr>
            <p:ph idx="1" type="body"/>
          </p:nvPr>
        </p:nvSpPr>
        <p:spPr>
          <a:xfrm>
            <a:off x="2010400" y="7163575"/>
            <a:ext cx="16083300" cy="678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g3d61b79697d_0_0:notes"/>
          <p:cNvSpPr/>
          <p:nvPr>
            <p:ph idx="2" type="sldImg"/>
          </p:nvPr>
        </p:nvSpPr>
        <p:spPr>
          <a:xfrm>
            <a:off x="3349939" y="1131075"/>
            <a:ext cx="13406100" cy="5655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/>
          <p:nvPr>
            <p:ph type="title"/>
          </p:nvPr>
        </p:nvSpPr>
        <p:spPr>
          <a:xfrm>
            <a:off x="4885902" y="1052249"/>
            <a:ext cx="34119300" cy="13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056"/>
              <a:buNone/>
              <a:defRPr b="0" i="0" sz="8623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15" name="Google Shape;15;p2"/>
          <p:cNvSpPr txBox="1"/>
          <p:nvPr>
            <p:ph idx="1" type="body"/>
          </p:nvPr>
        </p:nvSpPr>
        <p:spPr>
          <a:xfrm>
            <a:off x="2194560" y="7571231"/>
            <a:ext cx="39502200" cy="217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14923008" y="30614113"/>
            <a:ext cx="14045100" cy="16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56"/>
              <a:buNone/>
              <a:defRPr sz="3929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17" name="Google Shape;17;p2"/>
          <p:cNvSpPr txBox="1"/>
          <p:nvPr>
            <p:ph idx="10" type="dt"/>
          </p:nvPr>
        </p:nvSpPr>
        <p:spPr>
          <a:xfrm>
            <a:off x="2194560" y="30614113"/>
            <a:ext cx="10095000" cy="16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31601666" y="30614113"/>
            <a:ext cx="10095000" cy="6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ctrTitle"/>
          </p:nvPr>
        </p:nvSpPr>
        <p:spPr>
          <a:xfrm>
            <a:off x="3291839" y="10204703"/>
            <a:ext cx="37307400" cy="69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056"/>
              <a:buNone/>
              <a:defRPr b="0" i="0" sz="8623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21" name="Google Shape;21;p3"/>
          <p:cNvSpPr txBox="1"/>
          <p:nvPr>
            <p:ph idx="1" type="subTitle"/>
          </p:nvPr>
        </p:nvSpPr>
        <p:spPr>
          <a:xfrm>
            <a:off x="6583680" y="18434304"/>
            <a:ext cx="307239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1pPr>
            <a:lvl2pPr lvl="1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14923008" y="30614113"/>
            <a:ext cx="14045100" cy="16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56"/>
              <a:buNone/>
              <a:defRPr sz="3929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23" name="Google Shape;23;p3"/>
          <p:cNvSpPr txBox="1"/>
          <p:nvPr>
            <p:ph idx="10" type="dt"/>
          </p:nvPr>
        </p:nvSpPr>
        <p:spPr>
          <a:xfrm>
            <a:off x="2194560" y="30614113"/>
            <a:ext cx="10095000" cy="16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31601666" y="30614113"/>
            <a:ext cx="10095000" cy="6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4885902" y="1052249"/>
            <a:ext cx="34119300" cy="13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056"/>
              <a:buNone/>
              <a:defRPr b="0" i="0" sz="8623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>
            <a:off x="2194560" y="7571231"/>
            <a:ext cx="19092600" cy="217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28" name="Google Shape;28;p4"/>
          <p:cNvSpPr txBox="1"/>
          <p:nvPr>
            <p:ph idx="2" type="body"/>
          </p:nvPr>
        </p:nvSpPr>
        <p:spPr>
          <a:xfrm>
            <a:off x="22603967" y="7571231"/>
            <a:ext cx="19092600" cy="217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14923008" y="30614113"/>
            <a:ext cx="14045100" cy="16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56"/>
              <a:buNone/>
              <a:defRPr sz="3929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2194560" y="30614113"/>
            <a:ext cx="10095000" cy="16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31601666" y="30614113"/>
            <a:ext cx="10095000" cy="6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4885902" y="1052249"/>
            <a:ext cx="34119300" cy="13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056"/>
              <a:buNone/>
              <a:defRPr b="0" i="0" sz="8623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14923008" y="30614113"/>
            <a:ext cx="14045100" cy="16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56"/>
              <a:buNone/>
              <a:defRPr sz="3929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35" name="Google Shape;35;p5"/>
          <p:cNvSpPr txBox="1"/>
          <p:nvPr>
            <p:ph idx="10" type="dt"/>
          </p:nvPr>
        </p:nvSpPr>
        <p:spPr>
          <a:xfrm>
            <a:off x="2194560" y="30614113"/>
            <a:ext cx="10095000" cy="16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31601666" y="30614113"/>
            <a:ext cx="10095000" cy="6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idx="11" type="ftr"/>
          </p:nvPr>
        </p:nvSpPr>
        <p:spPr>
          <a:xfrm>
            <a:off x="14923008" y="30614113"/>
            <a:ext cx="14045100" cy="16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56"/>
              <a:buNone/>
              <a:defRPr sz="3929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39" name="Google Shape;39;p6"/>
          <p:cNvSpPr txBox="1"/>
          <p:nvPr>
            <p:ph idx="10" type="dt"/>
          </p:nvPr>
        </p:nvSpPr>
        <p:spPr>
          <a:xfrm>
            <a:off x="2194560" y="30614113"/>
            <a:ext cx="10095000" cy="16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40" name="Google Shape;40;p6"/>
          <p:cNvSpPr txBox="1"/>
          <p:nvPr>
            <p:ph idx="12" type="sldNum"/>
          </p:nvPr>
        </p:nvSpPr>
        <p:spPr>
          <a:xfrm>
            <a:off x="31601666" y="30614113"/>
            <a:ext cx="10095000" cy="6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647700" y="6437544"/>
            <a:ext cx="11617895" cy="13817298"/>
          </a:xfrm>
          <a:custGeom>
            <a:rect b="b" l="l" r="r" t="t"/>
            <a:pathLst>
              <a:path extrusionOk="0" h="6330950" w="5323205">
                <a:moveTo>
                  <a:pt x="5107930" y="0"/>
                </a:moveTo>
                <a:lnTo>
                  <a:pt x="214769" y="0"/>
                </a:lnTo>
                <a:lnTo>
                  <a:pt x="165525" y="5672"/>
                </a:lnTo>
                <a:lnTo>
                  <a:pt x="120320" y="21829"/>
                </a:lnTo>
                <a:lnTo>
                  <a:pt x="80442" y="47183"/>
                </a:lnTo>
                <a:lnTo>
                  <a:pt x="47183" y="80442"/>
                </a:lnTo>
                <a:lnTo>
                  <a:pt x="21829" y="120320"/>
                </a:lnTo>
                <a:lnTo>
                  <a:pt x="5672" y="165525"/>
                </a:lnTo>
                <a:lnTo>
                  <a:pt x="0" y="214769"/>
                </a:lnTo>
                <a:lnTo>
                  <a:pt x="0" y="6115753"/>
                </a:lnTo>
                <a:lnTo>
                  <a:pt x="5672" y="6164997"/>
                </a:lnTo>
                <a:lnTo>
                  <a:pt x="21829" y="6210202"/>
                </a:lnTo>
                <a:lnTo>
                  <a:pt x="47183" y="6250079"/>
                </a:lnTo>
                <a:lnTo>
                  <a:pt x="80442" y="6283339"/>
                </a:lnTo>
                <a:lnTo>
                  <a:pt x="120320" y="6308693"/>
                </a:lnTo>
                <a:lnTo>
                  <a:pt x="165525" y="6324850"/>
                </a:lnTo>
                <a:lnTo>
                  <a:pt x="214769" y="6330522"/>
                </a:lnTo>
                <a:lnTo>
                  <a:pt x="5107930" y="6330522"/>
                </a:lnTo>
                <a:lnTo>
                  <a:pt x="5157174" y="6324850"/>
                </a:lnTo>
                <a:lnTo>
                  <a:pt x="5202380" y="6308693"/>
                </a:lnTo>
                <a:lnTo>
                  <a:pt x="5242257" y="6283339"/>
                </a:lnTo>
                <a:lnTo>
                  <a:pt x="5275517" y="6250079"/>
                </a:lnTo>
                <a:lnTo>
                  <a:pt x="5300870" y="6210202"/>
                </a:lnTo>
                <a:lnTo>
                  <a:pt x="5317027" y="6164997"/>
                </a:lnTo>
                <a:lnTo>
                  <a:pt x="5322700" y="6115753"/>
                </a:lnTo>
                <a:lnTo>
                  <a:pt x="5322700" y="214769"/>
                </a:lnTo>
                <a:lnTo>
                  <a:pt x="5317027" y="165525"/>
                </a:lnTo>
                <a:lnTo>
                  <a:pt x="5300870" y="120320"/>
                </a:lnTo>
                <a:lnTo>
                  <a:pt x="5275517" y="80442"/>
                </a:lnTo>
                <a:lnTo>
                  <a:pt x="5242257" y="47183"/>
                </a:lnTo>
                <a:lnTo>
                  <a:pt x="5202380" y="21829"/>
                </a:lnTo>
                <a:lnTo>
                  <a:pt x="5157174" y="5672"/>
                </a:lnTo>
                <a:lnTo>
                  <a:pt x="5107930" y="0"/>
                </a:lnTo>
                <a:close/>
              </a:path>
            </a:pathLst>
          </a:custGeom>
          <a:solidFill>
            <a:srgbClr val="D9F1D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pic>
        <p:nvPicPr>
          <p:cNvPr id="7" name="Google Shape;7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924173" y="8246849"/>
            <a:ext cx="966584" cy="96658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>
            <p:ph type="title"/>
          </p:nvPr>
        </p:nvSpPr>
        <p:spPr>
          <a:xfrm>
            <a:off x="4885902" y="1052249"/>
            <a:ext cx="34119300" cy="13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3056"/>
              <a:buNone/>
              <a:defRPr b="0" i="0" sz="8623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9" name="Google Shape;9;p1"/>
          <p:cNvSpPr txBox="1"/>
          <p:nvPr>
            <p:ph idx="1" type="body"/>
          </p:nvPr>
        </p:nvSpPr>
        <p:spPr>
          <a:xfrm>
            <a:off x="2194560" y="7571231"/>
            <a:ext cx="39502200" cy="217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3056"/>
              <a:buNone/>
              <a:defRPr b="0" i="0" sz="3929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3056"/>
              <a:buNone/>
              <a:defRPr b="0" i="0" sz="3929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3056"/>
              <a:buNone/>
              <a:defRPr b="0" i="0" sz="3929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3056"/>
              <a:buNone/>
              <a:defRPr b="0" i="0" sz="3929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3056"/>
              <a:buNone/>
              <a:defRPr b="0" i="0" sz="3929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3056"/>
              <a:buNone/>
              <a:defRPr b="0" i="0" sz="3929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3056"/>
              <a:buNone/>
              <a:defRPr b="0" i="0" sz="3929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3056"/>
              <a:buNone/>
              <a:defRPr b="0" i="0" sz="3929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3056"/>
              <a:buNone/>
              <a:defRPr b="0" i="0" sz="3929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1" type="ftr"/>
          </p:nvPr>
        </p:nvSpPr>
        <p:spPr>
          <a:xfrm>
            <a:off x="14923008" y="30614113"/>
            <a:ext cx="14045100" cy="16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56"/>
              <a:buNone/>
              <a:defRPr sz="3929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11" name="Google Shape;11;p1"/>
          <p:cNvSpPr txBox="1"/>
          <p:nvPr>
            <p:ph idx="10" type="dt"/>
          </p:nvPr>
        </p:nvSpPr>
        <p:spPr>
          <a:xfrm>
            <a:off x="2194560" y="30614113"/>
            <a:ext cx="10095000" cy="16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056"/>
              <a:buNone/>
              <a:defRPr sz="3929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2pPr>
            <a:lvl3pPr lvl="2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3pPr>
            <a:lvl4pPr lvl="3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4pPr>
            <a:lvl5pPr lvl="4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5pPr>
            <a:lvl6pPr lvl="5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6pPr>
            <a:lvl7pPr lvl="6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7pPr>
            <a:lvl8pPr lvl="7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8pPr>
            <a:lvl9pPr lvl="8">
              <a:spcBef>
                <a:spcPts val="0"/>
              </a:spcBef>
              <a:spcAft>
                <a:spcPts val="0"/>
              </a:spcAft>
              <a:buSzPts val="3056"/>
              <a:buNone/>
              <a:defRPr sz="3929"/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31601666" y="30614113"/>
            <a:ext cx="10095000" cy="6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 sz="3929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3056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3.png"/><Relationship Id="rId10" Type="http://schemas.openxmlformats.org/officeDocument/2006/relationships/image" Target="../media/image2.jpg"/><Relationship Id="rId13" Type="http://schemas.openxmlformats.org/officeDocument/2006/relationships/image" Target="../media/image6.jpg"/><Relationship Id="rId1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doi.org/10.1111/cdev.14267" TargetMode="External"/><Relationship Id="rId9" Type="http://schemas.openxmlformats.org/officeDocument/2006/relationships/image" Target="../media/image9.png"/><Relationship Id="rId15" Type="http://schemas.openxmlformats.org/officeDocument/2006/relationships/image" Target="../media/image5.jpg"/><Relationship Id="rId14" Type="http://schemas.openxmlformats.org/officeDocument/2006/relationships/image" Target="../media/image7.png"/><Relationship Id="rId5" Type="http://schemas.openxmlformats.org/officeDocument/2006/relationships/hyperlink" Target="https://doi.org/10.1080/15475441.2014.951595" TargetMode="External"/><Relationship Id="rId6" Type="http://schemas.openxmlformats.org/officeDocument/2006/relationships/hyperlink" Target="https://doi.org/10.1007/s10988-019-09289-0" TargetMode="External"/><Relationship Id="rId7" Type="http://schemas.openxmlformats.org/officeDocument/2006/relationships/hyperlink" Target="https://doi.org/10.1007/s10988-019-09289-0" TargetMode="External"/><Relationship Id="rId8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/>
          <p:nvPr/>
        </p:nvSpPr>
        <p:spPr>
          <a:xfrm>
            <a:off x="27856350" y="28236825"/>
            <a:ext cx="15156979" cy="4006386"/>
          </a:xfrm>
          <a:custGeom>
            <a:rect b="b" l="l" r="r" t="t"/>
            <a:pathLst>
              <a:path extrusionOk="0" h="8093709" w="6976745">
                <a:moveTo>
                  <a:pt x="6815557" y="0"/>
                </a:moveTo>
                <a:lnTo>
                  <a:pt x="160669" y="0"/>
                </a:lnTo>
                <a:lnTo>
                  <a:pt x="109894" y="8187"/>
                </a:lnTo>
                <a:lnTo>
                  <a:pt x="65790" y="30990"/>
                </a:lnTo>
                <a:lnTo>
                  <a:pt x="31006" y="65765"/>
                </a:lnTo>
                <a:lnTo>
                  <a:pt x="8193" y="109872"/>
                </a:lnTo>
                <a:lnTo>
                  <a:pt x="0" y="160669"/>
                </a:lnTo>
                <a:lnTo>
                  <a:pt x="0" y="7932463"/>
                </a:lnTo>
                <a:lnTo>
                  <a:pt x="8193" y="7983244"/>
                </a:lnTo>
                <a:lnTo>
                  <a:pt x="31006" y="8027346"/>
                </a:lnTo>
                <a:lnTo>
                  <a:pt x="65790" y="8062124"/>
                </a:lnTo>
                <a:lnTo>
                  <a:pt x="109894" y="8084931"/>
                </a:lnTo>
                <a:lnTo>
                  <a:pt x="160669" y="8093122"/>
                </a:lnTo>
                <a:lnTo>
                  <a:pt x="6815557" y="8093122"/>
                </a:lnTo>
                <a:lnTo>
                  <a:pt x="6866332" y="8084931"/>
                </a:lnTo>
                <a:lnTo>
                  <a:pt x="6910436" y="8062124"/>
                </a:lnTo>
                <a:lnTo>
                  <a:pt x="6945220" y="8027346"/>
                </a:lnTo>
                <a:lnTo>
                  <a:pt x="6968034" y="7983244"/>
                </a:lnTo>
                <a:lnTo>
                  <a:pt x="6976227" y="7932463"/>
                </a:lnTo>
                <a:lnTo>
                  <a:pt x="6976227" y="160669"/>
                </a:lnTo>
                <a:lnTo>
                  <a:pt x="6968034" y="109872"/>
                </a:lnTo>
                <a:lnTo>
                  <a:pt x="6945220" y="65765"/>
                </a:lnTo>
                <a:lnTo>
                  <a:pt x="6910436" y="30990"/>
                </a:lnTo>
                <a:lnTo>
                  <a:pt x="6866332" y="8187"/>
                </a:lnTo>
                <a:lnTo>
                  <a:pt x="681555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46" name="Google Shape;46;p7"/>
          <p:cNvSpPr/>
          <p:nvPr/>
        </p:nvSpPr>
        <p:spPr>
          <a:xfrm>
            <a:off x="685800" y="24955081"/>
            <a:ext cx="11617895" cy="7282577"/>
          </a:xfrm>
          <a:custGeom>
            <a:rect b="b" l="l" r="r" t="t"/>
            <a:pathLst>
              <a:path extrusionOk="0" h="1631950" w="5323205">
                <a:moveTo>
                  <a:pt x="5221539" y="0"/>
                </a:moveTo>
                <a:lnTo>
                  <a:pt x="101148" y="0"/>
                </a:lnTo>
                <a:lnTo>
                  <a:pt x="61777" y="7953"/>
                </a:lnTo>
                <a:lnTo>
                  <a:pt x="29626" y="29638"/>
                </a:lnTo>
                <a:lnTo>
                  <a:pt x="7948" y="61794"/>
                </a:lnTo>
                <a:lnTo>
                  <a:pt x="0" y="101160"/>
                </a:lnTo>
                <a:lnTo>
                  <a:pt x="0" y="1530552"/>
                </a:lnTo>
                <a:lnTo>
                  <a:pt x="7948" y="1569918"/>
                </a:lnTo>
                <a:lnTo>
                  <a:pt x="29626" y="1602074"/>
                </a:lnTo>
                <a:lnTo>
                  <a:pt x="61777" y="1623759"/>
                </a:lnTo>
                <a:lnTo>
                  <a:pt x="101148" y="1631713"/>
                </a:lnTo>
                <a:lnTo>
                  <a:pt x="5221539" y="1631713"/>
                </a:lnTo>
                <a:lnTo>
                  <a:pt x="5260905" y="1623759"/>
                </a:lnTo>
                <a:lnTo>
                  <a:pt x="5293061" y="1602074"/>
                </a:lnTo>
                <a:lnTo>
                  <a:pt x="5314747" y="1569918"/>
                </a:lnTo>
                <a:lnTo>
                  <a:pt x="5322700" y="1530552"/>
                </a:lnTo>
                <a:lnTo>
                  <a:pt x="5322700" y="101160"/>
                </a:lnTo>
                <a:lnTo>
                  <a:pt x="5314747" y="61794"/>
                </a:lnTo>
                <a:lnTo>
                  <a:pt x="5293061" y="29638"/>
                </a:lnTo>
                <a:lnTo>
                  <a:pt x="5260905" y="7953"/>
                </a:lnTo>
                <a:lnTo>
                  <a:pt x="522153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47" name="Google Shape;47;p7"/>
          <p:cNvSpPr/>
          <p:nvPr/>
        </p:nvSpPr>
        <p:spPr>
          <a:xfrm>
            <a:off x="27882775" y="5030951"/>
            <a:ext cx="15117902" cy="1114251"/>
          </a:xfrm>
          <a:custGeom>
            <a:rect b="b" l="l" r="r" t="t"/>
            <a:pathLst>
              <a:path extrusionOk="0" h="510539" w="5323205">
                <a:moveTo>
                  <a:pt x="5237595" y="0"/>
                </a:moveTo>
                <a:lnTo>
                  <a:pt x="85081" y="0"/>
                </a:lnTo>
                <a:lnTo>
                  <a:pt x="51963" y="6687"/>
                </a:lnTo>
                <a:lnTo>
                  <a:pt x="24919" y="24926"/>
                </a:lnTo>
                <a:lnTo>
                  <a:pt x="6685" y="51978"/>
                </a:lnTo>
                <a:lnTo>
                  <a:pt x="0" y="85105"/>
                </a:lnTo>
                <a:lnTo>
                  <a:pt x="0" y="425350"/>
                </a:lnTo>
                <a:lnTo>
                  <a:pt x="6685" y="458477"/>
                </a:lnTo>
                <a:lnTo>
                  <a:pt x="24919" y="485529"/>
                </a:lnTo>
                <a:lnTo>
                  <a:pt x="51963" y="503767"/>
                </a:lnTo>
                <a:lnTo>
                  <a:pt x="85081" y="510455"/>
                </a:lnTo>
                <a:lnTo>
                  <a:pt x="5237595" y="510455"/>
                </a:lnTo>
                <a:lnTo>
                  <a:pt x="5270722" y="503767"/>
                </a:lnTo>
                <a:lnTo>
                  <a:pt x="5297773" y="485529"/>
                </a:lnTo>
                <a:lnTo>
                  <a:pt x="5316012" y="458477"/>
                </a:lnTo>
                <a:lnTo>
                  <a:pt x="5322700" y="425350"/>
                </a:lnTo>
                <a:lnTo>
                  <a:pt x="5322700" y="85105"/>
                </a:lnTo>
                <a:lnTo>
                  <a:pt x="5316012" y="51978"/>
                </a:lnTo>
                <a:lnTo>
                  <a:pt x="5297773" y="24926"/>
                </a:lnTo>
                <a:lnTo>
                  <a:pt x="5270722" y="6687"/>
                </a:lnTo>
                <a:lnTo>
                  <a:pt x="5237595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48" name="Google Shape;48;p7"/>
          <p:cNvSpPr/>
          <p:nvPr/>
        </p:nvSpPr>
        <p:spPr>
          <a:xfrm>
            <a:off x="12659325" y="5026800"/>
            <a:ext cx="14878358" cy="1114251"/>
          </a:xfrm>
          <a:custGeom>
            <a:rect b="b" l="l" r="r" t="t"/>
            <a:pathLst>
              <a:path extrusionOk="0" h="510539" w="5323205">
                <a:moveTo>
                  <a:pt x="5237595" y="0"/>
                </a:moveTo>
                <a:lnTo>
                  <a:pt x="85081" y="0"/>
                </a:lnTo>
                <a:lnTo>
                  <a:pt x="51963" y="6687"/>
                </a:lnTo>
                <a:lnTo>
                  <a:pt x="24919" y="24926"/>
                </a:lnTo>
                <a:lnTo>
                  <a:pt x="6685" y="51978"/>
                </a:lnTo>
                <a:lnTo>
                  <a:pt x="0" y="85105"/>
                </a:lnTo>
                <a:lnTo>
                  <a:pt x="0" y="425350"/>
                </a:lnTo>
                <a:lnTo>
                  <a:pt x="6685" y="458477"/>
                </a:lnTo>
                <a:lnTo>
                  <a:pt x="24919" y="485529"/>
                </a:lnTo>
                <a:lnTo>
                  <a:pt x="51963" y="503767"/>
                </a:lnTo>
                <a:lnTo>
                  <a:pt x="85081" y="510455"/>
                </a:lnTo>
                <a:lnTo>
                  <a:pt x="5237595" y="510455"/>
                </a:lnTo>
                <a:lnTo>
                  <a:pt x="5270722" y="503767"/>
                </a:lnTo>
                <a:lnTo>
                  <a:pt x="5297773" y="485529"/>
                </a:lnTo>
                <a:lnTo>
                  <a:pt x="5316012" y="458477"/>
                </a:lnTo>
                <a:lnTo>
                  <a:pt x="5322700" y="425350"/>
                </a:lnTo>
                <a:lnTo>
                  <a:pt x="5322700" y="85105"/>
                </a:lnTo>
                <a:lnTo>
                  <a:pt x="5316012" y="51978"/>
                </a:lnTo>
                <a:lnTo>
                  <a:pt x="5297773" y="24926"/>
                </a:lnTo>
                <a:lnTo>
                  <a:pt x="5270722" y="6687"/>
                </a:lnTo>
                <a:lnTo>
                  <a:pt x="5237595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49" name="Google Shape;49;p7"/>
          <p:cNvSpPr/>
          <p:nvPr/>
        </p:nvSpPr>
        <p:spPr>
          <a:xfrm>
            <a:off x="457200" y="5257800"/>
            <a:ext cx="11850300" cy="14891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7"/>
          <p:cNvSpPr/>
          <p:nvPr/>
        </p:nvSpPr>
        <p:spPr>
          <a:xfrm>
            <a:off x="685800" y="19595000"/>
            <a:ext cx="11617895" cy="3782044"/>
          </a:xfrm>
          <a:custGeom>
            <a:rect b="b" l="l" r="r" t="t"/>
            <a:pathLst>
              <a:path extrusionOk="0" h="1631950" w="5323205">
                <a:moveTo>
                  <a:pt x="5221539" y="0"/>
                </a:moveTo>
                <a:lnTo>
                  <a:pt x="101148" y="0"/>
                </a:lnTo>
                <a:lnTo>
                  <a:pt x="61777" y="7953"/>
                </a:lnTo>
                <a:lnTo>
                  <a:pt x="29626" y="29638"/>
                </a:lnTo>
                <a:lnTo>
                  <a:pt x="7948" y="61794"/>
                </a:lnTo>
                <a:lnTo>
                  <a:pt x="0" y="101160"/>
                </a:lnTo>
                <a:lnTo>
                  <a:pt x="0" y="1530552"/>
                </a:lnTo>
                <a:lnTo>
                  <a:pt x="7948" y="1569918"/>
                </a:lnTo>
                <a:lnTo>
                  <a:pt x="29626" y="1602074"/>
                </a:lnTo>
                <a:lnTo>
                  <a:pt x="61777" y="1623759"/>
                </a:lnTo>
                <a:lnTo>
                  <a:pt x="101148" y="1631713"/>
                </a:lnTo>
                <a:lnTo>
                  <a:pt x="5221539" y="1631713"/>
                </a:lnTo>
                <a:lnTo>
                  <a:pt x="5260905" y="1623759"/>
                </a:lnTo>
                <a:lnTo>
                  <a:pt x="5293061" y="1602074"/>
                </a:lnTo>
                <a:lnTo>
                  <a:pt x="5314747" y="1569918"/>
                </a:lnTo>
                <a:lnTo>
                  <a:pt x="5322700" y="1530552"/>
                </a:lnTo>
                <a:lnTo>
                  <a:pt x="5322700" y="101160"/>
                </a:lnTo>
                <a:lnTo>
                  <a:pt x="5314747" y="61794"/>
                </a:lnTo>
                <a:lnTo>
                  <a:pt x="5293061" y="29638"/>
                </a:lnTo>
                <a:lnTo>
                  <a:pt x="5260905" y="7953"/>
                </a:lnTo>
                <a:lnTo>
                  <a:pt x="522153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51" name="Google Shape;51;p7"/>
          <p:cNvSpPr/>
          <p:nvPr/>
        </p:nvSpPr>
        <p:spPr>
          <a:xfrm>
            <a:off x="27856350" y="17568825"/>
            <a:ext cx="15156979" cy="9044720"/>
          </a:xfrm>
          <a:custGeom>
            <a:rect b="b" l="l" r="r" t="t"/>
            <a:pathLst>
              <a:path extrusionOk="0" h="8093709" w="6976745">
                <a:moveTo>
                  <a:pt x="6815557" y="0"/>
                </a:moveTo>
                <a:lnTo>
                  <a:pt x="160669" y="0"/>
                </a:lnTo>
                <a:lnTo>
                  <a:pt x="109894" y="8187"/>
                </a:lnTo>
                <a:lnTo>
                  <a:pt x="65790" y="30990"/>
                </a:lnTo>
                <a:lnTo>
                  <a:pt x="31006" y="65765"/>
                </a:lnTo>
                <a:lnTo>
                  <a:pt x="8193" y="109872"/>
                </a:lnTo>
                <a:lnTo>
                  <a:pt x="0" y="160669"/>
                </a:lnTo>
                <a:lnTo>
                  <a:pt x="0" y="7932463"/>
                </a:lnTo>
                <a:lnTo>
                  <a:pt x="8193" y="7983244"/>
                </a:lnTo>
                <a:lnTo>
                  <a:pt x="31006" y="8027346"/>
                </a:lnTo>
                <a:lnTo>
                  <a:pt x="65790" y="8062124"/>
                </a:lnTo>
                <a:lnTo>
                  <a:pt x="109894" y="8084931"/>
                </a:lnTo>
                <a:lnTo>
                  <a:pt x="160669" y="8093122"/>
                </a:lnTo>
                <a:lnTo>
                  <a:pt x="6815557" y="8093122"/>
                </a:lnTo>
                <a:lnTo>
                  <a:pt x="6866332" y="8084931"/>
                </a:lnTo>
                <a:lnTo>
                  <a:pt x="6910436" y="8062124"/>
                </a:lnTo>
                <a:lnTo>
                  <a:pt x="6945220" y="8027346"/>
                </a:lnTo>
                <a:lnTo>
                  <a:pt x="6968034" y="7983244"/>
                </a:lnTo>
                <a:lnTo>
                  <a:pt x="6976227" y="7932463"/>
                </a:lnTo>
                <a:lnTo>
                  <a:pt x="6976227" y="160669"/>
                </a:lnTo>
                <a:lnTo>
                  <a:pt x="6968034" y="109872"/>
                </a:lnTo>
                <a:lnTo>
                  <a:pt x="6945220" y="65765"/>
                </a:lnTo>
                <a:lnTo>
                  <a:pt x="6910436" y="30990"/>
                </a:lnTo>
                <a:lnTo>
                  <a:pt x="6866332" y="8187"/>
                </a:lnTo>
                <a:lnTo>
                  <a:pt x="681555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52" name="Google Shape;52;p7"/>
          <p:cNvSpPr/>
          <p:nvPr/>
        </p:nvSpPr>
        <p:spPr>
          <a:xfrm>
            <a:off x="12659325" y="6457325"/>
            <a:ext cx="14877909" cy="13820008"/>
          </a:xfrm>
          <a:custGeom>
            <a:rect b="b" l="l" r="r" t="t"/>
            <a:pathLst>
              <a:path extrusionOk="0" h="8093709" w="6976745">
                <a:moveTo>
                  <a:pt x="6815557" y="0"/>
                </a:moveTo>
                <a:lnTo>
                  <a:pt x="160669" y="0"/>
                </a:lnTo>
                <a:lnTo>
                  <a:pt x="109894" y="8187"/>
                </a:lnTo>
                <a:lnTo>
                  <a:pt x="65790" y="30990"/>
                </a:lnTo>
                <a:lnTo>
                  <a:pt x="31006" y="65765"/>
                </a:lnTo>
                <a:lnTo>
                  <a:pt x="8193" y="109872"/>
                </a:lnTo>
                <a:lnTo>
                  <a:pt x="0" y="160669"/>
                </a:lnTo>
                <a:lnTo>
                  <a:pt x="0" y="7932463"/>
                </a:lnTo>
                <a:lnTo>
                  <a:pt x="8193" y="7983244"/>
                </a:lnTo>
                <a:lnTo>
                  <a:pt x="31006" y="8027346"/>
                </a:lnTo>
                <a:lnTo>
                  <a:pt x="65790" y="8062124"/>
                </a:lnTo>
                <a:lnTo>
                  <a:pt x="109894" y="8084931"/>
                </a:lnTo>
                <a:lnTo>
                  <a:pt x="160669" y="8093122"/>
                </a:lnTo>
                <a:lnTo>
                  <a:pt x="6815557" y="8093122"/>
                </a:lnTo>
                <a:lnTo>
                  <a:pt x="6866332" y="8084931"/>
                </a:lnTo>
                <a:lnTo>
                  <a:pt x="6910436" y="8062124"/>
                </a:lnTo>
                <a:lnTo>
                  <a:pt x="6945220" y="8027346"/>
                </a:lnTo>
                <a:lnTo>
                  <a:pt x="6968034" y="7983244"/>
                </a:lnTo>
                <a:lnTo>
                  <a:pt x="6976227" y="7932463"/>
                </a:lnTo>
                <a:lnTo>
                  <a:pt x="6976227" y="160669"/>
                </a:lnTo>
                <a:lnTo>
                  <a:pt x="6968034" y="109872"/>
                </a:lnTo>
                <a:lnTo>
                  <a:pt x="6945220" y="65765"/>
                </a:lnTo>
                <a:lnTo>
                  <a:pt x="6910436" y="30990"/>
                </a:lnTo>
                <a:lnTo>
                  <a:pt x="6866332" y="8187"/>
                </a:lnTo>
                <a:lnTo>
                  <a:pt x="681555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53" name="Google Shape;53;p7"/>
          <p:cNvSpPr/>
          <p:nvPr/>
        </p:nvSpPr>
        <p:spPr>
          <a:xfrm>
            <a:off x="27871575" y="6457325"/>
            <a:ext cx="15122095" cy="9489874"/>
          </a:xfrm>
          <a:custGeom>
            <a:rect b="b" l="l" r="r" t="t"/>
            <a:pathLst>
              <a:path extrusionOk="0" h="8093709" w="6976745">
                <a:moveTo>
                  <a:pt x="6815557" y="0"/>
                </a:moveTo>
                <a:lnTo>
                  <a:pt x="160669" y="0"/>
                </a:lnTo>
                <a:lnTo>
                  <a:pt x="109894" y="8187"/>
                </a:lnTo>
                <a:lnTo>
                  <a:pt x="65790" y="30990"/>
                </a:lnTo>
                <a:lnTo>
                  <a:pt x="31006" y="65765"/>
                </a:lnTo>
                <a:lnTo>
                  <a:pt x="8193" y="109872"/>
                </a:lnTo>
                <a:lnTo>
                  <a:pt x="0" y="160669"/>
                </a:lnTo>
                <a:lnTo>
                  <a:pt x="0" y="7932463"/>
                </a:lnTo>
                <a:lnTo>
                  <a:pt x="8193" y="7983244"/>
                </a:lnTo>
                <a:lnTo>
                  <a:pt x="31006" y="8027346"/>
                </a:lnTo>
                <a:lnTo>
                  <a:pt x="65790" y="8062124"/>
                </a:lnTo>
                <a:lnTo>
                  <a:pt x="109894" y="8084931"/>
                </a:lnTo>
                <a:lnTo>
                  <a:pt x="160669" y="8093122"/>
                </a:lnTo>
                <a:lnTo>
                  <a:pt x="6815557" y="8093122"/>
                </a:lnTo>
                <a:lnTo>
                  <a:pt x="6866332" y="8084931"/>
                </a:lnTo>
                <a:lnTo>
                  <a:pt x="6910436" y="8062124"/>
                </a:lnTo>
                <a:lnTo>
                  <a:pt x="6945220" y="8027346"/>
                </a:lnTo>
                <a:lnTo>
                  <a:pt x="6968034" y="7983244"/>
                </a:lnTo>
                <a:lnTo>
                  <a:pt x="6976227" y="7932463"/>
                </a:lnTo>
                <a:lnTo>
                  <a:pt x="6976227" y="160669"/>
                </a:lnTo>
                <a:lnTo>
                  <a:pt x="6968034" y="109872"/>
                </a:lnTo>
                <a:lnTo>
                  <a:pt x="6945220" y="65765"/>
                </a:lnTo>
                <a:lnTo>
                  <a:pt x="6910436" y="30990"/>
                </a:lnTo>
                <a:lnTo>
                  <a:pt x="6866332" y="8187"/>
                </a:lnTo>
                <a:lnTo>
                  <a:pt x="681555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54" name="Google Shape;54;p7"/>
          <p:cNvSpPr/>
          <p:nvPr/>
        </p:nvSpPr>
        <p:spPr>
          <a:xfrm>
            <a:off x="709250" y="6441725"/>
            <a:ext cx="11581397" cy="11513301"/>
          </a:xfrm>
          <a:custGeom>
            <a:rect b="b" l="l" r="r" t="t"/>
            <a:pathLst>
              <a:path extrusionOk="0" h="8093709" w="6976745">
                <a:moveTo>
                  <a:pt x="6815557" y="0"/>
                </a:moveTo>
                <a:lnTo>
                  <a:pt x="160669" y="0"/>
                </a:lnTo>
                <a:lnTo>
                  <a:pt x="109894" y="8187"/>
                </a:lnTo>
                <a:lnTo>
                  <a:pt x="65790" y="30990"/>
                </a:lnTo>
                <a:lnTo>
                  <a:pt x="31006" y="65765"/>
                </a:lnTo>
                <a:lnTo>
                  <a:pt x="8193" y="109872"/>
                </a:lnTo>
                <a:lnTo>
                  <a:pt x="0" y="160669"/>
                </a:lnTo>
                <a:lnTo>
                  <a:pt x="0" y="7932463"/>
                </a:lnTo>
                <a:lnTo>
                  <a:pt x="8193" y="7983244"/>
                </a:lnTo>
                <a:lnTo>
                  <a:pt x="31006" y="8027346"/>
                </a:lnTo>
                <a:lnTo>
                  <a:pt x="65790" y="8062124"/>
                </a:lnTo>
                <a:lnTo>
                  <a:pt x="109894" y="8084931"/>
                </a:lnTo>
                <a:lnTo>
                  <a:pt x="160669" y="8093122"/>
                </a:lnTo>
                <a:lnTo>
                  <a:pt x="6815557" y="8093122"/>
                </a:lnTo>
                <a:lnTo>
                  <a:pt x="6866332" y="8084931"/>
                </a:lnTo>
                <a:lnTo>
                  <a:pt x="6910436" y="8062124"/>
                </a:lnTo>
                <a:lnTo>
                  <a:pt x="6945220" y="8027346"/>
                </a:lnTo>
                <a:lnTo>
                  <a:pt x="6968034" y="7983244"/>
                </a:lnTo>
                <a:lnTo>
                  <a:pt x="6976227" y="7932463"/>
                </a:lnTo>
                <a:lnTo>
                  <a:pt x="6976227" y="160669"/>
                </a:lnTo>
                <a:lnTo>
                  <a:pt x="6968034" y="109872"/>
                </a:lnTo>
                <a:lnTo>
                  <a:pt x="6945220" y="65765"/>
                </a:lnTo>
                <a:lnTo>
                  <a:pt x="6910436" y="30990"/>
                </a:lnTo>
                <a:lnTo>
                  <a:pt x="6866332" y="8187"/>
                </a:lnTo>
                <a:lnTo>
                  <a:pt x="681555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55" name="Google Shape;55;p7"/>
          <p:cNvSpPr/>
          <p:nvPr/>
        </p:nvSpPr>
        <p:spPr>
          <a:xfrm>
            <a:off x="27871575" y="16196685"/>
            <a:ext cx="15121416" cy="1114468"/>
          </a:xfrm>
          <a:custGeom>
            <a:rect b="b" l="l" r="r" t="t"/>
            <a:pathLst>
              <a:path extrusionOk="0" h="462915" w="6928484">
                <a:moveTo>
                  <a:pt x="6851158" y="0"/>
                </a:moveTo>
                <a:lnTo>
                  <a:pt x="77077" y="0"/>
                </a:lnTo>
                <a:lnTo>
                  <a:pt x="47069" y="6055"/>
                </a:lnTo>
                <a:lnTo>
                  <a:pt x="22570" y="22570"/>
                </a:lnTo>
                <a:lnTo>
                  <a:pt x="6055" y="47069"/>
                </a:lnTo>
                <a:lnTo>
                  <a:pt x="0" y="77077"/>
                </a:lnTo>
                <a:lnTo>
                  <a:pt x="0" y="385386"/>
                </a:lnTo>
                <a:lnTo>
                  <a:pt x="6055" y="415394"/>
                </a:lnTo>
                <a:lnTo>
                  <a:pt x="22570" y="439893"/>
                </a:lnTo>
                <a:lnTo>
                  <a:pt x="47069" y="456408"/>
                </a:lnTo>
                <a:lnTo>
                  <a:pt x="77077" y="462464"/>
                </a:lnTo>
                <a:lnTo>
                  <a:pt x="6851158" y="462464"/>
                </a:lnTo>
                <a:lnTo>
                  <a:pt x="6881166" y="456408"/>
                </a:lnTo>
                <a:lnTo>
                  <a:pt x="6905665" y="439893"/>
                </a:lnTo>
                <a:lnTo>
                  <a:pt x="6922180" y="415394"/>
                </a:lnTo>
                <a:lnTo>
                  <a:pt x="6928236" y="385386"/>
                </a:lnTo>
                <a:lnTo>
                  <a:pt x="6928236" y="77077"/>
                </a:lnTo>
                <a:lnTo>
                  <a:pt x="6922180" y="47069"/>
                </a:lnTo>
                <a:lnTo>
                  <a:pt x="6905665" y="22570"/>
                </a:lnTo>
                <a:lnTo>
                  <a:pt x="6881166" y="6055"/>
                </a:lnTo>
                <a:lnTo>
                  <a:pt x="685115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56" name="Google Shape;56;p7"/>
          <p:cNvSpPr/>
          <p:nvPr/>
        </p:nvSpPr>
        <p:spPr>
          <a:xfrm>
            <a:off x="685800" y="666600"/>
            <a:ext cx="42338892" cy="4075895"/>
          </a:xfrm>
          <a:custGeom>
            <a:rect b="b" l="l" r="r" t="t"/>
            <a:pathLst>
              <a:path extrusionOk="0" h="1867535" w="19511010">
                <a:moveTo>
                  <a:pt x="19199532" y="0"/>
                </a:moveTo>
                <a:lnTo>
                  <a:pt x="311217" y="0"/>
                </a:lnTo>
                <a:lnTo>
                  <a:pt x="265228" y="3374"/>
                </a:lnTo>
                <a:lnTo>
                  <a:pt x="221334" y="13175"/>
                </a:lnTo>
                <a:lnTo>
                  <a:pt x="180016" y="28922"/>
                </a:lnTo>
                <a:lnTo>
                  <a:pt x="141757" y="50135"/>
                </a:lnTo>
                <a:lnTo>
                  <a:pt x="107036" y="76331"/>
                </a:lnTo>
                <a:lnTo>
                  <a:pt x="76336" y="107029"/>
                </a:lnTo>
                <a:lnTo>
                  <a:pt x="50139" y="141749"/>
                </a:lnTo>
                <a:lnTo>
                  <a:pt x="28925" y="180009"/>
                </a:lnTo>
                <a:lnTo>
                  <a:pt x="13176" y="221328"/>
                </a:lnTo>
                <a:lnTo>
                  <a:pt x="3374" y="265224"/>
                </a:lnTo>
                <a:lnTo>
                  <a:pt x="0" y="311217"/>
                </a:lnTo>
                <a:lnTo>
                  <a:pt x="0" y="1556089"/>
                </a:lnTo>
                <a:lnTo>
                  <a:pt x="3374" y="1602083"/>
                </a:lnTo>
                <a:lnTo>
                  <a:pt x="13176" y="1645979"/>
                </a:lnTo>
                <a:lnTo>
                  <a:pt x="28925" y="1687298"/>
                </a:lnTo>
                <a:lnTo>
                  <a:pt x="50139" y="1725558"/>
                </a:lnTo>
                <a:lnTo>
                  <a:pt x="76336" y="1760278"/>
                </a:lnTo>
                <a:lnTo>
                  <a:pt x="107036" y="1790976"/>
                </a:lnTo>
                <a:lnTo>
                  <a:pt x="141757" y="1817172"/>
                </a:lnTo>
                <a:lnTo>
                  <a:pt x="180016" y="1838385"/>
                </a:lnTo>
                <a:lnTo>
                  <a:pt x="221334" y="1854132"/>
                </a:lnTo>
                <a:lnTo>
                  <a:pt x="265228" y="1863933"/>
                </a:lnTo>
                <a:lnTo>
                  <a:pt x="311217" y="1867307"/>
                </a:lnTo>
                <a:lnTo>
                  <a:pt x="19199532" y="1867307"/>
                </a:lnTo>
                <a:lnTo>
                  <a:pt x="19245525" y="1863933"/>
                </a:lnTo>
                <a:lnTo>
                  <a:pt x="19289422" y="1854132"/>
                </a:lnTo>
                <a:lnTo>
                  <a:pt x="19330740" y="1838385"/>
                </a:lnTo>
                <a:lnTo>
                  <a:pt x="19369000" y="1817172"/>
                </a:lnTo>
                <a:lnTo>
                  <a:pt x="19403720" y="1790976"/>
                </a:lnTo>
                <a:lnTo>
                  <a:pt x="19434419" y="1760278"/>
                </a:lnTo>
                <a:lnTo>
                  <a:pt x="19460615" y="1725558"/>
                </a:lnTo>
                <a:lnTo>
                  <a:pt x="19481827" y="1687298"/>
                </a:lnTo>
                <a:lnTo>
                  <a:pt x="19497574" y="1645979"/>
                </a:lnTo>
                <a:lnTo>
                  <a:pt x="19507376" y="1602083"/>
                </a:lnTo>
                <a:lnTo>
                  <a:pt x="19510750" y="1556089"/>
                </a:lnTo>
                <a:lnTo>
                  <a:pt x="19510750" y="311217"/>
                </a:lnTo>
                <a:lnTo>
                  <a:pt x="19507376" y="265224"/>
                </a:lnTo>
                <a:lnTo>
                  <a:pt x="19497574" y="221328"/>
                </a:lnTo>
                <a:lnTo>
                  <a:pt x="19481827" y="180009"/>
                </a:lnTo>
                <a:lnTo>
                  <a:pt x="19460615" y="141749"/>
                </a:lnTo>
                <a:lnTo>
                  <a:pt x="19434419" y="107029"/>
                </a:lnTo>
                <a:lnTo>
                  <a:pt x="19403720" y="76331"/>
                </a:lnTo>
                <a:lnTo>
                  <a:pt x="19369000" y="50135"/>
                </a:lnTo>
                <a:lnTo>
                  <a:pt x="19330740" y="28922"/>
                </a:lnTo>
                <a:lnTo>
                  <a:pt x="19289422" y="13175"/>
                </a:lnTo>
                <a:lnTo>
                  <a:pt x="19245525" y="3374"/>
                </a:lnTo>
                <a:lnTo>
                  <a:pt x="1919953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57" name="Google Shape;57;p7"/>
          <p:cNvSpPr txBox="1"/>
          <p:nvPr>
            <p:ph type="title"/>
          </p:nvPr>
        </p:nvSpPr>
        <p:spPr>
          <a:xfrm>
            <a:off x="4771875" y="1255371"/>
            <a:ext cx="34119300" cy="15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375">
            <a:spAutoFit/>
          </a:bodyPr>
          <a:lstStyle/>
          <a:p>
            <a:pPr indent="0" lvl="0" marL="2772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23">
                <a:latin typeface="Calibri"/>
                <a:ea typeface="Calibri"/>
                <a:cs typeface="Calibri"/>
                <a:sym typeface="Calibri"/>
              </a:rPr>
              <a:t>When do children map clause types to canonical speech acts?</a:t>
            </a:r>
            <a:endParaRPr sz="962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7"/>
          <p:cNvSpPr txBox="1"/>
          <p:nvPr/>
        </p:nvSpPr>
        <p:spPr>
          <a:xfrm>
            <a:off x="7565485" y="2662253"/>
            <a:ext cx="28532100" cy="17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907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Maia Swisdak, Amudha Krishnan, Elizabeth Swanson, Jeffrey Lidz, Valentine Hacquard</a:t>
            </a:r>
            <a:endParaRPr sz="5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00000"/>
              </a:lnSpc>
              <a:spcBef>
                <a:spcPts val="819"/>
              </a:spcBef>
              <a:spcAft>
                <a:spcPts val="0"/>
              </a:spcAft>
              <a:buNone/>
            </a:pPr>
            <a:r>
              <a:rPr lang="en-US" sz="4129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University of Maryland, Department of Linguistics</a:t>
            </a:r>
            <a:endParaRPr sz="4129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7"/>
          <p:cNvSpPr/>
          <p:nvPr/>
        </p:nvSpPr>
        <p:spPr>
          <a:xfrm>
            <a:off x="685800" y="18213851"/>
            <a:ext cx="11617895" cy="1114254"/>
          </a:xfrm>
          <a:custGeom>
            <a:rect b="b" l="l" r="r" t="t"/>
            <a:pathLst>
              <a:path extrusionOk="0" h="510540" w="5323205">
                <a:moveTo>
                  <a:pt x="5237595" y="0"/>
                </a:moveTo>
                <a:lnTo>
                  <a:pt x="85081" y="0"/>
                </a:lnTo>
                <a:lnTo>
                  <a:pt x="51963" y="6687"/>
                </a:lnTo>
                <a:lnTo>
                  <a:pt x="24919" y="24926"/>
                </a:lnTo>
                <a:lnTo>
                  <a:pt x="6685" y="51978"/>
                </a:lnTo>
                <a:lnTo>
                  <a:pt x="0" y="85105"/>
                </a:lnTo>
                <a:lnTo>
                  <a:pt x="0" y="425350"/>
                </a:lnTo>
                <a:lnTo>
                  <a:pt x="6685" y="458477"/>
                </a:lnTo>
                <a:lnTo>
                  <a:pt x="24919" y="485529"/>
                </a:lnTo>
                <a:lnTo>
                  <a:pt x="51963" y="503767"/>
                </a:lnTo>
                <a:lnTo>
                  <a:pt x="85081" y="510455"/>
                </a:lnTo>
                <a:lnTo>
                  <a:pt x="5237595" y="510455"/>
                </a:lnTo>
                <a:lnTo>
                  <a:pt x="5270722" y="503767"/>
                </a:lnTo>
                <a:lnTo>
                  <a:pt x="5297773" y="485529"/>
                </a:lnTo>
                <a:lnTo>
                  <a:pt x="5316012" y="458477"/>
                </a:lnTo>
                <a:lnTo>
                  <a:pt x="5322700" y="425350"/>
                </a:lnTo>
                <a:lnTo>
                  <a:pt x="5322700" y="85105"/>
                </a:lnTo>
                <a:lnTo>
                  <a:pt x="5316012" y="51978"/>
                </a:lnTo>
                <a:lnTo>
                  <a:pt x="5297773" y="24926"/>
                </a:lnTo>
                <a:lnTo>
                  <a:pt x="5270722" y="6687"/>
                </a:lnTo>
                <a:lnTo>
                  <a:pt x="5237595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60" name="Google Shape;60;p7"/>
          <p:cNvSpPr txBox="1"/>
          <p:nvPr/>
        </p:nvSpPr>
        <p:spPr>
          <a:xfrm>
            <a:off x="3106251" y="18231286"/>
            <a:ext cx="6779400" cy="9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300">
            <a:spAutoFit/>
          </a:bodyPr>
          <a:lstStyle/>
          <a:p>
            <a:pPr indent="0" lvl="0" marL="2772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85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Research Question</a:t>
            </a:r>
            <a:endParaRPr sz="5885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7"/>
          <p:cNvSpPr txBox="1"/>
          <p:nvPr/>
        </p:nvSpPr>
        <p:spPr>
          <a:xfrm>
            <a:off x="958875" y="19961676"/>
            <a:ext cx="11061000" cy="29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2150">
            <a:spAutoFit/>
          </a:bodyPr>
          <a:lstStyle/>
          <a:p>
            <a:pPr indent="-2772" lvl="0" marL="26339" marR="11090" rtl="0" algn="ctr">
              <a:lnSpc>
                <a:spcPct val="100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3">
                <a:latin typeface="Calibri"/>
                <a:ea typeface="Calibri"/>
                <a:cs typeface="Calibri"/>
                <a:sym typeface="Calibri"/>
              </a:rPr>
              <a:t>When do children figure out the mapping between interrogative clauses with questions, and declarative clauses with assertions?</a:t>
            </a:r>
            <a:endParaRPr sz="480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7"/>
          <p:cNvSpPr txBox="1"/>
          <p:nvPr/>
        </p:nvSpPr>
        <p:spPr>
          <a:xfrm>
            <a:off x="1038004" y="27268530"/>
            <a:ext cx="10490400" cy="76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300">
            <a:spAutoFit/>
          </a:bodyPr>
          <a:lstStyle/>
          <a:p>
            <a:pPr indent="0" lvl="0" marL="2772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3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3" name="Google Shape;6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324785" y="1009420"/>
            <a:ext cx="4609049" cy="3390129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7"/>
          <p:cNvSpPr txBox="1"/>
          <p:nvPr/>
        </p:nvSpPr>
        <p:spPr>
          <a:xfrm>
            <a:off x="1630112" y="25709648"/>
            <a:ext cx="10261800" cy="64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300">
            <a:spAutoFit/>
          </a:bodyPr>
          <a:lstStyle/>
          <a:p>
            <a:pPr indent="0" lvl="0" marL="2772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72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334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Char char="➢"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Distinguish the high and low voice</a:t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33400" lvl="0" marL="457200" rtl="0" algn="l">
              <a:spcBef>
                <a:spcPts val="0"/>
              </a:spcBef>
              <a:spcAft>
                <a:spcPts val="0"/>
              </a:spcAft>
              <a:buSzPts val="4800"/>
              <a:buFont typeface="Calibri"/>
              <a:buChar char="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Identify the interrogative and declarative sentences</a:t>
            </a:r>
            <a:endParaRPr sz="4800">
              <a:latin typeface="Calibri"/>
              <a:ea typeface="Calibri"/>
              <a:cs typeface="Calibri"/>
              <a:sym typeface="Calibri"/>
            </a:endParaRPr>
          </a:p>
          <a:p>
            <a:pPr indent="-533400" lvl="0" marL="457200" rtl="0" algn="l">
              <a:spcBef>
                <a:spcPts val="0"/>
              </a:spcBef>
              <a:spcAft>
                <a:spcPts val="0"/>
              </a:spcAft>
              <a:buSzPts val="4800"/>
              <a:buFont typeface="Calibri"/>
              <a:buChar char="➢"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Correlate </a:t>
            </a: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the sentences with the uninformed and informed bears based </a:t>
            </a:r>
            <a:r>
              <a:rPr i="1" lang="en-US" sz="4800">
                <a:latin typeface="Calibri"/>
                <a:ea typeface="Calibri"/>
                <a:cs typeface="Calibri"/>
                <a:sym typeface="Calibri"/>
              </a:rPr>
              <a:t>solely </a:t>
            </a: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on the sentences’ forms</a:t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608556" lvl="0" marL="634895" marR="1109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84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5" name="Google Shape;65;p7"/>
          <p:cNvSpPr/>
          <p:nvPr/>
        </p:nvSpPr>
        <p:spPr>
          <a:xfrm>
            <a:off x="702400" y="23658325"/>
            <a:ext cx="11577971" cy="1010312"/>
          </a:xfrm>
          <a:custGeom>
            <a:rect b="b" l="l" r="r" t="t"/>
            <a:pathLst>
              <a:path extrusionOk="0" h="462915" w="5323205">
                <a:moveTo>
                  <a:pt x="5245622" y="0"/>
                </a:moveTo>
                <a:lnTo>
                  <a:pt x="77077" y="0"/>
                </a:lnTo>
                <a:lnTo>
                  <a:pt x="47074" y="6055"/>
                </a:lnTo>
                <a:lnTo>
                  <a:pt x="22574" y="22570"/>
                </a:lnTo>
                <a:lnTo>
                  <a:pt x="6056" y="47069"/>
                </a:lnTo>
                <a:lnTo>
                  <a:pt x="0" y="77077"/>
                </a:lnTo>
                <a:lnTo>
                  <a:pt x="0" y="385386"/>
                </a:lnTo>
                <a:lnTo>
                  <a:pt x="6056" y="415394"/>
                </a:lnTo>
                <a:lnTo>
                  <a:pt x="22574" y="439893"/>
                </a:lnTo>
                <a:lnTo>
                  <a:pt x="47074" y="456408"/>
                </a:lnTo>
                <a:lnTo>
                  <a:pt x="77077" y="462464"/>
                </a:lnTo>
                <a:lnTo>
                  <a:pt x="5245622" y="462464"/>
                </a:lnTo>
                <a:lnTo>
                  <a:pt x="5275630" y="456408"/>
                </a:lnTo>
                <a:lnTo>
                  <a:pt x="5300129" y="439893"/>
                </a:lnTo>
                <a:lnTo>
                  <a:pt x="5316644" y="415394"/>
                </a:lnTo>
                <a:lnTo>
                  <a:pt x="5322700" y="385386"/>
                </a:lnTo>
                <a:lnTo>
                  <a:pt x="5322700" y="77077"/>
                </a:lnTo>
                <a:lnTo>
                  <a:pt x="5316644" y="47069"/>
                </a:lnTo>
                <a:lnTo>
                  <a:pt x="5300129" y="22570"/>
                </a:lnTo>
                <a:lnTo>
                  <a:pt x="5275630" y="6055"/>
                </a:lnTo>
                <a:lnTo>
                  <a:pt x="524562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66" name="Google Shape;66;p7"/>
          <p:cNvSpPr txBox="1"/>
          <p:nvPr/>
        </p:nvSpPr>
        <p:spPr>
          <a:xfrm>
            <a:off x="4365202" y="23684246"/>
            <a:ext cx="4267200" cy="9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300">
            <a:spAutoFit/>
          </a:bodyPr>
          <a:lstStyle/>
          <a:p>
            <a:pPr indent="0" lvl="0" marL="2772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85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Study Setup</a:t>
            </a:r>
            <a:endParaRPr sz="5885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7"/>
          <p:cNvSpPr/>
          <p:nvPr/>
        </p:nvSpPr>
        <p:spPr>
          <a:xfrm>
            <a:off x="685800" y="5023500"/>
            <a:ext cx="11617895" cy="1114251"/>
          </a:xfrm>
          <a:custGeom>
            <a:rect b="b" l="l" r="r" t="t"/>
            <a:pathLst>
              <a:path extrusionOk="0" h="510539" w="5323205">
                <a:moveTo>
                  <a:pt x="5237595" y="0"/>
                </a:moveTo>
                <a:lnTo>
                  <a:pt x="85081" y="0"/>
                </a:lnTo>
                <a:lnTo>
                  <a:pt x="51963" y="6687"/>
                </a:lnTo>
                <a:lnTo>
                  <a:pt x="24919" y="24926"/>
                </a:lnTo>
                <a:lnTo>
                  <a:pt x="6685" y="51978"/>
                </a:lnTo>
                <a:lnTo>
                  <a:pt x="0" y="85105"/>
                </a:lnTo>
                <a:lnTo>
                  <a:pt x="0" y="425350"/>
                </a:lnTo>
                <a:lnTo>
                  <a:pt x="6685" y="458477"/>
                </a:lnTo>
                <a:lnTo>
                  <a:pt x="24919" y="485529"/>
                </a:lnTo>
                <a:lnTo>
                  <a:pt x="51963" y="503767"/>
                </a:lnTo>
                <a:lnTo>
                  <a:pt x="85081" y="510455"/>
                </a:lnTo>
                <a:lnTo>
                  <a:pt x="5237595" y="510455"/>
                </a:lnTo>
                <a:lnTo>
                  <a:pt x="5270722" y="503767"/>
                </a:lnTo>
                <a:lnTo>
                  <a:pt x="5297773" y="485529"/>
                </a:lnTo>
                <a:lnTo>
                  <a:pt x="5316012" y="458477"/>
                </a:lnTo>
                <a:lnTo>
                  <a:pt x="5322700" y="425350"/>
                </a:lnTo>
                <a:lnTo>
                  <a:pt x="5322700" y="85105"/>
                </a:lnTo>
                <a:lnTo>
                  <a:pt x="5316012" y="51978"/>
                </a:lnTo>
                <a:lnTo>
                  <a:pt x="5297773" y="24926"/>
                </a:lnTo>
                <a:lnTo>
                  <a:pt x="5270722" y="6687"/>
                </a:lnTo>
                <a:lnTo>
                  <a:pt x="5237595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68" name="Google Shape;68;p7"/>
          <p:cNvSpPr txBox="1"/>
          <p:nvPr/>
        </p:nvSpPr>
        <p:spPr>
          <a:xfrm>
            <a:off x="1361272" y="5112856"/>
            <a:ext cx="10261800" cy="210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300">
            <a:spAutoFit/>
          </a:bodyPr>
          <a:lstStyle/>
          <a:p>
            <a:pPr indent="0" lvl="0" marL="1109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85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Background</a:t>
            </a:r>
            <a:endParaRPr sz="5885">
              <a:latin typeface="Calibri"/>
              <a:ea typeface="Calibri"/>
              <a:cs typeface="Calibri"/>
              <a:sym typeface="Calibri"/>
            </a:endParaRPr>
          </a:p>
          <a:p>
            <a:pPr indent="0" lvl="0" marL="27724" marR="11090" rtl="0" algn="ctr">
              <a:lnSpc>
                <a:spcPct val="101800"/>
              </a:lnSpc>
              <a:spcBef>
                <a:spcPts val="4410"/>
              </a:spcBef>
              <a:spcAft>
                <a:spcPts val="0"/>
              </a:spcAft>
              <a:buNone/>
            </a:pPr>
            <a:r>
              <a:t/>
            </a:r>
            <a:endParaRPr sz="3929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9" name="Google Shape;69;p7"/>
          <p:cNvSpPr txBox="1"/>
          <p:nvPr/>
        </p:nvSpPr>
        <p:spPr>
          <a:xfrm>
            <a:off x="28149850" y="28574125"/>
            <a:ext cx="14574000" cy="2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3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Bernard, C., Depierreux, A., Huet, V., C Mascaro, O. (2025). Infants Assume Questions Serve an Information-Seeking Function, Link Them to Interrogative Sentences and Differentiate Them From Assertions. Child Development. </a:t>
            </a:r>
            <a:r>
              <a:rPr lang="en-US" sz="2200" u="sng">
                <a:solidFill>
                  <a:srgbClr val="467885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https://doi.org/10.1111/cdev.14267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0" lvl="0" marL="27724" rtl="0" algn="l">
              <a:lnSpc>
                <a:spcPct val="100000"/>
              </a:lnSpc>
              <a:spcBef>
                <a:spcPts val="22"/>
              </a:spcBef>
              <a:spcAft>
                <a:spcPts val="0"/>
              </a:spcAft>
              <a:buNone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Geffen, S., C Mintz, T. H. (2015). Can You Believe It? 12-Month-Olds Use Word Order to Distinguish Between Declaratives and Polar IInterrogatives. Language Learning and Development, 11(3), 270–284. </a:t>
            </a:r>
            <a:r>
              <a:rPr lang="en-US" sz="2200" u="sng">
                <a:solidFill>
                  <a:srgbClr val="467885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https://doi.org/10.1080/15475441.2014.951595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0" lvl="0" marL="27724" marR="11090" rtl="0" algn="l">
              <a:lnSpc>
                <a:spcPct val="124705"/>
              </a:lnSpc>
              <a:spcBef>
                <a:spcPts val="22"/>
              </a:spcBef>
              <a:spcAft>
                <a:spcPts val="0"/>
              </a:spcAft>
              <a:buNone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Murray, S., C Starr, W. (2021). The structure of communicative acts. Linguistics and Philosophy, 44. </a:t>
            </a:r>
            <a:r>
              <a:rPr lang="en-US" sz="2200" u="sng">
                <a:solidFill>
                  <a:srgbClr val="467885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200" u="sng">
                <a:solidFill>
                  <a:srgbClr val="467885"/>
                </a:solidFill>
                <a:latin typeface="Calibri"/>
                <a:ea typeface="Calibri"/>
                <a:cs typeface="Calibri"/>
                <a:sym typeface="Calibri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https://doi.org/10.1007/s10988-019-09289-</a:t>
            </a:r>
            <a:r>
              <a:rPr lang="en-US" sz="2200">
                <a:solidFill>
                  <a:srgbClr val="467885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200" u="sng">
                <a:solidFill>
                  <a:srgbClr val="467885"/>
                </a:solidFill>
                <a:latin typeface="Calibri"/>
                <a:ea typeface="Calibri"/>
                <a:cs typeface="Calibri"/>
                <a:sym typeface="Calibri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0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7"/>
          <p:cNvSpPr/>
          <p:nvPr/>
        </p:nvSpPr>
        <p:spPr>
          <a:xfrm>
            <a:off x="12655150" y="21906825"/>
            <a:ext cx="14877909" cy="10339713"/>
          </a:xfrm>
          <a:custGeom>
            <a:rect b="b" l="l" r="r" t="t"/>
            <a:pathLst>
              <a:path extrusionOk="0" h="8093709" w="6976745">
                <a:moveTo>
                  <a:pt x="6815557" y="0"/>
                </a:moveTo>
                <a:lnTo>
                  <a:pt x="160669" y="0"/>
                </a:lnTo>
                <a:lnTo>
                  <a:pt x="109894" y="8187"/>
                </a:lnTo>
                <a:lnTo>
                  <a:pt x="65790" y="30990"/>
                </a:lnTo>
                <a:lnTo>
                  <a:pt x="31006" y="65765"/>
                </a:lnTo>
                <a:lnTo>
                  <a:pt x="8193" y="109872"/>
                </a:lnTo>
                <a:lnTo>
                  <a:pt x="0" y="160669"/>
                </a:lnTo>
                <a:lnTo>
                  <a:pt x="0" y="7932463"/>
                </a:lnTo>
                <a:lnTo>
                  <a:pt x="8193" y="7983244"/>
                </a:lnTo>
                <a:lnTo>
                  <a:pt x="31006" y="8027346"/>
                </a:lnTo>
                <a:lnTo>
                  <a:pt x="65790" y="8062124"/>
                </a:lnTo>
                <a:lnTo>
                  <a:pt x="109894" y="8084931"/>
                </a:lnTo>
                <a:lnTo>
                  <a:pt x="160669" y="8093122"/>
                </a:lnTo>
                <a:lnTo>
                  <a:pt x="6815557" y="8093122"/>
                </a:lnTo>
                <a:lnTo>
                  <a:pt x="6866332" y="8084931"/>
                </a:lnTo>
                <a:lnTo>
                  <a:pt x="6910436" y="8062124"/>
                </a:lnTo>
                <a:lnTo>
                  <a:pt x="6945220" y="8027346"/>
                </a:lnTo>
                <a:lnTo>
                  <a:pt x="6968034" y="7983244"/>
                </a:lnTo>
                <a:lnTo>
                  <a:pt x="6976227" y="7932463"/>
                </a:lnTo>
                <a:lnTo>
                  <a:pt x="6976227" y="160669"/>
                </a:lnTo>
                <a:lnTo>
                  <a:pt x="6968034" y="109872"/>
                </a:lnTo>
                <a:lnTo>
                  <a:pt x="6945220" y="65765"/>
                </a:lnTo>
                <a:lnTo>
                  <a:pt x="6910436" y="30990"/>
                </a:lnTo>
                <a:lnTo>
                  <a:pt x="6866332" y="8187"/>
                </a:lnTo>
                <a:lnTo>
                  <a:pt x="681555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71" name="Google Shape;71;p7"/>
          <p:cNvSpPr/>
          <p:nvPr/>
        </p:nvSpPr>
        <p:spPr>
          <a:xfrm>
            <a:off x="12632350" y="20517745"/>
            <a:ext cx="14895351" cy="1114468"/>
          </a:xfrm>
          <a:custGeom>
            <a:rect b="b" l="l" r="r" t="t"/>
            <a:pathLst>
              <a:path extrusionOk="0" h="462915" w="6976745">
                <a:moveTo>
                  <a:pt x="6899150" y="0"/>
                </a:moveTo>
                <a:lnTo>
                  <a:pt x="77077" y="0"/>
                </a:lnTo>
                <a:lnTo>
                  <a:pt x="47069" y="6055"/>
                </a:lnTo>
                <a:lnTo>
                  <a:pt x="22570" y="22570"/>
                </a:lnTo>
                <a:lnTo>
                  <a:pt x="6055" y="47069"/>
                </a:lnTo>
                <a:lnTo>
                  <a:pt x="0" y="77077"/>
                </a:lnTo>
                <a:lnTo>
                  <a:pt x="0" y="385386"/>
                </a:lnTo>
                <a:lnTo>
                  <a:pt x="6055" y="415394"/>
                </a:lnTo>
                <a:lnTo>
                  <a:pt x="22570" y="439893"/>
                </a:lnTo>
                <a:lnTo>
                  <a:pt x="47069" y="456408"/>
                </a:lnTo>
                <a:lnTo>
                  <a:pt x="77077" y="462464"/>
                </a:lnTo>
                <a:lnTo>
                  <a:pt x="6899150" y="462464"/>
                </a:lnTo>
                <a:lnTo>
                  <a:pt x="6929157" y="456408"/>
                </a:lnTo>
                <a:lnTo>
                  <a:pt x="6953657" y="439893"/>
                </a:lnTo>
                <a:lnTo>
                  <a:pt x="6970172" y="415394"/>
                </a:lnTo>
                <a:lnTo>
                  <a:pt x="6976227" y="385386"/>
                </a:lnTo>
                <a:lnTo>
                  <a:pt x="6976227" y="77077"/>
                </a:lnTo>
                <a:lnTo>
                  <a:pt x="6970172" y="47069"/>
                </a:lnTo>
                <a:lnTo>
                  <a:pt x="6953657" y="22570"/>
                </a:lnTo>
                <a:lnTo>
                  <a:pt x="6929157" y="6055"/>
                </a:lnTo>
                <a:lnTo>
                  <a:pt x="689915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72" name="Google Shape;72;p7"/>
          <p:cNvSpPr txBox="1"/>
          <p:nvPr/>
        </p:nvSpPr>
        <p:spPr>
          <a:xfrm>
            <a:off x="18743548" y="20558592"/>
            <a:ext cx="2631000" cy="9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300">
            <a:spAutoFit/>
          </a:bodyPr>
          <a:lstStyle/>
          <a:p>
            <a:pPr indent="0" lvl="0" marL="2772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85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Results </a:t>
            </a:r>
            <a:endParaRPr sz="5885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7"/>
          <p:cNvSpPr txBox="1"/>
          <p:nvPr/>
        </p:nvSpPr>
        <p:spPr>
          <a:xfrm>
            <a:off x="13168175" y="22289450"/>
            <a:ext cx="14111400" cy="22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300">
            <a:spAutoFit/>
          </a:bodyPr>
          <a:lstStyle/>
          <a:p>
            <a:pPr indent="0" lvl="0" marL="2772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3">
                <a:latin typeface="Calibri"/>
                <a:ea typeface="Calibri"/>
                <a:cs typeface="Calibri"/>
                <a:sym typeface="Calibri"/>
              </a:rPr>
              <a:t>By 18 months, children seem to associate interrogatives with the uninformed bear. This suggests that they understand that interrogatives are used for questions. </a:t>
            </a:r>
            <a:endParaRPr sz="480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7"/>
          <p:cNvSpPr txBox="1"/>
          <p:nvPr/>
        </p:nvSpPr>
        <p:spPr>
          <a:xfrm>
            <a:off x="18759475" y="5136616"/>
            <a:ext cx="2891700" cy="9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300">
            <a:spAutoFit/>
          </a:bodyPr>
          <a:lstStyle/>
          <a:p>
            <a:pPr indent="0" lvl="0" marL="2772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85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Method</a:t>
            </a:r>
            <a:endParaRPr sz="5885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7"/>
          <p:cNvSpPr txBox="1"/>
          <p:nvPr/>
        </p:nvSpPr>
        <p:spPr>
          <a:xfrm>
            <a:off x="14630392" y="7037542"/>
            <a:ext cx="4267200" cy="743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4150">
            <a:spAutoFit/>
          </a:bodyPr>
          <a:lstStyle/>
          <a:p>
            <a:pPr indent="0" lvl="0" marL="21070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3">
                <a:latin typeface="Calibri"/>
                <a:ea typeface="Calibri"/>
                <a:cs typeface="Calibri"/>
                <a:sym typeface="Calibri"/>
              </a:rPr>
              <a:t>Training trials</a:t>
            </a:r>
            <a:endParaRPr sz="480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7"/>
          <p:cNvSpPr txBox="1"/>
          <p:nvPr/>
        </p:nvSpPr>
        <p:spPr>
          <a:xfrm>
            <a:off x="15092240" y="12547208"/>
            <a:ext cx="3343500" cy="743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415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3">
                <a:latin typeface="Calibri"/>
                <a:ea typeface="Calibri"/>
                <a:cs typeface="Calibri"/>
                <a:sym typeface="Calibri"/>
              </a:rPr>
              <a:t>Test trials</a:t>
            </a:r>
            <a:endParaRPr sz="4803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One bear puppet watching a cookie" id="77" name="Google Shape;77;p7" title="Screen Shot 2026-03-23 at 10.29.31 AM.png"/>
          <p:cNvPicPr preferRelativeResize="0"/>
          <p:nvPr/>
        </p:nvPicPr>
        <p:blipFill rotWithShape="1">
          <a:blip r:embed="rId8">
            <a:alphaModFix/>
          </a:blip>
          <a:srcRect b="0" l="6612" r="0" t="1390"/>
          <a:stretch/>
        </p:blipFill>
        <p:spPr>
          <a:xfrm>
            <a:off x="12962896" y="15079488"/>
            <a:ext cx="6779151" cy="407631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wo bear puppets watching a cookie" id="78" name="Google Shape;78;p7" title="Screen Shot 2026-03-23 at 10.28.58 AM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9755981" y="7731218"/>
            <a:ext cx="7257216" cy="407631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wo bear puppets facing each other" id="79" name="Google Shape;79;p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9866728" y="15076923"/>
            <a:ext cx="7294384" cy="4076319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7"/>
          <p:cNvSpPr txBox="1"/>
          <p:nvPr/>
        </p:nvSpPr>
        <p:spPr>
          <a:xfrm>
            <a:off x="29527550" y="16203611"/>
            <a:ext cx="12138900" cy="20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300">
            <a:spAutoFit/>
          </a:bodyPr>
          <a:lstStyle/>
          <a:p>
            <a:pPr indent="0" lvl="0" marL="554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85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Subsequent Study</a:t>
            </a:r>
            <a:endParaRPr sz="5885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00000"/>
              </a:lnSpc>
              <a:spcBef>
                <a:spcPts val="4069"/>
              </a:spcBef>
              <a:spcAft>
                <a:spcPts val="0"/>
              </a:spcAft>
              <a:buNone/>
            </a:pPr>
            <a:r>
              <a:t/>
            </a:r>
            <a:endParaRPr sz="3929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1" name="Google Shape;81;p7"/>
          <p:cNvSpPr txBox="1"/>
          <p:nvPr/>
        </p:nvSpPr>
        <p:spPr>
          <a:xfrm>
            <a:off x="27892512" y="17677221"/>
            <a:ext cx="14574000" cy="35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99575" lIns="199575" spcFirstLastPara="1" rIns="199575" wrap="square" tIns="1995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3">
                <a:latin typeface="Calibri"/>
                <a:ea typeface="Calibri"/>
                <a:cs typeface="Calibri"/>
                <a:sym typeface="Calibri"/>
              </a:rPr>
              <a:t>See if 15 month olds can link polar interrogatives to an uninformed speaker, as well as whether 18 month olds can link wh-interrogatives to an uninformed speaker *</a:t>
            </a:r>
            <a:endParaRPr sz="4803">
              <a:solidFill>
                <a:srgbClr val="222222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1"/>
              <a:buFont typeface="Arial"/>
              <a:buNone/>
            </a:pPr>
            <a:r>
              <a:t/>
            </a:r>
            <a:endParaRPr sz="240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929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7"/>
          <p:cNvSpPr txBox="1"/>
          <p:nvPr/>
        </p:nvSpPr>
        <p:spPr>
          <a:xfrm>
            <a:off x="32581510" y="5106731"/>
            <a:ext cx="5928000" cy="9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300">
            <a:spAutoFit/>
          </a:bodyPr>
          <a:lstStyle/>
          <a:p>
            <a:pPr indent="0" lvl="0" marL="2772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85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Results cont. </a:t>
            </a:r>
            <a:endParaRPr sz="5885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7"/>
          <p:cNvSpPr txBox="1"/>
          <p:nvPr/>
        </p:nvSpPr>
        <p:spPr>
          <a:xfrm>
            <a:off x="1038004" y="6688779"/>
            <a:ext cx="11061000" cy="58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199575" lIns="199575" spcFirstLastPara="1" rIns="199575" wrap="square" tIns="1995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3">
                <a:latin typeface="Calibri"/>
                <a:ea typeface="Calibri"/>
                <a:cs typeface="Calibri"/>
                <a:sym typeface="Calibri"/>
              </a:rPr>
              <a:t>Clause types map to speech acts.</a:t>
            </a:r>
            <a:endParaRPr sz="4803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3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3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3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Declaratives and interrogative clause types are distinguished by syntax and prosody.</a:t>
            </a:r>
            <a:endParaRPr sz="4803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80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polar questions…</a:t>
            </a:r>
            <a:endParaRPr sz="4803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7"/>
          <p:cNvSpPr txBox="1"/>
          <p:nvPr/>
        </p:nvSpPr>
        <p:spPr>
          <a:xfrm>
            <a:off x="909796" y="9442877"/>
            <a:ext cx="11397600" cy="10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199575" lIns="199575" spcFirstLastPara="1" rIns="199575" wrap="square" tIns="1995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929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7"/>
          <p:cNvSpPr txBox="1"/>
          <p:nvPr/>
        </p:nvSpPr>
        <p:spPr>
          <a:xfrm>
            <a:off x="1890076" y="12909136"/>
            <a:ext cx="9614100" cy="7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4650">
            <a:spAutoFit/>
          </a:bodyPr>
          <a:lstStyle/>
          <a:p>
            <a:pPr indent="0" lvl="0" marL="2772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66"/>
              <a:buFont typeface="Arial"/>
              <a:buNone/>
            </a:pPr>
            <a:r>
              <a:rPr b="0" i="0" lang="en-US" sz="4366" u="none" cap="none" strike="noStrike">
                <a:solidFill>
                  <a:srgbClr val="134F5C"/>
                </a:solidFill>
                <a:latin typeface="Tahoma"/>
                <a:ea typeface="Tahoma"/>
                <a:cs typeface="Tahoma"/>
                <a:sym typeface="Tahoma"/>
              </a:rPr>
              <a:t>There</a:t>
            </a:r>
            <a:r>
              <a:rPr lang="en-US" sz="4366">
                <a:solidFill>
                  <a:srgbClr val="134F5C"/>
                </a:solidFill>
                <a:latin typeface="Tahoma"/>
                <a:ea typeface="Tahoma"/>
                <a:cs typeface="Tahoma"/>
                <a:sym typeface="Tahoma"/>
              </a:rPr>
              <a:t> i</a:t>
            </a:r>
            <a:r>
              <a:rPr b="0" i="0" lang="en-US" sz="4366" u="none" cap="none" strike="noStrike">
                <a:solidFill>
                  <a:srgbClr val="134F5C"/>
                </a:solidFill>
                <a:latin typeface="Tahoma"/>
                <a:ea typeface="Tahoma"/>
                <a:cs typeface="Tahoma"/>
                <a:sym typeface="Tahoma"/>
              </a:rPr>
              <a:t>s a cookie in the box.</a:t>
            </a:r>
            <a:endParaRPr b="0" i="0" sz="3384" u="none" cap="none" strike="noStrike">
              <a:solidFill>
                <a:srgbClr val="134F5C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6" name="Google Shape;86;p7"/>
          <p:cNvSpPr txBox="1"/>
          <p:nvPr/>
        </p:nvSpPr>
        <p:spPr>
          <a:xfrm>
            <a:off x="1890086" y="15397329"/>
            <a:ext cx="8669700" cy="10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9575" lIns="199575" spcFirstLastPara="1" rIns="199575" wrap="square" tIns="199575">
            <a:spAutoFit/>
          </a:bodyPr>
          <a:lstStyle/>
          <a:p>
            <a:pPr indent="0" lvl="0" marL="27724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66">
                <a:solidFill>
                  <a:srgbClr val="783F04"/>
                </a:solidFill>
                <a:latin typeface="Tahoma"/>
                <a:ea typeface="Tahoma"/>
                <a:cs typeface="Tahoma"/>
                <a:sym typeface="Tahoma"/>
              </a:rPr>
              <a:t>Is there ___ a cookie in the box?</a:t>
            </a:r>
            <a:endParaRPr sz="3056">
              <a:solidFill>
                <a:srgbClr val="783F04"/>
              </a:solidFill>
            </a:endParaRPr>
          </a:p>
        </p:txBody>
      </p:sp>
      <p:sp>
        <p:nvSpPr>
          <p:cNvPr id="87" name="Google Shape;87;p7"/>
          <p:cNvSpPr/>
          <p:nvPr/>
        </p:nvSpPr>
        <p:spPr>
          <a:xfrm>
            <a:off x="2182089" y="14769857"/>
            <a:ext cx="6827685" cy="645697"/>
          </a:xfrm>
          <a:custGeom>
            <a:rect b="b" l="l" r="r" t="t"/>
            <a:pathLst>
              <a:path extrusionOk="0" h="11833" w="125095">
                <a:moveTo>
                  <a:pt x="0" y="11430"/>
                </a:moveTo>
                <a:cubicBezTo>
                  <a:pt x="15875" y="11324"/>
                  <a:pt x="74401" y="12700"/>
                  <a:pt x="95250" y="10795"/>
                </a:cubicBezTo>
                <a:cubicBezTo>
                  <a:pt x="116099" y="8890"/>
                  <a:pt x="120121" y="1799"/>
                  <a:pt x="125095" y="0"/>
                </a:cubicBezTo>
              </a:path>
            </a:pathLst>
          </a:custGeom>
          <a:noFill/>
          <a:ln cap="flat" cmpd="sng" w="20800">
            <a:solidFill>
              <a:srgbClr val="22222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8" name="Google Shape;88;p7"/>
          <p:cNvSpPr/>
          <p:nvPr/>
        </p:nvSpPr>
        <p:spPr>
          <a:xfrm flipH="1" rot="10800000">
            <a:off x="1962150" y="12673509"/>
            <a:ext cx="7306173" cy="585290"/>
          </a:xfrm>
          <a:custGeom>
            <a:rect b="b" l="l" r="r" t="t"/>
            <a:pathLst>
              <a:path extrusionOk="0" h="11833" w="125095">
                <a:moveTo>
                  <a:pt x="0" y="11430"/>
                </a:moveTo>
                <a:cubicBezTo>
                  <a:pt x="15875" y="11324"/>
                  <a:pt x="74401" y="12700"/>
                  <a:pt x="95250" y="10795"/>
                </a:cubicBezTo>
                <a:cubicBezTo>
                  <a:pt x="116099" y="8890"/>
                  <a:pt x="120121" y="1799"/>
                  <a:pt x="125095" y="0"/>
                </a:cubicBezTo>
              </a:path>
            </a:pathLst>
          </a:custGeom>
          <a:noFill/>
          <a:ln cap="flat" cmpd="sng" w="20800">
            <a:solidFill>
              <a:srgbClr val="22222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9" name="Google Shape;89;p7"/>
          <p:cNvSpPr txBox="1"/>
          <p:nvPr/>
        </p:nvSpPr>
        <p:spPr>
          <a:xfrm>
            <a:off x="1890067" y="14158932"/>
            <a:ext cx="19963200" cy="10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199575" lIns="199575" spcFirstLastPara="1" rIns="199575" wrap="square" tIns="1995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29">
                <a:latin typeface="Calibri"/>
                <a:ea typeface="Calibri"/>
                <a:cs typeface="Calibri"/>
                <a:sym typeface="Calibri"/>
              </a:rPr>
              <a:t> Auxiliary </a:t>
            </a:r>
            <a:r>
              <a:rPr lang="en-US" sz="3929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sz="3929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0" name="Google Shape;90;p7"/>
          <p:cNvCxnSpPr/>
          <p:nvPr/>
        </p:nvCxnSpPr>
        <p:spPr>
          <a:xfrm flipH="1" rot="10800000">
            <a:off x="3525357" y="13699150"/>
            <a:ext cx="173700" cy="762300"/>
          </a:xfrm>
          <a:prstGeom prst="straightConnector1">
            <a:avLst/>
          </a:prstGeom>
          <a:noFill/>
          <a:ln cap="flat" cmpd="sng" w="20800">
            <a:solidFill>
              <a:srgbClr val="22222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1" name="Google Shape;91;p7"/>
          <p:cNvSpPr txBox="1"/>
          <p:nvPr/>
        </p:nvSpPr>
        <p:spPr>
          <a:xfrm>
            <a:off x="797864" y="16764463"/>
            <a:ext cx="19963200" cy="10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199575" lIns="199575" spcFirstLastPara="1" rIns="199575" wrap="square" tIns="1995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29">
                <a:latin typeface="Calibri"/>
                <a:ea typeface="Calibri"/>
                <a:cs typeface="Calibri"/>
                <a:sym typeface="Calibri"/>
              </a:rPr>
              <a:t>Auxiliary </a:t>
            </a:r>
            <a:endParaRPr sz="3929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p7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8939440" y="14680940"/>
            <a:ext cx="3055228" cy="590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7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8744237" y="12344231"/>
            <a:ext cx="3140860" cy="67829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7"/>
          <p:cNvSpPr txBox="1"/>
          <p:nvPr/>
        </p:nvSpPr>
        <p:spPr>
          <a:xfrm>
            <a:off x="847738" y="9171014"/>
            <a:ext cx="6549600" cy="8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99575" lIns="199575" spcFirstLastPara="1" rIns="199575" wrap="square" tIns="199575">
            <a:spAutoFit/>
          </a:bodyPr>
          <a:lstStyle/>
          <a:p>
            <a:pPr indent="0" lvl="0" marL="27724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95" name="Google Shape;95;p7"/>
          <p:cNvSpPr txBox="1"/>
          <p:nvPr/>
        </p:nvSpPr>
        <p:spPr>
          <a:xfrm>
            <a:off x="1259327" y="11317456"/>
            <a:ext cx="8391300" cy="11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99575" lIns="199575" spcFirstLastPara="1" rIns="199575" wrap="square" tIns="1995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7"/>
          <p:cNvSpPr txBox="1"/>
          <p:nvPr/>
        </p:nvSpPr>
        <p:spPr>
          <a:xfrm>
            <a:off x="13180575" y="8155400"/>
            <a:ext cx="6343800" cy="33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199575" lIns="199575" spcFirstLastPara="1" rIns="199575" wrap="square" tIns="199575">
            <a:spAutoFit/>
          </a:bodyPr>
          <a:lstStyle/>
          <a:p>
            <a:pPr indent="-2772" lvl="0" marL="26339" marR="11090" rtl="0" algn="ctr">
              <a:lnSpc>
                <a:spcPct val="1004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80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Children are shown that the box may or may not have a cookie deposited into it.</a:t>
            </a:r>
            <a:endParaRPr sz="3929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7"/>
          <p:cNvSpPr txBox="1"/>
          <p:nvPr/>
        </p:nvSpPr>
        <p:spPr>
          <a:xfrm>
            <a:off x="30236204" y="23940803"/>
            <a:ext cx="9614100" cy="7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4650">
            <a:spAutoFit/>
          </a:bodyPr>
          <a:lstStyle/>
          <a:p>
            <a:pPr indent="0" lvl="0" marL="2772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66"/>
              <a:buFont typeface="Arial"/>
              <a:buNone/>
            </a:pPr>
            <a:r>
              <a:rPr lang="en-US" sz="4366">
                <a:solidFill>
                  <a:srgbClr val="783F04"/>
                </a:solidFill>
                <a:latin typeface="Tahoma"/>
                <a:ea typeface="Tahoma"/>
                <a:cs typeface="Tahoma"/>
                <a:sym typeface="Tahoma"/>
              </a:rPr>
              <a:t>What i</a:t>
            </a:r>
            <a:r>
              <a:rPr b="0" i="0" lang="en-US" sz="4366" u="none" cap="none" strike="noStrike">
                <a:solidFill>
                  <a:srgbClr val="783F04"/>
                </a:solidFill>
                <a:latin typeface="Tahoma"/>
                <a:ea typeface="Tahoma"/>
                <a:cs typeface="Tahoma"/>
                <a:sym typeface="Tahoma"/>
              </a:rPr>
              <a:t>s </a:t>
            </a:r>
            <a:r>
              <a:rPr lang="en-US" sz="4366">
                <a:solidFill>
                  <a:srgbClr val="783F04"/>
                </a:solidFill>
                <a:latin typeface="Tahoma"/>
                <a:ea typeface="Tahoma"/>
                <a:cs typeface="Tahoma"/>
                <a:sym typeface="Tahoma"/>
              </a:rPr>
              <a:t>in </a:t>
            </a:r>
            <a:r>
              <a:rPr b="0" i="0" lang="en-US" sz="4366" u="none" cap="none" strike="noStrike">
                <a:solidFill>
                  <a:srgbClr val="783F04"/>
                </a:solidFill>
                <a:latin typeface="Tahoma"/>
                <a:ea typeface="Tahoma"/>
                <a:cs typeface="Tahoma"/>
                <a:sym typeface="Tahoma"/>
              </a:rPr>
              <a:t>the box</a:t>
            </a:r>
            <a:r>
              <a:rPr lang="en-US" sz="4366">
                <a:solidFill>
                  <a:srgbClr val="783F04"/>
                </a:solidFill>
                <a:latin typeface="Tahoma"/>
                <a:ea typeface="Tahoma"/>
                <a:cs typeface="Tahoma"/>
                <a:sym typeface="Tahoma"/>
              </a:rPr>
              <a:t>?</a:t>
            </a:r>
            <a:endParaRPr b="0" i="0" sz="3384" u="none" cap="none" strike="noStrike">
              <a:solidFill>
                <a:srgbClr val="783F0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8" name="Google Shape;98;p7"/>
          <p:cNvSpPr/>
          <p:nvPr/>
        </p:nvSpPr>
        <p:spPr>
          <a:xfrm flipH="1" rot="10800000">
            <a:off x="30194249" y="23766883"/>
            <a:ext cx="5679313" cy="592804"/>
          </a:xfrm>
          <a:custGeom>
            <a:rect b="b" l="l" r="r" t="t"/>
            <a:pathLst>
              <a:path extrusionOk="0" h="11833" w="125095">
                <a:moveTo>
                  <a:pt x="0" y="11430"/>
                </a:moveTo>
                <a:cubicBezTo>
                  <a:pt x="15875" y="11324"/>
                  <a:pt x="74401" y="12700"/>
                  <a:pt x="95250" y="10795"/>
                </a:cubicBezTo>
                <a:cubicBezTo>
                  <a:pt x="116099" y="8890"/>
                  <a:pt x="120121" y="1799"/>
                  <a:pt x="125095" y="0"/>
                </a:cubicBezTo>
              </a:path>
            </a:pathLst>
          </a:custGeom>
          <a:noFill/>
          <a:ln cap="flat" cmpd="sng" w="20800">
            <a:solidFill>
              <a:srgbClr val="222222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99" name="Google Shape;99;p7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35764662" y="23560093"/>
            <a:ext cx="3140860" cy="67829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7"/>
          <p:cNvSpPr/>
          <p:nvPr/>
        </p:nvSpPr>
        <p:spPr>
          <a:xfrm rot="10800000">
            <a:off x="2374800" y="16332149"/>
            <a:ext cx="2273400" cy="412800"/>
          </a:xfrm>
          <a:prstGeom prst="uturnArrow">
            <a:avLst>
              <a:gd fmla="val 25000" name="adj1"/>
              <a:gd fmla="val 25000" name="adj2"/>
              <a:gd fmla="val 25000" name="adj3"/>
              <a:gd fmla="val 43750" name="adj4"/>
              <a:gd fmla="val 75000" name="adj5"/>
            </a:avLst>
          </a:prstGeom>
          <a:solidFill>
            <a:srgbClr val="222222"/>
          </a:solidFill>
          <a:ln cap="flat" cmpd="sng" w="9525">
            <a:solidFill>
              <a:srgbClr val="2222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7"/>
          <p:cNvSpPr txBox="1"/>
          <p:nvPr/>
        </p:nvSpPr>
        <p:spPr>
          <a:xfrm>
            <a:off x="29463926" y="21754489"/>
            <a:ext cx="9614100" cy="7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46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66"/>
              <a:buFont typeface="Arial"/>
              <a:buNone/>
            </a:pPr>
            <a:r>
              <a:rPr lang="en-US" sz="4366">
                <a:solidFill>
                  <a:srgbClr val="134F5C"/>
                </a:solidFill>
                <a:latin typeface="Tahoma"/>
                <a:ea typeface="Tahoma"/>
                <a:cs typeface="Tahoma"/>
                <a:sym typeface="Tahoma"/>
              </a:rPr>
              <a:t>There is [a cookie/a shoe] </a:t>
            </a:r>
            <a:r>
              <a:rPr b="0" i="0" lang="en-US" sz="4366" u="none" cap="none" strike="noStrike">
                <a:solidFill>
                  <a:srgbClr val="134F5C"/>
                </a:solidFill>
                <a:latin typeface="Tahoma"/>
                <a:ea typeface="Tahoma"/>
                <a:cs typeface="Tahoma"/>
                <a:sym typeface="Tahoma"/>
              </a:rPr>
              <a:t>in the box.</a:t>
            </a:r>
            <a:endParaRPr b="0" i="0" sz="3384" u="none" cap="none" strike="noStrike">
              <a:solidFill>
                <a:srgbClr val="134F5C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2" name="Google Shape;102;p7"/>
          <p:cNvSpPr/>
          <p:nvPr/>
        </p:nvSpPr>
        <p:spPr>
          <a:xfrm flipH="1" rot="10800000">
            <a:off x="29413201" y="21449114"/>
            <a:ext cx="9559760" cy="507813"/>
          </a:xfrm>
          <a:custGeom>
            <a:rect b="b" l="l" r="r" t="t"/>
            <a:pathLst>
              <a:path extrusionOk="0" h="11833" w="125095">
                <a:moveTo>
                  <a:pt x="0" y="11430"/>
                </a:moveTo>
                <a:cubicBezTo>
                  <a:pt x="15875" y="11324"/>
                  <a:pt x="74401" y="12700"/>
                  <a:pt x="95250" y="10795"/>
                </a:cubicBezTo>
                <a:cubicBezTo>
                  <a:pt x="116099" y="8890"/>
                  <a:pt x="120121" y="1799"/>
                  <a:pt x="125095" y="0"/>
                </a:cubicBezTo>
              </a:path>
            </a:pathLst>
          </a:custGeom>
          <a:noFill/>
          <a:ln cap="flat" cmpd="sng" w="20800">
            <a:solidFill>
              <a:srgbClr val="222222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103" name="Google Shape;103;p7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37896762" y="20981086"/>
            <a:ext cx="3140860" cy="67829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 showing the proportion of looks to the uninformed bear, split by vocabulary" id="104" name="Google Shape;104;p7" title="prop_looks_uninformed_vocab.jpg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8354375" y="6732375"/>
            <a:ext cx="14235601" cy="7117801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7"/>
          <p:cNvSpPr txBox="1"/>
          <p:nvPr/>
        </p:nvSpPr>
        <p:spPr>
          <a:xfrm>
            <a:off x="28295700" y="14015875"/>
            <a:ext cx="142356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Productive v</a:t>
            </a: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ocabulary size showed no significant effect on looks to the target bear.</a:t>
            </a:r>
            <a:endParaRPr sz="4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7"/>
          <p:cNvSpPr/>
          <p:nvPr/>
        </p:nvSpPr>
        <p:spPr>
          <a:xfrm>
            <a:off x="20602863" y="12526651"/>
            <a:ext cx="3055200" cy="2087400"/>
          </a:xfrm>
          <a:prstGeom prst="roundRect">
            <a:avLst>
              <a:gd fmla="val 16667" name="adj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7"/>
          <p:cNvSpPr txBox="1"/>
          <p:nvPr/>
        </p:nvSpPr>
        <p:spPr>
          <a:xfrm>
            <a:off x="20631984" y="12363781"/>
            <a:ext cx="3771300" cy="24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199575" lIns="199575" spcFirstLastPara="1" rIns="199575" wrap="square" tIns="199575">
            <a:noAutofit/>
          </a:bodyPr>
          <a:lstStyle/>
          <a:p>
            <a:pPr indent="-514292" lvl="0" marL="540630" marR="1109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66">
                <a:solidFill>
                  <a:srgbClr val="B45F06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4366">
                <a:latin typeface="Tahoma"/>
                <a:ea typeface="Tahoma"/>
                <a:cs typeface="Tahoma"/>
                <a:sym typeface="Tahoma"/>
              </a:rPr>
              <a:t>Is there a </a:t>
            </a:r>
            <a:endParaRPr sz="4366">
              <a:latin typeface="Tahoma"/>
              <a:ea typeface="Tahoma"/>
              <a:cs typeface="Tahoma"/>
              <a:sym typeface="Tahoma"/>
            </a:endParaRPr>
          </a:p>
          <a:p>
            <a:pPr indent="-514292" lvl="0" marL="540630" marR="1109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66">
                <a:latin typeface="Tahoma"/>
                <a:ea typeface="Tahoma"/>
                <a:cs typeface="Tahoma"/>
                <a:sym typeface="Tahoma"/>
              </a:rPr>
              <a:t> cookie in </a:t>
            </a:r>
            <a:endParaRPr sz="4366">
              <a:latin typeface="Tahoma"/>
              <a:ea typeface="Tahoma"/>
              <a:cs typeface="Tahoma"/>
              <a:sym typeface="Tahoma"/>
            </a:endParaRPr>
          </a:p>
          <a:p>
            <a:pPr indent="-514292" lvl="0" marL="540630" marR="1109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66">
                <a:latin typeface="Tahoma"/>
                <a:ea typeface="Tahoma"/>
                <a:cs typeface="Tahoma"/>
                <a:sym typeface="Tahoma"/>
              </a:rPr>
              <a:t> the box?</a:t>
            </a:r>
            <a:endParaRPr sz="3056"/>
          </a:p>
        </p:txBody>
      </p:sp>
      <p:sp>
        <p:nvSpPr>
          <p:cNvPr id="108" name="Google Shape;108;p7"/>
          <p:cNvSpPr/>
          <p:nvPr/>
        </p:nvSpPr>
        <p:spPr>
          <a:xfrm>
            <a:off x="23861625" y="12526639"/>
            <a:ext cx="3055200" cy="2087400"/>
          </a:xfrm>
          <a:prstGeom prst="roundRect">
            <a:avLst>
              <a:gd fmla="val 16667" name="adj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7"/>
          <p:cNvSpPr txBox="1"/>
          <p:nvPr/>
        </p:nvSpPr>
        <p:spPr>
          <a:xfrm>
            <a:off x="23816023" y="12551182"/>
            <a:ext cx="3146400" cy="20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465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66">
                <a:latin typeface="Tahoma"/>
                <a:ea typeface="Tahoma"/>
                <a:cs typeface="Tahoma"/>
                <a:sym typeface="Tahoma"/>
              </a:rPr>
              <a:t>There’s a </a:t>
            </a:r>
            <a:endParaRPr sz="4366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66">
                <a:latin typeface="Tahoma"/>
                <a:ea typeface="Tahoma"/>
                <a:cs typeface="Tahoma"/>
                <a:sym typeface="Tahoma"/>
              </a:rPr>
              <a:t>cookie in </a:t>
            </a:r>
            <a:endParaRPr sz="4366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66">
                <a:latin typeface="Tahoma"/>
                <a:ea typeface="Tahoma"/>
                <a:cs typeface="Tahoma"/>
                <a:sym typeface="Tahoma"/>
              </a:rPr>
              <a:t>the box.</a:t>
            </a:r>
            <a:endParaRPr sz="4366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0" name="Google Shape;110;p7"/>
          <p:cNvSpPr txBox="1"/>
          <p:nvPr/>
        </p:nvSpPr>
        <p:spPr>
          <a:xfrm>
            <a:off x="35764638" y="25300921"/>
            <a:ext cx="8391300" cy="7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29">
                <a:latin typeface="Calibri"/>
                <a:ea typeface="Calibri"/>
                <a:cs typeface="Calibri"/>
                <a:sym typeface="Calibri"/>
              </a:rPr>
              <a:t>*  See Amudha Krishnan’s poster</a:t>
            </a:r>
            <a:endParaRPr sz="3929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7"/>
          <p:cNvSpPr txBox="1"/>
          <p:nvPr/>
        </p:nvSpPr>
        <p:spPr>
          <a:xfrm>
            <a:off x="28166350" y="31220475"/>
            <a:ext cx="14574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latin typeface="Calibri"/>
                <a:ea typeface="Calibri"/>
                <a:cs typeface="Calibri"/>
                <a:sym typeface="Calibri"/>
              </a:rPr>
              <a:t>Huge thanks to Tara Mease, the Project on Children’s Language Learning, and all of our participants!</a:t>
            </a:r>
            <a:endParaRPr sz="27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2" name="Google Shape;112;p7" title="University-of-Maryland-Seal-Logo-removebg-preview.png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-314325" y="928938"/>
            <a:ext cx="6343650" cy="357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7"/>
          <p:cNvSpPr/>
          <p:nvPr/>
        </p:nvSpPr>
        <p:spPr>
          <a:xfrm>
            <a:off x="27875775" y="26868772"/>
            <a:ext cx="15121416" cy="1114468"/>
          </a:xfrm>
          <a:custGeom>
            <a:rect b="b" l="l" r="r" t="t"/>
            <a:pathLst>
              <a:path extrusionOk="0" h="462915" w="6928484">
                <a:moveTo>
                  <a:pt x="6851158" y="0"/>
                </a:moveTo>
                <a:lnTo>
                  <a:pt x="77077" y="0"/>
                </a:lnTo>
                <a:lnTo>
                  <a:pt x="47069" y="6055"/>
                </a:lnTo>
                <a:lnTo>
                  <a:pt x="22570" y="22570"/>
                </a:lnTo>
                <a:lnTo>
                  <a:pt x="6055" y="47069"/>
                </a:lnTo>
                <a:lnTo>
                  <a:pt x="0" y="77077"/>
                </a:lnTo>
                <a:lnTo>
                  <a:pt x="0" y="385386"/>
                </a:lnTo>
                <a:lnTo>
                  <a:pt x="6055" y="415394"/>
                </a:lnTo>
                <a:lnTo>
                  <a:pt x="22570" y="439893"/>
                </a:lnTo>
                <a:lnTo>
                  <a:pt x="47069" y="456408"/>
                </a:lnTo>
                <a:lnTo>
                  <a:pt x="77077" y="462464"/>
                </a:lnTo>
                <a:lnTo>
                  <a:pt x="6851158" y="462464"/>
                </a:lnTo>
                <a:lnTo>
                  <a:pt x="6881166" y="456408"/>
                </a:lnTo>
                <a:lnTo>
                  <a:pt x="6905665" y="439893"/>
                </a:lnTo>
                <a:lnTo>
                  <a:pt x="6922180" y="415394"/>
                </a:lnTo>
                <a:lnTo>
                  <a:pt x="6928236" y="385386"/>
                </a:lnTo>
                <a:lnTo>
                  <a:pt x="6928236" y="77077"/>
                </a:lnTo>
                <a:lnTo>
                  <a:pt x="6922180" y="47069"/>
                </a:lnTo>
                <a:lnTo>
                  <a:pt x="6905665" y="22570"/>
                </a:lnTo>
                <a:lnTo>
                  <a:pt x="6881166" y="6055"/>
                </a:lnTo>
                <a:lnTo>
                  <a:pt x="685115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114" name="Google Shape;114;p7"/>
          <p:cNvSpPr txBox="1"/>
          <p:nvPr/>
        </p:nvSpPr>
        <p:spPr>
          <a:xfrm>
            <a:off x="29451350" y="26871611"/>
            <a:ext cx="12138900" cy="20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300">
            <a:spAutoFit/>
          </a:bodyPr>
          <a:lstStyle/>
          <a:p>
            <a:pPr indent="0" lvl="0" marL="554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85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References and Acknowledgements</a:t>
            </a:r>
            <a:endParaRPr sz="5885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00000"/>
              </a:lnSpc>
              <a:spcBef>
                <a:spcPts val="4069"/>
              </a:spcBef>
              <a:spcAft>
                <a:spcPts val="0"/>
              </a:spcAft>
              <a:buNone/>
            </a:pPr>
            <a:r>
              <a:t/>
            </a:r>
            <a:endParaRPr sz="3929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5" name="Google Shape;115;p7"/>
          <p:cNvSpPr txBox="1"/>
          <p:nvPr/>
        </p:nvSpPr>
        <p:spPr>
          <a:xfrm>
            <a:off x="1321383" y="9666797"/>
            <a:ext cx="11397600" cy="10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199575" lIns="199575" spcFirstLastPara="1" rIns="199575" wrap="square" tIns="1995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929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7"/>
          <p:cNvSpPr txBox="1"/>
          <p:nvPr/>
        </p:nvSpPr>
        <p:spPr>
          <a:xfrm>
            <a:off x="1259326" y="9454092"/>
            <a:ext cx="6549600" cy="8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99575" lIns="199575" spcFirstLastPara="1" rIns="199575" wrap="square" tIns="199575">
            <a:spAutoFit/>
          </a:bodyPr>
          <a:lstStyle/>
          <a:p>
            <a:pPr indent="0" lvl="0" marL="27724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56"/>
          </a:p>
        </p:txBody>
      </p:sp>
      <p:sp>
        <p:nvSpPr>
          <p:cNvPr id="117" name="Google Shape;117;p7"/>
          <p:cNvSpPr txBox="1"/>
          <p:nvPr/>
        </p:nvSpPr>
        <p:spPr>
          <a:xfrm>
            <a:off x="2000274" y="7777798"/>
            <a:ext cx="176982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Declarative → Assertion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7"/>
          <p:cNvSpPr txBox="1"/>
          <p:nvPr/>
        </p:nvSpPr>
        <p:spPr>
          <a:xfrm>
            <a:off x="2000274" y="8749475"/>
            <a:ext cx="17698200" cy="8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29">
                <a:latin typeface="Calibri"/>
                <a:ea typeface="Calibri"/>
                <a:cs typeface="Calibri"/>
                <a:sym typeface="Calibri"/>
              </a:rPr>
              <a:t>Interrogative → Question</a:t>
            </a:r>
            <a:endParaRPr sz="4429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9" name="Google Shape;119;p7"/>
          <p:cNvCxnSpPr/>
          <p:nvPr/>
        </p:nvCxnSpPr>
        <p:spPr>
          <a:xfrm flipH="1" rot="10800000">
            <a:off x="1638300" y="16251750"/>
            <a:ext cx="384300" cy="645600"/>
          </a:xfrm>
          <a:prstGeom prst="straightConnector1">
            <a:avLst/>
          </a:prstGeom>
          <a:noFill/>
          <a:ln cap="flat" cmpd="sng" w="20800">
            <a:solidFill>
              <a:srgbClr val="22222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0" name="Google Shape;120;p7"/>
          <p:cNvSpPr txBox="1"/>
          <p:nvPr/>
        </p:nvSpPr>
        <p:spPr>
          <a:xfrm>
            <a:off x="1038000" y="25252450"/>
            <a:ext cx="219456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2772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Paradigm: Preferential looking</a:t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72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724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Task: </a:t>
            </a:r>
            <a:endParaRPr sz="3929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1" name="Google Shape;121;p7"/>
          <p:cNvCxnSpPr/>
          <p:nvPr/>
        </p:nvCxnSpPr>
        <p:spPr>
          <a:xfrm>
            <a:off x="13307738" y="12169238"/>
            <a:ext cx="13563600" cy="0"/>
          </a:xfrm>
          <a:prstGeom prst="straightConnector1">
            <a:avLst/>
          </a:prstGeom>
          <a:noFill/>
          <a:ln cap="flat" cmpd="sng" w="28575">
            <a:solidFill>
              <a:srgbClr val="22222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2" name="Google Shape;122;p7"/>
          <p:cNvSpPr txBox="1"/>
          <p:nvPr/>
        </p:nvSpPr>
        <p:spPr>
          <a:xfrm>
            <a:off x="13077685" y="19207772"/>
            <a:ext cx="6549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(Uninformed bear leaves)</a:t>
            </a:r>
            <a:endParaRPr sz="4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7"/>
          <p:cNvSpPr txBox="1"/>
          <p:nvPr/>
        </p:nvSpPr>
        <p:spPr>
          <a:xfrm>
            <a:off x="20173971" y="19216796"/>
            <a:ext cx="6779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(Uninformed bear </a:t>
            </a: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returns</a:t>
            </a: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)</a:t>
            </a:r>
            <a:endParaRPr sz="4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7"/>
          <p:cNvSpPr txBox="1"/>
          <p:nvPr/>
        </p:nvSpPr>
        <p:spPr>
          <a:xfrm rot="783393">
            <a:off x="18528703" y="13129627"/>
            <a:ext cx="2808609" cy="203185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latin typeface="Calibri"/>
                <a:ea typeface="Calibri"/>
                <a:cs typeface="Calibri"/>
                <a:sym typeface="Calibri"/>
              </a:rPr>
              <a:t>🔊</a:t>
            </a:r>
            <a:endParaRPr sz="12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Graph showing the proportion of looks to the uninformed bear, split by age" id="125" name="Google Shape;125;p7" title="prop_looks_uninformed_title.jpg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13024313" y="24742950"/>
            <a:ext cx="14111402" cy="7055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CFE2F3"/>
      </a:dk2>
      <a:lt2>
        <a:srgbClr val="EEECE1"/>
      </a:lt2>
      <a:accent1>
        <a:srgbClr val="FFF2CC"/>
      </a:accent1>
      <a:accent2>
        <a:srgbClr val="B6D7A8"/>
      </a:accent2>
      <a:accent3>
        <a:srgbClr val="F6B26B"/>
      </a:accent3>
      <a:accent4>
        <a:srgbClr val="A2C4C9"/>
      </a:accent4>
      <a:accent5>
        <a:srgbClr val="45818E"/>
      </a:accent5>
      <a:accent6>
        <a:srgbClr val="D0E0E3"/>
      </a:accent6>
      <a:hlink>
        <a:srgbClr val="76A5A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