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43891200" cy="329184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629"/>
    <p:restoredTop sz="94434" autoAdjust="0"/>
  </p:normalViewPr>
  <p:slideViewPr>
    <p:cSldViewPr snapToGrid="0" snapToObjects="1">
      <p:cViewPr>
        <p:scale>
          <a:sx n="20" d="100"/>
          <a:sy n="20" d="100"/>
        </p:scale>
        <p:origin x="492"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smtClean="0"/>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90D47E8-1CBA-D643-B75C-EA030477B255}"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BD516-EEBA-1B48-9809-031BEF328BDA}" type="slidenum">
              <a:rPr lang="en-US" smtClean="0"/>
              <a:t>‹#›</a:t>
            </a:fld>
            <a:endParaRPr lang="en-US"/>
          </a:p>
        </p:txBody>
      </p:sp>
    </p:spTree>
    <p:extLst>
      <p:ext uri="{BB962C8B-B14F-4D97-AF65-F5344CB8AC3E}">
        <p14:creationId xmlns:p14="http://schemas.microsoft.com/office/powerpoint/2010/main" val="61498474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0D47E8-1CBA-D643-B75C-EA030477B255}"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BD516-EEBA-1B48-9809-031BEF328BDA}" type="slidenum">
              <a:rPr lang="en-US" smtClean="0"/>
              <a:t>‹#›</a:t>
            </a:fld>
            <a:endParaRPr lang="en-US"/>
          </a:p>
        </p:txBody>
      </p:sp>
    </p:spTree>
    <p:extLst>
      <p:ext uri="{BB962C8B-B14F-4D97-AF65-F5344CB8AC3E}">
        <p14:creationId xmlns:p14="http://schemas.microsoft.com/office/powerpoint/2010/main" val="12117233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0D47E8-1CBA-D643-B75C-EA030477B255}"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BD516-EEBA-1B48-9809-031BEF328BDA}" type="slidenum">
              <a:rPr lang="en-US" smtClean="0"/>
              <a:t>‹#›</a:t>
            </a:fld>
            <a:endParaRPr lang="en-US"/>
          </a:p>
        </p:txBody>
      </p:sp>
    </p:spTree>
    <p:extLst>
      <p:ext uri="{BB962C8B-B14F-4D97-AF65-F5344CB8AC3E}">
        <p14:creationId xmlns:p14="http://schemas.microsoft.com/office/powerpoint/2010/main" val="846313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0D47E8-1CBA-D643-B75C-EA030477B255}"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BD516-EEBA-1B48-9809-031BEF328BDA}" type="slidenum">
              <a:rPr lang="en-US" smtClean="0"/>
              <a:t>‹#›</a:t>
            </a:fld>
            <a:endParaRPr lang="en-US"/>
          </a:p>
        </p:txBody>
      </p:sp>
    </p:spTree>
    <p:extLst>
      <p:ext uri="{BB962C8B-B14F-4D97-AF65-F5344CB8AC3E}">
        <p14:creationId xmlns:p14="http://schemas.microsoft.com/office/powerpoint/2010/main" val="209782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smtClean="0"/>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0D47E8-1CBA-D643-B75C-EA030477B255}"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BD516-EEBA-1B48-9809-031BEF328BDA}" type="slidenum">
              <a:rPr lang="en-US" smtClean="0"/>
              <a:t>‹#›</a:t>
            </a:fld>
            <a:endParaRPr lang="en-US"/>
          </a:p>
        </p:txBody>
      </p:sp>
    </p:spTree>
    <p:extLst>
      <p:ext uri="{BB962C8B-B14F-4D97-AF65-F5344CB8AC3E}">
        <p14:creationId xmlns:p14="http://schemas.microsoft.com/office/powerpoint/2010/main" val="1795325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90D47E8-1CBA-D643-B75C-EA030477B255}" type="datetimeFigureOut">
              <a:rPr lang="en-US" smtClean="0"/>
              <a:t>5/2/2017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FBD516-EEBA-1B48-9809-031BEF328BDA}" type="slidenum">
              <a:rPr lang="en-US" smtClean="0"/>
              <a:t>‹#›</a:t>
            </a:fld>
            <a:endParaRPr lang="en-US"/>
          </a:p>
        </p:txBody>
      </p:sp>
    </p:spTree>
    <p:extLst>
      <p:ext uri="{BB962C8B-B14F-4D97-AF65-F5344CB8AC3E}">
        <p14:creationId xmlns:p14="http://schemas.microsoft.com/office/powerpoint/2010/main" val="1888807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smtClean="0"/>
              <a:t>Click to 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smtClean="0"/>
              <a:t>Click to 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90D47E8-1CBA-D643-B75C-EA030477B255}" type="datetimeFigureOut">
              <a:rPr lang="en-US" smtClean="0"/>
              <a:t>5/2/2017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FBD516-EEBA-1B48-9809-031BEF328BDA}" type="slidenum">
              <a:rPr lang="en-US" smtClean="0"/>
              <a:t>‹#›</a:t>
            </a:fld>
            <a:endParaRPr lang="en-US"/>
          </a:p>
        </p:txBody>
      </p:sp>
    </p:spTree>
    <p:extLst>
      <p:ext uri="{BB962C8B-B14F-4D97-AF65-F5344CB8AC3E}">
        <p14:creationId xmlns:p14="http://schemas.microsoft.com/office/powerpoint/2010/main" val="1090617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90D47E8-1CBA-D643-B75C-EA030477B255}" type="datetimeFigureOut">
              <a:rPr lang="en-US" smtClean="0"/>
              <a:t>5/2/2017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FBD516-EEBA-1B48-9809-031BEF328BDA}" type="slidenum">
              <a:rPr lang="en-US" smtClean="0"/>
              <a:t>‹#›</a:t>
            </a:fld>
            <a:endParaRPr lang="en-US"/>
          </a:p>
        </p:txBody>
      </p:sp>
    </p:spTree>
    <p:extLst>
      <p:ext uri="{BB962C8B-B14F-4D97-AF65-F5344CB8AC3E}">
        <p14:creationId xmlns:p14="http://schemas.microsoft.com/office/powerpoint/2010/main" val="1242840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0D47E8-1CBA-D643-B75C-EA030477B255}" type="datetimeFigureOut">
              <a:rPr lang="en-US" smtClean="0"/>
              <a:t>5/2/2017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FBD516-EEBA-1B48-9809-031BEF328BDA}" type="slidenum">
              <a:rPr lang="en-US" smtClean="0"/>
              <a:t>‹#›</a:t>
            </a:fld>
            <a:endParaRPr lang="en-US"/>
          </a:p>
        </p:txBody>
      </p:sp>
    </p:spTree>
    <p:extLst>
      <p:ext uri="{BB962C8B-B14F-4D97-AF65-F5344CB8AC3E}">
        <p14:creationId xmlns:p14="http://schemas.microsoft.com/office/powerpoint/2010/main" val="2000316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smtClean="0"/>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0D47E8-1CBA-D643-B75C-EA030477B255}" type="datetimeFigureOut">
              <a:rPr lang="en-US" smtClean="0"/>
              <a:t>5/2/2017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FBD516-EEBA-1B48-9809-031BEF328BDA}" type="slidenum">
              <a:rPr lang="en-US" smtClean="0"/>
              <a:t>‹#›</a:t>
            </a:fld>
            <a:endParaRPr lang="en-US"/>
          </a:p>
        </p:txBody>
      </p:sp>
    </p:spTree>
    <p:extLst>
      <p:ext uri="{BB962C8B-B14F-4D97-AF65-F5344CB8AC3E}">
        <p14:creationId xmlns:p14="http://schemas.microsoft.com/office/powerpoint/2010/main" val="455694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0D47E8-1CBA-D643-B75C-EA030477B255}" type="datetimeFigureOut">
              <a:rPr lang="en-US" smtClean="0"/>
              <a:t>5/2/2017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FBD516-EEBA-1B48-9809-031BEF328BDA}" type="slidenum">
              <a:rPr lang="en-US" smtClean="0"/>
              <a:t>‹#›</a:t>
            </a:fld>
            <a:endParaRPr lang="en-US"/>
          </a:p>
        </p:txBody>
      </p:sp>
    </p:spTree>
    <p:extLst>
      <p:ext uri="{BB962C8B-B14F-4D97-AF65-F5344CB8AC3E}">
        <p14:creationId xmlns:p14="http://schemas.microsoft.com/office/powerpoint/2010/main" val="934221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E90D47E8-1CBA-D643-B75C-EA030477B255}" type="datetimeFigureOut">
              <a:rPr lang="en-US" smtClean="0"/>
              <a:t>5/2/2017</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DFFBD516-EEBA-1B48-9809-031BEF328BDA}" type="slidenum">
              <a:rPr lang="en-US" smtClean="0"/>
              <a:t>‹#›</a:t>
            </a:fld>
            <a:endParaRPr lang="en-US"/>
          </a:p>
        </p:txBody>
      </p:sp>
    </p:spTree>
    <p:extLst>
      <p:ext uri="{BB962C8B-B14F-4D97-AF65-F5344CB8AC3E}">
        <p14:creationId xmlns:p14="http://schemas.microsoft.com/office/powerpoint/2010/main" val="17886054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301625" indent="396875" algn="l" defTabSz="4389120" rtl="0" eaLnBrk="1" latinLnBrk="0" hangingPunct="1">
        <a:lnSpc>
          <a:spcPct val="90000"/>
        </a:lnSpc>
        <a:spcBef>
          <a:spcPts val="4800"/>
        </a:spcBef>
        <a:buClr>
          <a:srgbClr val="C00000"/>
        </a:buClr>
        <a:buFont typeface="Arial" charset="0"/>
        <a:buChar char="•"/>
        <a:tabLst/>
        <a:defRPr sz="3200" kern="1200">
          <a:solidFill>
            <a:schemeClr val="tx1"/>
          </a:solidFill>
          <a:latin typeface="+mn-lt"/>
          <a:ea typeface="+mn-ea"/>
          <a:cs typeface="+mn-cs"/>
        </a:defRPr>
      </a:lvl1pPr>
      <a:lvl2pPr marL="1603375" indent="-444500" algn="l" defTabSz="4389120" rtl="0" eaLnBrk="1" latinLnBrk="0" hangingPunct="1">
        <a:lnSpc>
          <a:spcPct val="90000"/>
        </a:lnSpc>
        <a:spcBef>
          <a:spcPts val="2400"/>
        </a:spcBef>
        <a:buSzPct val="80000"/>
        <a:buFont typeface="Courier New" charset="0"/>
        <a:buChar char="o"/>
        <a:tabLst/>
        <a:defRPr sz="3200" kern="1200">
          <a:solidFill>
            <a:schemeClr val="tx1"/>
          </a:solidFill>
          <a:latin typeface="+mn-lt"/>
          <a:ea typeface="+mn-ea"/>
          <a:cs typeface="+mn-cs"/>
        </a:defRPr>
      </a:lvl2pPr>
      <a:lvl3pPr marL="2524125" indent="-396875" algn="l" defTabSz="4389120" rtl="0" eaLnBrk="1" latinLnBrk="0" hangingPunct="1">
        <a:lnSpc>
          <a:spcPct val="90000"/>
        </a:lnSpc>
        <a:spcBef>
          <a:spcPts val="2400"/>
        </a:spcBef>
        <a:buSzPct val="80000"/>
        <a:buFont typeface="Arial" panose="020B0604020202020204" pitchFamily="34" charset="0"/>
        <a:buChar char="•"/>
        <a:tabLst/>
        <a:defRPr sz="3200" kern="1200">
          <a:solidFill>
            <a:schemeClr val="tx1"/>
          </a:solidFill>
          <a:latin typeface="+mn-lt"/>
          <a:ea typeface="+mn-ea"/>
          <a:cs typeface="+mn-cs"/>
        </a:defRPr>
      </a:lvl3pPr>
      <a:lvl4pPr marL="2524125" indent="-396875" algn="l" defTabSz="4389120" rtl="0" eaLnBrk="1" latinLnBrk="0" hangingPunct="1">
        <a:lnSpc>
          <a:spcPct val="90000"/>
        </a:lnSpc>
        <a:spcBef>
          <a:spcPts val="2400"/>
        </a:spcBef>
        <a:buSzPct val="80000"/>
        <a:buFont typeface="Arial" panose="020B0604020202020204" pitchFamily="34" charset="0"/>
        <a:buChar char="•"/>
        <a:tabLst/>
        <a:defRPr sz="3200" kern="1200">
          <a:solidFill>
            <a:schemeClr val="tx1"/>
          </a:solidFill>
          <a:latin typeface="+mn-lt"/>
          <a:ea typeface="+mn-ea"/>
          <a:cs typeface="+mn-cs"/>
        </a:defRPr>
      </a:lvl4pPr>
      <a:lvl5pPr marL="2524125" indent="-396875" algn="l" defTabSz="4389120" rtl="0" eaLnBrk="1" latinLnBrk="0" hangingPunct="1">
        <a:lnSpc>
          <a:spcPct val="90000"/>
        </a:lnSpc>
        <a:spcBef>
          <a:spcPts val="2400"/>
        </a:spcBef>
        <a:buSzPct val="80000"/>
        <a:buFont typeface="Arial" panose="020B0604020202020204" pitchFamily="34" charset="0"/>
        <a:buChar char="•"/>
        <a:tabLst/>
        <a:defRPr sz="320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hyperlink" Target="http://www.mclibrary.duke.edu/subject/ebm?tab=questiontabl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08728" y="21113190"/>
            <a:ext cx="20374045" cy="9883171"/>
          </a:xfrm>
          <a:prstGeom prst="rect">
            <a:avLst/>
          </a:prstGeom>
        </p:spPr>
      </p:pic>
      <p:sp>
        <p:nvSpPr>
          <p:cNvPr id="2" name="Title 1"/>
          <p:cNvSpPr>
            <a:spLocks noGrp="1"/>
          </p:cNvSpPr>
          <p:nvPr>
            <p:ph type="ctrTitle"/>
          </p:nvPr>
        </p:nvSpPr>
        <p:spPr>
          <a:xfrm>
            <a:off x="6139543" y="1608349"/>
            <a:ext cx="36575999" cy="2073759"/>
          </a:xfrm>
        </p:spPr>
        <p:txBody>
          <a:bodyPr anchor="ctr">
            <a:normAutofit fontScale="90000"/>
          </a:bodyPr>
          <a:lstStyle/>
          <a:p>
            <a:pPr algn="l"/>
            <a:r>
              <a:rPr lang="en-US" sz="12000" b="1" dirty="0"/>
              <a:t>Using </a:t>
            </a:r>
            <a:r>
              <a:rPr lang="en-US" sz="12000" b="1" dirty="0" smtClean="0"/>
              <a:t>PICO in </a:t>
            </a:r>
            <a:r>
              <a:rPr lang="en-US" sz="12000" b="1" dirty="0"/>
              <a:t>Library Instruction </a:t>
            </a:r>
            <a:r>
              <a:rPr lang="en-US" sz="12000" b="1" dirty="0" smtClean="0"/>
              <a:t>for </a:t>
            </a:r>
            <a:r>
              <a:rPr lang="en-US" sz="12000" b="1" dirty="0"/>
              <a:t>STEM Disciplines</a:t>
            </a:r>
            <a:endParaRPr lang="en-US" sz="12000" b="1" dirty="0"/>
          </a:p>
        </p:txBody>
      </p:sp>
      <p:sp>
        <p:nvSpPr>
          <p:cNvPr id="3" name="Subtitle 2"/>
          <p:cNvSpPr>
            <a:spLocks noGrp="1"/>
          </p:cNvSpPr>
          <p:nvPr>
            <p:ph type="subTitle" idx="1"/>
          </p:nvPr>
        </p:nvSpPr>
        <p:spPr>
          <a:xfrm>
            <a:off x="6139542" y="3682108"/>
            <a:ext cx="36575999" cy="759263"/>
          </a:xfrm>
          <a:solidFill>
            <a:srgbClr val="C00000"/>
          </a:solidFill>
        </p:spPr>
        <p:txBody>
          <a:bodyPr lIns="365760" anchor="ctr">
            <a:normAutofit/>
          </a:bodyPr>
          <a:lstStyle/>
          <a:p>
            <a:pPr algn="l"/>
            <a:r>
              <a:rPr lang="en-US" sz="3600" dirty="0" smtClean="0">
                <a:solidFill>
                  <a:schemeClr val="bg1"/>
                </a:solidFill>
              </a:rPr>
              <a:t>Stephanie Ritchie, Agriculture and Natural Resources Librarian, University Libraries</a:t>
            </a:r>
            <a:r>
              <a:rPr lang="en-US" sz="3600" dirty="0" smtClean="0">
                <a:solidFill>
                  <a:schemeClr val="bg1"/>
                </a:solidFill>
              </a:rPr>
              <a:t>	</a:t>
            </a:r>
            <a:endParaRPr lang="en-US" sz="3600" dirty="0">
              <a:solidFill>
                <a:schemeClr val="bg1"/>
              </a:solidFill>
            </a:endParaRPr>
          </a:p>
        </p:txBody>
      </p:sp>
      <p:pic>
        <p:nvPicPr>
          <p:cNvPr id="4" name="Picture 3" descr="informal.eps.pdf"/>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75965" y="1061327"/>
            <a:ext cx="4232696" cy="4178081"/>
          </a:xfrm>
          <a:prstGeom prst="rect">
            <a:avLst/>
          </a:prstGeom>
        </p:spPr>
      </p:pic>
      <p:sp>
        <p:nvSpPr>
          <p:cNvPr id="9" name="TextBox 8"/>
          <p:cNvSpPr txBox="1"/>
          <p:nvPr/>
        </p:nvSpPr>
        <p:spPr>
          <a:xfrm>
            <a:off x="1075964" y="6037445"/>
            <a:ext cx="9986462" cy="1209242"/>
          </a:xfrm>
          <a:prstGeom prst="rect">
            <a:avLst/>
          </a:prstGeom>
          <a:noFill/>
        </p:spPr>
        <p:txBody>
          <a:bodyPr wrap="square" rtlCol="0">
            <a:spAutoFit/>
          </a:bodyPr>
          <a:lstStyle/>
          <a:p>
            <a:r>
              <a:rPr lang="en-US" sz="7200" dirty="0" smtClean="0"/>
              <a:t>Abstract</a:t>
            </a:r>
            <a:endParaRPr lang="en-US" sz="7200" dirty="0"/>
          </a:p>
        </p:txBody>
      </p:sp>
      <p:sp>
        <p:nvSpPr>
          <p:cNvPr id="10" name="TextBox 9"/>
          <p:cNvSpPr txBox="1"/>
          <p:nvPr/>
        </p:nvSpPr>
        <p:spPr>
          <a:xfrm>
            <a:off x="1075966" y="7313167"/>
            <a:ext cx="9986462" cy="6494085"/>
          </a:xfrm>
          <a:prstGeom prst="rect">
            <a:avLst/>
          </a:prstGeom>
          <a:noFill/>
        </p:spPr>
        <p:txBody>
          <a:bodyPr wrap="square" rtlCol="0">
            <a:spAutoFit/>
          </a:bodyPr>
          <a:lstStyle/>
          <a:p>
            <a:r>
              <a:rPr lang="en-US" sz="3200" dirty="0"/>
              <a:t>PICO is understood to support evidence based practice/medicine research, part of the medical and health sciences disciplines. However, very little use of the </a:t>
            </a:r>
            <a:r>
              <a:rPr lang="en-US" sz="3200" dirty="0" smtClean="0"/>
              <a:t>PICO methodology </a:t>
            </a:r>
            <a:r>
              <a:rPr lang="en-US" sz="3200" dirty="0"/>
              <a:t>found outside of these disciplines. The idea to use PICO for research question and search strategy formulation in other disciplines has been explored in the recent past, but did not seem to generate wide use outside of traditional medical and health fields. </a:t>
            </a:r>
            <a:r>
              <a:rPr lang="en-US" sz="3200" dirty="0" smtClean="0"/>
              <a:t>However, the </a:t>
            </a:r>
            <a:r>
              <a:rPr lang="en-US" sz="3200" dirty="0"/>
              <a:t>use of PICO to support research at the initial exploration phase for information literacy and basic science instruction may help students with the challenging step of formulating a research question.</a:t>
            </a:r>
            <a:endParaRPr lang="en-US" sz="3200" dirty="0" smtClean="0"/>
          </a:p>
        </p:txBody>
      </p:sp>
      <p:sp>
        <p:nvSpPr>
          <p:cNvPr id="15" name="TextBox 14"/>
          <p:cNvSpPr txBox="1"/>
          <p:nvPr/>
        </p:nvSpPr>
        <p:spPr>
          <a:xfrm>
            <a:off x="1075962" y="15028284"/>
            <a:ext cx="9986464" cy="1200329"/>
          </a:xfrm>
          <a:prstGeom prst="rect">
            <a:avLst/>
          </a:prstGeom>
          <a:noFill/>
        </p:spPr>
        <p:txBody>
          <a:bodyPr wrap="square" rtlCol="0">
            <a:spAutoFit/>
          </a:bodyPr>
          <a:lstStyle/>
          <a:p>
            <a:r>
              <a:rPr lang="en-US" sz="7200" dirty="0" smtClean="0"/>
              <a:t>Why Use PICO?</a:t>
            </a:r>
            <a:endParaRPr lang="en-US" sz="7200" dirty="0"/>
          </a:p>
        </p:txBody>
      </p:sp>
      <p:sp>
        <p:nvSpPr>
          <p:cNvPr id="16" name="TextBox 15"/>
          <p:cNvSpPr txBox="1"/>
          <p:nvPr/>
        </p:nvSpPr>
        <p:spPr>
          <a:xfrm>
            <a:off x="1075964" y="16304006"/>
            <a:ext cx="9986462" cy="5016758"/>
          </a:xfrm>
          <a:prstGeom prst="rect">
            <a:avLst/>
          </a:prstGeom>
          <a:noFill/>
        </p:spPr>
        <p:txBody>
          <a:bodyPr wrap="square" rtlCol="0">
            <a:spAutoFit/>
          </a:bodyPr>
          <a:lstStyle/>
          <a:p>
            <a:r>
              <a:rPr lang="en-US" sz="3200" dirty="0" smtClean="0"/>
              <a:t>PICO is a framework that can help students and practitioners identify the key elements or concepts of their information needs. It is a tool that can be used to break complex queries into simpler components. These simpler components can be combined to form a concise research question and act as a basis for a literature search strategy. Additionally, PICO supports information literacy learning objectives in higher education (see Framework excerpt in right sidebar)</a:t>
            </a:r>
            <a:endParaRPr lang="en-US" sz="3200" dirty="0" smtClean="0"/>
          </a:p>
          <a:p>
            <a:endParaRPr lang="en-US" sz="3200" dirty="0"/>
          </a:p>
        </p:txBody>
      </p:sp>
      <p:sp>
        <p:nvSpPr>
          <p:cNvPr id="17" name="TextBox 16"/>
          <p:cNvSpPr txBox="1"/>
          <p:nvPr/>
        </p:nvSpPr>
        <p:spPr>
          <a:xfrm>
            <a:off x="11909290" y="6037445"/>
            <a:ext cx="19972924" cy="1200329"/>
          </a:xfrm>
          <a:prstGeom prst="rect">
            <a:avLst/>
          </a:prstGeom>
          <a:noFill/>
        </p:spPr>
        <p:txBody>
          <a:bodyPr wrap="square" rtlCol="0">
            <a:spAutoFit/>
          </a:bodyPr>
          <a:lstStyle/>
          <a:p>
            <a:pPr algn="ctr"/>
            <a:r>
              <a:rPr lang="en-US" sz="7200" b="1" dirty="0" smtClean="0"/>
              <a:t>PICO</a:t>
            </a:r>
            <a:endParaRPr lang="en-US" sz="7200" b="1" dirty="0"/>
          </a:p>
        </p:txBody>
      </p:sp>
      <p:sp>
        <p:nvSpPr>
          <p:cNvPr id="18" name="TextBox 17"/>
          <p:cNvSpPr txBox="1"/>
          <p:nvPr/>
        </p:nvSpPr>
        <p:spPr>
          <a:xfrm>
            <a:off x="11909292" y="7313167"/>
            <a:ext cx="19972922" cy="8217634"/>
          </a:xfrm>
          <a:prstGeom prst="rect">
            <a:avLst/>
          </a:prstGeom>
          <a:noFill/>
        </p:spPr>
        <p:txBody>
          <a:bodyPr wrap="square" rtlCol="0">
            <a:spAutoFit/>
          </a:bodyPr>
          <a:lstStyle/>
          <a:p>
            <a:r>
              <a:rPr lang="en-US" sz="4400" b="1" dirty="0"/>
              <a:t>P = </a:t>
            </a:r>
            <a:r>
              <a:rPr lang="en-US" sz="4400" b="1" dirty="0" smtClean="0"/>
              <a:t>Population	</a:t>
            </a:r>
            <a:r>
              <a:rPr lang="en-US" sz="4400" dirty="0" smtClean="0"/>
              <a:t>	</a:t>
            </a:r>
          </a:p>
          <a:p>
            <a:pPr marL="571500" indent="-571500">
              <a:buFont typeface="Arial" panose="020B0604020202020204" pitchFamily="34" charset="0"/>
              <a:buChar char="•"/>
            </a:pPr>
            <a:r>
              <a:rPr lang="en-US" sz="4400" dirty="0" smtClean="0"/>
              <a:t>Population </a:t>
            </a:r>
            <a:r>
              <a:rPr lang="en-US" sz="4400" dirty="0"/>
              <a:t>w/ (health) condition </a:t>
            </a:r>
            <a:r>
              <a:rPr lang="en-US" sz="4400" dirty="0" smtClean="0"/>
              <a:t>	</a:t>
            </a:r>
            <a:br>
              <a:rPr lang="en-US" sz="4400" dirty="0" smtClean="0"/>
            </a:br>
            <a:r>
              <a:rPr lang="en-US" sz="4400" dirty="0" smtClean="0"/>
              <a:t>of </a:t>
            </a:r>
            <a:r>
              <a:rPr lang="en-US" sz="4400" dirty="0"/>
              <a:t>interest</a:t>
            </a:r>
          </a:p>
          <a:p>
            <a:pPr marL="571500" indent="-571500">
              <a:buFont typeface="Arial" panose="020B0604020202020204" pitchFamily="34" charset="0"/>
              <a:buChar char="•"/>
            </a:pPr>
            <a:r>
              <a:rPr lang="en-US" sz="4400" dirty="0"/>
              <a:t>Participants </a:t>
            </a:r>
          </a:p>
          <a:p>
            <a:pPr marL="571500" indent="-571500">
              <a:buFont typeface="Arial" panose="020B0604020202020204" pitchFamily="34" charset="0"/>
              <a:buChar char="•"/>
            </a:pPr>
            <a:r>
              <a:rPr lang="en-US" sz="4400" dirty="0"/>
              <a:t>Principal person or thing</a:t>
            </a:r>
          </a:p>
          <a:p>
            <a:pPr marL="571500" indent="-571500">
              <a:buFont typeface="Arial" panose="020B0604020202020204" pitchFamily="34" charset="0"/>
              <a:buChar char="•"/>
            </a:pPr>
            <a:r>
              <a:rPr lang="en-US" sz="4400" dirty="0"/>
              <a:t>Problem</a:t>
            </a:r>
          </a:p>
          <a:p>
            <a:pPr marL="571500" indent="-571500">
              <a:buFont typeface="Arial" panose="020B0604020202020204" pitchFamily="34" charset="0"/>
              <a:buChar char="•"/>
            </a:pPr>
            <a:r>
              <a:rPr lang="en-US" sz="4400" dirty="0"/>
              <a:t>Predicament</a:t>
            </a:r>
          </a:p>
          <a:p>
            <a:r>
              <a:rPr lang="en-US" sz="4400" dirty="0" smtClean="0"/>
              <a:t>		</a:t>
            </a:r>
            <a:endParaRPr lang="en-US" sz="4400" dirty="0"/>
          </a:p>
          <a:p>
            <a:r>
              <a:rPr lang="en-US" sz="4400" b="1" dirty="0"/>
              <a:t>I = </a:t>
            </a:r>
            <a:r>
              <a:rPr lang="en-US" sz="4400" b="1" dirty="0" smtClean="0"/>
              <a:t>Intervention</a:t>
            </a:r>
            <a:r>
              <a:rPr lang="en-US" sz="4400" dirty="0" smtClean="0"/>
              <a:t>		</a:t>
            </a:r>
            <a:endParaRPr lang="en-US" sz="4400" dirty="0"/>
          </a:p>
          <a:p>
            <a:pPr marL="457200" indent="-457200">
              <a:buFont typeface="Arial" panose="020B0604020202020204" pitchFamily="34" charset="0"/>
              <a:buChar char="•"/>
            </a:pPr>
            <a:r>
              <a:rPr lang="en-US" sz="4400" dirty="0"/>
              <a:t>Intervention, therapy, treatment, tests</a:t>
            </a:r>
          </a:p>
          <a:p>
            <a:r>
              <a:rPr lang="en-US" sz="4400" dirty="0"/>
              <a:t>OR</a:t>
            </a:r>
          </a:p>
          <a:p>
            <a:pPr marL="457200" indent="-457200">
              <a:buFont typeface="Arial" panose="020B0604020202020204" pitchFamily="34" charset="0"/>
              <a:buChar char="•"/>
            </a:pPr>
            <a:r>
              <a:rPr lang="en-US" sz="4400" dirty="0"/>
              <a:t>Issue of interest </a:t>
            </a:r>
          </a:p>
        </p:txBody>
      </p:sp>
      <p:sp>
        <p:nvSpPr>
          <p:cNvPr id="28" name="TextBox 27"/>
          <p:cNvSpPr txBox="1"/>
          <p:nvPr/>
        </p:nvSpPr>
        <p:spPr>
          <a:xfrm>
            <a:off x="11909290" y="16682563"/>
            <a:ext cx="19972922" cy="1015663"/>
          </a:xfrm>
          <a:prstGeom prst="rect">
            <a:avLst/>
          </a:prstGeom>
          <a:noFill/>
        </p:spPr>
        <p:txBody>
          <a:bodyPr wrap="square" rtlCol="0">
            <a:spAutoFit/>
          </a:bodyPr>
          <a:lstStyle/>
          <a:p>
            <a:pPr algn="ctr"/>
            <a:r>
              <a:rPr lang="en-US" sz="6000" b="1" dirty="0" smtClean="0"/>
              <a:t>Sample Worksheet for Students</a:t>
            </a:r>
            <a:endParaRPr lang="en-US" sz="6000" b="1" dirty="0" smtClean="0"/>
          </a:p>
        </p:txBody>
      </p:sp>
      <p:sp>
        <p:nvSpPr>
          <p:cNvPr id="31" name="TextBox 30"/>
          <p:cNvSpPr txBox="1"/>
          <p:nvPr/>
        </p:nvSpPr>
        <p:spPr>
          <a:xfrm>
            <a:off x="32729074" y="5615489"/>
            <a:ext cx="9986464" cy="3416320"/>
          </a:xfrm>
          <a:prstGeom prst="rect">
            <a:avLst/>
          </a:prstGeom>
          <a:noFill/>
        </p:spPr>
        <p:txBody>
          <a:bodyPr wrap="square" rtlCol="0">
            <a:spAutoFit/>
          </a:bodyPr>
          <a:lstStyle/>
          <a:p>
            <a:r>
              <a:rPr lang="en-US" sz="7200" dirty="0"/>
              <a:t>Framework for Information Literacy for Higher Education</a:t>
            </a:r>
            <a:endParaRPr lang="en-US" sz="7200" dirty="0"/>
          </a:p>
        </p:txBody>
      </p:sp>
      <p:sp>
        <p:nvSpPr>
          <p:cNvPr id="30" name="TextBox 29"/>
          <p:cNvSpPr txBox="1"/>
          <p:nvPr/>
        </p:nvSpPr>
        <p:spPr>
          <a:xfrm>
            <a:off x="32729080" y="9288190"/>
            <a:ext cx="9986462" cy="22621577"/>
          </a:xfrm>
          <a:prstGeom prst="rect">
            <a:avLst/>
          </a:prstGeom>
          <a:noFill/>
        </p:spPr>
        <p:txBody>
          <a:bodyPr wrap="square" rtlCol="0">
            <a:spAutoFit/>
          </a:bodyPr>
          <a:lstStyle/>
          <a:p>
            <a:pPr lvl="0"/>
            <a:r>
              <a:rPr lang="en-US" sz="4400" b="1" dirty="0">
                <a:solidFill>
                  <a:prstClr val="black"/>
                </a:solidFill>
              </a:rPr>
              <a:t>Research as Inquiry</a:t>
            </a:r>
          </a:p>
          <a:p>
            <a:pPr lvl="0"/>
            <a:r>
              <a:rPr lang="en-US" sz="3200" dirty="0">
                <a:solidFill>
                  <a:prstClr val="black"/>
                </a:solidFill>
              </a:rPr>
              <a:t>Learners who are developing their information literate abilities: </a:t>
            </a:r>
          </a:p>
          <a:p>
            <a:pPr marL="457200" lvl="0" indent="-457200">
              <a:buFont typeface="Arial" panose="020B0604020202020204" pitchFamily="34" charset="0"/>
              <a:buChar char="•"/>
            </a:pPr>
            <a:r>
              <a:rPr lang="en-US" sz="3200" dirty="0">
                <a:solidFill>
                  <a:prstClr val="black"/>
                </a:solidFill>
              </a:rPr>
              <a:t>formulate questions for research based on information gaps or on reexamination of existing, possibly conflicting, information;</a:t>
            </a:r>
          </a:p>
          <a:p>
            <a:pPr marL="457200" lvl="0" indent="-457200">
              <a:buFont typeface="Arial" panose="020B0604020202020204" pitchFamily="34" charset="0"/>
              <a:buChar char="•"/>
            </a:pPr>
            <a:r>
              <a:rPr lang="en-US" sz="3200" dirty="0">
                <a:solidFill>
                  <a:prstClr val="black"/>
                </a:solidFill>
              </a:rPr>
              <a:t>determine an appropriate scope of investigation;</a:t>
            </a:r>
          </a:p>
          <a:p>
            <a:pPr marL="457200" lvl="0" indent="-457200">
              <a:buFont typeface="Arial" panose="020B0604020202020204" pitchFamily="34" charset="0"/>
              <a:buChar char="•"/>
            </a:pPr>
            <a:r>
              <a:rPr lang="en-US" sz="3200" dirty="0">
                <a:solidFill>
                  <a:prstClr val="black"/>
                </a:solidFill>
              </a:rPr>
              <a:t>deal with complex research by breaking complex questions into simple ones, limiting the scope of investigations;</a:t>
            </a:r>
          </a:p>
          <a:p>
            <a:pPr marL="457200" lvl="0" indent="-457200">
              <a:buFont typeface="Arial" panose="020B0604020202020204" pitchFamily="34" charset="0"/>
              <a:buChar char="•"/>
            </a:pPr>
            <a:r>
              <a:rPr lang="en-US" sz="3200" dirty="0">
                <a:solidFill>
                  <a:prstClr val="black"/>
                </a:solidFill>
              </a:rPr>
              <a:t>use various research methods, based on need, circumstance, and type of inquiry;</a:t>
            </a:r>
          </a:p>
          <a:p>
            <a:pPr marL="457200" lvl="0" indent="-457200">
              <a:buFont typeface="Arial" panose="020B0604020202020204" pitchFamily="34" charset="0"/>
              <a:buChar char="•"/>
            </a:pPr>
            <a:r>
              <a:rPr lang="en-US" sz="3200" dirty="0">
                <a:solidFill>
                  <a:prstClr val="black"/>
                </a:solidFill>
              </a:rPr>
              <a:t>monitor gathered information and assess for gaps or weaknesses;</a:t>
            </a:r>
          </a:p>
          <a:p>
            <a:pPr marL="457200" lvl="0" indent="-457200">
              <a:buFont typeface="Arial" panose="020B0604020202020204" pitchFamily="34" charset="0"/>
              <a:buChar char="•"/>
            </a:pPr>
            <a:r>
              <a:rPr lang="en-US" sz="3200" dirty="0">
                <a:solidFill>
                  <a:prstClr val="black"/>
                </a:solidFill>
              </a:rPr>
              <a:t>organize information in meaningful ways;</a:t>
            </a:r>
          </a:p>
          <a:p>
            <a:pPr marL="457200" lvl="0" indent="-457200">
              <a:buFont typeface="Arial" panose="020B0604020202020204" pitchFamily="34" charset="0"/>
              <a:buChar char="•"/>
            </a:pPr>
            <a:r>
              <a:rPr lang="en-US" sz="3200" dirty="0">
                <a:solidFill>
                  <a:prstClr val="black"/>
                </a:solidFill>
              </a:rPr>
              <a:t>synthesize ideas gathered from multiple sources;</a:t>
            </a:r>
          </a:p>
          <a:p>
            <a:pPr marL="457200" lvl="0" indent="-457200">
              <a:buFont typeface="Arial" panose="020B0604020202020204" pitchFamily="34" charset="0"/>
              <a:buChar char="•"/>
            </a:pPr>
            <a:r>
              <a:rPr lang="en-US" sz="3200" dirty="0">
                <a:solidFill>
                  <a:prstClr val="black"/>
                </a:solidFill>
              </a:rPr>
              <a:t>draw reasonable conclusions based on the analysis and interpretation of </a:t>
            </a:r>
            <a:r>
              <a:rPr lang="en-US" sz="3200" dirty="0" smtClean="0">
                <a:solidFill>
                  <a:prstClr val="black"/>
                </a:solidFill>
              </a:rPr>
              <a:t>information</a:t>
            </a:r>
            <a:endParaRPr lang="en-US" sz="3200" dirty="0">
              <a:solidFill>
                <a:prstClr val="black"/>
              </a:solidFill>
            </a:endParaRPr>
          </a:p>
          <a:p>
            <a:pPr lvl="0"/>
            <a:endParaRPr lang="en-US" sz="3200" dirty="0" smtClean="0">
              <a:solidFill>
                <a:prstClr val="black"/>
              </a:solidFill>
            </a:endParaRPr>
          </a:p>
          <a:p>
            <a:pPr lvl="0"/>
            <a:r>
              <a:rPr lang="en-US" sz="4400" b="1" dirty="0">
                <a:solidFill>
                  <a:prstClr val="black"/>
                </a:solidFill>
              </a:rPr>
              <a:t>Searching as Strategic Exploration</a:t>
            </a:r>
            <a:endParaRPr lang="en-US" sz="800" b="1" dirty="0">
              <a:solidFill>
                <a:prstClr val="black"/>
              </a:solidFill>
            </a:endParaRPr>
          </a:p>
          <a:p>
            <a:pPr lvl="0"/>
            <a:endParaRPr lang="en-US" sz="800" dirty="0" smtClean="0">
              <a:solidFill>
                <a:prstClr val="black"/>
              </a:solidFill>
            </a:endParaRPr>
          </a:p>
          <a:p>
            <a:pPr lvl="0"/>
            <a:r>
              <a:rPr lang="en-US" sz="3200" dirty="0" smtClean="0">
                <a:solidFill>
                  <a:prstClr val="black"/>
                </a:solidFill>
              </a:rPr>
              <a:t>Learners </a:t>
            </a:r>
            <a:r>
              <a:rPr lang="en-US" sz="3200" dirty="0">
                <a:solidFill>
                  <a:prstClr val="black"/>
                </a:solidFill>
              </a:rPr>
              <a:t>who are developing their information literate abilities:</a:t>
            </a:r>
          </a:p>
          <a:p>
            <a:pPr marL="457200" lvl="0" indent="-457200">
              <a:buFont typeface="Arial" panose="020B0604020202020204" pitchFamily="34" charset="0"/>
              <a:buChar char="•"/>
            </a:pPr>
            <a:r>
              <a:rPr lang="en-US" sz="3200" dirty="0">
                <a:solidFill>
                  <a:prstClr val="black"/>
                </a:solidFill>
              </a:rPr>
              <a:t>determine the initial scope of the task required to meet their information needs;</a:t>
            </a:r>
          </a:p>
          <a:p>
            <a:pPr marL="457200" lvl="0" indent="-457200">
              <a:buFont typeface="Arial" panose="020B0604020202020204" pitchFamily="34" charset="0"/>
              <a:buChar char="•"/>
            </a:pPr>
            <a:r>
              <a:rPr lang="en-US" sz="3200" dirty="0">
                <a:solidFill>
                  <a:prstClr val="black"/>
                </a:solidFill>
              </a:rPr>
              <a:t>identify interested parties, such as scholars, organizations, governments, and industries, who might produce information about a topic and then determine how to access that information;</a:t>
            </a:r>
          </a:p>
          <a:p>
            <a:pPr marL="457200" lvl="0" indent="-457200">
              <a:buFont typeface="Arial" panose="020B0604020202020204" pitchFamily="34" charset="0"/>
              <a:buChar char="•"/>
            </a:pPr>
            <a:r>
              <a:rPr lang="en-US" sz="3200" dirty="0">
                <a:solidFill>
                  <a:prstClr val="black"/>
                </a:solidFill>
              </a:rPr>
              <a:t>utilize divergent (e.g., brainstorming) and convergent (e.g., selecting the best source) thinking when searching;</a:t>
            </a:r>
          </a:p>
          <a:p>
            <a:pPr marL="457200" lvl="0" indent="-457200">
              <a:buFont typeface="Arial" panose="020B0604020202020204" pitchFamily="34" charset="0"/>
              <a:buChar char="•"/>
            </a:pPr>
            <a:r>
              <a:rPr lang="en-US" sz="3200" dirty="0">
                <a:solidFill>
                  <a:prstClr val="black"/>
                </a:solidFill>
              </a:rPr>
              <a:t>match information needs and search strategies to appropriate search tools;</a:t>
            </a:r>
          </a:p>
          <a:p>
            <a:pPr marL="457200" lvl="0" indent="-457200">
              <a:buFont typeface="Arial" panose="020B0604020202020204" pitchFamily="34" charset="0"/>
              <a:buChar char="•"/>
            </a:pPr>
            <a:r>
              <a:rPr lang="en-US" sz="3200" dirty="0">
                <a:solidFill>
                  <a:prstClr val="black"/>
                </a:solidFill>
              </a:rPr>
              <a:t>design and refine needs and search strategies as necessary, based on search results;</a:t>
            </a:r>
          </a:p>
          <a:p>
            <a:pPr marL="457200" lvl="0" indent="-457200">
              <a:buFont typeface="Arial" panose="020B0604020202020204" pitchFamily="34" charset="0"/>
              <a:buChar char="•"/>
            </a:pPr>
            <a:r>
              <a:rPr lang="en-US" sz="3200" dirty="0">
                <a:solidFill>
                  <a:prstClr val="black"/>
                </a:solidFill>
              </a:rPr>
              <a:t>understand how information systems (i.e., collections of recorded information) are organized in order to access relevant information;</a:t>
            </a:r>
          </a:p>
          <a:p>
            <a:pPr marL="457200" lvl="0" indent="-457200">
              <a:buFont typeface="Arial" panose="020B0604020202020204" pitchFamily="34" charset="0"/>
              <a:buChar char="•"/>
            </a:pPr>
            <a:r>
              <a:rPr lang="en-US" sz="3200" dirty="0">
                <a:solidFill>
                  <a:prstClr val="black"/>
                </a:solidFill>
              </a:rPr>
              <a:t>use different types of searching language (e.g., controlled vocabulary, keywords, natural language) appropriately;</a:t>
            </a:r>
          </a:p>
          <a:p>
            <a:pPr marL="457200" lvl="0" indent="-457200">
              <a:buFont typeface="Arial" panose="020B0604020202020204" pitchFamily="34" charset="0"/>
              <a:buChar char="•"/>
            </a:pPr>
            <a:r>
              <a:rPr lang="en-US" sz="3200" dirty="0">
                <a:solidFill>
                  <a:prstClr val="black"/>
                </a:solidFill>
              </a:rPr>
              <a:t>manage searching processes and results effectively</a:t>
            </a:r>
            <a:r>
              <a:rPr lang="en-US" sz="3200" dirty="0" smtClean="0">
                <a:solidFill>
                  <a:prstClr val="black"/>
                </a:solidFill>
              </a:rPr>
              <a:t>.</a:t>
            </a:r>
            <a:endParaRPr lang="en-US" sz="3200" dirty="0">
              <a:solidFill>
                <a:prstClr val="black"/>
              </a:solidFill>
            </a:endParaRPr>
          </a:p>
        </p:txBody>
      </p:sp>
      <p:sp>
        <p:nvSpPr>
          <p:cNvPr id="44" name="TextBox 43"/>
          <p:cNvSpPr txBox="1"/>
          <p:nvPr/>
        </p:nvSpPr>
        <p:spPr>
          <a:xfrm>
            <a:off x="40155207" y="24184797"/>
            <a:ext cx="1167307" cy="400110"/>
          </a:xfrm>
          <a:prstGeom prst="rect">
            <a:avLst/>
          </a:prstGeom>
          <a:noFill/>
        </p:spPr>
        <p:txBody>
          <a:bodyPr wrap="none" rtlCol="0">
            <a:spAutoFit/>
          </a:bodyPr>
          <a:lstStyle/>
          <a:p>
            <a:pPr algn="ctr"/>
            <a:r>
              <a:rPr lang="en-US" sz="2000" dirty="0" smtClean="0">
                <a:solidFill>
                  <a:schemeClr val="bg1"/>
                </a:solidFill>
              </a:rPr>
              <a:t>Cohort 2</a:t>
            </a:r>
            <a:endParaRPr lang="en-US" sz="2000" dirty="0">
              <a:solidFill>
                <a:schemeClr val="bg1"/>
              </a:solidFill>
            </a:endParaRPr>
          </a:p>
        </p:txBody>
      </p:sp>
      <p:sp>
        <p:nvSpPr>
          <p:cNvPr id="45" name="TextBox 44"/>
          <p:cNvSpPr txBox="1"/>
          <p:nvPr/>
        </p:nvSpPr>
        <p:spPr>
          <a:xfrm>
            <a:off x="33922029" y="27209097"/>
            <a:ext cx="1167307" cy="400110"/>
          </a:xfrm>
          <a:prstGeom prst="rect">
            <a:avLst/>
          </a:prstGeom>
          <a:noFill/>
        </p:spPr>
        <p:txBody>
          <a:bodyPr wrap="none" rtlCol="0">
            <a:spAutoFit/>
          </a:bodyPr>
          <a:lstStyle/>
          <a:p>
            <a:pPr algn="ctr"/>
            <a:r>
              <a:rPr lang="en-US" sz="2000" dirty="0" smtClean="0">
                <a:solidFill>
                  <a:schemeClr val="bg1"/>
                </a:solidFill>
              </a:rPr>
              <a:t>Cohort 2</a:t>
            </a:r>
            <a:endParaRPr lang="en-US" sz="2000" dirty="0">
              <a:solidFill>
                <a:schemeClr val="bg1"/>
              </a:solidFill>
            </a:endParaRPr>
          </a:p>
        </p:txBody>
      </p:sp>
      <p:sp>
        <p:nvSpPr>
          <p:cNvPr id="37" name="TextBox 36"/>
          <p:cNvSpPr txBox="1"/>
          <p:nvPr/>
        </p:nvSpPr>
        <p:spPr>
          <a:xfrm>
            <a:off x="23448681" y="7313167"/>
            <a:ext cx="8433531" cy="8525411"/>
          </a:xfrm>
          <a:prstGeom prst="rect">
            <a:avLst/>
          </a:prstGeom>
          <a:noFill/>
        </p:spPr>
        <p:txBody>
          <a:bodyPr wrap="square" rtlCol="0">
            <a:spAutoFit/>
          </a:bodyPr>
          <a:lstStyle/>
          <a:p>
            <a:r>
              <a:rPr lang="en-US" sz="4400" b="1" dirty="0" smtClean="0"/>
              <a:t>C </a:t>
            </a:r>
            <a:r>
              <a:rPr lang="en-US" sz="4400" b="1" dirty="0"/>
              <a:t>= </a:t>
            </a:r>
            <a:r>
              <a:rPr lang="en-US" sz="4400" b="1" dirty="0" smtClean="0"/>
              <a:t>Comparison</a:t>
            </a:r>
          </a:p>
          <a:p>
            <a:pPr marL="571500" indent="-571500">
              <a:buFont typeface="Arial" panose="020B0604020202020204" pitchFamily="34" charset="0"/>
              <a:buChar char="•"/>
            </a:pPr>
            <a:r>
              <a:rPr lang="en-US" sz="4400" dirty="0"/>
              <a:t>Another </a:t>
            </a:r>
            <a:r>
              <a:rPr lang="en-US" sz="4400" dirty="0" smtClean="0"/>
              <a:t>intervention</a:t>
            </a:r>
            <a:endParaRPr lang="en-US" sz="4400" dirty="0"/>
          </a:p>
          <a:p>
            <a:pPr marL="571500" indent="-571500">
              <a:buFont typeface="Arial" panose="020B0604020202020204" pitchFamily="34" charset="0"/>
              <a:buChar char="•"/>
            </a:pPr>
            <a:r>
              <a:rPr lang="en-US" sz="4400" dirty="0"/>
              <a:t>True control </a:t>
            </a:r>
            <a:r>
              <a:rPr lang="en-US" sz="4400" dirty="0" smtClean="0"/>
              <a:t>placebo</a:t>
            </a:r>
            <a:endParaRPr lang="en-US" sz="4400" dirty="0"/>
          </a:p>
          <a:p>
            <a:pPr marL="571500" indent="-571500">
              <a:buFont typeface="Arial" panose="020B0604020202020204" pitchFamily="34" charset="0"/>
              <a:buChar char="•"/>
            </a:pPr>
            <a:r>
              <a:rPr lang="en-US" sz="4400" dirty="0"/>
              <a:t>Standard </a:t>
            </a:r>
            <a:r>
              <a:rPr lang="en-US" sz="4400" dirty="0" smtClean="0"/>
              <a:t>operation</a:t>
            </a:r>
            <a:endParaRPr lang="en-US" sz="4400" dirty="0"/>
          </a:p>
          <a:p>
            <a:pPr marL="571500" indent="-571500">
              <a:buFont typeface="Arial" panose="020B0604020202020204" pitchFamily="34" charset="0"/>
              <a:buChar char="•"/>
            </a:pPr>
            <a:r>
              <a:rPr lang="en-US" sz="4400" dirty="0"/>
              <a:t>Standard of care</a:t>
            </a:r>
          </a:p>
          <a:p>
            <a:endParaRPr lang="en-US" sz="4400" dirty="0" smtClean="0"/>
          </a:p>
          <a:p>
            <a:endParaRPr lang="en-US" sz="4400" dirty="0" smtClean="0"/>
          </a:p>
          <a:p>
            <a:endParaRPr lang="en-US" sz="4400" dirty="0"/>
          </a:p>
          <a:p>
            <a:r>
              <a:rPr lang="en-US" sz="4400" b="1" dirty="0" smtClean="0"/>
              <a:t>O </a:t>
            </a:r>
            <a:r>
              <a:rPr lang="en-US" sz="4400" b="1" dirty="0"/>
              <a:t>= Outcome</a:t>
            </a:r>
          </a:p>
          <a:p>
            <a:endParaRPr lang="en-US" sz="4400" dirty="0"/>
          </a:p>
          <a:p>
            <a:pPr marL="571500" indent="-571500">
              <a:buFont typeface="Arial" panose="020B0604020202020204" pitchFamily="34" charset="0"/>
              <a:buChar char="•"/>
            </a:pPr>
            <a:r>
              <a:rPr lang="en-US" sz="4400" dirty="0"/>
              <a:t>Measurement of comparisons</a:t>
            </a:r>
          </a:p>
          <a:p>
            <a:endParaRPr lang="en-US" sz="3200" dirty="0"/>
          </a:p>
          <a:p>
            <a:endParaRPr lang="en-US" sz="3200" dirty="0"/>
          </a:p>
        </p:txBody>
      </p:sp>
      <p:sp>
        <p:nvSpPr>
          <p:cNvPr id="13" name="TextBox 12"/>
          <p:cNvSpPr txBox="1"/>
          <p:nvPr/>
        </p:nvSpPr>
        <p:spPr>
          <a:xfrm>
            <a:off x="1115950" y="23241996"/>
            <a:ext cx="10833328" cy="5509200"/>
          </a:xfrm>
          <a:prstGeom prst="rect">
            <a:avLst/>
          </a:prstGeom>
          <a:noFill/>
        </p:spPr>
        <p:txBody>
          <a:bodyPr wrap="square" rtlCol="0">
            <a:spAutoFit/>
          </a:bodyPr>
          <a:lstStyle/>
          <a:p>
            <a:r>
              <a:rPr lang="en-US" sz="3200" dirty="0"/>
              <a:t>PICO methodology and background information from: </a:t>
            </a:r>
            <a:br>
              <a:rPr lang="en-US" sz="3200" dirty="0"/>
            </a:br>
            <a:r>
              <a:rPr lang="en-US" sz="3200" dirty="0"/>
              <a:t>Sackett, 1997, Evidence-based medicine; how to practice &amp; Teach It, (p. 27.)   </a:t>
            </a:r>
          </a:p>
          <a:p>
            <a:r>
              <a:rPr lang="en-US" sz="3200" dirty="0">
                <a:hlinkClick r:id="rId4"/>
              </a:rPr>
              <a:t>http://www.mclibrary.duke.edu/subject/ebm</a:t>
            </a:r>
            <a:r>
              <a:rPr lang="en-US" sz="3200" dirty="0" smtClean="0">
                <a:hlinkClick r:id="rId4"/>
              </a:rPr>
              <a:t>?</a:t>
            </a:r>
            <a:br>
              <a:rPr lang="en-US" sz="3200" dirty="0" smtClean="0">
                <a:hlinkClick r:id="rId4"/>
              </a:rPr>
            </a:br>
            <a:r>
              <a:rPr lang="en-US" sz="3200" dirty="0" smtClean="0">
                <a:hlinkClick r:id="rId4"/>
              </a:rPr>
              <a:t>tab=</a:t>
            </a:r>
            <a:r>
              <a:rPr lang="en-US" sz="3200" dirty="0" err="1" smtClean="0">
                <a:hlinkClick r:id="rId4"/>
              </a:rPr>
              <a:t>questiontable</a:t>
            </a:r>
            <a:endParaRPr lang="en-US" sz="3200" dirty="0"/>
          </a:p>
          <a:p>
            <a:endParaRPr lang="en-US" altLang="en-US" sz="3200" dirty="0"/>
          </a:p>
          <a:p>
            <a:r>
              <a:rPr lang="en-US" altLang="en-US" sz="3200" dirty="0">
                <a:latin typeface="Arial" panose="020B0604020202020204" pitchFamily="34" charset="0"/>
                <a:cs typeface="Arial" panose="020B0604020202020204" pitchFamily="34" charset="0"/>
              </a:rPr>
              <a:t>Straus, 2010, Evidence-based medicine; how to practice and teach it, ( p. 15 - 18)</a:t>
            </a:r>
          </a:p>
          <a:p>
            <a:r>
              <a:rPr lang="en-US" altLang="en-US" sz="3200" dirty="0">
                <a:latin typeface="Arial" panose="020B0604020202020204" pitchFamily="34" charset="0"/>
                <a:cs typeface="Arial" panose="020B0604020202020204" pitchFamily="34" charset="0"/>
              </a:rPr>
              <a:t> </a:t>
            </a:r>
          </a:p>
          <a:p>
            <a:r>
              <a:rPr lang="en-US" altLang="en-US" sz="3200" dirty="0" err="1">
                <a:latin typeface="Arial" panose="020B0604020202020204" pitchFamily="34" charset="0"/>
                <a:cs typeface="Arial" panose="020B0604020202020204" pitchFamily="34" charset="0"/>
              </a:rPr>
              <a:t>Melnyk</a:t>
            </a:r>
            <a:r>
              <a:rPr lang="en-US" altLang="en-US" sz="3200" dirty="0">
                <a:latin typeface="Arial" panose="020B0604020202020204" pitchFamily="34" charset="0"/>
                <a:cs typeface="Arial" panose="020B0604020202020204" pitchFamily="34" charset="0"/>
              </a:rPr>
              <a:t>, 2011, Evidence-based practice in nursing &amp; healthcare: A guide to best practice, (p. 31</a:t>
            </a:r>
            <a:r>
              <a:rPr lang="en-US" altLang="en-US" sz="3200" dirty="0" smtClean="0">
                <a:latin typeface="Arial" panose="020B0604020202020204" pitchFamily="34" charset="0"/>
                <a:cs typeface="Arial" panose="020B0604020202020204" pitchFamily="34" charset="0"/>
              </a:rPr>
              <a:t>)</a:t>
            </a:r>
            <a:endParaRPr lang="en-US" altLang="en-US" sz="3200" dirty="0">
              <a:latin typeface="Arial" panose="020B0604020202020204" pitchFamily="34" charset="0"/>
              <a:cs typeface="Arial" panose="020B0604020202020204" pitchFamily="34" charset="0"/>
            </a:endParaRPr>
          </a:p>
        </p:txBody>
      </p:sp>
      <p:sp>
        <p:nvSpPr>
          <p:cNvPr id="14" name="TextBox 13"/>
          <p:cNvSpPr txBox="1"/>
          <p:nvPr/>
        </p:nvSpPr>
        <p:spPr>
          <a:xfrm>
            <a:off x="11909293" y="18178538"/>
            <a:ext cx="19972922" cy="2308324"/>
          </a:xfrm>
          <a:prstGeom prst="rect">
            <a:avLst/>
          </a:prstGeom>
          <a:noFill/>
        </p:spPr>
        <p:txBody>
          <a:bodyPr wrap="square" rtlCol="0">
            <a:spAutoFit/>
          </a:bodyPr>
          <a:lstStyle/>
          <a:p>
            <a:r>
              <a:rPr lang="en-US" sz="4800" dirty="0">
                <a:solidFill>
                  <a:srgbClr val="FF0000"/>
                </a:solidFill>
              </a:rPr>
              <a:t>Example </a:t>
            </a:r>
            <a:r>
              <a:rPr lang="en-US" sz="4800" dirty="0" smtClean="0">
                <a:solidFill>
                  <a:srgbClr val="FF0000"/>
                </a:solidFill>
              </a:rPr>
              <a:t>Topics: </a:t>
            </a:r>
          </a:p>
          <a:p>
            <a:r>
              <a:rPr lang="en-US" sz="4800" dirty="0" smtClean="0">
                <a:solidFill>
                  <a:srgbClr val="FF0000"/>
                </a:solidFill>
              </a:rPr>
              <a:t>1) Breakfast </a:t>
            </a:r>
            <a:r>
              <a:rPr lang="en-US" sz="4800" dirty="0">
                <a:solidFill>
                  <a:srgbClr val="FF0000"/>
                </a:solidFill>
              </a:rPr>
              <a:t>consumption among college </a:t>
            </a:r>
            <a:r>
              <a:rPr lang="en-US" sz="4800" dirty="0" smtClean="0">
                <a:solidFill>
                  <a:srgbClr val="FF0000"/>
                </a:solidFill>
              </a:rPr>
              <a:t>students</a:t>
            </a:r>
          </a:p>
          <a:p>
            <a:r>
              <a:rPr lang="en-US" sz="4800" dirty="0" smtClean="0">
                <a:solidFill>
                  <a:srgbClr val="FF0000"/>
                </a:solidFill>
              </a:rPr>
              <a:t>2) How </a:t>
            </a:r>
            <a:r>
              <a:rPr lang="en-US" sz="4800" dirty="0">
                <a:solidFill>
                  <a:srgbClr val="FF0000"/>
                </a:solidFill>
              </a:rPr>
              <a:t>are floodplains with levees impacted by deforestation</a:t>
            </a:r>
            <a:r>
              <a:rPr lang="en-US" sz="4800" dirty="0" smtClean="0">
                <a:solidFill>
                  <a:srgbClr val="FF0000"/>
                </a:solidFill>
              </a:rPr>
              <a:t>?</a:t>
            </a:r>
            <a:endParaRPr lang="en-US" sz="4800" dirty="0">
              <a:solidFill>
                <a:srgbClr val="FF0000"/>
              </a:solidFill>
            </a:endParaRPr>
          </a:p>
        </p:txBody>
      </p:sp>
      <p:sp>
        <p:nvSpPr>
          <p:cNvPr id="33" name="TextBox 32"/>
          <p:cNvSpPr txBox="1"/>
          <p:nvPr/>
        </p:nvSpPr>
        <p:spPr>
          <a:xfrm>
            <a:off x="12610402" y="23456189"/>
            <a:ext cx="7478329" cy="1569660"/>
          </a:xfrm>
          <a:prstGeom prst="rect">
            <a:avLst/>
          </a:prstGeom>
          <a:noFill/>
        </p:spPr>
        <p:txBody>
          <a:bodyPr wrap="none" rtlCol="0">
            <a:spAutoFit/>
          </a:bodyPr>
          <a:lstStyle/>
          <a:p>
            <a:pPr marL="914400" lvl="1" indent="-914400">
              <a:buAutoNum type="arabicParenR"/>
            </a:pPr>
            <a:r>
              <a:rPr lang="en-US" altLang="en-US" sz="4800" dirty="0" smtClean="0">
                <a:solidFill>
                  <a:srgbClr val="FF0000"/>
                </a:solidFill>
                <a:latin typeface="Arial" panose="020B0604020202020204" pitchFamily="34" charset="0"/>
              </a:rPr>
              <a:t>College Students</a:t>
            </a:r>
          </a:p>
          <a:p>
            <a:pPr marL="914400" lvl="1" indent="-914400">
              <a:buFontTx/>
              <a:buAutoNum type="arabicParenR"/>
            </a:pPr>
            <a:r>
              <a:rPr lang="en-US" altLang="en-US" sz="4800" dirty="0">
                <a:solidFill>
                  <a:srgbClr val="FF0000"/>
                </a:solidFill>
                <a:latin typeface="Arial" panose="020B0604020202020204" pitchFamily="34" charset="0"/>
              </a:rPr>
              <a:t>Floodplains with </a:t>
            </a:r>
            <a:r>
              <a:rPr lang="en-US" altLang="en-US" sz="4800" dirty="0" smtClean="0">
                <a:solidFill>
                  <a:srgbClr val="FF0000"/>
                </a:solidFill>
                <a:latin typeface="Arial" panose="020B0604020202020204" pitchFamily="34" charset="0"/>
              </a:rPr>
              <a:t>levees</a:t>
            </a:r>
            <a:endParaRPr lang="en-US" altLang="en-US" sz="4800" dirty="0">
              <a:solidFill>
                <a:srgbClr val="FF0000"/>
              </a:solidFill>
              <a:latin typeface="Arial" panose="020B0604020202020204" pitchFamily="34" charset="0"/>
            </a:endParaRPr>
          </a:p>
        </p:txBody>
      </p:sp>
      <p:sp>
        <p:nvSpPr>
          <p:cNvPr id="38" name="TextBox 37"/>
          <p:cNvSpPr txBox="1"/>
          <p:nvPr/>
        </p:nvSpPr>
        <p:spPr>
          <a:xfrm>
            <a:off x="21430846" y="23577499"/>
            <a:ext cx="7340471" cy="1569660"/>
          </a:xfrm>
          <a:prstGeom prst="rect">
            <a:avLst/>
          </a:prstGeom>
          <a:noFill/>
        </p:spPr>
        <p:txBody>
          <a:bodyPr wrap="none" rtlCol="0">
            <a:spAutoFit/>
          </a:bodyPr>
          <a:lstStyle/>
          <a:p>
            <a:pPr marL="742950" indent="-742950">
              <a:buAutoNum type="arabicParenR"/>
            </a:pPr>
            <a:r>
              <a:rPr lang="en-US" sz="4800" dirty="0" smtClean="0">
                <a:solidFill>
                  <a:srgbClr val="FF0000"/>
                </a:solidFill>
              </a:rPr>
              <a:t>Breakfast Consumption</a:t>
            </a:r>
          </a:p>
          <a:p>
            <a:pPr marL="742950" indent="-742950">
              <a:buFontTx/>
              <a:buAutoNum type="arabicParenR"/>
            </a:pPr>
            <a:r>
              <a:rPr lang="en-US" sz="4800" dirty="0" smtClean="0">
                <a:solidFill>
                  <a:srgbClr val="FF0000"/>
                </a:solidFill>
              </a:rPr>
              <a:t>Deforestation</a:t>
            </a:r>
            <a:endParaRPr lang="en-US" sz="4800" dirty="0">
              <a:solidFill>
                <a:srgbClr val="FF0000"/>
              </a:solidFill>
            </a:endParaRPr>
          </a:p>
        </p:txBody>
      </p:sp>
      <p:sp>
        <p:nvSpPr>
          <p:cNvPr id="39" name="TextBox 38"/>
          <p:cNvSpPr txBox="1"/>
          <p:nvPr/>
        </p:nvSpPr>
        <p:spPr>
          <a:xfrm>
            <a:off x="12610402" y="28125522"/>
            <a:ext cx="4496744" cy="1569660"/>
          </a:xfrm>
          <a:prstGeom prst="rect">
            <a:avLst/>
          </a:prstGeom>
          <a:noFill/>
        </p:spPr>
        <p:txBody>
          <a:bodyPr wrap="none" rtlCol="0">
            <a:spAutoFit/>
          </a:bodyPr>
          <a:lstStyle/>
          <a:p>
            <a:pPr marL="742950" indent="-742950">
              <a:buAutoNum type="arabicParenR"/>
            </a:pPr>
            <a:r>
              <a:rPr lang="en-US" sz="4800" dirty="0" smtClean="0">
                <a:solidFill>
                  <a:srgbClr val="FF0000"/>
                </a:solidFill>
              </a:rPr>
              <a:t>No Breakfast</a:t>
            </a:r>
          </a:p>
          <a:p>
            <a:pPr marL="742950" indent="-742950">
              <a:buFontTx/>
              <a:buAutoNum type="arabicParenR"/>
            </a:pPr>
            <a:r>
              <a:rPr lang="en-US" sz="4800" dirty="0">
                <a:solidFill>
                  <a:srgbClr val="FF0000"/>
                </a:solidFill>
              </a:rPr>
              <a:t>No </a:t>
            </a:r>
            <a:r>
              <a:rPr lang="en-US" sz="4800" dirty="0" smtClean="0">
                <a:solidFill>
                  <a:srgbClr val="FF0000"/>
                </a:solidFill>
              </a:rPr>
              <a:t>Levees</a:t>
            </a:r>
            <a:endParaRPr lang="en-US" sz="4800" dirty="0">
              <a:solidFill>
                <a:srgbClr val="FF0000"/>
              </a:solidFill>
            </a:endParaRPr>
          </a:p>
        </p:txBody>
      </p:sp>
      <p:sp>
        <p:nvSpPr>
          <p:cNvPr id="40" name="TextBox 39"/>
          <p:cNvSpPr txBox="1"/>
          <p:nvPr/>
        </p:nvSpPr>
        <p:spPr>
          <a:xfrm>
            <a:off x="21430846" y="28125522"/>
            <a:ext cx="9158276" cy="2308324"/>
          </a:xfrm>
          <a:prstGeom prst="rect">
            <a:avLst/>
          </a:prstGeom>
          <a:noFill/>
        </p:spPr>
        <p:txBody>
          <a:bodyPr wrap="none" rtlCol="0">
            <a:spAutoFit/>
          </a:bodyPr>
          <a:lstStyle/>
          <a:p>
            <a:pPr marL="742950" indent="-742950">
              <a:buAutoNum type="arabicParenR"/>
            </a:pPr>
            <a:r>
              <a:rPr lang="en-US" sz="4800" dirty="0" smtClean="0">
                <a:solidFill>
                  <a:srgbClr val="FF0000"/>
                </a:solidFill>
              </a:rPr>
              <a:t>Academics? Health? </a:t>
            </a:r>
            <a:br>
              <a:rPr lang="en-US" sz="4800" dirty="0" smtClean="0">
                <a:solidFill>
                  <a:srgbClr val="FF0000"/>
                </a:solidFill>
              </a:rPr>
            </a:br>
            <a:r>
              <a:rPr lang="en-US" sz="4800" dirty="0" smtClean="0">
                <a:solidFill>
                  <a:srgbClr val="FF0000"/>
                </a:solidFill>
              </a:rPr>
              <a:t>Athletic Performance?</a:t>
            </a:r>
          </a:p>
          <a:p>
            <a:pPr marL="742950" indent="-742950">
              <a:buAutoNum type="arabicParenR"/>
            </a:pPr>
            <a:r>
              <a:rPr lang="en-US" sz="4800" dirty="0">
                <a:solidFill>
                  <a:srgbClr val="FF0000"/>
                </a:solidFill>
              </a:rPr>
              <a:t>Increased/Decreased Floods</a:t>
            </a:r>
            <a:r>
              <a:rPr lang="en-US" sz="4800" dirty="0" smtClean="0">
                <a:solidFill>
                  <a:srgbClr val="FF0000"/>
                </a:solidFill>
              </a:rPr>
              <a:t>?</a:t>
            </a:r>
            <a:endParaRPr lang="en-US" sz="4800" dirty="0">
              <a:solidFill>
                <a:srgbClr val="FF0000"/>
              </a:solidFill>
            </a:endParaRPr>
          </a:p>
        </p:txBody>
      </p:sp>
      <p:sp>
        <p:nvSpPr>
          <p:cNvPr id="48" name="TextBox 47"/>
          <p:cNvSpPr txBox="1"/>
          <p:nvPr/>
        </p:nvSpPr>
        <p:spPr>
          <a:xfrm>
            <a:off x="1075962" y="21676759"/>
            <a:ext cx="9986462" cy="1209242"/>
          </a:xfrm>
          <a:prstGeom prst="rect">
            <a:avLst/>
          </a:prstGeom>
          <a:noFill/>
        </p:spPr>
        <p:txBody>
          <a:bodyPr wrap="square" rtlCol="0">
            <a:spAutoFit/>
          </a:bodyPr>
          <a:lstStyle/>
          <a:p>
            <a:r>
              <a:rPr lang="en-US" sz="7200" dirty="0" smtClean="0"/>
              <a:t>References</a:t>
            </a:r>
            <a:endParaRPr lang="en-US" sz="7200" dirty="0"/>
          </a:p>
        </p:txBody>
      </p:sp>
      <p:pic>
        <p:nvPicPr>
          <p:cNvPr id="42" name="Picture 4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6939" y="32059713"/>
            <a:ext cx="9020175" cy="838200"/>
          </a:xfrm>
          <a:prstGeom prst="rect">
            <a:avLst/>
          </a:prstGeom>
        </p:spPr>
      </p:pic>
      <p:pic>
        <p:nvPicPr>
          <p:cNvPr id="49" name="Picture 4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103097" y="32067234"/>
            <a:ext cx="9020175" cy="838200"/>
          </a:xfrm>
          <a:prstGeom prst="rect">
            <a:avLst/>
          </a:prstGeom>
        </p:spPr>
      </p:pic>
      <p:pic>
        <p:nvPicPr>
          <p:cNvPr id="50" name="Picture 4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871025" y="32047682"/>
            <a:ext cx="9020175" cy="838200"/>
          </a:xfrm>
          <a:prstGeom prst="rect">
            <a:avLst/>
          </a:prstGeom>
        </p:spPr>
      </p:pic>
      <p:pic>
        <p:nvPicPr>
          <p:cNvPr id="51" name="Picture 5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82487" y="32065729"/>
            <a:ext cx="9020175" cy="838200"/>
          </a:xfrm>
          <a:prstGeom prst="rect">
            <a:avLst/>
          </a:prstGeom>
        </p:spPr>
      </p:pic>
      <p:pic>
        <p:nvPicPr>
          <p:cNvPr id="52" name="Picture 5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335169" y="32047682"/>
            <a:ext cx="9020175" cy="838200"/>
          </a:xfrm>
          <a:prstGeom prst="rect">
            <a:avLst/>
          </a:prstGeom>
        </p:spPr>
      </p:pic>
    </p:spTree>
    <p:extLst>
      <p:ext uri="{BB962C8B-B14F-4D97-AF65-F5344CB8AC3E}">
        <p14:creationId xmlns:p14="http://schemas.microsoft.com/office/powerpoint/2010/main" val="16138199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411</TotalTime>
  <Words>551</Words>
  <Application>Microsoft Office PowerPoint</Application>
  <PresentationFormat>Custom</PresentationFormat>
  <Paragraphs>73</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Courier New</vt:lpstr>
      <vt:lpstr>Office Theme</vt:lpstr>
      <vt:lpstr>Using PICO in Library Instruction for STEM Disciplines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Sample Title Sized to Fit on One Line Across the Top.</dc:title>
  <dc:creator>Microsoft Office User</dc:creator>
  <cp:lastModifiedBy>Stephanie Mary Ritchie</cp:lastModifiedBy>
  <cp:revision>35</cp:revision>
  <dcterms:created xsi:type="dcterms:W3CDTF">2017-03-14T19:08:00Z</dcterms:created>
  <dcterms:modified xsi:type="dcterms:W3CDTF">2017-05-02T15:24:07Z</dcterms:modified>
</cp:coreProperties>
</file>