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2"/>
  </p:notesMasterIdLst>
  <p:sldIdLst>
    <p:sldId id="256" r:id="rId2"/>
    <p:sldId id="257" r:id="rId3"/>
    <p:sldId id="260" r:id="rId4"/>
    <p:sldId id="261" r:id="rId5"/>
    <p:sldId id="262" r:id="rId6"/>
    <p:sldId id="263" r:id="rId7"/>
    <p:sldId id="278" r:id="rId8"/>
    <p:sldId id="264" r:id="rId9"/>
    <p:sldId id="269" r:id="rId10"/>
    <p:sldId id="268" r:id="rId11"/>
    <p:sldId id="270" r:id="rId12"/>
    <p:sldId id="279" r:id="rId13"/>
    <p:sldId id="280" r:id="rId14"/>
    <p:sldId id="281" r:id="rId15"/>
    <p:sldId id="282" r:id="rId16"/>
    <p:sldId id="284" r:id="rId17"/>
    <p:sldId id="285" r:id="rId18"/>
    <p:sldId id="286" r:id="rId19"/>
    <p:sldId id="267" r:id="rId20"/>
    <p:sldId id="259" r:id="rId21"/>
  </p:sldIdLst>
  <p:sldSz cx="12192000" cy="6858000"/>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67883" autoAdjust="0"/>
  </p:normalViewPr>
  <p:slideViewPr>
    <p:cSldViewPr snapToGrid="0">
      <p:cViewPr varScale="1">
        <p:scale>
          <a:sx n="78" d="100"/>
          <a:sy n="78" d="100"/>
        </p:scale>
        <p:origin x="1884" y="90"/>
      </p:cViewPr>
      <p:guideLst/>
    </p:cSldViewPr>
  </p:slideViewPr>
  <p:notesTextViewPr>
    <p:cViewPr>
      <p:scale>
        <a:sx n="1" d="1"/>
        <a:sy n="1" d="1"/>
      </p:scale>
      <p:origin x="0" y="0"/>
    </p:cViewPr>
  </p:notesTextViewPr>
  <p:notesViewPr>
    <p:cSldViewPr snapToGrid="0">
      <p:cViewPr varScale="1">
        <p:scale>
          <a:sx n="88" d="100"/>
          <a:sy n="88" d="100"/>
        </p:scale>
        <p:origin x="3822"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A28CEB94-BFD5-4A01-AE09-C4C697DD12A8}"/>
    <pc:docChg chg="addSld modSld">
      <pc:chgData name="" userId="" providerId="" clId="Web-{A28CEB94-BFD5-4A01-AE09-C4C697DD12A8}" dt="2018-05-02T16:45:16.305" v="789"/>
      <pc:docMkLst>
        <pc:docMk/>
      </pc:docMkLst>
      <pc:sldChg chg="modNotes">
        <pc:chgData name="" userId="" providerId="" clId="Web-{A28CEB94-BFD5-4A01-AE09-C4C697DD12A8}" dt="2018-05-02T16:36:26.833" v="611"/>
        <pc:sldMkLst>
          <pc:docMk/>
          <pc:sldMk cId="2186232955" sldId="264"/>
        </pc:sldMkLst>
      </pc:sldChg>
      <pc:sldChg chg="modNotes">
        <pc:chgData name="" userId="" providerId="" clId="Web-{A28CEB94-BFD5-4A01-AE09-C4C697DD12A8}" dt="2018-05-02T16:42:12.804" v="739"/>
        <pc:sldMkLst>
          <pc:docMk/>
          <pc:sldMk cId="2106303469" sldId="268"/>
        </pc:sldMkLst>
      </pc:sldChg>
      <pc:sldChg chg="modNotes">
        <pc:chgData name="" userId="" providerId="" clId="Web-{A28CEB94-BFD5-4A01-AE09-C4C697DD12A8}" dt="2018-05-02T16:40:16.272" v="704"/>
        <pc:sldMkLst>
          <pc:docMk/>
          <pc:sldMk cId="182688083" sldId="269"/>
        </pc:sldMkLst>
      </pc:sldChg>
      <pc:sldChg chg="addSp modSp modNotes">
        <pc:chgData name="" userId="" providerId="" clId="Web-{A28CEB94-BFD5-4A01-AE09-C4C697DD12A8}" dt="2018-05-02T16:45:16.305" v="789"/>
        <pc:sldMkLst>
          <pc:docMk/>
          <pc:sldMk cId="233164018" sldId="270"/>
        </pc:sldMkLst>
        <pc:spChg chg="add mod">
          <ac:chgData name="" userId="" providerId="" clId="Web-{A28CEB94-BFD5-4A01-AE09-C4C697DD12A8}" dt="2018-05-02T16:42:36.226" v="741"/>
          <ac:spMkLst>
            <pc:docMk/>
            <pc:sldMk cId="233164018" sldId="270"/>
            <ac:spMk id="3" creationId="{888FBD9B-16F0-42C2-95BB-73E7D48B8835}"/>
          </ac:spMkLst>
        </pc:spChg>
      </pc:sldChg>
      <pc:sldChg chg="delSp modSp add replId modNotes">
        <pc:chgData name="" userId="" providerId="" clId="Web-{A28CEB94-BFD5-4A01-AE09-C4C697DD12A8}" dt="2018-05-02T16:41:43.116" v="730"/>
        <pc:sldMkLst>
          <pc:docMk/>
          <pc:sldMk cId="1016149379" sldId="278"/>
        </pc:sldMkLst>
        <pc:spChg chg="mod">
          <ac:chgData name="" userId="" providerId="" clId="Web-{A28CEB94-BFD5-4A01-AE09-C4C697DD12A8}" dt="2018-05-02T16:22:37.953" v="281"/>
          <ac:spMkLst>
            <pc:docMk/>
            <pc:sldMk cId="1016149379" sldId="278"/>
            <ac:spMk id="2" creationId="{00000000-0000-0000-0000-000000000000}"/>
          </ac:spMkLst>
        </pc:spChg>
        <pc:spChg chg="mod">
          <ac:chgData name="" userId="" providerId="" clId="Web-{A28CEB94-BFD5-4A01-AE09-C4C697DD12A8}" dt="2018-05-02T16:17:59.935" v="205"/>
          <ac:spMkLst>
            <pc:docMk/>
            <pc:sldMk cId="1016149379" sldId="278"/>
            <ac:spMk id="3" creationId="{00000000-0000-0000-0000-000000000000}"/>
          </ac:spMkLst>
        </pc:spChg>
        <pc:picChg chg="del">
          <ac:chgData name="" userId="" providerId="" clId="Web-{A28CEB94-BFD5-4A01-AE09-C4C697DD12A8}" dt="2018-05-02T16:14:53.309" v="3"/>
          <ac:picMkLst>
            <pc:docMk/>
            <pc:sldMk cId="1016149379" sldId="278"/>
            <ac:picMk id="5122" creationId="{00000000-0000-0000-0000-000000000000}"/>
          </ac:picMkLst>
        </pc:picChg>
      </pc:sldChg>
    </pc:docChg>
  </pc:docChgLst>
  <pc:docChgLst>
    <pc:chgData clId="Web-{889A2BC4-956C-48B2-A2E5-17C21ED6EF80}"/>
    <pc:docChg chg="modSld">
      <pc:chgData name="" userId="" providerId="" clId="Web-{889A2BC4-956C-48B2-A2E5-17C21ED6EF80}" dt="2018-05-08T14:15:58.250" v="18"/>
      <pc:docMkLst>
        <pc:docMk/>
      </pc:docMkLst>
      <pc:sldChg chg="modNotes">
        <pc:chgData name="" userId="" providerId="" clId="Web-{889A2BC4-956C-48B2-A2E5-17C21ED6EF80}" dt="2018-05-08T14:15:37.703" v="16"/>
        <pc:sldMkLst>
          <pc:docMk/>
          <pc:sldMk cId="2186232955" sldId="264"/>
        </pc:sldMkLst>
      </pc:sldChg>
      <pc:sldChg chg="modNotes">
        <pc:chgData name="" userId="" providerId="" clId="Web-{889A2BC4-956C-48B2-A2E5-17C21ED6EF80}" dt="2018-05-08T14:15:58.250" v="18"/>
        <pc:sldMkLst>
          <pc:docMk/>
          <pc:sldMk cId="182688083" sldId="269"/>
        </pc:sldMkLst>
      </pc:sldChg>
      <pc:sldChg chg="modNotes">
        <pc:chgData name="" userId="" providerId="" clId="Web-{889A2BC4-956C-48B2-A2E5-17C21ED6EF80}" dt="2018-05-08T14:15:12.015" v="5"/>
        <pc:sldMkLst>
          <pc:docMk/>
          <pc:sldMk cId="1016149379" sldId="27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EB3867D0-D33A-4F26-AA7E-105E0542D8FB}" type="datetimeFigureOut">
              <a:rPr lang="en-US" smtClean="0"/>
              <a:t>5/8/2018</a:t>
            </a:fld>
            <a:endParaRPr lang="en-US"/>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C2C24C08-2CB3-4FF0-B1E0-26DF972B0DE4}" type="slidenum">
              <a:rPr lang="en-US" smtClean="0"/>
              <a:t>‹#›</a:t>
            </a:fld>
            <a:endParaRPr lang="en-US"/>
          </a:p>
        </p:txBody>
      </p:sp>
    </p:spTree>
    <p:extLst>
      <p:ext uri="{BB962C8B-B14F-4D97-AF65-F5344CB8AC3E}">
        <p14:creationId xmlns:p14="http://schemas.microsoft.com/office/powerpoint/2010/main" val="3346696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Maggie</a:t>
            </a:r>
            <a:br>
              <a:rPr lang="en-US" dirty="0"/>
            </a:br>
            <a:r>
              <a:rPr lang="en-US" dirty="0"/>
              <a:t>Good morning, we are here to talk about the on-going e-resource review process implemented at UMCP, with each of us discussing their respective roles in the process and the communication that developed across departments to facilitate the review process. </a:t>
            </a:r>
            <a:br>
              <a:rPr lang="en-US" dirty="0"/>
            </a:br>
            <a:endParaRPr lang="en-US" dirty="0"/>
          </a:p>
          <a:p>
            <a:r>
              <a:rPr lang="en-US" dirty="0"/>
              <a:t>Our Session Focus: All continuing resources and the process for how we reviewed all resources:</a:t>
            </a:r>
            <a:br>
              <a:rPr lang="en-US" dirty="0"/>
            </a:br>
            <a:endParaRPr lang="en-US" dirty="0"/>
          </a:p>
          <a:p>
            <a:r>
              <a:rPr lang="en-US" dirty="0"/>
              <a:t>Databases (</a:t>
            </a:r>
            <a:r>
              <a:rPr lang="en-US" dirty="0" err="1"/>
              <a:t>eg</a:t>
            </a:r>
            <a:r>
              <a:rPr lang="en-US" dirty="0"/>
              <a:t>, datasets, e-book collections)</a:t>
            </a:r>
            <a:br>
              <a:rPr lang="en-US" dirty="0"/>
            </a:br>
            <a:endParaRPr lang="en-US" dirty="0"/>
          </a:p>
          <a:p>
            <a:r>
              <a:rPr lang="en-US" dirty="0"/>
              <a:t>Serials (journals, journal packages, standing orders)</a:t>
            </a:r>
          </a:p>
          <a:p>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1</a:t>
            </a:fld>
            <a:endParaRPr lang="en-US"/>
          </a:p>
        </p:txBody>
      </p:sp>
    </p:spTree>
    <p:extLst>
      <p:ext uri="{BB962C8B-B14F-4D97-AF65-F5344CB8AC3E}">
        <p14:creationId xmlns:p14="http://schemas.microsoft.com/office/powerpoint/2010/main" val="1758299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For journals we add (see slide)</a:t>
            </a:r>
          </a:p>
          <a:p>
            <a:endParaRPr lang="en-US" dirty="0">
              <a:cs typeface="Calibri"/>
            </a:endParaRPr>
          </a:p>
          <a:p>
            <a:r>
              <a:rPr lang="en-US" dirty="0"/>
              <a:t>Use JR1 and JR 5COUNTER  for Journals </a:t>
            </a:r>
            <a:endParaRPr lang="en-US" dirty="0">
              <a:cs typeface="Calibri"/>
            </a:endParaRPr>
          </a:p>
          <a:p>
            <a:endParaRPr lang="en-US" dirty="0">
              <a:cs typeface="Calibri"/>
            </a:endParaRPr>
          </a:p>
          <a:p>
            <a:r>
              <a:rPr lang="en-US" dirty="0"/>
              <a:t>For broad journal reviews, use </a:t>
            </a:r>
            <a:r>
              <a:rPr lang="en-US" dirty="0" err="1"/>
              <a:t>Ebsconet</a:t>
            </a:r>
            <a:r>
              <a:rPr lang="en-US" dirty="0"/>
              <a:t> for statistics and comparisons. For single publisher journal review, provided stats in spreadsheet. Training videos (By GA), in person sessions with Subject groups and one-on-one to show how to use </a:t>
            </a:r>
            <a:r>
              <a:rPr lang="en-US" dirty="0" err="1"/>
              <a:t>Ebsconet</a:t>
            </a:r>
            <a:r>
              <a:rPr lang="en-US" dirty="0"/>
              <a:t>. Brief overview of what </a:t>
            </a:r>
            <a:r>
              <a:rPr lang="en-US" dirty="0" err="1"/>
              <a:t>Ebsconet</a:t>
            </a:r>
            <a:r>
              <a:rPr lang="en-US" dirty="0"/>
              <a:t>.</a:t>
            </a:r>
          </a:p>
          <a:p>
            <a:r>
              <a:rPr lang="en-US" dirty="0">
                <a:ea typeface="+mn-lt"/>
                <a:cs typeface="+mn-lt"/>
              </a:rPr>
              <a:t/>
            </a:r>
            <a:br>
              <a:rPr lang="en-US" dirty="0">
                <a:ea typeface="+mn-lt"/>
                <a:cs typeface="+mn-lt"/>
              </a:rPr>
            </a:br>
            <a:r>
              <a:rPr lang="en-US" dirty="0"/>
              <a:t>ILL data for serials - work with ILL folks to get the data. use by publication year to compare possible ILL costs to yearly subscription costs. </a:t>
            </a:r>
            <a:endParaRPr lang="en-US" dirty="0">
              <a:cs typeface="Calibri"/>
            </a:endParaRPr>
          </a:p>
        </p:txBody>
      </p:sp>
      <p:sp>
        <p:nvSpPr>
          <p:cNvPr id="4" name="Slide Number Placeholder 3"/>
          <p:cNvSpPr>
            <a:spLocks noGrp="1"/>
          </p:cNvSpPr>
          <p:nvPr>
            <p:ph type="sldNum" sz="quarter" idx="10"/>
          </p:nvPr>
        </p:nvSpPr>
        <p:spPr/>
        <p:txBody>
          <a:bodyPr/>
          <a:lstStyle/>
          <a:p>
            <a:fld id="{C2C24C08-2CB3-4FF0-B1E0-26DF972B0DE4}" type="slidenum">
              <a:rPr lang="en-US" smtClean="0"/>
              <a:t>10</a:t>
            </a:fld>
            <a:endParaRPr lang="en-US"/>
          </a:p>
        </p:txBody>
      </p:sp>
    </p:spTree>
    <p:extLst>
      <p:ext uri="{BB962C8B-B14F-4D97-AF65-F5344CB8AC3E}">
        <p14:creationId xmlns:p14="http://schemas.microsoft.com/office/powerpoint/2010/main" val="3113965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we added columns to collect feedback and decisions. </a:t>
            </a:r>
          </a:p>
          <a:p>
            <a:endParaRPr lang="en-US" dirty="0">
              <a:cs typeface="Calibri"/>
            </a:endParaRPr>
          </a:p>
          <a:p>
            <a:r>
              <a:rPr lang="en-US" dirty="0"/>
              <a:t>Used formula to tally cost in real time.</a:t>
            </a:r>
            <a:endParaRPr lang="en-US" dirty="0">
              <a:cs typeface="Calibri"/>
            </a:endParaRPr>
          </a:p>
          <a:p>
            <a:endParaRPr lang="en-US" dirty="0"/>
          </a:p>
          <a:p>
            <a:r>
              <a:rPr lang="en-US" dirty="0"/>
              <a:t>Decisions were extracted from the working spreadsheets and compiled. This new document used to publicize decisions to campus and by acquisitions/e-resource management staff to execute the decisions.</a:t>
            </a:r>
            <a:endParaRPr lang="en-US" dirty="0">
              <a:cs typeface="Calibri"/>
            </a:endParaRPr>
          </a:p>
          <a:p>
            <a:endParaRPr lang="en-US" dirty="0">
              <a:cs typeface="Calibri"/>
            </a:endParaRPr>
          </a:p>
          <a:p>
            <a:r>
              <a:rPr lang="en-US" dirty="0">
                <a:cs typeface="Calibri"/>
              </a:rPr>
              <a:t>With each review, we've taken the feedback we've received and adjusted the process. </a:t>
            </a:r>
          </a:p>
          <a:p>
            <a:r>
              <a:rPr lang="en-US" dirty="0"/>
              <a:t/>
            </a:r>
            <a:br>
              <a:rPr lang="en-US" dirty="0"/>
            </a:br>
            <a:endParaRPr lang="en-US" dirty="0"/>
          </a:p>
          <a:p>
            <a:r>
              <a:rPr lang="en-US" dirty="0"/>
              <a:t>  </a:t>
            </a:r>
            <a:endParaRPr lang="en-US" dirty="0">
              <a:cs typeface="Calibri"/>
            </a:endParaRPr>
          </a:p>
        </p:txBody>
      </p:sp>
      <p:sp>
        <p:nvSpPr>
          <p:cNvPr id="4" name="Slide Number Placeholder 3"/>
          <p:cNvSpPr>
            <a:spLocks noGrp="1"/>
          </p:cNvSpPr>
          <p:nvPr>
            <p:ph type="sldNum" sz="quarter" idx="10"/>
          </p:nvPr>
        </p:nvSpPr>
        <p:spPr/>
        <p:txBody>
          <a:bodyPr/>
          <a:lstStyle/>
          <a:p>
            <a:fld id="{C2C24C08-2CB3-4FF0-B1E0-26DF972B0DE4}" type="slidenum">
              <a:rPr lang="en-US" smtClean="0"/>
              <a:t>11</a:t>
            </a:fld>
            <a:endParaRPr lang="en-US"/>
          </a:p>
        </p:txBody>
      </p:sp>
    </p:spTree>
    <p:extLst>
      <p:ext uri="{BB962C8B-B14F-4D97-AF65-F5344CB8AC3E}">
        <p14:creationId xmlns:p14="http://schemas.microsoft.com/office/powerpoint/2010/main" val="3410259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have several roles in this</a:t>
            </a:r>
            <a:r>
              <a:rPr lang="en-US" baseline="0" dirty="0"/>
              <a:t> work:</a:t>
            </a:r>
            <a:endParaRPr lang="en-US" dirty="0"/>
          </a:p>
          <a:p>
            <a:r>
              <a:rPr lang="en-US" dirty="0"/>
              <a:t>Geographical</a:t>
            </a:r>
            <a:r>
              <a:rPr lang="en-US" baseline="0" dirty="0"/>
              <a:t> Sciences Subject Specialist and Selector</a:t>
            </a:r>
          </a:p>
          <a:p>
            <a:r>
              <a:rPr lang="en-US" baseline="0" dirty="0"/>
              <a:t>Member of the Social Sciences Group</a:t>
            </a:r>
          </a:p>
          <a:p>
            <a:r>
              <a:rPr lang="en-US" baseline="0" dirty="0"/>
              <a:t>Informal member of the STEM Group since my subject is interdisciplinary with significant overlap</a:t>
            </a:r>
          </a:p>
          <a:p>
            <a:r>
              <a:rPr lang="en-US" baseline="0" dirty="0"/>
              <a:t>Member of Collection Development Council as the Social Sciences Group Liaison</a:t>
            </a:r>
          </a:p>
          <a:p>
            <a:r>
              <a:rPr lang="en-US" baseline="0" dirty="0"/>
              <a:t>My role in CDC is to relay information between the council and social sciences and to organize efforts such as our database and serials reviews</a:t>
            </a:r>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12</a:t>
            </a:fld>
            <a:endParaRPr lang="en-US"/>
          </a:p>
        </p:txBody>
      </p:sp>
    </p:spTree>
    <p:extLst>
      <p:ext uri="{BB962C8B-B14F-4D97-AF65-F5344CB8AC3E}">
        <p14:creationId xmlns:p14="http://schemas.microsoft.com/office/powerpoint/2010/main" val="40420647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given our target reduction amount. </a:t>
            </a:r>
            <a:endParaRPr lang="en-US" baseline="0" dirty="0"/>
          </a:p>
          <a:p>
            <a:r>
              <a:rPr lang="en-US" baseline="0" dirty="0"/>
              <a:t>We are provided with an organized and easy to use spreadsheet with information about the databases or serials.</a:t>
            </a:r>
          </a:p>
          <a:p>
            <a:r>
              <a:rPr lang="en-US" baseline="0" dirty="0"/>
              <a:t> - This is the work Leigh Ann just discussed.</a:t>
            </a:r>
          </a:p>
          <a:p>
            <a:r>
              <a:rPr lang="en-US" baseline="0" dirty="0"/>
              <a:t>Once we have all of the information, we review the materials individually then move on to group discussion. Group discussion and agreement, even if it is agree to disagree, is critical in this process. This is a democratic process and selectors are given the ultimate decision power for their subject areas, but we all understand that if we do not reach our target amount then the decision power is passed to the collection development council.</a:t>
            </a:r>
          </a:p>
          <a:p>
            <a:r>
              <a:rPr lang="en-US" baseline="0" dirty="0"/>
              <a:t>So there is incentive to negotiate and compromise.</a:t>
            </a:r>
          </a:p>
          <a:p>
            <a:r>
              <a:rPr lang="en-US" baseline="0" dirty="0"/>
              <a:t>As the Social Sciences Group representative I report back our decisions to Collection Development Council where there is a final discussion and decision made.</a:t>
            </a:r>
          </a:p>
          <a:p>
            <a:endParaRPr lang="en-US" baseline="0" dirty="0"/>
          </a:p>
          <a:p>
            <a:r>
              <a:rPr lang="en-US" baseline="0" dirty="0"/>
              <a:t>Finally, communication is key. We often have questions back and forth between the subject group, sometimes also with other subject groups, and with Leigh Ann and Maggie to seek clarification or request additional data. </a:t>
            </a:r>
          </a:p>
          <a:p>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13</a:t>
            </a:fld>
            <a:endParaRPr lang="en-US"/>
          </a:p>
        </p:txBody>
      </p:sp>
    </p:spTree>
    <p:extLst>
      <p:ext uri="{BB962C8B-B14F-4D97-AF65-F5344CB8AC3E}">
        <p14:creationId xmlns:p14="http://schemas.microsoft.com/office/powerpoint/2010/main" val="31337524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process is mostly the same for serials and databases but serials have a few additional considerations – </a:t>
            </a:r>
          </a:p>
          <a:p>
            <a:r>
              <a:rPr lang="en-US" baseline="0" dirty="0"/>
              <a:t>ILL availability and costs</a:t>
            </a:r>
          </a:p>
          <a:p>
            <a:r>
              <a:rPr lang="en-US" baseline="0" dirty="0"/>
              <a:t>Package deal groupings and limitations</a:t>
            </a:r>
          </a:p>
          <a:p>
            <a:r>
              <a:rPr lang="en-US" baseline="0" dirty="0"/>
              <a:t>Impact, number of citations, and number of UMD publications</a:t>
            </a:r>
          </a:p>
          <a:p>
            <a:r>
              <a:rPr lang="en-US" baseline="0" dirty="0"/>
              <a:t>And we can also review </a:t>
            </a:r>
            <a:r>
              <a:rPr lang="en-US" baseline="0" dirty="0" err="1"/>
              <a:t>EBSCONet</a:t>
            </a:r>
            <a:r>
              <a:rPr lang="en-US" baseline="0" dirty="0"/>
              <a:t> data</a:t>
            </a:r>
          </a:p>
          <a:p>
            <a:endParaRPr lang="en-US" baseline="0" dirty="0"/>
          </a:p>
          <a:p>
            <a:r>
              <a:rPr lang="en-US" dirty="0"/>
              <a:t>In general, serials are harder to balance cuts across subject area groups, especially with package deal</a:t>
            </a:r>
            <a:r>
              <a:rPr lang="en-US" baseline="0" dirty="0"/>
              <a:t> limitations</a:t>
            </a:r>
            <a:endParaRPr lang="en-US" dirty="0"/>
          </a:p>
          <a:p>
            <a:endParaRPr lang="en-US" dirty="0"/>
          </a:p>
          <a:p>
            <a:r>
              <a:rPr lang="en-US" dirty="0"/>
              <a:t>The</a:t>
            </a:r>
            <a:r>
              <a:rPr lang="en-US" baseline="0" dirty="0"/>
              <a:t> approach to reduction amounts is also different with percentage tiers vs dollar amounts</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14</a:t>
            </a:fld>
            <a:endParaRPr lang="en-US"/>
          </a:p>
        </p:txBody>
      </p:sp>
    </p:spTree>
    <p:extLst>
      <p:ext uri="{BB962C8B-B14F-4D97-AF65-F5344CB8AC3E}">
        <p14:creationId xmlns:p14="http://schemas.microsoft.com/office/powerpoint/2010/main" val="30722378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screen</a:t>
            </a:r>
            <a:r>
              <a:rPr lang="en-US" baseline="0" dirty="0"/>
              <a:t> capture from </a:t>
            </a:r>
            <a:r>
              <a:rPr lang="en-US" baseline="0" dirty="0" err="1"/>
              <a:t>Ebsconet</a:t>
            </a:r>
            <a:r>
              <a:rPr lang="en-US" baseline="0" dirty="0"/>
              <a:t> showing some of the information provided. I can see</a:t>
            </a:r>
          </a:p>
          <a:p>
            <a:endParaRPr lang="en-US" baseline="0" dirty="0"/>
          </a:p>
          <a:p>
            <a:r>
              <a:rPr lang="en-US" baseline="0" dirty="0"/>
              <a:t>In what databases the journal is found</a:t>
            </a:r>
          </a:p>
          <a:p>
            <a:r>
              <a:rPr lang="en-US" baseline="0" dirty="0"/>
              <a:t>Number of searches per database</a:t>
            </a:r>
          </a:p>
          <a:p>
            <a:r>
              <a:rPr lang="en-US" baseline="0" dirty="0"/>
              <a:t>Number of full text downloads</a:t>
            </a:r>
          </a:p>
          <a:p>
            <a:endParaRPr lang="en-US" baseline="0" dirty="0"/>
          </a:p>
          <a:p>
            <a:r>
              <a:rPr lang="en-US" baseline="0" dirty="0"/>
              <a:t>I also have this great decision box up here that compares cost, usage, and cost per use from last year for this journal and also to an average of all journals. The results are color coded for an easy at a glance assessment with red indication and increase in cost or cost per use or a decrease in usage and green indicating more favorable results. </a:t>
            </a:r>
          </a:p>
          <a:p>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15</a:t>
            </a:fld>
            <a:endParaRPr lang="en-US"/>
          </a:p>
        </p:txBody>
      </p:sp>
    </p:spTree>
    <p:extLst>
      <p:ext uri="{BB962C8B-B14F-4D97-AF65-F5344CB8AC3E}">
        <p14:creationId xmlns:p14="http://schemas.microsoft.com/office/powerpoint/2010/main" val="35804784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16</a:t>
            </a:fld>
            <a:endParaRPr lang="en-US"/>
          </a:p>
        </p:txBody>
      </p:sp>
    </p:spTree>
    <p:extLst>
      <p:ext uri="{BB962C8B-B14F-4D97-AF65-F5344CB8AC3E}">
        <p14:creationId xmlns:p14="http://schemas.microsoft.com/office/powerpoint/2010/main" val="9463964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final decisions</a:t>
            </a:r>
            <a:r>
              <a:rPr lang="en-US" baseline="0" dirty="0"/>
              <a:t> are accepted in Collection Development Council, we:</a:t>
            </a:r>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17</a:t>
            </a:fld>
            <a:endParaRPr lang="en-US"/>
          </a:p>
        </p:txBody>
      </p:sp>
    </p:spTree>
    <p:extLst>
      <p:ext uri="{BB962C8B-B14F-4D97-AF65-F5344CB8AC3E}">
        <p14:creationId xmlns:p14="http://schemas.microsoft.com/office/powerpoint/2010/main" val="39876644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reflection on the process</a:t>
            </a:r>
          </a:p>
          <a:p>
            <a:endParaRPr lang="en-US" dirty="0"/>
          </a:p>
          <a:p>
            <a:r>
              <a:rPr lang="en-US" dirty="0"/>
              <a:t>Passion:</a:t>
            </a:r>
          </a:p>
          <a:p>
            <a:r>
              <a:rPr lang="en-US" dirty="0"/>
              <a:t>Contention grows as the fluff is eliminated and</a:t>
            </a:r>
            <a:r>
              <a:rPr lang="en-US" baseline="0" dirty="0"/>
              <a:t> we reach the point of making decisions on core collections. </a:t>
            </a:r>
          </a:p>
          <a:p>
            <a:r>
              <a:rPr lang="en-US" baseline="0" dirty="0"/>
              <a:t>Subsequent iterations increase in difficulty</a:t>
            </a:r>
          </a:p>
          <a:p>
            <a:endParaRPr lang="en-US" baseline="0" dirty="0"/>
          </a:p>
          <a:p>
            <a:r>
              <a:rPr lang="en-US" dirty="0"/>
              <a:t>Cuts:</a:t>
            </a:r>
          </a:p>
          <a:p>
            <a:r>
              <a:rPr lang="en-US" dirty="0"/>
              <a:t>We</a:t>
            </a:r>
            <a:r>
              <a:rPr lang="en-US" baseline="0" dirty="0"/>
              <a:t> all struggle through this process</a:t>
            </a:r>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18</a:t>
            </a:fld>
            <a:endParaRPr lang="en-US"/>
          </a:p>
        </p:txBody>
      </p:sp>
    </p:spTree>
    <p:extLst>
      <p:ext uri="{BB962C8B-B14F-4D97-AF65-F5344CB8AC3E}">
        <p14:creationId xmlns:p14="http://schemas.microsoft.com/office/powerpoint/2010/main" val="31138663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6613" y="363538"/>
            <a:ext cx="2693987" cy="1516062"/>
          </a:xfrm>
        </p:spPr>
      </p:sp>
      <p:sp>
        <p:nvSpPr>
          <p:cNvPr id="3" name="Notes Placeholder 2"/>
          <p:cNvSpPr>
            <a:spLocks noGrp="1"/>
          </p:cNvSpPr>
          <p:nvPr>
            <p:ph type="body" idx="1"/>
          </p:nvPr>
        </p:nvSpPr>
        <p:spPr>
          <a:xfrm>
            <a:off x="672944" y="1682285"/>
            <a:ext cx="5560060" cy="7344880"/>
          </a:xfrm>
        </p:spPr>
        <p:txBody>
          <a:bodyPr/>
          <a:lstStyle/>
          <a:p>
            <a:pPr defTabSz="924916">
              <a:defRPr/>
            </a:pPr>
            <a:endParaRPr lang="en-US" sz="1100" dirty="0"/>
          </a:p>
          <a:p>
            <a:pPr defTabSz="924916">
              <a:defRPr/>
            </a:pPr>
            <a:r>
              <a:rPr lang="en-US" sz="1100" dirty="0"/>
              <a:t>Until a permanent solution to the collection budget is realized either through additional campus funding or via other means, it is likely the database and serials review processes will become the ‘new normal’ for the UMD Libraries. </a:t>
            </a:r>
          </a:p>
          <a:p>
            <a:pPr defTabSz="924916">
              <a:defRPr/>
            </a:pPr>
            <a:endParaRPr lang="en-US" sz="1100" dirty="0"/>
          </a:p>
          <a:p>
            <a:pPr defTabSz="924916">
              <a:defRPr/>
            </a:pPr>
            <a:r>
              <a:rPr lang="en-US" sz="1100" dirty="0"/>
              <a:t>However, having a path to follow already established makes it that much easier to undergo any additional review activities. </a:t>
            </a:r>
            <a:br>
              <a:rPr lang="en-US" sz="1100" dirty="0"/>
            </a:br>
            <a:endParaRPr lang="en-US" sz="1100" dirty="0"/>
          </a:p>
          <a:p>
            <a:r>
              <a:rPr lang="en-US" sz="1100" dirty="0"/>
              <a:t>Even though not everyone was happy - decisions were still made in process</a:t>
            </a:r>
            <a:br>
              <a:rPr lang="en-US" sz="1100" dirty="0"/>
            </a:br>
            <a:endParaRPr lang="en-US" sz="1100" dirty="0"/>
          </a:p>
          <a:p>
            <a:r>
              <a:rPr lang="en-US" sz="1100" dirty="0"/>
              <a:t>Future- we are exploring an allocation model with pot of money and how divide out by disciplines </a:t>
            </a:r>
            <a:br>
              <a:rPr lang="en-US" sz="1100" dirty="0"/>
            </a:br>
            <a:endParaRPr lang="en-US" sz="1100" dirty="0"/>
          </a:p>
          <a:p>
            <a:r>
              <a:rPr lang="en-US" sz="1100" dirty="0"/>
              <a:t>We found that numbers can be used as objective measures but also identifying that is not the only measure (</a:t>
            </a:r>
            <a:r>
              <a:rPr lang="en-US" sz="1100" dirty="0" err="1"/>
              <a:t>eg</a:t>
            </a:r>
            <a:r>
              <a:rPr lang="en-US" sz="1100" dirty="0"/>
              <a:t>. African American studies, keep materials to support special cases).  </a:t>
            </a:r>
            <a:br>
              <a:rPr lang="en-US" sz="1100" dirty="0"/>
            </a:br>
            <a:endParaRPr lang="en-US" sz="1100" dirty="0"/>
          </a:p>
          <a:p>
            <a:r>
              <a:rPr lang="en-US" sz="1100" dirty="0"/>
              <a:t>In</a:t>
            </a:r>
            <a:r>
              <a:rPr lang="en-US" sz="1100" baseline="0" dirty="0"/>
              <a:t> the end, w</a:t>
            </a:r>
            <a:r>
              <a:rPr lang="en-US" sz="1100" dirty="0"/>
              <a:t>e evolved, </a:t>
            </a:r>
            <a:br>
              <a:rPr lang="en-US" sz="1100" dirty="0"/>
            </a:br>
            <a:endParaRPr lang="en-US" sz="1100" dirty="0"/>
          </a:p>
          <a:p>
            <a:r>
              <a:rPr lang="en-US" sz="1100" dirty="0"/>
              <a:t>This takes work - whole process is not out of the box, we had to develop it ourselves, yes it was difficult for subject librarians - we took the data we had and gave to them and they experienced it, how learned to make it better - each time try to improve it to make process less onerous next time around, an iterative process - this helps us to do better</a:t>
            </a:r>
            <a:r>
              <a:rPr lang="en-US" sz="1100" baseline="0" dirty="0"/>
              <a:t> next time.</a:t>
            </a:r>
            <a:r>
              <a:rPr lang="en-US" sz="1100" dirty="0"/>
              <a:t/>
            </a:r>
            <a:br>
              <a:rPr lang="en-US" sz="1100" dirty="0"/>
            </a:br>
            <a:endParaRPr lang="en-US" sz="1100" dirty="0"/>
          </a:p>
        </p:txBody>
      </p:sp>
      <p:sp>
        <p:nvSpPr>
          <p:cNvPr id="4" name="Slide Number Placeholder 3"/>
          <p:cNvSpPr>
            <a:spLocks noGrp="1"/>
          </p:cNvSpPr>
          <p:nvPr>
            <p:ph type="sldNum" sz="quarter" idx="10"/>
          </p:nvPr>
        </p:nvSpPr>
        <p:spPr/>
        <p:txBody>
          <a:bodyPr/>
          <a:lstStyle/>
          <a:p>
            <a:fld id="{C2C24C08-2CB3-4FF0-B1E0-26DF972B0DE4}" type="slidenum">
              <a:rPr lang="en-US" smtClean="0"/>
              <a:t>19</a:t>
            </a:fld>
            <a:endParaRPr lang="en-US"/>
          </a:p>
        </p:txBody>
      </p:sp>
    </p:spTree>
    <p:extLst>
      <p:ext uri="{BB962C8B-B14F-4D97-AF65-F5344CB8AC3E}">
        <p14:creationId xmlns:p14="http://schemas.microsoft.com/office/powerpoint/2010/main" val="2836497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Maggie</a:t>
            </a:r>
            <a:r>
              <a:rPr lang="en-US" baseline="0" dirty="0"/>
              <a:t> </a:t>
            </a:r>
            <a:r>
              <a:rPr lang="en-US" dirty="0"/>
              <a:t>wil</a:t>
            </a:r>
            <a:r>
              <a:rPr lang="en-US" baseline="0" dirty="0"/>
              <a:t>l provide some background on the UM Libraries, our budget situation and how we are organized.</a:t>
            </a:r>
          </a:p>
          <a:p>
            <a:endParaRPr lang="en-US" baseline="0" dirty="0"/>
          </a:p>
          <a:p>
            <a:r>
              <a:rPr lang="en-US" baseline="0" dirty="0"/>
              <a:t>Leigh Ann will discuss the data supplied in the review processes</a:t>
            </a:r>
          </a:p>
          <a:p>
            <a:endParaRPr lang="en-US" baseline="0" dirty="0"/>
          </a:p>
          <a:p>
            <a:r>
              <a:rPr lang="en-US" baseline="0" dirty="0"/>
              <a:t>Kelley will talk about the process from the point of view of the subject specialists involved</a:t>
            </a:r>
          </a:p>
          <a:p>
            <a:endParaRPr lang="en-US" baseline="0" dirty="0"/>
          </a:p>
          <a:p>
            <a:r>
              <a:rPr lang="en-US" baseline="0" dirty="0"/>
              <a:t>We will then review what we learned from these processes and how they impact future review projects.</a:t>
            </a:r>
          </a:p>
          <a:p>
            <a:endParaRPr lang="en-US" baseline="0" dirty="0"/>
          </a:p>
          <a:p>
            <a:endParaRPr lang="en-US" baseline="0" dirty="0"/>
          </a:p>
          <a:p>
            <a:r>
              <a:rPr lang="en-US" baseline="0" dirty="0"/>
              <a:t>There will be plenty of time at the end of the program for your questions, so we ask that you hold your questions to the end</a:t>
            </a:r>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2</a:t>
            </a:fld>
            <a:endParaRPr lang="en-US"/>
          </a:p>
        </p:txBody>
      </p:sp>
    </p:spTree>
    <p:extLst>
      <p:ext uri="{BB962C8B-B14F-4D97-AF65-F5344CB8AC3E}">
        <p14:creationId xmlns:p14="http://schemas.microsoft.com/office/powerpoint/2010/main" val="3385631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Thank you for your time…</a:t>
            </a:r>
          </a:p>
          <a:p>
            <a:endParaRPr lang="en-US" dirty="0"/>
          </a:p>
          <a:p>
            <a:r>
              <a:rPr lang="en-US" dirty="0"/>
              <a:t>Questions? </a:t>
            </a:r>
          </a:p>
          <a:p>
            <a:r>
              <a:rPr lang="en-US" dirty="0"/>
              <a:t/>
            </a:r>
            <a:br>
              <a:rPr lang="en-US" dirty="0"/>
            </a:br>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20</a:t>
            </a:fld>
            <a:endParaRPr lang="en-US"/>
          </a:p>
        </p:txBody>
      </p:sp>
    </p:spTree>
    <p:extLst>
      <p:ext uri="{BB962C8B-B14F-4D97-AF65-F5344CB8AC3E}">
        <p14:creationId xmlns:p14="http://schemas.microsoft.com/office/powerpoint/2010/main" val="669369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University of Maryland Libraries serves over 37,000 students and faculty.</a:t>
            </a:r>
          </a:p>
          <a:p>
            <a:endParaRPr lang="en-US" dirty="0"/>
          </a:p>
          <a:p>
            <a:r>
              <a:rPr lang="en-US" dirty="0"/>
              <a:t>In order to understand the process we began, we feel it would be helpful to understand a little about the budget, how we are organized, and how efforts were communicated within the libraries and to campus</a:t>
            </a:r>
          </a:p>
          <a:p>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3</a:t>
            </a:fld>
            <a:endParaRPr lang="en-US"/>
          </a:p>
        </p:txBody>
      </p:sp>
    </p:spTree>
    <p:extLst>
      <p:ext uri="{BB962C8B-B14F-4D97-AF65-F5344CB8AC3E}">
        <p14:creationId xmlns:p14="http://schemas.microsoft.com/office/powerpoint/2010/main" val="2840038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Libraries has experienced a static collection budget for over 16 years. </a:t>
            </a:r>
          </a:p>
          <a:p>
            <a:endParaRPr lang="en-US" dirty="0"/>
          </a:p>
          <a:p>
            <a:r>
              <a:rPr lang="en-US" dirty="0"/>
              <a:t>Currently, 86.9% of the collections budget devoted to electronic resources and 91.7% of the collections budget is spent on continuing costs. </a:t>
            </a:r>
          </a:p>
          <a:p>
            <a:endParaRPr lang="en-US" dirty="0"/>
          </a:p>
          <a:p>
            <a:r>
              <a:rPr lang="en-US" dirty="0"/>
              <a:t>Average 8% serials inflation combined with a flat budget eventually took a toll. </a:t>
            </a:r>
          </a:p>
          <a:p>
            <a:endParaRPr lang="en-US" dirty="0"/>
          </a:p>
          <a:p>
            <a:r>
              <a:rPr lang="en-US" dirty="0"/>
              <a:t>Despite the best efforts of the Collection Development and Acquisitions units to mitigate the continuing effect of serials inflation,  in summer 2015 was determined that budgetary expenses would have to be curtailed in order to meet increasing serials costs. </a:t>
            </a:r>
          </a:p>
          <a:p>
            <a:endParaRPr lang="en-US" dirty="0"/>
          </a:p>
          <a:p>
            <a:r>
              <a:rPr lang="en-US" dirty="0"/>
              <a:t>Changes to the approval plan were made and a portion of discretionary funds were withheld from disciplines, but these actions were not enough to meet the anticipated shortfall. A more immediate solution was required, with databases being the only remaining option.</a:t>
            </a:r>
          </a:p>
          <a:p>
            <a:endParaRPr lang="en-US" dirty="0"/>
          </a:p>
          <a:p>
            <a:r>
              <a:rPr lang="en-US" dirty="0"/>
              <a:t>In the fall of 2015, the Libraries initiated the first-ever comprehensive database review across all subject areas.  This was followed by a serials review in spring 2016, a second database review in fall 2017 and the review and cancellation of a journal “big deal” last fall.</a:t>
            </a:r>
          </a:p>
          <a:p>
            <a:endParaRPr lang="en-US" dirty="0"/>
          </a:p>
          <a:p>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4</a:t>
            </a:fld>
            <a:endParaRPr lang="en-US"/>
          </a:p>
        </p:txBody>
      </p:sp>
    </p:spTree>
    <p:extLst>
      <p:ext uri="{BB962C8B-B14F-4D97-AF65-F5344CB8AC3E}">
        <p14:creationId xmlns:p14="http://schemas.microsoft.com/office/powerpoint/2010/main" val="4662189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0263" y="484188"/>
            <a:ext cx="2616200" cy="1471612"/>
          </a:xfrm>
        </p:spPr>
      </p:sp>
      <p:sp>
        <p:nvSpPr>
          <p:cNvPr id="3" name="Notes Placeholder 2"/>
          <p:cNvSpPr>
            <a:spLocks noGrp="1"/>
          </p:cNvSpPr>
          <p:nvPr>
            <p:ph type="body" idx="1"/>
          </p:nvPr>
        </p:nvSpPr>
        <p:spPr>
          <a:xfrm>
            <a:off x="706040" y="2111103"/>
            <a:ext cx="5560060" cy="6661565"/>
          </a:xfrm>
        </p:spPr>
        <p:txBody>
          <a:bodyPr/>
          <a:lstStyle/>
          <a:p>
            <a:r>
              <a:rPr lang="en-US" dirty="0"/>
              <a:t>In order </a:t>
            </a:r>
            <a:r>
              <a:rPr lang="en-US" baseline="0" dirty="0"/>
              <a:t>to understand how the reviews worked, you need to know who was involved</a:t>
            </a:r>
          </a:p>
          <a:p>
            <a:endParaRPr lang="en-US" dirty="0"/>
          </a:p>
          <a:p>
            <a:r>
              <a:rPr lang="en-US" dirty="0"/>
              <a:t>Public Services</a:t>
            </a:r>
          </a:p>
          <a:p>
            <a:pPr lvl="1"/>
            <a:r>
              <a:rPr lang="en-US" dirty="0"/>
              <a:t>Subject Specialists – approximately 40,</a:t>
            </a:r>
            <a:r>
              <a:rPr lang="en-US" baseline="0" dirty="0"/>
              <a:t> </a:t>
            </a:r>
          </a:p>
          <a:p>
            <a:pPr lvl="1"/>
            <a:r>
              <a:rPr lang="en-US" baseline="0" dirty="0"/>
              <a:t>provided the</a:t>
            </a:r>
            <a:r>
              <a:rPr lang="en-US" dirty="0"/>
              <a:t> expertise in the subject areas; </a:t>
            </a:r>
          </a:p>
          <a:p>
            <a:pPr lvl="1"/>
            <a:r>
              <a:rPr lang="en-US" dirty="0"/>
              <a:t>made the decisions,</a:t>
            </a:r>
          </a:p>
          <a:p>
            <a:pPr lvl="1"/>
            <a:r>
              <a:rPr lang="en-US" dirty="0"/>
              <a:t>communicated</a:t>
            </a:r>
            <a:r>
              <a:rPr lang="en-US" baseline="0" dirty="0"/>
              <a:t> with their faculty, </a:t>
            </a:r>
          </a:p>
          <a:p>
            <a:pPr lvl="1"/>
            <a:r>
              <a:rPr lang="en-US" baseline="0" dirty="0"/>
              <a:t>In the DB Reviews in particular, they were also responsible for creating entries in our system linked from the library webpage describing why the particular database was canceled and alternatives (</a:t>
            </a:r>
            <a:r>
              <a:rPr lang="en-US" baseline="0" dirty="0" err="1"/>
              <a:t>LibAnswers</a:t>
            </a:r>
            <a:r>
              <a:rPr lang="en-US" baseline="0" dirty="0"/>
              <a:t> entries)</a:t>
            </a:r>
            <a:endParaRPr lang="en-US" dirty="0"/>
          </a:p>
          <a:p>
            <a:pPr lvl="1"/>
            <a:r>
              <a:rPr lang="en-US" dirty="0"/>
              <a:t>	3</a:t>
            </a:r>
            <a:r>
              <a:rPr lang="en-US" baseline="0" dirty="0"/>
              <a:t> </a:t>
            </a:r>
            <a:r>
              <a:rPr lang="en-US" dirty="0"/>
              <a:t>subject groups – STEM, Social Sciences, Arts and Humanities</a:t>
            </a:r>
          </a:p>
          <a:p>
            <a:pPr lvl="1"/>
            <a:r>
              <a:rPr lang="en-US" dirty="0"/>
              <a:t>            group input and decision making in such areas as big ticket purchases</a:t>
            </a:r>
          </a:p>
          <a:p>
            <a:pPr lvl="1"/>
            <a:endParaRPr lang="en-US" dirty="0"/>
          </a:p>
          <a:p>
            <a:pPr lvl="1"/>
            <a:r>
              <a:rPr lang="en-US" dirty="0" err="1"/>
              <a:t>InterLibrary</a:t>
            </a:r>
            <a:r>
              <a:rPr lang="en-US" dirty="0"/>
              <a:t> Loan – provided ILL data, particularly for package reviews</a:t>
            </a:r>
          </a:p>
          <a:p>
            <a:pPr lvl="1"/>
            <a:endParaRPr lang="en-US" dirty="0"/>
          </a:p>
          <a:p>
            <a:pPr lvl="1"/>
            <a:r>
              <a:rPr lang="en-US" dirty="0"/>
              <a:t>Worked collaboratively with ILL and selectors</a:t>
            </a:r>
          </a:p>
          <a:p>
            <a:endParaRPr lang="en-US" dirty="0"/>
          </a:p>
          <a:p>
            <a:r>
              <a:rPr lang="en-US" dirty="0"/>
              <a:t>Collection Strategies and Services</a:t>
            </a:r>
          </a:p>
          <a:p>
            <a:pPr lvl="1"/>
            <a:r>
              <a:rPr lang="en-US" dirty="0"/>
              <a:t>Acquisitions and Data Services – generated the workbooks with data from the acquisitions system (Aleph) and contacted</a:t>
            </a:r>
            <a:r>
              <a:rPr lang="en-US" baseline="0" dirty="0"/>
              <a:t> vendors</a:t>
            </a:r>
            <a:endParaRPr lang="en-US" dirty="0"/>
          </a:p>
          <a:p>
            <a:pPr marL="462458" lvl="1" defTabSz="924916">
              <a:defRPr/>
            </a:pPr>
            <a:r>
              <a:rPr lang="en-US" dirty="0"/>
              <a:t>Continuing Resources and Database Management – responsible for notifying vendors of cancellations, updating holdings records</a:t>
            </a:r>
            <a:r>
              <a:rPr lang="en-US" baseline="0" dirty="0"/>
              <a:t> in Aleph and (what else?) </a:t>
            </a:r>
            <a:endParaRPr lang="en-US" dirty="0"/>
          </a:p>
          <a:p>
            <a:pPr lvl="1"/>
            <a:r>
              <a:rPr lang="en-US" dirty="0"/>
              <a:t>Collection Development  - responsible</a:t>
            </a:r>
            <a:r>
              <a:rPr lang="en-US" baseline="0" dirty="0"/>
              <a:t> for identifying budget targets; communicating with CDC/individual subject specialists and campus and follow-up with vendors</a:t>
            </a:r>
            <a:endParaRPr lang="en-US" dirty="0"/>
          </a:p>
          <a:p>
            <a:pPr lvl="2"/>
            <a:r>
              <a:rPr lang="en-US" dirty="0"/>
              <a:t>Collection Development Council – consists</a:t>
            </a:r>
            <a:r>
              <a:rPr lang="en-US" baseline="0" dirty="0"/>
              <a:t> of </a:t>
            </a:r>
            <a:r>
              <a:rPr lang="en-US" dirty="0"/>
              <a:t>representatives from each of the subject groups, as well</a:t>
            </a:r>
            <a:r>
              <a:rPr lang="en-US" baseline="0" dirty="0"/>
              <a:t> as Acquisitions, Continuing Resources and CD </a:t>
            </a:r>
            <a:r>
              <a:rPr lang="en-US" dirty="0"/>
              <a:t> - membership</a:t>
            </a:r>
            <a:r>
              <a:rPr lang="en-US" baseline="0" dirty="0"/>
              <a:t> responsible for communicating with subject groups and reviewing/making decisions for interdisciplinary resources in both the database and journal reviews</a:t>
            </a:r>
          </a:p>
          <a:p>
            <a:pPr lvl="2"/>
            <a:endParaRPr lang="en-US" baseline="0" dirty="0"/>
          </a:p>
          <a:p>
            <a:pPr lvl="0"/>
            <a:endParaRPr lang="en-US" dirty="0"/>
          </a:p>
          <a:p>
            <a:endParaRPr lang="en-US" dirty="0"/>
          </a:p>
        </p:txBody>
      </p:sp>
      <p:sp>
        <p:nvSpPr>
          <p:cNvPr id="4" name="Slide Number Placeholder 3"/>
          <p:cNvSpPr>
            <a:spLocks noGrp="1"/>
          </p:cNvSpPr>
          <p:nvPr>
            <p:ph type="sldNum" sz="quarter" idx="10"/>
          </p:nvPr>
        </p:nvSpPr>
        <p:spPr/>
        <p:txBody>
          <a:bodyPr/>
          <a:lstStyle/>
          <a:p>
            <a:fld id="{C2C24C08-2CB3-4FF0-B1E0-26DF972B0DE4}" type="slidenum">
              <a:rPr lang="en-US" smtClean="0"/>
              <a:t>5</a:t>
            </a:fld>
            <a:endParaRPr lang="en-US"/>
          </a:p>
        </p:txBody>
      </p:sp>
    </p:spTree>
    <p:extLst>
      <p:ext uri="{BB962C8B-B14F-4D97-AF65-F5344CB8AC3E}">
        <p14:creationId xmlns:p14="http://schemas.microsoft.com/office/powerpoint/2010/main" val="3120389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66925" y="347663"/>
            <a:ext cx="2459038" cy="1382712"/>
          </a:xfrm>
        </p:spPr>
      </p:sp>
      <p:sp>
        <p:nvSpPr>
          <p:cNvPr id="3" name="Notes Placeholder 2"/>
          <p:cNvSpPr>
            <a:spLocks noGrp="1"/>
          </p:cNvSpPr>
          <p:nvPr>
            <p:ph type="body" idx="1"/>
          </p:nvPr>
        </p:nvSpPr>
        <p:spPr>
          <a:xfrm>
            <a:off x="601236" y="1730617"/>
            <a:ext cx="5560060" cy="7329533"/>
          </a:xfrm>
        </p:spPr>
        <p:txBody>
          <a:bodyPr/>
          <a:lstStyle/>
          <a:p>
            <a:r>
              <a:rPr lang="en-US" sz="1100" dirty="0"/>
              <a:t>One key goal of all our review projects is transparency. </a:t>
            </a:r>
          </a:p>
          <a:p>
            <a:r>
              <a:rPr lang="en-US" sz="1100" dirty="0"/>
              <a:t>This is realized in several ways. </a:t>
            </a:r>
          </a:p>
          <a:p>
            <a:pPr marL="231229" indent="-231229">
              <a:buAutoNum type="arabicParenR"/>
            </a:pPr>
            <a:r>
              <a:rPr lang="en-US" sz="1100" dirty="0"/>
              <a:t>all files associated with the review were made available to all subject specialists and Acquisitions and Collection Development personnel via an online file sharing service (box.umd.edu). Additionally, </a:t>
            </a:r>
          </a:p>
          <a:p>
            <a:pPr marL="231229" indent="-231229">
              <a:buAutoNum type="arabicParenR"/>
            </a:pPr>
            <a:r>
              <a:rPr lang="en-US" sz="1100" dirty="0"/>
              <a:t>In database reviews, Acquisitions creates and shares a “Databases to Be Canceled” spreadsheet which was made available via on the same online file sharing service. This spreadsheet contained information including the date when the database subscription ended (Subscription Period), and the date the vendor was notified of the database cancellation. It also included fields indicating which subject specialist would be responsible for creating a </a:t>
            </a:r>
            <a:r>
              <a:rPr lang="en-US" sz="1100" dirty="0" err="1"/>
              <a:t>LibAnswers</a:t>
            </a:r>
            <a:r>
              <a:rPr lang="en-US" sz="1100" dirty="0"/>
              <a:t> entry announcing the database cancellation, and a link to the </a:t>
            </a:r>
            <a:r>
              <a:rPr lang="en-US" sz="1100" dirty="0" err="1"/>
              <a:t>LibAnswers</a:t>
            </a:r>
            <a:r>
              <a:rPr lang="en-US" sz="1100" dirty="0"/>
              <a:t> entry once it was created. This spreadsheet was regularly updated as vendors were contacted and </a:t>
            </a:r>
            <a:r>
              <a:rPr lang="en-US" sz="1100" dirty="0" err="1"/>
              <a:t>LibAnswers</a:t>
            </a:r>
            <a:r>
              <a:rPr lang="en-US" sz="1100" dirty="0"/>
              <a:t> entries posted.</a:t>
            </a:r>
          </a:p>
          <a:p>
            <a:r>
              <a:rPr lang="en-US" sz="1100" dirty="0"/>
              <a:t>A further effort at transparency was in the methods used to notify the campus community of the cancellations. </a:t>
            </a:r>
          </a:p>
          <a:p>
            <a:endParaRPr lang="en-US" sz="1100" dirty="0"/>
          </a:p>
          <a:p>
            <a:r>
              <a:rPr lang="en-US" sz="1100" dirty="0"/>
              <a:t>Subject Specialists were responsible for sending direct notifications to their constituent faculty and students. Beyond this, </a:t>
            </a:r>
            <a:r>
              <a:rPr lang="en-US" sz="1100" dirty="0" err="1"/>
              <a:t>LibAnswers</a:t>
            </a:r>
            <a:r>
              <a:rPr lang="en-US" sz="1100" dirty="0"/>
              <a:t> was used as a broader means of explaining cancellations and point to equivalent products. </a:t>
            </a:r>
          </a:p>
          <a:p>
            <a:endParaRPr lang="en-US" sz="1100" dirty="0"/>
          </a:p>
          <a:p>
            <a:r>
              <a:rPr lang="en-US" sz="1100" dirty="0"/>
              <a:t>In the database review, CDC reviewed the list of cancelled databases and assigned a </a:t>
            </a:r>
            <a:r>
              <a:rPr lang="en-US" sz="1100" b="1" dirty="0" err="1"/>
              <a:t>LibAnswers</a:t>
            </a:r>
            <a:r>
              <a:rPr lang="en-US" sz="1100" b="1" dirty="0"/>
              <a:t> contact </a:t>
            </a:r>
            <a:r>
              <a:rPr lang="en-US" sz="1100" dirty="0"/>
              <a:t>(subject specialist) to each database canceled. This contact was responsible for creating an entry in </a:t>
            </a:r>
            <a:r>
              <a:rPr lang="en-US" sz="1100" dirty="0" err="1"/>
              <a:t>LibAnswers</a:t>
            </a:r>
            <a:r>
              <a:rPr lang="en-US" sz="1100" dirty="0"/>
              <a:t> indicating when the database would be canceled, alternative resources available (if any), and including a name and e-mail of an individual who could be contacted for more information. </a:t>
            </a:r>
          </a:p>
          <a:p>
            <a:r>
              <a:rPr lang="en-US" sz="1100" dirty="0"/>
              <a:t>A template and guidelines for </a:t>
            </a:r>
            <a:r>
              <a:rPr lang="en-US" sz="1100" dirty="0" err="1"/>
              <a:t>LibAnswers</a:t>
            </a:r>
            <a:r>
              <a:rPr lang="en-US" sz="1100" dirty="0"/>
              <a:t> was created and provided to subject specialists to assist them in this process. </a:t>
            </a:r>
          </a:p>
          <a:p>
            <a:endParaRPr lang="en-US" dirty="0"/>
          </a:p>
          <a:p>
            <a:r>
              <a:rPr lang="en-US" sz="1100" dirty="0"/>
              <a:t>As a means of informing patrons of the upcoming cancellation, </a:t>
            </a:r>
            <a:r>
              <a:rPr lang="en-US" sz="1100" dirty="0" err="1"/>
              <a:t>LibAnswers</a:t>
            </a:r>
            <a:r>
              <a:rPr lang="en-US" sz="1100" dirty="0"/>
              <a:t> entries were linked to the </a:t>
            </a:r>
            <a:r>
              <a:rPr lang="en-US" sz="1100" b="1" dirty="0"/>
              <a:t>canceled database in the Database A-to-Z list one month prior </a:t>
            </a:r>
            <a:r>
              <a:rPr lang="en-US" sz="1100" dirty="0"/>
              <a:t>to the cancellation date. Access to the database itself remained active in this one-month lead up period. Once the cancellation date had passed, access to the database itself ceased and all Database A-Z links pointed to the </a:t>
            </a:r>
            <a:r>
              <a:rPr lang="en-US" sz="1100" dirty="0" err="1"/>
              <a:t>LibAnswers</a:t>
            </a:r>
            <a:r>
              <a:rPr lang="en-US" sz="1100" dirty="0"/>
              <a:t> entry. </a:t>
            </a:r>
          </a:p>
          <a:p>
            <a:endParaRPr lang="en-US" sz="1100" dirty="0"/>
          </a:p>
          <a:p>
            <a:r>
              <a:rPr lang="en-US" sz="1000" dirty="0"/>
              <a:t>Serials review (2016 and 2017) – </a:t>
            </a:r>
            <a:r>
              <a:rPr lang="en-US" sz="1000" b="1" dirty="0"/>
              <a:t>communication letter drafted by myself and Associate Dean for Collection Strategies and Services for Subject Specialists to send out</a:t>
            </a:r>
          </a:p>
          <a:p>
            <a:r>
              <a:rPr lang="en-US" sz="1000" dirty="0"/>
              <a:t>Also included on a </a:t>
            </a:r>
            <a:r>
              <a:rPr lang="en-US" sz="1000" b="1" dirty="0"/>
              <a:t>special </a:t>
            </a:r>
            <a:r>
              <a:rPr lang="en-US" sz="1000" b="1" dirty="0" err="1"/>
              <a:t>LibGuide</a:t>
            </a:r>
            <a:r>
              <a:rPr lang="en-US" sz="1000" b="1" dirty="0"/>
              <a:t> created </a:t>
            </a:r>
            <a:r>
              <a:rPr lang="en-US" sz="1000" dirty="0"/>
              <a:t>for that purpose – which contained the list of titles under review and comment and later the final list. </a:t>
            </a:r>
          </a:p>
          <a:p>
            <a:r>
              <a:rPr lang="en-US" sz="1000" dirty="0"/>
              <a:t>For the fall 2017 package realignment – the final list of continuing titles was posted along with the memo</a:t>
            </a:r>
          </a:p>
          <a:p>
            <a:endParaRPr lang="en-US" sz="1000" dirty="0"/>
          </a:p>
          <a:p>
            <a:pPr defTabSz="924916">
              <a:defRPr/>
            </a:pPr>
            <a:r>
              <a:rPr lang="en-US" sz="1000" dirty="0"/>
              <a:t>Additional communication efforts </a:t>
            </a:r>
            <a:r>
              <a:rPr lang="en-US" sz="1000" b="1" dirty="0"/>
              <a:t>included library website announcements and individual </a:t>
            </a:r>
            <a:r>
              <a:rPr lang="en-US" sz="1000" b="1" dirty="0" err="1"/>
              <a:t>LibGuide</a:t>
            </a:r>
            <a:r>
              <a:rPr lang="en-US" sz="1000" b="1" dirty="0"/>
              <a:t> updates. </a:t>
            </a:r>
          </a:p>
          <a:p>
            <a:endParaRPr lang="en-US" sz="1100" dirty="0"/>
          </a:p>
          <a:p>
            <a:endParaRPr lang="en-US" sz="1100" dirty="0"/>
          </a:p>
        </p:txBody>
      </p:sp>
      <p:sp>
        <p:nvSpPr>
          <p:cNvPr id="4" name="Slide Number Placeholder 3"/>
          <p:cNvSpPr>
            <a:spLocks noGrp="1"/>
          </p:cNvSpPr>
          <p:nvPr>
            <p:ph type="sldNum" sz="quarter" idx="10"/>
          </p:nvPr>
        </p:nvSpPr>
        <p:spPr/>
        <p:txBody>
          <a:bodyPr/>
          <a:lstStyle/>
          <a:p>
            <a:fld id="{C2C24C08-2CB3-4FF0-B1E0-26DF972B0DE4}" type="slidenum">
              <a:rPr lang="en-US" smtClean="0"/>
              <a:t>6</a:t>
            </a:fld>
            <a:endParaRPr lang="en-US"/>
          </a:p>
        </p:txBody>
      </p:sp>
    </p:spTree>
    <p:extLst>
      <p:ext uri="{BB962C8B-B14F-4D97-AF65-F5344CB8AC3E}">
        <p14:creationId xmlns:p14="http://schemas.microsoft.com/office/powerpoint/2010/main" val="4009350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66925" y="347663"/>
            <a:ext cx="2459038" cy="1382712"/>
          </a:xfrm>
        </p:spPr>
      </p:sp>
      <p:sp>
        <p:nvSpPr>
          <p:cNvPr id="3" name="Notes Placeholder 2"/>
          <p:cNvSpPr>
            <a:spLocks noGrp="1"/>
          </p:cNvSpPr>
          <p:nvPr>
            <p:ph type="body" idx="1"/>
          </p:nvPr>
        </p:nvSpPr>
        <p:spPr>
          <a:xfrm>
            <a:off x="601236" y="1730617"/>
            <a:ext cx="5560060" cy="7329533"/>
          </a:xfrm>
        </p:spPr>
        <p:txBody>
          <a:bodyPr/>
          <a:lstStyle/>
          <a:p>
            <a:r>
              <a:rPr lang="en-US" dirty="0">
                <a:cs typeface="Calibri"/>
              </a:rPr>
              <a:t>Our first review using this process was a database review in 2016. </a:t>
            </a:r>
          </a:p>
          <a:p>
            <a:endParaRPr lang="en-US" dirty="0">
              <a:cs typeface="Calibri"/>
            </a:endParaRPr>
          </a:p>
          <a:p>
            <a:r>
              <a:rPr lang="en-US" dirty="0">
                <a:cs typeface="Calibri"/>
              </a:rPr>
              <a:t>Folks in Acquisitions, Continuing Resources and Collection Development decided what data was needed and the most effective way to deliver it.  </a:t>
            </a:r>
          </a:p>
          <a:p>
            <a:endParaRPr lang="en-US" dirty="0">
              <a:cs typeface="Calibri"/>
            </a:endParaRPr>
          </a:p>
          <a:p>
            <a:r>
              <a:rPr lang="en-US" dirty="0">
                <a:cs typeface="Calibri"/>
              </a:rPr>
              <a:t>We settle on using Excel – most of our data is already in this form and it was the most versatile.</a:t>
            </a:r>
          </a:p>
          <a:p>
            <a:endParaRPr lang="en-US" dirty="0">
              <a:cs typeface="Calibri"/>
            </a:endParaRPr>
          </a:p>
          <a:p>
            <a:r>
              <a:rPr lang="en-US" dirty="0"/>
              <a:t>Our subject librarians are grouped into subject collaboratives. We prepare the spreadsheets for these four groups. We always have a master that contains all the content. </a:t>
            </a:r>
            <a:endParaRPr lang="en-US" dirty="0">
              <a:cs typeface="Calibri"/>
            </a:endParaRPr>
          </a:p>
          <a:p>
            <a:r>
              <a:rPr lang="en-US" dirty="0">
                <a:ea typeface="+mn-lt"/>
                <a:cs typeface="+mn-lt"/>
              </a:rPr>
              <a:t/>
            </a:r>
            <a:br>
              <a:rPr lang="en-US" dirty="0">
                <a:ea typeface="+mn-lt"/>
                <a:cs typeface="+mn-lt"/>
              </a:rPr>
            </a:br>
            <a:r>
              <a:rPr lang="en-US" dirty="0">
                <a:cs typeface="Calibri"/>
              </a:rPr>
              <a:t>We chose Box (a file sharing service) because there was it was web-based and had no limit to the number of people who could access. </a:t>
            </a:r>
            <a:r>
              <a:rPr lang="en-US" dirty="0"/>
              <a:t>Used Box because allows for multiple users, version control, real time updates. </a:t>
            </a:r>
            <a:endParaRPr lang="en-US" dirty="0">
              <a:cs typeface="Calibri"/>
            </a:endParaRPr>
          </a:p>
          <a:p>
            <a:endParaRPr lang="en-US" dirty="0">
              <a:ea typeface="+mn-lt"/>
              <a:cs typeface="+mn-lt"/>
            </a:endParaRPr>
          </a:p>
          <a:p>
            <a:r>
              <a:rPr lang="en-US" dirty="0">
                <a:cs typeface="Calibri"/>
              </a:rPr>
              <a:t>CD manages the review process and is responsible for the instructions and deadlines.</a:t>
            </a:r>
          </a:p>
          <a:p>
            <a:endParaRPr lang="en-US">
              <a:cs typeface="Calibri"/>
            </a:endParaRPr>
          </a:p>
          <a:p>
            <a:r>
              <a:rPr lang="en-US" dirty="0" err="1">
                <a:cs typeface="Calibri"/>
              </a:rPr>
              <a:t>Acq</a:t>
            </a:r>
            <a:r>
              <a:rPr lang="en-US" dirty="0">
                <a:cs typeface="Calibri"/>
              </a:rPr>
              <a:t>/CR provided training on using </a:t>
            </a:r>
            <a:r>
              <a:rPr lang="en-US" dirty="0" err="1">
                <a:cs typeface="Calibri"/>
              </a:rPr>
              <a:t>Ebsonet</a:t>
            </a:r>
            <a:r>
              <a:rPr lang="en-US" dirty="0">
                <a:cs typeface="Calibri"/>
              </a:rPr>
              <a:t> (subscription management platform) , answered any questions about the data or resources, and provided additional information as requested.</a:t>
            </a:r>
          </a:p>
          <a:p>
            <a:endParaRPr lang="en-US" dirty="0">
              <a:cs typeface="Calibri"/>
            </a:endParaRPr>
          </a:p>
          <a:p>
            <a:r>
              <a:rPr lang="en-US" dirty="0">
                <a:cs typeface="Calibri"/>
              </a:rPr>
              <a:t>Subject libs have several weeks (4-8) to review and make decisions. </a:t>
            </a:r>
          </a:p>
          <a:p>
            <a:endParaRPr lang="en-US" dirty="0">
              <a:cs typeface="Calibri"/>
            </a:endParaRPr>
          </a:p>
          <a:p>
            <a:r>
              <a:rPr lang="en-US" dirty="0">
                <a:cs typeface="Calibri"/>
              </a:rPr>
              <a:t>Once deadline reached. CD and </a:t>
            </a:r>
            <a:r>
              <a:rPr lang="en-US" dirty="0" err="1">
                <a:cs typeface="Calibri"/>
              </a:rPr>
              <a:t>Acq</a:t>
            </a:r>
            <a:r>
              <a:rPr lang="en-US" dirty="0">
                <a:cs typeface="Calibri"/>
              </a:rPr>
              <a:t> compile the decisions, discuss and finalize with CDC. </a:t>
            </a:r>
          </a:p>
          <a:p>
            <a:endParaRPr lang="en-US" dirty="0">
              <a:cs typeface="Calibri"/>
            </a:endParaRPr>
          </a:p>
          <a:p>
            <a:r>
              <a:rPr lang="en-US" dirty="0" err="1">
                <a:cs typeface="Calibri"/>
              </a:rPr>
              <a:t>Acq</a:t>
            </a:r>
            <a:r>
              <a:rPr lang="en-US" dirty="0">
                <a:cs typeface="Calibri"/>
              </a:rPr>
              <a:t>/CR </a:t>
            </a:r>
            <a:r>
              <a:rPr lang="en-US" dirty="0" err="1">
                <a:cs typeface="Calibri"/>
              </a:rPr>
              <a:t>notifty</a:t>
            </a:r>
            <a:r>
              <a:rPr lang="en-US" dirty="0">
                <a:cs typeface="Calibri"/>
              </a:rPr>
              <a:t> vendors of cancellations and update info ILS. </a:t>
            </a:r>
            <a:endParaRPr lang="en-US" dirty="0"/>
          </a:p>
          <a:p>
            <a:endParaRPr lang="en-US" dirty="0">
              <a:cs typeface="Calibri"/>
            </a:endParaRPr>
          </a:p>
        </p:txBody>
      </p:sp>
      <p:sp>
        <p:nvSpPr>
          <p:cNvPr id="4" name="Slide Number Placeholder 3"/>
          <p:cNvSpPr>
            <a:spLocks noGrp="1"/>
          </p:cNvSpPr>
          <p:nvPr>
            <p:ph type="sldNum" sz="quarter" idx="10"/>
          </p:nvPr>
        </p:nvSpPr>
        <p:spPr/>
        <p:txBody>
          <a:bodyPr/>
          <a:lstStyle/>
          <a:p>
            <a:fld id="{C2C24C08-2CB3-4FF0-B1E0-26DF972B0DE4}" type="slidenum">
              <a:rPr lang="en-US" smtClean="0"/>
              <a:t>7</a:t>
            </a:fld>
            <a:endParaRPr lang="en-US"/>
          </a:p>
        </p:txBody>
      </p:sp>
    </p:spTree>
    <p:extLst>
      <p:ext uri="{BB962C8B-B14F-4D97-AF65-F5344CB8AC3E}">
        <p14:creationId xmlns:p14="http://schemas.microsoft.com/office/powerpoint/2010/main" val="3220172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Comes from ILS (Aleph). We have a weekly report that pulls the order history for our continuing resources. </a:t>
            </a:r>
            <a:endParaRPr lang="en-US" dirty="0"/>
          </a:p>
          <a:p>
            <a:endParaRPr lang="en-US" dirty="0">
              <a:cs typeface="Calibri"/>
            </a:endParaRPr>
          </a:p>
          <a:p>
            <a:r>
              <a:rPr lang="en-US" dirty="0">
                <a:cs typeface="Calibri"/>
              </a:rPr>
              <a:t>Additional data depends on the type of review database or serials</a:t>
            </a:r>
          </a:p>
          <a:p>
            <a:endParaRPr lang="en-US" dirty="0">
              <a:cs typeface="Calibri"/>
            </a:endParaRPr>
          </a:p>
        </p:txBody>
      </p:sp>
      <p:sp>
        <p:nvSpPr>
          <p:cNvPr id="4" name="Slide Number Placeholder 3"/>
          <p:cNvSpPr>
            <a:spLocks noGrp="1"/>
          </p:cNvSpPr>
          <p:nvPr>
            <p:ph type="sldNum" sz="quarter" idx="10"/>
          </p:nvPr>
        </p:nvSpPr>
        <p:spPr/>
        <p:txBody>
          <a:bodyPr/>
          <a:lstStyle/>
          <a:p>
            <a:fld id="{C2C24C08-2CB3-4FF0-B1E0-26DF972B0DE4}" type="slidenum">
              <a:rPr lang="en-US" smtClean="0"/>
              <a:t>8</a:t>
            </a:fld>
            <a:endParaRPr lang="en-US"/>
          </a:p>
        </p:txBody>
      </p:sp>
    </p:spTree>
    <p:extLst>
      <p:ext uri="{BB962C8B-B14F-4D97-AF65-F5344CB8AC3E}">
        <p14:creationId xmlns:p14="http://schemas.microsoft.com/office/powerpoint/2010/main" val="2827289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For databases we add (see slide)</a:t>
            </a:r>
          </a:p>
          <a:p>
            <a:endParaRPr lang="en-US" dirty="0">
              <a:cs typeface="Calibri"/>
            </a:endParaRPr>
          </a:p>
          <a:p>
            <a:r>
              <a:rPr lang="en-US" dirty="0">
                <a:cs typeface="Calibri"/>
              </a:rPr>
              <a:t>Statistics - </a:t>
            </a:r>
            <a:r>
              <a:rPr lang="en-US" dirty="0"/>
              <a:t> For database we started off using the "total searches" or "regular searches" since most COUNTER and non-COUNTER reports provide those. For Databases - DB1, PR1, and NCC. sometimes JR1 and BR1.</a:t>
            </a:r>
            <a:endParaRPr lang="en-US" dirty="0">
              <a:cs typeface="Calibri"/>
            </a:endParaRPr>
          </a:p>
          <a:p>
            <a:r>
              <a:rPr lang="en-US" dirty="0">
                <a:cs typeface="Calibri"/>
              </a:rPr>
              <a:t>And calculate CPU on that.</a:t>
            </a:r>
          </a:p>
          <a:p>
            <a:endParaRPr lang="en-US" dirty="0">
              <a:cs typeface="Calibri"/>
            </a:endParaRPr>
          </a:p>
          <a:p>
            <a:r>
              <a:rPr lang="en-US" dirty="0">
                <a:cs typeface="Calibri"/>
              </a:rPr>
              <a:t>For latest review, after request from sub libs, included result clicks and records views.</a:t>
            </a:r>
          </a:p>
        </p:txBody>
      </p:sp>
      <p:sp>
        <p:nvSpPr>
          <p:cNvPr id="4" name="Slide Number Placeholder 3"/>
          <p:cNvSpPr>
            <a:spLocks noGrp="1"/>
          </p:cNvSpPr>
          <p:nvPr>
            <p:ph type="sldNum" sz="quarter" idx="10"/>
          </p:nvPr>
        </p:nvSpPr>
        <p:spPr/>
        <p:txBody>
          <a:bodyPr/>
          <a:lstStyle/>
          <a:p>
            <a:fld id="{C2C24C08-2CB3-4FF0-B1E0-26DF972B0DE4}" type="slidenum">
              <a:rPr lang="en-US" smtClean="0"/>
              <a:t>9</a:t>
            </a:fld>
            <a:endParaRPr lang="en-US"/>
          </a:p>
        </p:txBody>
      </p:sp>
    </p:spTree>
    <p:extLst>
      <p:ext uri="{BB962C8B-B14F-4D97-AF65-F5344CB8AC3E}">
        <p14:creationId xmlns:p14="http://schemas.microsoft.com/office/powerpoint/2010/main" val="28727964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5/8/2018</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5/8/2018</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THE ONLY CONSTANT IS CHANGE: Adapting for the E-resources Environment</a:t>
            </a:r>
          </a:p>
        </p:txBody>
      </p:sp>
      <p:sp>
        <p:nvSpPr>
          <p:cNvPr id="3" name="Subtitle 2"/>
          <p:cNvSpPr>
            <a:spLocks noGrp="1"/>
          </p:cNvSpPr>
          <p:nvPr>
            <p:ph type="subTitle" idx="1"/>
          </p:nvPr>
        </p:nvSpPr>
        <p:spPr/>
        <p:txBody>
          <a:bodyPr/>
          <a:lstStyle/>
          <a:p>
            <a:r>
              <a:rPr lang="en-US" dirty="0"/>
              <a:t>Leigh Ann </a:t>
            </a:r>
            <a:r>
              <a:rPr lang="en-US" dirty="0" err="1"/>
              <a:t>DePope</a:t>
            </a:r>
            <a:r>
              <a:rPr lang="en-US" dirty="0"/>
              <a:t>, Maggie Saponaro and Kelley O’Neal</a:t>
            </a:r>
          </a:p>
          <a:p>
            <a:r>
              <a:rPr lang="en-US" dirty="0"/>
              <a:t>MLA/DLA Conference</a:t>
            </a:r>
          </a:p>
          <a:p>
            <a:r>
              <a:rPr lang="en-US" dirty="0"/>
              <a:t>May 3, 2018</a:t>
            </a:r>
          </a:p>
          <a:p>
            <a:endParaRPr lang="en-US" dirty="0"/>
          </a:p>
          <a:p>
            <a:endParaRPr lang="en-US" dirty="0"/>
          </a:p>
        </p:txBody>
      </p:sp>
    </p:spTree>
    <p:extLst>
      <p:ext uri="{BB962C8B-B14F-4D97-AF65-F5344CB8AC3E}">
        <p14:creationId xmlns:p14="http://schemas.microsoft.com/office/powerpoint/2010/main" val="1834810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for Journals</a:t>
            </a:r>
          </a:p>
        </p:txBody>
      </p:sp>
      <p:sp>
        <p:nvSpPr>
          <p:cNvPr id="3" name="Content Placeholder 2"/>
          <p:cNvSpPr>
            <a:spLocks noGrp="1"/>
          </p:cNvSpPr>
          <p:nvPr>
            <p:ph idx="1"/>
          </p:nvPr>
        </p:nvSpPr>
        <p:spPr/>
        <p:txBody>
          <a:bodyPr>
            <a:normAutofit/>
          </a:bodyPr>
          <a:lstStyle/>
          <a:p>
            <a:r>
              <a:rPr lang="en-US" sz="1800" dirty="0"/>
              <a:t>Basic  Data</a:t>
            </a:r>
          </a:p>
          <a:p>
            <a:r>
              <a:rPr lang="en-US" sz="1800" dirty="0"/>
              <a:t>ISSN</a:t>
            </a:r>
          </a:p>
          <a:p>
            <a:r>
              <a:rPr lang="en-US" dirty="0"/>
              <a:t>Subscription Period</a:t>
            </a:r>
          </a:p>
          <a:p>
            <a:r>
              <a:rPr lang="en-US" dirty="0"/>
              <a:t>Format</a:t>
            </a:r>
          </a:p>
          <a:p>
            <a:r>
              <a:rPr lang="en-US" dirty="0"/>
              <a:t>Collection/Location</a:t>
            </a:r>
          </a:p>
          <a:p>
            <a:r>
              <a:rPr lang="en-US" dirty="0"/>
              <a:t>Call Number</a:t>
            </a:r>
          </a:p>
          <a:p>
            <a:r>
              <a:rPr lang="en-US" sz="1800" dirty="0"/>
              <a:t>Usage Statistics*</a:t>
            </a:r>
          </a:p>
          <a:p>
            <a:r>
              <a:rPr lang="en-US" dirty="0"/>
              <a:t>Notes</a:t>
            </a:r>
            <a:endParaRPr lang="en-US" sz="1800" dirty="0"/>
          </a:p>
        </p:txBody>
      </p:sp>
      <p:pic>
        <p:nvPicPr>
          <p:cNvPr id="7" name="Picture 6">
            <a:extLst>
              <a:ext uri="{FF2B5EF4-FFF2-40B4-BE49-F238E27FC236}">
                <a16:creationId xmlns:a16="http://schemas.microsoft.com/office/drawing/2014/main" id="{9613F52F-F715-4550-9056-F876724A1A42}"/>
              </a:ext>
            </a:extLst>
          </p:cNvPr>
          <p:cNvPicPr>
            <a:picLocks noChangeAspect="1"/>
          </p:cNvPicPr>
          <p:nvPr/>
        </p:nvPicPr>
        <p:blipFill>
          <a:blip r:embed="rId3"/>
          <a:stretch>
            <a:fillRect/>
          </a:stretch>
        </p:blipFill>
        <p:spPr>
          <a:xfrm>
            <a:off x="4010024" y="2019300"/>
            <a:ext cx="7496175" cy="2819400"/>
          </a:xfrm>
          <a:prstGeom prst="rect">
            <a:avLst/>
          </a:prstGeom>
        </p:spPr>
      </p:pic>
    </p:spTree>
    <p:extLst>
      <p:ext uri="{BB962C8B-B14F-4D97-AF65-F5344CB8AC3E}">
        <p14:creationId xmlns:p14="http://schemas.microsoft.com/office/powerpoint/2010/main" val="2106303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495300"/>
            <a:ext cx="10131425" cy="1456267"/>
          </a:xfrm>
        </p:spPr>
        <p:txBody>
          <a:bodyPr/>
          <a:lstStyle/>
          <a:p>
            <a:r>
              <a:rPr lang="en-US" dirty="0"/>
              <a:t>Decisions</a:t>
            </a:r>
            <a:br>
              <a:rPr lang="en-US" dirty="0"/>
            </a:br>
            <a:endParaRPr lang="en-US" dirty="0"/>
          </a:p>
        </p:txBody>
      </p:sp>
      <p:pic>
        <p:nvPicPr>
          <p:cNvPr id="6" name="Picture 5">
            <a:extLst>
              <a:ext uri="{FF2B5EF4-FFF2-40B4-BE49-F238E27FC236}">
                <a16:creationId xmlns:a16="http://schemas.microsoft.com/office/drawing/2014/main" id="{4E07F25B-A665-457A-B053-6E7B7BBA0889}"/>
              </a:ext>
            </a:extLst>
          </p:cNvPr>
          <p:cNvPicPr>
            <a:picLocks noChangeAspect="1"/>
          </p:cNvPicPr>
          <p:nvPr/>
        </p:nvPicPr>
        <p:blipFill>
          <a:blip r:embed="rId3"/>
          <a:stretch>
            <a:fillRect/>
          </a:stretch>
        </p:blipFill>
        <p:spPr>
          <a:xfrm>
            <a:off x="499009" y="1575858"/>
            <a:ext cx="6778448" cy="4786842"/>
          </a:xfrm>
          <a:prstGeom prst="rect">
            <a:avLst/>
          </a:prstGeom>
        </p:spPr>
      </p:pic>
      <p:pic>
        <p:nvPicPr>
          <p:cNvPr id="9" name="Picture 8">
            <a:extLst>
              <a:ext uri="{FF2B5EF4-FFF2-40B4-BE49-F238E27FC236}">
                <a16:creationId xmlns:a16="http://schemas.microsoft.com/office/drawing/2014/main" id="{0464EA79-FD07-430A-A608-34728A00914C}"/>
              </a:ext>
            </a:extLst>
          </p:cNvPr>
          <p:cNvPicPr>
            <a:picLocks noChangeAspect="1"/>
          </p:cNvPicPr>
          <p:nvPr/>
        </p:nvPicPr>
        <p:blipFill>
          <a:blip r:embed="rId4"/>
          <a:stretch>
            <a:fillRect/>
          </a:stretch>
        </p:blipFill>
        <p:spPr>
          <a:xfrm>
            <a:off x="5292001" y="903861"/>
            <a:ext cx="5895975" cy="5629275"/>
          </a:xfrm>
          <a:prstGeom prst="rect">
            <a:avLst/>
          </a:prstGeom>
        </p:spPr>
      </p:pic>
      <p:sp>
        <p:nvSpPr>
          <p:cNvPr id="3" name="TextBox 2">
            <a:extLst>
              <a:ext uri="{FF2B5EF4-FFF2-40B4-BE49-F238E27FC236}">
                <a16:creationId xmlns:a16="http://schemas.microsoft.com/office/drawing/2014/main" id="{888FBD9B-16F0-42C2-95BB-73E7D48B8835}"/>
              </a:ext>
            </a:extLst>
          </p:cNvPr>
          <p:cNvSpPr txBox="1"/>
          <p:nvPr/>
        </p:nvSpPr>
        <p:spPr>
          <a:xfrm>
            <a:off x="3048000" y="3200400"/>
            <a:ext cx="6096000" cy="43088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Arial"/>
                <a:cs typeface="Arial"/>
              </a:rPr>
              <a:t>To the order data, we added other data such as usage statistics and columns to collect feedback and decisions. </a:t>
            </a:r>
            <a:endParaRPr lang="en-US"/>
          </a:p>
        </p:txBody>
      </p:sp>
    </p:spTree>
    <p:extLst>
      <p:ext uri="{BB962C8B-B14F-4D97-AF65-F5344CB8AC3E}">
        <p14:creationId xmlns:p14="http://schemas.microsoft.com/office/powerpoint/2010/main" val="2331640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Roles</a:t>
            </a:r>
          </a:p>
        </p:txBody>
      </p:sp>
      <p:sp>
        <p:nvSpPr>
          <p:cNvPr id="3" name="Content Placeholder 2"/>
          <p:cNvSpPr>
            <a:spLocks noGrp="1"/>
          </p:cNvSpPr>
          <p:nvPr>
            <p:ph idx="1"/>
          </p:nvPr>
        </p:nvSpPr>
        <p:spPr/>
        <p:txBody>
          <a:bodyPr/>
          <a:lstStyle/>
          <a:p>
            <a:r>
              <a:rPr lang="en-US" dirty="0"/>
              <a:t>Selector</a:t>
            </a:r>
          </a:p>
          <a:p>
            <a:r>
              <a:rPr lang="en-US" dirty="0"/>
              <a:t>Social Sciences and STEM Groups</a:t>
            </a:r>
          </a:p>
          <a:p>
            <a:r>
              <a:rPr lang="en-US" dirty="0"/>
              <a:t>Collection Development Council</a:t>
            </a:r>
          </a:p>
        </p:txBody>
      </p:sp>
      <p:pic>
        <p:nvPicPr>
          <p:cNvPr id="4" name="Picture 3"/>
          <p:cNvPicPr>
            <a:picLocks noChangeAspect="1"/>
          </p:cNvPicPr>
          <p:nvPr/>
        </p:nvPicPr>
        <p:blipFill>
          <a:blip r:embed="rId3"/>
          <a:stretch>
            <a:fillRect/>
          </a:stretch>
        </p:blipFill>
        <p:spPr>
          <a:xfrm>
            <a:off x="6065042" y="4183591"/>
            <a:ext cx="3276600" cy="1390650"/>
          </a:xfrm>
          <a:prstGeom prst="rect">
            <a:avLst/>
          </a:prstGeom>
        </p:spPr>
      </p:pic>
      <p:pic>
        <p:nvPicPr>
          <p:cNvPr id="6" name="Picture 5"/>
          <p:cNvPicPr>
            <a:picLocks noChangeAspect="1"/>
          </p:cNvPicPr>
          <p:nvPr/>
        </p:nvPicPr>
        <p:blipFill>
          <a:blip r:embed="rId4"/>
          <a:stretch>
            <a:fillRect/>
          </a:stretch>
        </p:blipFill>
        <p:spPr>
          <a:xfrm>
            <a:off x="6288879" y="1337733"/>
            <a:ext cx="2828925" cy="2285771"/>
          </a:xfrm>
          <a:prstGeom prst="rect">
            <a:avLst/>
          </a:prstGeom>
        </p:spPr>
      </p:pic>
    </p:spTree>
    <p:extLst>
      <p:ext uri="{BB962C8B-B14F-4D97-AF65-F5344CB8AC3E}">
        <p14:creationId xmlns:p14="http://schemas.microsoft.com/office/powerpoint/2010/main" val="2825657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Selector Review Process</a:t>
            </a:r>
          </a:p>
        </p:txBody>
      </p:sp>
      <p:sp>
        <p:nvSpPr>
          <p:cNvPr id="3" name="Content Placeholder 2"/>
          <p:cNvSpPr>
            <a:spLocks noGrp="1"/>
          </p:cNvSpPr>
          <p:nvPr>
            <p:ph idx="1"/>
          </p:nvPr>
        </p:nvSpPr>
        <p:spPr/>
        <p:txBody>
          <a:bodyPr>
            <a:normAutofit/>
          </a:bodyPr>
          <a:lstStyle/>
          <a:p>
            <a:r>
              <a:rPr lang="en-US" dirty="0"/>
              <a:t>Reduction target assigned</a:t>
            </a:r>
          </a:p>
          <a:p>
            <a:r>
              <a:rPr lang="en-US" dirty="0"/>
              <a:t>Supporting data provided</a:t>
            </a:r>
          </a:p>
          <a:p>
            <a:r>
              <a:rPr lang="en-US" dirty="0"/>
              <a:t>Decisions made individually </a:t>
            </a:r>
          </a:p>
          <a:p>
            <a:r>
              <a:rPr lang="en-US" dirty="0"/>
              <a:t>Group discussion for final decisions</a:t>
            </a:r>
          </a:p>
          <a:p>
            <a:r>
              <a:rPr lang="en-US" dirty="0"/>
              <a:t>Report back to Collection Development Council</a:t>
            </a:r>
          </a:p>
          <a:p>
            <a:r>
              <a:rPr lang="en-US" dirty="0"/>
              <a:t>Final decisions</a:t>
            </a:r>
          </a:p>
          <a:p>
            <a:endParaRPr lang="en-US" dirty="0"/>
          </a:p>
          <a:p>
            <a:pPr marL="0" indent="0">
              <a:buNone/>
            </a:pPr>
            <a:r>
              <a:rPr lang="en-US" dirty="0"/>
              <a:t>* Communication is key</a:t>
            </a:r>
          </a:p>
        </p:txBody>
      </p:sp>
      <p:pic>
        <p:nvPicPr>
          <p:cNvPr id="4" name="Picture 3"/>
          <p:cNvPicPr>
            <a:picLocks noChangeAspect="1"/>
          </p:cNvPicPr>
          <p:nvPr/>
        </p:nvPicPr>
        <p:blipFill>
          <a:blip r:embed="rId3"/>
          <a:stretch>
            <a:fillRect/>
          </a:stretch>
        </p:blipFill>
        <p:spPr>
          <a:xfrm>
            <a:off x="6743700" y="3099858"/>
            <a:ext cx="2628900" cy="1733550"/>
          </a:xfrm>
          <a:prstGeom prst="rect">
            <a:avLst/>
          </a:prstGeom>
        </p:spPr>
      </p:pic>
    </p:spTree>
    <p:extLst>
      <p:ext uri="{BB962C8B-B14F-4D97-AF65-F5344CB8AC3E}">
        <p14:creationId xmlns:p14="http://schemas.microsoft.com/office/powerpoint/2010/main" val="3813265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Serials Vs Databases</a:t>
            </a:r>
          </a:p>
        </p:txBody>
      </p:sp>
      <p:sp>
        <p:nvSpPr>
          <p:cNvPr id="3" name="Content Placeholder 2"/>
          <p:cNvSpPr>
            <a:spLocks noGrp="1"/>
          </p:cNvSpPr>
          <p:nvPr>
            <p:ph idx="1"/>
          </p:nvPr>
        </p:nvSpPr>
        <p:spPr/>
        <p:txBody>
          <a:bodyPr>
            <a:normAutofit/>
          </a:bodyPr>
          <a:lstStyle/>
          <a:p>
            <a:r>
              <a:rPr lang="en-US" dirty="0"/>
              <a:t>Process is mostly the same</a:t>
            </a:r>
          </a:p>
          <a:p>
            <a:r>
              <a:rPr lang="en-US" dirty="0"/>
              <a:t>Additional serials considerations</a:t>
            </a:r>
          </a:p>
          <a:p>
            <a:pPr lvl="1"/>
            <a:r>
              <a:rPr lang="en-US" dirty="0"/>
              <a:t>ILL</a:t>
            </a:r>
          </a:p>
          <a:p>
            <a:pPr lvl="1"/>
            <a:r>
              <a:rPr lang="en-US" dirty="0"/>
              <a:t>Package deals</a:t>
            </a:r>
          </a:p>
          <a:p>
            <a:pPr lvl="1"/>
            <a:r>
              <a:rPr lang="en-US" dirty="0"/>
              <a:t>Impact, citations, UMD publications</a:t>
            </a:r>
          </a:p>
          <a:p>
            <a:pPr lvl="1"/>
            <a:r>
              <a:rPr lang="en-US" dirty="0" err="1"/>
              <a:t>EBSCOnet</a:t>
            </a:r>
            <a:endParaRPr lang="en-US" dirty="0"/>
          </a:p>
          <a:p>
            <a:r>
              <a:rPr lang="en-US" dirty="0"/>
              <a:t>Reduction amount</a:t>
            </a:r>
          </a:p>
          <a:p>
            <a:pPr lvl="1"/>
            <a:r>
              <a:rPr lang="en-US" dirty="0"/>
              <a:t>Databases have a dollar amount</a:t>
            </a:r>
          </a:p>
          <a:p>
            <a:pPr lvl="1"/>
            <a:r>
              <a:rPr lang="en-US" dirty="0"/>
              <a:t>Serials have percentage reduction tiers</a:t>
            </a:r>
          </a:p>
          <a:p>
            <a:endParaRPr lang="en-US" dirty="0"/>
          </a:p>
        </p:txBody>
      </p:sp>
      <p:pic>
        <p:nvPicPr>
          <p:cNvPr id="4" name="Picture 3"/>
          <p:cNvPicPr>
            <a:picLocks noChangeAspect="1"/>
          </p:cNvPicPr>
          <p:nvPr/>
        </p:nvPicPr>
        <p:blipFill>
          <a:blip r:embed="rId3"/>
          <a:stretch>
            <a:fillRect/>
          </a:stretch>
        </p:blipFill>
        <p:spPr>
          <a:xfrm>
            <a:off x="6736211" y="3952875"/>
            <a:ext cx="2486025" cy="1838325"/>
          </a:xfrm>
          <a:prstGeom prst="rect">
            <a:avLst/>
          </a:prstGeom>
        </p:spPr>
      </p:pic>
      <p:pic>
        <p:nvPicPr>
          <p:cNvPr id="5" name="Picture 4"/>
          <p:cNvPicPr>
            <a:picLocks noChangeAspect="1"/>
          </p:cNvPicPr>
          <p:nvPr/>
        </p:nvPicPr>
        <p:blipFill>
          <a:blip r:embed="rId4"/>
          <a:stretch>
            <a:fillRect/>
          </a:stretch>
        </p:blipFill>
        <p:spPr>
          <a:xfrm>
            <a:off x="6680198" y="1913467"/>
            <a:ext cx="2598053" cy="1514475"/>
          </a:xfrm>
          <a:prstGeom prst="rect">
            <a:avLst/>
          </a:prstGeom>
        </p:spPr>
      </p:pic>
    </p:spTree>
    <p:extLst>
      <p:ext uri="{BB962C8B-B14F-4D97-AF65-F5344CB8AC3E}">
        <p14:creationId xmlns:p14="http://schemas.microsoft.com/office/powerpoint/2010/main" val="449632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EBSCOnet</a:t>
            </a:r>
            <a:endParaRPr lang="en-US" dirty="0"/>
          </a:p>
        </p:txBody>
      </p:sp>
      <p:grpSp>
        <p:nvGrpSpPr>
          <p:cNvPr id="4" name="Group 3"/>
          <p:cNvGrpSpPr/>
          <p:nvPr/>
        </p:nvGrpSpPr>
        <p:grpSpPr>
          <a:xfrm>
            <a:off x="1943101" y="1703070"/>
            <a:ext cx="8091858" cy="4937760"/>
            <a:chOff x="523572" y="898470"/>
            <a:chExt cx="8091858" cy="4937760"/>
          </a:xfrm>
        </p:grpSpPr>
        <p:pic>
          <p:nvPicPr>
            <p:cNvPr id="5" name="Picture 4"/>
            <p:cNvPicPr>
              <a:picLocks noChangeAspect="1"/>
            </p:cNvPicPr>
            <p:nvPr/>
          </p:nvPicPr>
          <p:blipFill>
            <a:blip r:embed="rId3"/>
            <a:stretch>
              <a:fillRect/>
            </a:stretch>
          </p:blipFill>
          <p:spPr>
            <a:xfrm>
              <a:off x="523572" y="898470"/>
              <a:ext cx="8091858" cy="4937760"/>
            </a:xfrm>
            <a:prstGeom prst="rect">
              <a:avLst/>
            </a:prstGeom>
          </p:spPr>
        </p:pic>
        <p:sp>
          <p:nvSpPr>
            <p:cNvPr id="6" name="Rounded Rectangle 5"/>
            <p:cNvSpPr>
              <a:spLocks/>
            </p:cNvSpPr>
            <p:nvPr/>
          </p:nvSpPr>
          <p:spPr>
            <a:xfrm>
              <a:off x="566738" y="2857500"/>
              <a:ext cx="915474" cy="90488"/>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uFillTx/>
                </a:defRPr>
              </a:defPPr>
              <a:lvl1pPr marL="0" algn="l" defTabSz="457200" rtl="0" eaLnBrk="1" latinLnBrk="0" hangingPunct="1">
                <a:defRPr sz="1800" kern="1200">
                  <a:solidFill>
                    <a:schemeClr val="lt1"/>
                  </a:solidFill>
                  <a:uFillTx/>
                  <a:latin typeface="+mn-lt"/>
                  <a:ea typeface="+mn-ea"/>
                  <a:cs typeface="+mn-cs"/>
                </a:defRPr>
              </a:lvl1pPr>
              <a:lvl2pPr marL="457200" algn="l" defTabSz="457200" rtl="0" eaLnBrk="1" latinLnBrk="0" hangingPunct="1">
                <a:defRPr sz="1800" kern="1200">
                  <a:solidFill>
                    <a:schemeClr val="lt1"/>
                  </a:solidFill>
                  <a:uFillTx/>
                  <a:latin typeface="+mn-lt"/>
                  <a:ea typeface="+mn-ea"/>
                  <a:cs typeface="+mn-cs"/>
                </a:defRPr>
              </a:lvl2pPr>
              <a:lvl3pPr marL="914400" algn="l" defTabSz="457200" rtl="0" eaLnBrk="1" latinLnBrk="0" hangingPunct="1">
                <a:defRPr sz="1800" kern="1200">
                  <a:solidFill>
                    <a:schemeClr val="lt1"/>
                  </a:solidFill>
                  <a:uFillTx/>
                  <a:latin typeface="+mn-lt"/>
                  <a:ea typeface="+mn-ea"/>
                  <a:cs typeface="+mn-cs"/>
                </a:defRPr>
              </a:lvl3pPr>
              <a:lvl4pPr marL="1371600" algn="l" defTabSz="457200" rtl="0" eaLnBrk="1" latinLnBrk="0" hangingPunct="1">
                <a:defRPr sz="1800" kern="1200">
                  <a:solidFill>
                    <a:schemeClr val="lt1"/>
                  </a:solidFill>
                  <a:uFillTx/>
                  <a:latin typeface="+mn-lt"/>
                  <a:ea typeface="+mn-ea"/>
                  <a:cs typeface="+mn-cs"/>
                </a:defRPr>
              </a:lvl4pPr>
              <a:lvl5pPr marL="1828800" algn="l" defTabSz="457200" rtl="0" eaLnBrk="1" latinLnBrk="0" hangingPunct="1">
                <a:defRPr sz="1800" kern="1200">
                  <a:solidFill>
                    <a:schemeClr val="lt1"/>
                  </a:solidFill>
                  <a:uFillTx/>
                  <a:latin typeface="+mn-lt"/>
                  <a:ea typeface="+mn-ea"/>
                  <a:cs typeface="+mn-cs"/>
                </a:defRPr>
              </a:lvl5pPr>
              <a:lvl6pPr marL="2286000" algn="l" defTabSz="457200" rtl="0" eaLnBrk="1" latinLnBrk="0" hangingPunct="1">
                <a:defRPr sz="1800" kern="1200">
                  <a:solidFill>
                    <a:schemeClr val="lt1"/>
                  </a:solidFill>
                  <a:uFillTx/>
                  <a:latin typeface="+mn-lt"/>
                  <a:ea typeface="+mn-ea"/>
                  <a:cs typeface="+mn-cs"/>
                </a:defRPr>
              </a:lvl6pPr>
              <a:lvl7pPr marL="2743200" algn="l" defTabSz="457200" rtl="0" eaLnBrk="1" latinLnBrk="0" hangingPunct="1">
                <a:defRPr sz="1800" kern="1200">
                  <a:solidFill>
                    <a:schemeClr val="lt1"/>
                  </a:solidFill>
                  <a:uFillTx/>
                  <a:latin typeface="+mn-lt"/>
                  <a:ea typeface="+mn-ea"/>
                  <a:cs typeface="+mn-cs"/>
                </a:defRPr>
              </a:lvl7pPr>
              <a:lvl8pPr marL="3200400" algn="l" defTabSz="457200" rtl="0" eaLnBrk="1" latinLnBrk="0" hangingPunct="1">
                <a:defRPr sz="1800" kern="1200">
                  <a:solidFill>
                    <a:schemeClr val="lt1"/>
                  </a:solidFill>
                  <a:uFillTx/>
                  <a:latin typeface="+mn-lt"/>
                  <a:ea typeface="+mn-ea"/>
                  <a:cs typeface="+mn-cs"/>
                </a:defRPr>
              </a:lvl8pPr>
              <a:lvl9pPr marL="3657600" algn="l" defTabSz="457200" rtl="0" eaLnBrk="1" latinLnBrk="0" hangingPunct="1">
                <a:defRPr sz="1800" kern="1200">
                  <a:solidFill>
                    <a:schemeClr val="lt1"/>
                  </a:solidFill>
                  <a:uFillTx/>
                  <a:latin typeface="+mn-lt"/>
                  <a:ea typeface="+mn-ea"/>
                  <a:cs typeface="+mn-cs"/>
                </a:defRPr>
              </a:lvl9pPr>
            </a:lstStyle>
            <a:p>
              <a:pPr algn="ctr"/>
              <a:endParaRPr lang="en-US">
                <a:uFillTx/>
              </a:endParaRPr>
            </a:p>
          </p:txBody>
        </p:sp>
      </p:grpSp>
    </p:spTree>
    <p:extLst>
      <p:ext uri="{BB962C8B-B14F-4D97-AF65-F5344CB8AC3E}">
        <p14:creationId xmlns:p14="http://schemas.microsoft.com/office/powerpoint/2010/main" val="2688212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Strategies and Considerations</a:t>
            </a:r>
          </a:p>
        </p:txBody>
      </p:sp>
      <p:sp>
        <p:nvSpPr>
          <p:cNvPr id="3" name="Content Placeholder 2"/>
          <p:cNvSpPr>
            <a:spLocks noGrp="1"/>
          </p:cNvSpPr>
          <p:nvPr>
            <p:ph idx="1"/>
          </p:nvPr>
        </p:nvSpPr>
        <p:spPr>
          <a:xfrm>
            <a:off x="685801" y="2142067"/>
            <a:ext cx="10131425" cy="3668183"/>
          </a:xfrm>
        </p:spPr>
        <p:txBody>
          <a:bodyPr numCol="2">
            <a:noAutofit/>
          </a:bodyPr>
          <a:lstStyle/>
          <a:p>
            <a:r>
              <a:rPr lang="en-US" dirty="0"/>
              <a:t>Total usage</a:t>
            </a:r>
          </a:p>
          <a:p>
            <a:r>
              <a:rPr lang="en-US" dirty="0"/>
              <a:t>Cost per use</a:t>
            </a:r>
          </a:p>
          <a:p>
            <a:r>
              <a:rPr lang="en-US" dirty="0"/>
              <a:t>Related titles/children</a:t>
            </a:r>
          </a:p>
          <a:p>
            <a:r>
              <a:rPr lang="en-US" dirty="0"/>
              <a:t>Full text vs only abstracts</a:t>
            </a:r>
          </a:p>
          <a:p>
            <a:r>
              <a:rPr lang="en-US" dirty="0"/>
              <a:t>Availability of information elsewhere</a:t>
            </a:r>
          </a:p>
          <a:p>
            <a:r>
              <a:rPr lang="en-US" dirty="0"/>
              <a:t>Protecting materials for smaller departments and niche subjects</a:t>
            </a:r>
          </a:p>
          <a:p>
            <a:r>
              <a:rPr lang="en-US" dirty="0"/>
              <a:t>Items on the Collection Development Council list</a:t>
            </a:r>
          </a:p>
          <a:p>
            <a:endParaRPr lang="en-US" dirty="0"/>
          </a:p>
          <a:p>
            <a:r>
              <a:rPr lang="en-US" dirty="0"/>
              <a:t>Materials used in courses</a:t>
            </a:r>
          </a:p>
          <a:p>
            <a:r>
              <a:rPr lang="en-US" dirty="0"/>
              <a:t>Previous rankings or cancellation levels</a:t>
            </a:r>
          </a:p>
          <a:p>
            <a:r>
              <a:rPr lang="en-US" dirty="0"/>
              <a:t>Swapping resources</a:t>
            </a:r>
          </a:p>
          <a:p>
            <a:r>
              <a:rPr lang="en-US" dirty="0"/>
              <a:t>Preserving purchases made by moving money from other funds, such as mono</a:t>
            </a:r>
          </a:p>
          <a:p>
            <a:r>
              <a:rPr lang="en-US" dirty="0"/>
              <a:t>Reprieves for groups with larger than normal reductions in a previous year - serials</a:t>
            </a:r>
          </a:p>
          <a:p>
            <a:endParaRPr lang="en-US" dirty="0"/>
          </a:p>
        </p:txBody>
      </p:sp>
    </p:spTree>
    <p:extLst>
      <p:ext uri="{BB962C8B-B14F-4D97-AF65-F5344CB8AC3E}">
        <p14:creationId xmlns:p14="http://schemas.microsoft.com/office/powerpoint/2010/main" val="17165326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Final Steps</a:t>
            </a:r>
          </a:p>
        </p:txBody>
      </p:sp>
      <p:sp>
        <p:nvSpPr>
          <p:cNvPr id="3" name="Content Placeholder 2"/>
          <p:cNvSpPr>
            <a:spLocks noGrp="1"/>
          </p:cNvSpPr>
          <p:nvPr>
            <p:ph idx="1"/>
          </p:nvPr>
        </p:nvSpPr>
        <p:spPr/>
        <p:txBody>
          <a:bodyPr/>
          <a:lstStyle/>
          <a:p>
            <a:r>
              <a:rPr lang="en-US" dirty="0"/>
              <a:t>Notify departments</a:t>
            </a:r>
          </a:p>
          <a:p>
            <a:r>
              <a:rPr lang="en-US" dirty="0"/>
              <a:t>Create </a:t>
            </a:r>
            <a:r>
              <a:rPr lang="en-US" dirty="0" err="1"/>
              <a:t>LibAnswers</a:t>
            </a:r>
            <a:r>
              <a:rPr lang="en-US" dirty="0"/>
              <a:t> entries</a:t>
            </a:r>
          </a:p>
          <a:p>
            <a:r>
              <a:rPr lang="en-US" dirty="0"/>
              <a:t>Update </a:t>
            </a:r>
            <a:r>
              <a:rPr lang="en-US" dirty="0" err="1"/>
              <a:t>LibGuides</a:t>
            </a:r>
            <a:r>
              <a:rPr lang="en-US" dirty="0"/>
              <a:t> and other web resources</a:t>
            </a:r>
          </a:p>
        </p:txBody>
      </p:sp>
      <p:pic>
        <p:nvPicPr>
          <p:cNvPr id="4" name="Picture 3"/>
          <p:cNvPicPr>
            <a:picLocks noChangeAspect="1"/>
          </p:cNvPicPr>
          <p:nvPr/>
        </p:nvPicPr>
        <p:blipFill>
          <a:blip r:embed="rId3"/>
          <a:stretch>
            <a:fillRect/>
          </a:stretch>
        </p:blipFill>
        <p:spPr>
          <a:xfrm>
            <a:off x="6437313" y="2889117"/>
            <a:ext cx="3448050" cy="2155032"/>
          </a:xfrm>
          <a:prstGeom prst="rect">
            <a:avLst/>
          </a:prstGeom>
        </p:spPr>
      </p:pic>
    </p:spTree>
    <p:extLst>
      <p:ext uri="{BB962C8B-B14F-4D97-AF65-F5344CB8AC3E}">
        <p14:creationId xmlns:p14="http://schemas.microsoft.com/office/powerpoint/2010/main" val="4187203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Reflection</a:t>
            </a:r>
          </a:p>
        </p:txBody>
      </p:sp>
      <p:sp>
        <p:nvSpPr>
          <p:cNvPr id="3" name="Content Placeholder 2"/>
          <p:cNvSpPr>
            <a:spLocks noGrp="1"/>
          </p:cNvSpPr>
          <p:nvPr>
            <p:ph idx="1"/>
          </p:nvPr>
        </p:nvSpPr>
        <p:spPr/>
        <p:txBody>
          <a:bodyPr/>
          <a:lstStyle/>
          <a:p>
            <a:r>
              <a:rPr lang="en-US" dirty="0"/>
              <a:t>Selectors are passionate about their collections</a:t>
            </a:r>
          </a:p>
          <a:p>
            <a:r>
              <a:rPr lang="en-US" dirty="0"/>
              <a:t>Budget cuts are difficult for all involved</a:t>
            </a:r>
          </a:p>
          <a:p>
            <a:r>
              <a:rPr lang="en-US" dirty="0"/>
              <a:t>Data enables a logical approach and is critical to informed and defendable decisions</a:t>
            </a:r>
          </a:p>
          <a:p>
            <a:r>
              <a:rPr lang="en-US" dirty="0"/>
              <a:t>It is necessary to balance different personalities and maintain a goal-oriented approach</a:t>
            </a:r>
          </a:p>
          <a:p>
            <a:pPr lvl="1"/>
            <a:r>
              <a:rPr lang="en-US" dirty="0"/>
              <a:t>This is the first time selectors had to work collaboratively in these decisions</a:t>
            </a:r>
          </a:p>
          <a:p>
            <a:r>
              <a:rPr lang="en-US" dirty="0"/>
              <a:t>Everything about this is evolving - data, approach, and strategy - as we learn from past experience and seek to improve future experiences</a:t>
            </a:r>
          </a:p>
          <a:p>
            <a:endParaRPr lang="en-US" dirty="0"/>
          </a:p>
        </p:txBody>
      </p:sp>
      <p:pic>
        <p:nvPicPr>
          <p:cNvPr id="4" name="Picture 3"/>
          <p:cNvPicPr>
            <a:picLocks noChangeAspect="1"/>
          </p:cNvPicPr>
          <p:nvPr/>
        </p:nvPicPr>
        <p:blipFill>
          <a:blip r:embed="rId3"/>
          <a:stretch>
            <a:fillRect/>
          </a:stretch>
        </p:blipFill>
        <p:spPr>
          <a:xfrm>
            <a:off x="6491287" y="1019175"/>
            <a:ext cx="2638425" cy="1733550"/>
          </a:xfrm>
          <a:prstGeom prst="rect">
            <a:avLst/>
          </a:prstGeom>
        </p:spPr>
      </p:pic>
    </p:spTree>
    <p:extLst>
      <p:ext uri="{BB962C8B-B14F-4D97-AF65-F5344CB8AC3E}">
        <p14:creationId xmlns:p14="http://schemas.microsoft.com/office/powerpoint/2010/main" val="21304741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Lessons Learned/</a:t>
            </a:r>
            <a:r>
              <a:rPr lang="en-US" dirty="0" err="1"/>
              <a:t>NexT</a:t>
            </a:r>
            <a:r>
              <a:rPr lang="en-US" dirty="0"/>
              <a:t> steps</a:t>
            </a:r>
          </a:p>
        </p:txBody>
      </p:sp>
      <p:sp>
        <p:nvSpPr>
          <p:cNvPr id="3" name="Content Placeholder 2"/>
          <p:cNvSpPr>
            <a:spLocks noGrp="1"/>
          </p:cNvSpPr>
          <p:nvPr>
            <p:ph idx="1"/>
          </p:nvPr>
        </p:nvSpPr>
        <p:spPr>
          <a:xfrm>
            <a:off x="685801" y="1589617"/>
            <a:ext cx="10131425" cy="3649133"/>
          </a:xfrm>
        </p:spPr>
        <p:txBody>
          <a:bodyPr/>
          <a:lstStyle/>
          <a:p>
            <a:r>
              <a:rPr lang="en-US" sz="2400" dirty="0"/>
              <a:t>Continuing Budget Status</a:t>
            </a:r>
          </a:p>
          <a:p>
            <a:r>
              <a:rPr lang="en-US" sz="2400" dirty="0"/>
              <a:t>Collaboration</a:t>
            </a:r>
          </a:p>
          <a:p>
            <a:r>
              <a:rPr lang="en-US" sz="2400" dirty="0"/>
              <a:t>Moving Forward</a:t>
            </a:r>
          </a:p>
          <a:p>
            <a:endParaRPr lang="en-US" dirty="0"/>
          </a:p>
        </p:txBody>
      </p:sp>
      <p:pic>
        <p:nvPicPr>
          <p:cNvPr id="4098" name="Picture 2" descr="Image result for umd librar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8492" y="1162050"/>
            <a:ext cx="2722034" cy="2722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6866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Outline</a:t>
            </a:r>
          </a:p>
        </p:txBody>
      </p:sp>
      <p:sp>
        <p:nvSpPr>
          <p:cNvPr id="3" name="Content Placeholder 2"/>
          <p:cNvSpPr>
            <a:spLocks noGrp="1"/>
          </p:cNvSpPr>
          <p:nvPr>
            <p:ph idx="1"/>
          </p:nvPr>
        </p:nvSpPr>
        <p:spPr/>
        <p:txBody>
          <a:bodyPr/>
          <a:lstStyle/>
          <a:p>
            <a:r>
              <a:rPr lang="en-US" sz="2400" dirty="0"/>
              <a:t>Background</a:t>
            </a:r>
            <a:br>
              <a:rPr lang="en-US" sz="2400" dirty="0"/>
            </a:br>
            <a:endParaRPr lang="en-US" sz="2400" dirty="0"/>
          </a:p>
          <a:p>
            <a:r>
              <a:rPr lang="en-US" sz="2400" dirty="0"/>
              <a:t>Data Supplied</a:t>
            </a:r>
            <a:br>
              <a:rPr lang="en-US" sz="2400" dirty="0"/>
            </a:br>
            <a:endParaRPr lang="en-US" sz="2400" dirty="0"/>
          </a:p>
          <a:p>
            <a:r>
              <a:rPr lang="en-US" sz="2400" dirty="0"/>
              <a:t>Process</a:t>
            </a:r>
            <a:br>
              <a:rPr lang="en-US" sz="2400" dirty="0"/>
            </a:br>
            <a:endParaRPr lang="en-US" sz="2400" dirty="0"/>
          </a:p>
          <a:p>
            <a:r>
              <a:rPr lang="en-US" sz="2400" dirty="0"/>
              <a:t>Lessons Learned/Next Steps</a:t>
            </a:r>
            <a:endParaRPr lang="en-US" dirty="0"/>
          </a:p>
        </p:txBody>
      </p:sp>
      <p:pic>
        <p:nvPicPr>
          <p:cNvPr id="1026" name="Picture 2" descr="Image result for umd librar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0512" y="1204648"/>
            <a:ext cx="5246714" cy="1722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63305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THE ONLY CONSTANT IS CHANGE: Adapting for the E-resources Environment</a:t>
            </a:r>
          </a:p>
        </p:txBody>
      </p:sp>
      <p:sp>
        <p:nvSpPr>
          <p:cNvPr id="3" name="Subtitle 2"/>
          <p:cNvSpPr>
            <a:spLocks noGrp="1"/>
          </p:cNvSpPr>
          <p:nvPr>
            <p:ph type="subTitle" idx="1"/>
          </p:nvPr>
        </p:nvSpPr>
        <p:spPr/>
        <p:txBody>
          <a:bodyPr>
            <a:normAutofit fontScale="85000" lnSpcReduction="20000"/>
          </a:bodyPr>
          <a:lstStyle/>
          <a:p>
            <a:r>
              <a:rPr lang="en-US" dirty="0"/>
              <a:t>Leigh Ann </a:t>
            </a:r>
            <a:r>
              <a:rPr lang="en-US" dirty="0" err="1"/>
              <a:t>DePope</a:t>
            </a:r>
            <a:r>
              <a:rPr lang="en-US" dirty="0"/>
              <a:t>, ldepope@umd.edu, </a:t>
            </a:r>
          </a:p>
          <a:p>
            <a:r>
              <a:rPr lang="en-US" dirty="0"/>
              <a:t>Maggie Saponaro, msaponar@umd.edu </a:t>
            </a:r>
          </a:p>
          <a:p>
            <a:r>
              <a:rPr lang="en-US" dirty="0"/>
              <a:t>Kelley O’Neal, KelleyO@umd.edu</a:t>
            </a:r>
          </a:p>
          <a:p>
            <a:r>
              <a:rPr lang="en-US" dirty="0"/>
              <a:t>MLA/DLA Conference - May 3, 2018</a:t>
            </a:r>
          </a:p>
          <a:p>
            <a:endParaRPr lang="en-US" dirty="0"/>
          </a:p>
          <a:p>
            <a:endParaRPr lang="en-US" dirty="0"/>
          </a:p>
        </p:txBody>
      </p:sp>
    </p:spTree>
    <p:extLst>
      <p:ext uri="{BB962C8B-B14F-4D97-AF65-F5344CB8AC3E}">
        <p14:creationId xmlns:p14="http://schemas.microsoft.com/office/powerpoint/2010/main" val="24933772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a:t>
            </a:r>
          </a:p>
        </p:txBody>
      </p:sp>
      <p:sp>
        <p:nvSpPr>
          <p:cNvPr id="3" name="Content Placeholder 2"/>
          <p:cNvSpPr>
            <a:spLocks noGrp="1"/>
          </p:cNvSpPr>
          <p:nvPr>
            <p:ph idx="1"/>
          </p:nvPr>
        </p:nvSpPr>
        <p:spPr/>
        <p:txBody>
          <a:bodyPr/>
          <a:lstStyle/>
          <a:p>
            <a:r>
              <a:rPr lang="en-US" sz="2400" dirty="0"/>
              <a:t>UMD Libraries budget </a:t>
            </a:r>
          </a:p>
          <a:p>
            <a:r>
              <a:rPr lang="en-US" sz="2400" dirty="0"/>
              <a:t>Unit organization </a:t>
            </a:r>
          </a:p>
          <a:p>
            <a:r>
              <a:rPr lang="en-US" sz="2400" dirty="0"/>
              <a:t>Role of the Collection Development Council (CDC)</a:t>
            </a:r>
          </a:p>
          <a:p>
            <a:r>
              <a:rPr lang="en-US" sz="2400" dirty="0"/>
              <a:t>Communication efforts</a:t>
            </a:r>
          </a:p>
          <a:p>
            <a:endParaRPr lang="en-US" dirty="0"/>
          </a:p>
        </p:txBody>
      </p:sp>
      <p:pic>
        <p:nvPicPr>
          <p:cNvPr id="2050" name="Picture 2" descr="Image result for umd librar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9726" y="1189567"/>
            <a:ext cx="28575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3660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UMD Libraries Budget	</a:t>
            </a:r>
          </a:p>
        </p:txBody>
      </p:sp>
      <p:sp>
        <p:nvSpPr>
          <p:cNvPr id="3" name="Content Placeholder 2"/>
          <p:cNvSpPr>
            <a:spLocks noGrp="1"/>
          </p:cNvSpPr>
          <p:nvPr>
            <p:ph idx="1"/>
          </p:nvPr>
        </p:nvSpPr>
        <p:spPr/>
        <p:txBody>
          <a:bodyPr>
            <a:normAutofit fontScale="92500" lnSpcReduction="10000"/>
          </a:bodyPr>
          <a:lstStyle/>
          <a:p>
            <a:r>
              <a:rPr lang="en-US" sz="2400" dirty="0"/>
              <a:t>Collections budget</a:t>
            </a:r>
          </a:p>
          <a:p>
            <a:pPr lvl="1"/>
            <a:r>
              <a:rPr lang="en-US" sz="2400" dirty="0"/>
              <a:t>86.9% - electronic resources</a:t>
            </a:r>
          </a:p>
          <a:p>
            <a:pPr lvl="1"/>
            <a:r>
              <a:rPr lang="en-US" sz="2400" dirty="0"/>
              <a:t>91.7% - continuations</a:t>
            </a:r>
          </a:p>
          <a:p>
            <a:r>
              <a:rPr lang="en-US" sz="2400" dirty="0"/>
              <a:t>Serials inflation </a:t>
            </a:r>
          </a:p>
          <a:p>
            <a:r>
              <a:rPr lang="en-US" sz="2400" dirty="0"/>
              <a:t>Resulting actions:</a:t>
            </a:r>
          </a:p>
          <a:p>
            <a:pPr lvl="1"/>
            <a:r>
              <a:rPr lang="en-US" sz="2400" dirty="0"/>
              <a:t>FY 2016 Database Review </a:t>
            </a:r>
          </a:p>
          <a:p>
            <a:pPr lvl="1"/>
            <a:r>
              <a:rPr lang="en-US" sz="2400" dirty="0"/>
              <a:t>FY 2016 Serials Review</a:t>
            </a:r>
          </a:p>
          <a:p>
            <a:pPr lvl="1"/>
            <a:r>
              <a:rPr lang="en-US" sz="2400" dirty="0"/>
              <a:t>FY 2018 Journal package review/adjustment</a:t>
            </a:r>
          </a:p>
          <a:p>
            <a:endParaRPr lang="en-US" dirty="0"/>
          </a:p>
        </p:txBody>
      </p:sp>
      <p:pic>
        <p:nvPicPr>
          <p:cNvPr id="3074" name="Picture 2" descr="Image result for umd librar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9726" y="1151467"/>
            <a:ext cx="28575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8695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UMD Libraries Organization	</a:t>
            </a:r>
          </a:p>
        </p:txBody>
      </p:sp>
      <p:sp>
        <p:nvSpPr>
          <p:cNvPr id="3" name="Content Placeholder 2"/>
          <p:cNvSpPr>
            <a:spLocks noGrp="1"/>
          </p:cNvSpPr>
          <p:nvPr>
            <p:ph idx="1"/>
          </p:nvPr>
        </p:nvSpPr>
        <p:spPr/>
        <p:txBody>
          <a:bodyPr>
            <a:normAutofit/>
          </a:bodyPr>
          <a:lstStyle/>
          <a:p>
            <a:r>
              <a:rPr lang="en-US" sz="2000" dirty="0"/>
              <a:t>Public Services</a:t>
            </a:r>
          </a:p>
          <a:p>
            <a:pPr lvl="1"/>
            <a:r>
              <a:rPr lang="en-US" sz="2000" dirty="0"/>
              <a:t>Subject Specialists/Subject Groups</a:t>
            </a:r>
          </a:p>
          <a:p>
            <a:pPr lvl="1"/>
            <a:r>
              <a:rPr lang="en-US" sz="2000" dirty="0" err="1"/>
              <a:t>InterLibrary</a:t>
            </a:r>
            <a:r>
              <a:rPr lang="en-US" sz="2000" dirty="0"/>
              <a:t> Loan</a:t>
            </a:r>
          </a:p>
          <a:p>
            <a:r>
              <a:rPr lang="en-US" sz="2000" dirty="0"/>
              <a:t>Collection Strategies and Services</a:t>
            </a:r>
          </a:p>
          <a:p>
            <a:pPr lvl="1"/>
            <a:r>
              <a:rPr lang="en-US" sz="2000" dirty="0"/>
              <a:t>Acquisitions and Data Services</a:t>
            </a:r>
          </a:p>
          <a:p>
            <a:pPr lvl="1"/>
            <a:r>
              <a:rPr lang="en-US" sz="2000" dirty="0"/>
              <a:t>Continuing Resources and Database Management</a:t>
            </a:r>
          </a:p>
          <a:p>
            <a:pPr lvl="1"/>
            <a:r>
              <a:rPr lang="en-US" sz="2000" dirty="0"/>
              <a:t>Collection Development </a:t>
            </a:r>
          </a:p>
          <a:p>
            <a:pPr lvl="2"/>
            <a:r>
              <a:rPr lang="en-US" sz="2000" dirty="0"/>
              <a:t>Collection Development Council (CDC)</a:t>
            </a:r>
          </a:p>
        </p:txBody>
      </p:sp>
    </p:spTree>
    <p:extLst>
      <p:ext uri="{BB962C8B-B14F-4D97-AF65-F5344CB8AC3E}">
        <p14:creationId xmlns:p14="http://schemas.microsoft.com/office/powerpoint/2010/main" val="1967395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Communication</a:t>
            </a:r>
          </a:p>
        </p:txBody>
      </p:sp>
      <p:sp>
        <p:nvSpPr>
          <p:cNvPr id="3" name="Content Placeholder 2"/>
          <p:cNvSpPr>
            <a:spLocks noGrp="1"/>
          </p:cNvSpPr>
          <p:nvPr>
            <p:ph idx="1"/>
          </p:nvPr>
        </p:nvSpPr>
        <p:spPr/>
        <p:txBody>
          <a:bodyPr>
            <a:normAutofit/>
          </a:bodyPr>
          <a:lstStyle/>
          <a:p>
            <a:r>
              <a:rPr lang="en-US" sz="2400" dirty="0"/>
              <a:t>File availability</a:t>
            </a:r>
          </a:p>
          <a:p>
            <a:r>
              <a:rPr lang="en-US" sz="2400" dirty="0"/>
              <a:t>“Databases to be Canceled” spreadsheet</a:t>
            </a:r>
          </a:p>
          <a:p>
            <a:r>
              <a:rPr lang="en-US" sz="2400" dirty="0" err="1"/>
              <a:t>LibAnswers</a:t>
            </a:r>
            <a:r>
              <a:rPr lang="en-US" sz="2400" dirty="0"/>
              <a:t> Entries</a:t>
            </a:r>
          </a:p>
          <a:p>
            <a:r>
              <a:rPr lang="en-US" sz="2400" dirty="0"/>
              <a:t>Serials Review </a:t>
            </a:r>
            <a:r>
              <a:rPr lang="en-US" sz="2400" dirty="0" err="1"/>
              <a:t>LibGuide</a:t>
            </a:r>
            <a:endParaRPr lang="en-US" sz="2400" dirty="0"/>
          </a:p>
          <a:p>
            <a:r>
              <a:rPr lang="en-US" sz="2400" dirty="0"/>
              <a:t>Subject specialist communication to faculty</a:t>
            </a:r>
          </a:p>
          <a:p>
            <a:r>
              <a:rPr lang="en-US" sz="2400" dirty="0"/>
              <a:t>Other communication efforts</a:t>
            </a:r>
          </a:p>
        </p:txBody>
      </p:sp>
      <p:pic>
        <p:nvPicPr>
          <p:cNvPr id="5122"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2275" y="1194329"/>
            <a:ext cx="2381250" cy="1895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4684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THe</a:t>
            </a:r>
            <a:r>
              <a:rPr lang="en-US" dirty="0">
                <a:cs typeface="Calibri Light"/>
              </a:rPr>
              <a:t> Process</a:t>
            </a:r>
            <a:endParaRPr lang="en-US" dirty="0"/>
          </a:p>
        </p:txBody>
      </p:sp>
      <p:sp>
        <p:nvSpPr>
          <p:cNvPr id="3" name="Content Placeholder 2"/>
          <p:cNvSpPr>
            <a:spLocks noGrp="1"/>
          </p:cNvSpPr>
          <p:nvPr>
            <p:ph idx="1"/>
          </p:nvPr>
        </p:nvSpPr>
        <p:spPr/>
        <p:txBody>
          <a:bodyPr>
            <a:normAutofit/>
          </a:bodyPr>
          <a:lstStyle/>
          <a:p>
            <a:r>
              <a:rPr lang="en-US" sz="2400" dirty="0"/>
              <a:t>Gather</a:t>
            </a:r>
            <a:r>
              <a:rPr lang="en-US" sz="2400" dirty="0">
                <a:cs typeface="Calibri"/>
              </a:rPr>
              <a:t> Data</a:t>
            </a:r>
          </a:p>
          <a:p>
            <a:pPr>
              <a:buClr>
                <a:srgbClr val="FFFFFF"/>
              </a:buClr>
            </a:pPr>
            <a:r>
              <a:rPr lang="en-US" sz="2400" dirty="0">
                <a:cs typeface="Calibri"/>
              </a:rPr>
              <a:t>Organize it by Subject Groups</a:t>
            </a:r>
          </a:p>
          <a:p>
            <a:pPr>
              <a:buClr>
                <a:srgbClr val="FFFFFF"/>
              </a:buClr>
            </a:pPr>
            <a:r>
              <a:rPr lang="en-US" sz="2400" dirty="0">
                <a:cs typeface="Calibri"/>
              </a:rPr>
              <a:t>Create and populate a shared storage location</a:t>
            </a:r>
          </a:p>
          <a:p>
            <a:pPr>
              <a:buClr>
                <a:srgbClr val="FFFFFF"/>
              </a:buClr>
            </a:pPr>
            <a:r>
              <a:rPr lang="en-US" sz="2400" dirty="0">
                <a:cs typeface="Calibri"/>
              </a:rPr>
              <a:t>Launch review</a:t>
            </a:r>
          </a:p>
          <a:p>
            <a:pPr>
              <a:buClr>
                <a:srgbClr val="FFFFFF"/>
              </a:buClr>
            </a:pPr>
            <a:r>
              <a:rPr lang="en-US" sz="2400" dirty="0">
                <a:cs typeface="Calibri"/>
              </a:rPr>
              <a:t>Provide support to subject librarians</a:t>
            </a:r>
          </a:p>
          <a:p>
            <a:pPr>
              <a:buClr>
                <a:srgbClr val="FFFFFF"/>
              </a:buClr>
            </a:pPr>
            <a:r>
              <a:rPr lang="en-US" sz="2400" dirty="0">
                <a:cs typeface="Calibri"/>
              </a:rPr>
              <a:t>Compile and follow through on decisions</a:t>
            </a:r>
          </a:p>
        </p:txBody>
      </p:sp>
    </p:spTree>
    <p:extLst>
      <p:ext uri="{BB962C8B-B14F-4D97-AF65-F5344CB8AC3E}">
        <p14:creationId xmlns:p14="http://schemas.microsoft.com/office/powerpoint/2010/main" val="1016149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Foundation Data</a:t>
            </a:r>
          </a:p>
        </p:txBody>
      </p:sp>
      <p:sp>
        <p:nvSpPr>
          <p:cNvPr id="3" name="Content Placeholder 2"/>
          <p:cNvSpPr>
            <a:spLocks noGrp="1"/>
          </p:cNvSpPr>
          <p:nvPr>
            <p:ph idx="1"/>
          </p:nvPr>
        </p:nvSpPr>
        <p:spPr/>
        <p:txBody>
          <a:bodyPr>
            <a:normAutofit/>
          </a:bodyPr>
          <a:lstStyle/>
          <a:p>
            <a:r>
              <a:rPr lang="en-US" sz="2000" dirty="0"/>
              <a:t>Basic Data</a:t>
            </a:r>
          </a:p>
          <a:p>
            <a:pPr lvl="1"/>
            <a:r>
              <a:rPr lang="en-US" sz="1800" dirty="0"/>
              <a:t>Title</a:t>
            </a:r>
          </a:p>
          <a:p>
            <a:pPr lvl="1"/>
            <a:r>
              <a:rPr lang="en-US" sz="1800" dirty="0"/>
              <a:t>Come with or related titles</a:t>
            </a:r>
          </a:p>
          <a:p>
            <a:pPr lvl="1"/>
            <a:r>
              <a:rPr lang="en-US" sz="1800" dirty="0"/>
              <a:t>Publisher/Vendor</a:t>
            </a:r>
          </a:p>
          <a:p>
            <a:pPr lvl="1"/>
            <a:r>
              <a:rPr lang="en-US" sz="1800" dirty="0"/>
              <a:t>Fund Code</a:t>
            </a:r>
          </a:p>
          <a:p>
            <a:pPr lvl="1"/>
            <a:r>
              <a:rPr lang="en-US" sz="1800" dirty="0"/>
              <a:t>Order Number </a:t>
            </a:r>
          </a:p>
          <a:p>
            <a:pPr lvl="1"/>
            <a:r>
              <a:rPr lang="en-US" sz="1800" dirty="0"/>
              <a:t>Cost information</a:t>
            </a:r>
          </a:p>
        </p:txBody>
      </p:sp>
      <p:pic>
        <p:nvPicPr>
          <p:cNvPr id="5" name="Picture 4">
            <a:extLst>
              <a:ext uri="{FF2B5EF4-FFF2-40B4-BE49-F238E27FC236}">
                <a16:creationId xmlns:a16="http://schemas.microsoft.com/office/drawing/2014/main" id="{0D775CEE-FE75-4B6A-96B3-29C3A4FE2EF5}"/>
              </a:ext>
            </a:extLst>
          </p:cNvPr>
          <p:cNvPicPr>
            <a:picLocks noChangeAspect="1"/>
          </p:cNvPicPr>
          <p:nvPr/>
        </p:nvPicPr>
        <p:blipFill>
          <a:blip r:embed="rId3"/>
          <a:stretch>
            <a:fillRect/>
          </a:stretch>
        </p:blipFill>
        <p:spPr>
          <a:xfrm>
            <a:off x="4643134" y="1811866"/>
            <a:ext cx="6700070" cy="3234267"/>
          </a:xfrm>
          <a:prstGeom prst="rect">
            <a:avLst/>
          </a:prstGeom>
        </p:spPr>
      </p:pic>
    </p:spTree>
    <p:extLst>
      <p:ext uri="{BB962C8B-B14F-4D97-AF65-F5344CB8AC3E}">
        <p14:creationId xmlns:p14="http://schemas.microsoft.com/office/powerpoint/2010/main" val="2186232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for Databases</a:t>
            </a:r>
          </a:p>
        </p:txBody>
      </p:sp>
      <p:sp>
        <p:nvSpPr>
          <p:cNvPr id="3" name="Content Placeholder 2"/>
          <p:cNvSpPr>
            <a:spLocks noGrp="1"/>
          </p:cNvSpPr>
          <p:nvPr>
            <p:ph idx="1"/>
          </p:nvPr>
        </p:nvSpPr>
        <p:spPr/>
        <p:txBody>
          <a:bodyPr>
            <a:normAutofit/>
          </a:bodyPr>
          <a:lstStyle/>
          <a:p>
            <a:r>
              <a:rPr lang="en-US" dirty="0"/>
              <a:t>Basic Data</a:t>
            </a:r>
          </a:p>
          <a:p>
            <a:r>
              <a:rPr lang="en-US" sz="1800" dirty="0"/>
              <a:t>Subscription Period</a:t>
            </a:r>
          </a:p>
          <a:p>
            <a:r>
              <a:rPr lang="en-US" dirty="0"/>
              <a:t>Invoice Date</a:t>
            </a:r>
            <a:endParaRPr lang="en-US" sz="1800" dirty="0"/>
          </a:p>
          <a:p>
            <a:r>
              <a:rPr lang="en-US" dirty="0"/>
              <a:t>Subject Group</a:t>
            </a:r>
          </a:p>
          <a:p>
            <a:r>
              <a:rPr lang="en-US" dirty="0"/>
              <a:t>Usage Statistics*</a:t>
            </a:r>
          </a:p>
          <a:p>
            <a:r>
              <a:rPr lang="en-US" dirty="0"/>
              <a:t>Rank</a:t>
            </a:r>
          </a:p>
          <a:p>
            <a:r>
              <a:rPr lang="en-US" dirty="0"/>
              <a:t>Notes</a:t>
            </a:r>
          </a:p>
          <a:p>
            <a:endParaRPr lang="en-US" sz="1800" dirty="0"/>
          </a:p>
        </p:txBody>
      </p:sp>
      <p:pic>
        <p:nvPicPr>
          <p:cNvPr id="5" name="Picture 4">
            <a:extLst>
              <a:ext uri="{FF2B5EF4-FFF2-40B4-BE49-F238E27FC236}">
                <a16:creationId xmlns:a16="http://schemas.microsoft.com/office/drawing/2014/main" id="{598A868B-3C9D-4C69-A211-F1E7AAF99772}"/>
              </a:ext>
            </a:extLst>
          </p:cNvPr>
          <p:cNvPicPr>
            <a:picLocks noChangeAspect="1"/>
          </p:cNvPicPr>
          <p:nvPr/>
        </p:nvPicPr>
        <p:blipFill>
          <a:blip r:embed="rId3"/>
          <a:stretch>
            <a:fillRect/>
          </a:stretch>
        </p:blipFill>
        <p:spPr>
          <a:xfrm>
            <a:off x="4166681" y="2142067"/>
            <a:ext cx="7010400" cy="3057525"/>
          </a:xfrm>
          <a:prstGeom prst="rect">
            <a:avLst/>
          </a:prstGeom>
        </p:spPr>
      </p:pic>
    </p:spTree>
    <p:extLst>
      <p:ext uri="{BB962C8B-B14F-4D97-AF65-F5344CB8AC3E}">
        <p14:creationId xmlns:p14="http://schemas.microsoft.com/office/powerpoint/2010/main" val="1826880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TM03457452[[fn=Celestial]]</Template>
  <TotalTime>6718</TotalTime>
  <Words>2000</Words>
  <Application>Microsoft Office PowerPoint</Application>
  <PresentationFormat>Widescreen</PresentationFormat>
  <Paragraphs>313</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Celestial</vt:lpstr>
      <vt:lpstr>THE ONLY CONSTANT IS CHANGE: Adapting for the E-resources Environment</vt:lpstr>
      <vt:lpstr>Session Outline</vt:lpstr>
      <vt:lpstr>Background </vt:lpstr>
      <vt:lpstr>Overview: UMD Libraries Budget </vt:lpstr>
      <vt:lpstr>Overview: UMD Libraries Organization </vt:lpstr>
      <vt:lpstr>Overview: Communication</vt:lpstr>
      <vt:lpstr>THe Process</vt:lpstr>
      <vt:lpstr>Foundation Data</vt:lpstr>
      <vt:lpstr>Data for Databases</vt:lpstr>
      <vt:lpstr>Data for Journals</vt:lpstr>
      <vt:lpstr>Decisions </vt:lpstr>
      <vt:lpstr>Roles</vt:lpstr>
      <vt:lpstr>Overview of the Selector Review Process</vt:lpstr>
      <vt:lpstr>Serials Vs Databases</vt:lpstr>
      <vt:lpstr>EBSCOnet</vt:lpstr>
      <vt:lpstr>Strategies and Considerations</vt:lpstr>
      <vt:lpstr>Final Steps</vt:lpstr>
      <vt:lpstr>Reflection</vt:lpstr>
      <vt:lpstr>Lessons Learned/NexT steps</vt:lpstr>
      <vt:lpstr>THE ONLY CONSTANT IS CHANGE: Adapting for the E-resources Environment</vt:lpstr>
    </vt:vector>
  </TitlesOfParts>
  <Company>University of Maryland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ONLY CONSTANT IS CHANGE: Adapting for the E-resources Environment</dc:title>
  <dc:creator>Margaret Z Saponaro</dc:creator>
  <cp:lastModifiedBy>Margaret Z Saponaro</cp:lastModifiedBy>
  <cp:revision>174</cp:revision>
  <cp:lastPrinted>2018-05-01T19:52:01Z</cp:lastPrinted>
  <dcterms:created xsi:type="dcterms:W3CDTF">2018-03-20T19:24:12Z</dcterms:created>
  <dcterms:modified xsi:type="dcterms:W3CDTF">2018-05-08T14:49:19Z</dcterms:modified>
</cp:coreProperties>
</file>