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7010400" cy="9296400"/>
  <p:embeddedFontLst>
    <p:embeddedFont>
      <p:font typeface="Franklin Gothic"/>
      <p:bold r:id="rId19"/>
    </p:embeddedFont>
    <p:embeddedFont>
      <p:font typeface="Source Sans Pro"/>
      <p:regular r:id="rId20"/>
      <p:bold r:id="rId21"/>
      <p:italic r:id="rId22"/>
      <p:boldItalic r:id="rId23"/>
    </p:embeddedFont>
    <p:embeddedFont>
      <p:font typeface="Open Sans Light"/>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SourceSansPro-regular.fntdata"/><Relationship Id="rId22" Type="http://schemas.openxmlformats.org/officeDocument/2006/relationships/font" Target="fonts/SourceSansPro-italic.fntdata"/><Relationship Id="rId21" Type="http://schemas.openxmlformats.org/officeDocument/2006/relationships/font" Target="fonts/SourceSansPro-bold.fntdata"/><Relationship Id="rId24" Type="http://schemas.openxmlformats.org/officeDocument/2006/relationships/font" Target="fonts/OpenSansLight-regular.fntdata"/><Relationship Id="rId23" Type="http://schemas.openxmlformats.org/officeDocument/2006/relationships/font" Target="fonts/SourceSansPr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penSansLight-italic.fntdata"/><Relationship Id="rId25" Type="http://schemas.openxmlformats.org/officeDocument/2006/relationships/font" Target="fonts/OpenSansLight-bold.fntdata"/><Relationship Id="rId27" Type="http://schemas.openxmlformats.org/officeDocument/2006/relationships/font" Target="fonts/OpenSansLight-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FranklinGothic-bold.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3038475" cy="4667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970338" y="0"/>
            <a:ext cx="3038475" cy="466725"/>
          </a:xfrm>
          <a:prstGeom prst="rect">
            <a:avLst/>
          </a:prstGeom>
          <a:noFill/>
          <a:ln>
            <a:noFill/>
          </a:ln>
        </p:spPr>
        <p:txBody>
          <a:bodyPr anchorCtr="0" anchor="t" bIns="91425" lIns="91425" spcFirstLastPara="1" rIns="91425" wrap="square" tIns="91425"/>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701675" y="4473575"/>
            <a:ext cx="5607050" cy="3660775"/>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829675"/>
            <a:ext cx="3038475" cy="466725"/>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970338" y="8829675"/>
            <a:ext cx="3038475" cy="4667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Shape 86"/>
          <p:cNvSpPr txBox="1"/>
          <p:nvPr>
            <p:ph idx="1" type="body"/>
          </p:nvPr>
        </p:nvSpPr>
        <p:spPr>
          <a:xfrm>
            <a:off x="701675" y="4473575"/>
            <a:ext cx="5607050" cy="3660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Hello everyone. My name is Ben Bradley and I’m the Discovery Librarian at the University of Maryland University Libraries. I started in this position in August of last year, and while I was starting, one problem I heard from several people in the libraries, both in and outside of special collections, is that there wasn’t a way for users to request items in special collections. </a:t>
            </a:r>
            <a:r>
              <a:rPr lang="en-US"/>
              <a:t>There was a real need to enable users to request materials from special collections using our Discovery system. This presentation will cover how I worked with the special collection libraries at UMD to implement a solution, and give you an introduction to the tools and technologies we used to enable users to make requests, but also to share metadata between systems.</a:t>
            </a:r>
            <a:endParaRPr b="0" i="0" sz="1200" u="none" cap="none" strike="noStrike">
              <a:solidFill>
                <a:schemeClr val="dk1"/>
              </a:solidFill>
              <a:latin typeface="Calibri"/>
              <a:ea typeface="Calibri"/>
              <a:cs typeface="Calibri"/>
              <a:sym typeface="Calibri"/>
            </a:endParaRPr>
          </a:p>
        </p:txBody>
      </p:sp>
      <p:sp>
        <p:nvSpPr>
          <p:cNvPr id="87" name="Shape 87"/>
          <p:cNvSpPr txBox="1"/>
          <p:nvPr>
            <p:ph idx="12" type="sldNum"/>
          </p:nvPr>
        </p:nvSpPr>
        <p:spPr>
          <a:xfrm>
            <a:off x="3970338" y="8829675"/>
            <a:ext cx="3038475" cy="4667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Shape 203"/>
          <p:cNvSpPr/>
          <p:nvPr>
            <p:ph idx="2" type="sldImg"/>
          </p:nvPr>
        </p:nvSpPr>
        <p:spPr>
          <a:xfrm>
            <a:off x="1414463" y="1162050"/>
            <a:ext cx="4181400" cy="31368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Shape 204"/>
          <p:cNvSpPr txBox="1"/>
          <p:nvPr>
            <p:ph idx="1" type="body"/>
          </p:nvPr>
        </p:nvSpPr>
        <p:spPr>
          <a:xfrm>
            <a:off x="701675" y="4473575"/>
            <a:ext cx="5607000" cy="3660900"/>
          </a:xfrm>
          <a:prstGeom prst="rect">
            <a:avLst/>
          </a:prstGeom>
          <a:noFill/>
          <a:ln>
            <a:noFill/>
          </a:ln>
        </p:spPr>
        <p:txBody>
          <a:bodyPr anchorCtr="0" anchor="t" bIns="45700" lIns="91425" spcFirstLastPara="1" rIns="91425" wrap="square" tIns="45700">
            <a:noAutofit/>
          </a:bodyPr>
          <a:lstStyle/>
          <a:p>
            <a:pPr indent="0" lvl="0" marL="0" rtl="0">
              <a:spcBef>
                <a:spcPts val="0"/>
              </a:spcBef>
              <a:spcAft>
                <a:spcPts val="0"/>
              </a:spcAft>
              <a:buClr>
                <a:schemeClr val="dk1"/>
              </a:buClr>
              <a:buFont typeface="Arial"/>
              <a:buNone/>
            </a:pPr>
            <a:r>
              <a:rPr lang="en-US"/>
              <a:t>After discovering that I could add the Aeon OpenURL in Discovery, I contacted librarians at Special Collections and University Archives about if they were interested in exploring this option as a solution. After demonstrating its functionality, they decided to move forward with implementation and we began to develop a plan for implementing the feature. Our first step was the schedule a meeting with personnel in SCUA to further discuss implementation.</a:t>
            </a:r>
            <a:endParaRPr/>
          </a:p>
          <a:p>
            <a:pPr indent="0" lvl="0" marL="0" marR="0" rtl="0" algn="l">
              <a:spcBef>
                <a:spcPts val="0"/>
              </a:spcBef>
              <a:spcAft>
                <a:spcPts val="0"/>
              </a:spcAft>
              <a:buNone/>
            </a:pPr>
            <a:r>
              <a:t/>
            </a:r>
            <a:endParaRPr/>
          </a:p>
        </p:txBody>
      </p:sp>
      <p:sp>
        <p:nvSpPr>
          <p:cNvPr id="205" name="Shape 205"/>
          <p:cNvSpPr txBox="1"/>
          <p:nvPr>
            <p:ph idx="12" type="sldNum"/>
          </p:nvPr>
        </p:nvSpPr>
        <p:spPr>
          <a:xfrm>
            <a:off x="3970338" y="8829675"/>
            <a:ext cx="3038400" cy="4668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Shape 211"/>
          <p:cNvSpPr/>
          <p:nvPr>
            <p:ph idx="2"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Shape 212"/>
          <p:cNvSpPr txBox="1"/>
          <p:nvPr>
            <p:ph idx="1" type="body"/>
          </p:nvPr>
        </p:nvSpPr>
        <p:spPr>
          <a:xfrm>
            <a:off x="701675" y="4473575"/>
            <a:ext cx="5607050" cy="3660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Configuring Discovery and Aeon was one of the major tasks for </a:t>
            </a:r>
            <a:r>
              <a:rPr lang="en-US"/>
              <a:t>implementing</a:t>
            </a:r>
            <a:r>
              <a:rPr lang="en-US"/>
              <a:t> the request feature. Using Service Configuration, I needed to list out the sub-library and other location information where the request button should appear. This is how we could control where the request link would appear. Additionally, there were two different tools that needed to be configured in Aeon. The first, the OpenURL Mapping Table, is essentially a crosswalk table allowing you to map OpenURL fields to Aeon request form fields. Some of the fields may be pre-populated by Atlas and they are able to help if you have any questions. The remaining tool to be configured is the Z39.50 tool in Aeon. This enables you to customize what z39.50 attributes are searched using data passed from OpenURL. Again, this will likely have some default values provided, but we needed to make some changes. For example, the system number we use is the OCLC Number, so configured the 1=1211 OCLC number search for the system number. Additional in the result mapping I added the localLocation+shelvingLocation information to add the necessary location information that would be needed to find an pull the material.</a:t>
            </a:r>
            <a:endParaRPr b="0" i="0" sz="1200" u="none" cap="none" strike="noStrike">
              <a:solidFill>
                <a:schemeClr val="dk1"/>
              </a:solidFill>
              <a:latin typeface="Calibri"/>
              <a:ea typeface="Calibri"/>
              <a:cs typeface="Calibri"/>
              <a:sym typeface="Calibri"/>
            </a:endParaRPr>
          </a:p>
        </p:txBody>
      </p:sp>
      <p:sp>
        <p:nvSpPr>
          <p:cNvPr id="213" name="Shape 213"/>
          <p:cNvSpPr txBox="1"/>
          <p:nvPr>
            <p:ph idx="12" type="sldNum"/>
          </p:nvPr>
        </p:nvSpPr>
        <p:spPr>
          <a:xfrm>
            <a:off x="3970338" y="8829675"/>
            <a:ext cx="3038475" cy="4667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Shape 226"/>
          <p:cNvSpPr txBox="1"/>
          <p:nvPr>
            <p:ph idx="1" type="body"/>
          </p:nvPr>
        </p:nvSpPr>
        <p:spPr>
          <a:xfrm>
            <a:off x="701675" y="4473575"/>
            <a:ext cx="5607000" cy="36609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US"/>
              <a:t>After the systems were configured in our sandbox test environment and I performed some preliminary tests to make sure the systems was working, I notified the group that the system was ready for testing. On the one hand we needed to make sure that the request systems properly work, but we also needed to make sure that the request button was appearing on records for materials it should appear on and not appearing on materials that it should--like student theses and dissertations that are currently embargoed. After the testing was completed, and I resolved the issues that cropped up, I could add the settings in Service Configuration to the production interface, making the request functionality officially live.</a:t>
            </a:r>
            <a:endParaRPr/>
          </a:p>
        </p:txBody>
      </p:sp>
      <p:sp>
        <p:nvSpPr>
          <p:cNvPr id="227" name="Shape 227"/>
          <p:cNvSpPr/>
          <p:nvPr>
            <p:ph idx="2" type="sldImg"/>
          </p:nvPr>
        </p:nvSpPr>
        <p:spPr>
          <a:xfrm>
            <a:off x="1414463" y="1162050"/>
            <a:ext cx="4181400" cy="31368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Shape 235"/>
          <p:cNvSpPr txBox="1"/>
          <p:nvPr>
            <p:ph idx="1" type="body"/>
          </p:nvPr>
        </p:nvSpPr>
        <p:spPr>
          <a:xfrm>
            <a:off x="701675" y="4473575"/>
            <a:ext cx="5607050" cy="3660775"/>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We felt that making the university community aware of this new feature and provide instructions for using the feature was important, but we also felt that this was an opportunity to help increase the </a:t>
            </a:r>
            <a:r>
              <a:rPr lang="en-US"/>
              <a:t>visibility</a:t>
            </a:r>
            <a:r>
              <a:rPr lang="en-US"/>
              <a:t> of special </a:t>
            </a:r>
            <a:r>
              <a:rPr lang="en-US"/>
              <a:t>collections</a:t>
            </a:r>
            <a:r>
              <a:rPr lang="en-US"/>
              <a:t> for our users. Amber created a blog post on the special collections blog that included instructions and screenshots to help guide readers. This post then also acted as a central place we could direct people to find instructions or more information. The blog post could be pushed out on social media, and we could e-mail it to library staff to inform them. I reached out to the libraries’ communication office and we got links to the blog post in the library’s newsletter, Library Link, and an image in the carousel on the front page of the website.</a:t>
            </a:r>
            <a:br>
              <a:rPr lang="en-US"/>
            </a:br>
            <a:br>
              <a:rPr lang="en-US"/>
            </a:br>
            <a:r>
              <a:rPr lang="en-US"/>
              <a:t>And that is all I wanted to share. I hope you all gained a better idea of the technologies that share metadata between library systems and how critical they are for libraries. I hope you also gained an appreciated for thinking outside the box and how, librarians, working together can find a way to make things work for our user communities… even when it looks like a vendor product won’t let you do something.</a:t>
            </a:r>
            <a:endParaRPr/>
          </a:p>
        </p:txBody>
      </p:sp>
      <p:sp>
        <p:nvSpPr>
          <p:cNvPr id="236" name="Shape 236"/>
          <p:cNvSpPr/>
          <p:nvPr>
            <p:ph idx="2"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701675" y="4473575"/>
            <a:ext cx="5607050" cy="3660775"/>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This is a general outline for my presentation. I’ll first begin by providing some background to help explain the context of the situation. I’ll explain why we needed to pursue this project; the tools involved in the project or the how; and then explain what the solution is. Then I’ll discuss how we went about tackling the project. And then I’ll talk about how we went about tackling the project.</a:t>
            </a:r>
            <a:endParaRPr/>
          </a:p>
        </p:txBody>
      </p:sp>
      <p:sp>
        <p:nvSpPr>
          <p:cNvPr id="94" name="Shape 94"/>
          <p:cNvSpPr/>
          <p:nvPr>
            <p:ph idx="2"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 name="Shape 102"/>
          <p:cNvSpPr txBox="1"/>
          <p:nvPr>
            <p:ph idx="1" type="body"/>
          </p:nvPr>
        </p:nvSpPr>
        <p:spPr>
          <a:xfrm>
            <a:off x="701675" y="4473575"/>
            <a:ext cx="5607050" cy="3660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So, why did we undertake this project? </a:t>
            </a:r>
            <a:r>
              <a:rPr b="0" i="0" lang="en-US" sz="1200" u="none" cap="none" strike="noStrike">
                <a:solidFill>
                  <a:schemeClr val="dk1"/>
                </a:solidFill>
                <a:latin typeface="Calibri"/>
                <a:ea typeface="Calibri"/>
                <a:cs typeface="Calibri"/>
                <a:sym typeface="Calibri"/>
              </a:rPr>
              <a:t>In 2015, the University of Maryland University libraries implemented a new primary discovery tool, WorldCat Discovery replacing WorldCat local. WorldCat does provide some fulfillment options, such as a way to request materials and place holds on materials at the libraries and at other USMAI institutions. It also provides a fulfillment option for ILL. These options are individually configurable which allows us to create our own settings but we are also limited by the configuration options. In short there simply wasn’t another option feature to connect with Aeon to facilitate special collections requests.</a:t>
            </a:r>
            <a:endParaRPr b="0" i="0" sz="1200" u="none" cap="none" strike="noStrike">
              <a:solidFill>
                <a:schemeClr val="dk1"/>
              </a:solidFill>
              <a:latin typeface="Calibri"/>
              <a:ea typeface="Calibri"/>
              <a:cs typeface="Calibri"/>
              <a:sym typeface="Calibri"/>
            </a:endParaRPr>
          </a:p>
        </p:txBody>
      </p:sp>
      <p:sp>
        <p:nvSpPr>
          <p:cNvPr id="103" name="Shape 103"/>
          <p:cNvSpPr txBox="1"/>
          <p:nvPr>
            <p:ph idx="12" type="sldNum"/>
          </p:nvPr>
        </p:nvSpPr>
        <p:spPr>
          <a:xfrm>
            <a:off x="3970338" y="8829675"/>
            <a:ext cx="3038475" cy="4667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Shape 114"/>
          <p:cNvSpPr txBox="1"/>
          <p:nvPr>
            <p:ph idx="1" type="body"/>
          </p:nvPr>
        </p:nvSpPr>
        <p:spPr>
          <a:xfrm>
            <a:off x="701675" y="4473575"/>
            <a:ext cx="5607050" cy="3660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The original workflow for users began usually in our WorldCat UMD search which is presented as our primary search tool. After performing a search and finding an item held by special collections, the user had to navigate to our classic catalog, CatalogUSMAI, in order to request the item. The user could normally do this simply through a link available on the item record, but it was not an intuitive process and some patrons made be unfamiliar with CatalogUSMAI; the library patron would either have been consulting instructions or received library instruction to know about the feature. Once in CatalogUSMAI, they could place the request for the item. While this process is not overly complex, it is discouragingly unintuitive. A user simply performing a search and trying to get access to an item usually requires help which discourages use.</a:t>
            </a:r>
            <a:endParaRPr b="0" i="0" sz="1200" u="none" cap="none" strike="noStrike">
              <a:solidFill>
                <a:schemeClr val="dk1"/>
              </a:solidFill>
              <a:latin typeface="Calibri"/>
              <a:ea typeface="Calibri"/>
              <a:cs typeface="Calibri"/>
              <a:sym typeface="Calibri"/>
            </a:endParaRPr>
          </a:p>
        </p:txBody>
      </p:sp>
      <p:sp>
        <p:nvSpPr>
          <p:cNvPr id="115" name="Shape 115"/>
          <p:cNvSpPr txBox="1"/>
          <p:nvPr>
            <p:ph idx="12" type="sldNum"/>
          </p:nvPr>
        </p:nvSpPr>
        <p:spPr>
          <a:xfrm>
            <a:off x="3970338" y="8829675"/>
            <a:ext cx="3038475" cy="4667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1414463" y="1162050"/>
            <a:ext cx="4181400" cy="31368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Shape 140"/>
          <p:cNvSpPr txBox="1"/>
          <p:nvPr>
            <p:ph idx="1" type="body"/>
          </p:nvPr>
        </p:nvSpPr>
        <p:spPr>
          <a:xfrm>
            <a:off x="701675" y="4473575"/>
            <a:ext cx="5607000" cy="3660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I’m next going to cover these different tools and technologies. So the first two items are vendor products. WorldCat Discovery, as I previously mentioned is our primary discovery tool. What is important to keep in mind is that the interface for this tool is managed via OCLC Service </a:t>
            </a:r>
            <a:r>
              <a:rPr lang="en-US"/>
              <a:t>Configuration</a:t>
            </a:r>
            <a:r>
              <a:rPr lang="en-US"/>
              <a:t>, a tool used to manage a variety of OCLC products. This means that customization in Discovery is limited to what is available to us in Service Configuration, if we want to do something in Discovery, it has to be available in Service Configuration. The next tool, Aeon, is a workflow management tool for archive and special collections libraries. It manages processes from requesting and pulling items all the way through digitization and circulation functions. Essentially, if someone wants to use an item in one of our special collections libraries, it is mediated by Aeon.</a:t>
            </a:r>
            <a:endParaRPr/>
          </a:p>
          <a:p>
            <a:pPr indent="0" lvl="0" marL="0" marR="0" rtl="0" algn="l">
              <a:spcBef>
                <a:spcPts val="0"/>
              </a:spcBef>
              <a:spcAft>
                <a:spcPts val="0"/>
              </a:spcAft>
              <a:buNone/>
            </a:pPr>
            <a:r>
              <a:t/>
            </a:r>
            <a:endParaRPr/>
          </a:p>
          <a:p>
            <a:pPr indent="0" lvl="0" marL="0" marR="0" rtl="0" algn="l">
              <a:spcBef>
                <a:spcPts val="0"/>
              </a:spcBef>
              <a:spcAft>
                <a:spcPts val="0"/>
              </a:spcAft>
              <a:buNone/>
            </a:pPr>
            <a:r>
              <a:rPr lang="en-US"/>
              <a:t>The last two are the technologies we used to connect these systems. OpenURL is a system that sends bibliographic metadata between systems. It is perhaps most commonly associated with link resolvers--it sends article metadata to a system that is then able to use the data to call up the article. But OpenURL is used in other contexts like ILLiad for ILL and in this case, Aeon can use OpenURL to receive metadata for a request.</a:t>
            </a:r>
            <a:endParaRPr/>
          </a:p>
        </p:txBody>
      </p:sp>
      <p:sp>
        <p:nvSpPr>
          <p:cNvPr id="141" name="Shape 141"/>
          <p:cNvSpPr txBox="1"/>
          <p:nvPr>
            <p:ph idx="12" type="sldNum"/>
          </p:nvPr>
        </p:nvSpPr>
        <p:spPr>
          <a:xfrm>
            <a:off x="3970338" y="8829675"/>
            <a:ext cx="3038400" cy="4668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Shape 148"/>
          <p:cNvSpPr txBox="1"/>
          <p:nvPr>
            <p:ph idx="1" type="body"/>
          </p:nvPr>
        </p:nvSpPr>
        <p:spPr>
          <a:xfrm>
            <a:off x="701675" y="4473575"/>
            <a:ext cx="5607050" cy="3660775"/>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This is an example of an OpenURL request. I just wanted to give an illustration of what it actually looks like. Normally the url would just be a long string, but I tried to seperate each metadata element by line so you could get a better idea of what is going on in an OpenURL request. I’ve tried to highlight some of the more recognizable elements, for example you can see the OCLC number, ISBN, author information and title information.</a:t>
            </a:r>
            <a:endParaRPr/>
          </a:p>
        </p:txBody>
      </p:sp>
      <p:sp>
        <p:nvSpPr>
          <p:cNvPr id="149" name="Shape 149"/>
          <p:cNvSpPr/>
          <p:nvPr>
            <p:ph idx="2"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Shape 156"/>
          <p:cNvSpPr txBox="1"/>
          <p:nvPr>
            <p:ph idx="1" type="body"/>
          </p:nvPr>
        </p:nvSpPr>
        <p:spPr>
          <a:xfrm>
            <a:off x="701675" y="4473575"/>
            <a:ext cx="5607000" cy="36609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US"/>
              <a:t>z39.50 is the other technology we used to connect systems. I just want to briefly introduce Z39.50 and what it is and what it looks like. I feel like Z39.50 is something I’ve heard people talk about, but you rarely actually see a z39.50 query. And as a recent library school graduate, it isn’t something you really learn about there. So: z39.50 is a NISO standard for a protocol that enables systems to share data: largely it enables library systems to share bibliographic data. A z39.50 query can contain up to six different attribute types (numbered 1-6). Only the first attribute is required, it tells the system what kind of search is being performed. The other attributes add additional information or enable certain functions, like truncation. At the bottom of the slide is a quick example of a more complex z39.50 so you can get an idea of how it would look. This query is searching for the words in a title “Harry Potter” which has a right truncation and then for a personal name “rowling”.</a:t>
            </a:r>
            <a:endParaRPr/>
          </a:p>
        </p:txBody>
      </p:sp>
      <p:sp>
        <p:nvSpPr>
          <p:cNvPr id="157" name="Shape 157"/>
          <p:cNvSpPr/>
          <p:nvPr>
            <p:ph idx="2" type="sldImg"/>
          </p:nvPr>
        </p:nvSpPr>
        <p:spPr>
          <a:xfrm>
            <a:off x="1414463" y="1162050"/>
            <a:ext cx="4181400" cy="31368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Shape 166"/>
          <p:cNvSpPr txBox="1"/>
          <p:nvPr>
            <p:ph idx="1" type="body"/>
          </p:nvPr>
        </p:nvSpPr>
        <p:spPr>
          <a:xfrm>
            <a:off x="701675" y="4473575"/>
            <a:ext cx="5607050" cy="3660775"/>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The solution to the problem, which appears rather plain, is the image on the top of my this slide. </a:t>
            </a:r>
            <a:r>
              <a:rPr lang="en-US"/>
              <a:t>While OCLC Service Configuration does not have a fulfillment option we could use to facilitate special collections requests, I did find a way to sort of hack the configuration system to facilitate requesting. I found that Service Configuration does provide an option to configure an outgoing OpenURL. Normally this feature would be used for a link resolver. For example, if we were not using OCLC’s link resolving product and used another link resolver like SFX, we would use the feature to enable users to access articles online, but we didn’t need to use this feature. So while the feature wasn’t intended to facilitate special collections request, it could be leveraged to do so using Aeon’s OpenURL feature. This solution meant that when a user finds an item in Discovery, they can simple click on the link to request it, and a request would open to with many of the fields already pre-populated.</a:t>
            </a:r>
            <a:br>
              <a:rPr lang="en-US"/>
            </a:br>
            <a:br>
              <a:rPr lang="en-US"/>
            </a:br>
            <a:r>
              <a:rPr lang="en-US"/>
              <a:t>The only problem this solution posed, is that this way of submitting a request sent the library less metadata for retrieving an item. In particular, this way of submitting requests does not include shelving location information. When paged items in special collections are pulled, locations such as Special collections folio, special collections oversized, or Katherine Anne Porter Stacks are required to find the item, but this information could not be passed into the Aeon system. We needed to introduce a new step in the workflow for staff to use a feature in Aeon that searched the catalog and pulled in the necessary metadata from the Classic Catalog to enable staff to find and pull the item. </a:t>
            </a:r>
            <a:endParaRPr/>
          </a:p>
        </p:txBody>
      </p:sp>
      <p:sp>
        <p:nvSpPr>
          <p:cNvPr id="167" name="Shape 167"/>
          <p:cNvSpPr/>
          <p:nvPr>
            <p:ph idx="2" type="sldImg"/>
          </p:nvPr>
        </p:nvSpPr>
        <p:spPr>
          <a:xfrm>
            <a:off x="1414463" y="1162050"/>
            <a:ext cx="4181475" cy="31369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Shape 193"/>
          <p:cNvSpPr/>
          <p:nvPr>
            <p:ph idx="2" type="sldImg"/>
          </p:nvPr>
        </p:nvSpPr>
        <p:spPr>
          <a:xfrm>
            <a:off x="1414463" y="1162050"/>
            <a:ext cx="4181400" cy="31368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Shape 194"/>
          <p:cNvSpPr txBox="1"/>
          <p:nvPr>
            <p:ph idx="1" type="body"/>
          </p:nvPr>
        </p:nvSpPr>
        <p:spPr>
          <a:xfrm>
            <a:off x="701675" y="4473575"/>
            <a:ext cx="5607000" cy="3660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This project required collaboration between several units. As a member of the Discovery and Metadata Services Department (known as DMS) I worked with stakeholders across the campus to implement this solution, particularly our major special collections units: Special Collections and University Archives including Joanne Archer, head of Access &amp; Outreach Servcies for Special Collection; Amber Kohl, the acting Head of Literature and Rare Books, and Liz Caringola, Archival Metadata Librarian who is with us today; Kana Jenkins, a Coordinator with the Prange collection; and Vin Novara, Curator for Special Collections in Performing Arts.</a:t>
            </a:r>
            <a:endParaRPr b="0" i="0" sz="1200" u="none" cap="none" strike="noStrike">
              <a:solidFill>
                <a:schemeClr val="dk1"/>
              </a:solidFill>
              <a:latin typeface="Calibri"/>
              <a:ea typeface="Calibri"/>
              <a:cs typeface="Calibri"/>
              <a:sym typeface="Calibri"/>
            </a:endParaRPr>
          </a:p>
        </p:txBody>
      </p:sp>
      <p:sp>
        <p:nvSpPr>
          <p:cNvPr id="195" name="Shape 195"/>
          <p:cNvSpPr txBox="1"/>
          <p:nvPr>
            <p:ph idx="12" type="sldNum"/>
          </p:nvPr>
        </p:nvSpPr>
        <p:spPr>
          <a:xfrm>
            <a:off x="3970338" y="8829675"/>
            <a:ext cx="3038400" cy="4668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5" name="Shape 15"/>
        <p:cNvGrpSpPr/>
        <p:nvPr/>
      </p:nvGrpSpPr>
      <p:grpSpPr>
        <a:xfrm>
          <a:off x="0" y="0"/>
          <a:ext cx="0" cy="0"/>
          <a:chOff x="0" y="0"/>
          <a:chExt cx="0" cy="0"/>
        </a:xfrm>
      </p:grpSpPr>
      <p:sp>
        <p:nvSpPr>
          <p:cNvPr id="16" name="Shape 16"/>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17" name="Shape 17"/>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18" name="Shape 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1pPr>
            <a:lvl2pPr indent="0" lvl="1"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2pPr>
            <a:lvl3pPr indent="0" lvl="2"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3pPr>
            <a:lvl4pPr indent="0" lvl="3"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4pPr>
            <a:lvl5pPr indent="0" lvl="4"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5pPr>
            <a:lvl6pPr indent="0" lvl="5"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6pPr>
            <a:lvl7pPr indent="0" lvl="6"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7pPr>
            <a:lvl8pPr indent="0" lvl="7"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8pPr>
            <a:lvl9pPr indent="0" lvl="8"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Shape 74"/>
          <p:cNvSpPr txBox="1"/>
          <p:nvPr>
            <p:ph idx="1" type="body"/>
          </p:nvPr>
        </p:nvSpPr>
        <p:spPr>
          <a:xfrm rot="5400000">
            <a:off x="2309018" y="-251619"/>
            <a:ext cx="4525963" cy="82296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Source Sans Pro"/>
                <a:ea typeface="Source Sans Pro"/>
                <a:cs typeface="Source Sans Pro"/>
                <a:sym typeface="Source Sans Pro"/>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9pPr>
          </a:lstStyle>
          <a:p/>
        </p:txBody>
      </p:sp>
      <p:sp>
        <p:nvSpPr>
          <p:cNvPr id="75" name="Shape 75"/>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76" name="Shape 76"/>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77" name="Shape 7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0" name="Shape 80"/>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Source Sans Pro"/>
                <a:ea typeface="Source Sans Pro"/>
                <a:cs typeface="Source Sans Pro"/>
                <a:sym typeface="Source Sans Pro"/>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9pPr>
          </a:lstStyle>
          <a:p/>
        </p:txBody>
      </p:sp>
      <p:sp>
        <p:nvSpPr>
          <p:cNvPr id="81" name="Shape 81"/>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82" name="Shape 82"/>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83" name="Shape 8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19" name="Shape 19"/>
        <p:cNvGrpSpPr/>
        <p:nvPr/>
      </p:nvGrpSpPr>
      <p:grpSpPr>
        <a:xfrm>
          <a:off x="0" y="0"/>
          <a:ext cx="0" cy="0"/>
          <a:chOff x="0" y="0"/>
          <a:chExt cx="0" cy="0"/>
        </a:xfrm>
      </p:grpSpPr>
      <p:sp>
        <p:nvSpPr>
          <p:cNvPr id="20" name="Shape 20"/>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lvl="0" marR="0" rtl="0" algn="l">
              <a:spcBef>
                <a:spcPts val="0"/>
              </a:spcBef>
              <a:spcAft>
                <a:spcPts val="0"/>
              </a:spcAft>
              <a:buClr>
                <a:schemeClr val="dk1"/>
              </a:buClr>
              <a:buSzPts val="2000"/>
              <a:buFont typeface="Source Sans Pro"/>
              <a:buNone/>
              <a:defRPr b="1" i="0" sz="20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Shape 21"/>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Source Sans Pro"/>
                <a:ea typeface="Source Sans Pro"/>
                <a:cs typeface="Source Sans Pro"/>
                <a:sym typeface="Source Sans Pro"/>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9pPr>
          </a:lstStyle>
          <a:p/>
        </p:txBody>
      </p:sp>
      <p:sp>
        <p:nvSpPr>
          <p:cNvPr id="22" name="Shape 22"/>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1400"/>
              <a:buFont typeface="Arial"/>
              <a:buNone/>
              <a:defRPr b="0" i="0" sz="1400" u="none" cap="none" strike="noStrike">
                <a:solidFill>
                  <a:schemeClr val="dk1"/>
                </a:solidFill>
                <a:latin typeface="Source Sans Pro"/>
                <a:ea typeface="Source Sans Pro"/>
                <a:cs typeface="Source Sans Pro"/>
                <a:sym typeface="Source Sans Pro"/>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Source Sans Pro"/>
                <a:ea typeface="Source Sans Pro"/>
                <a:cs typeface="Source Sans Pro"/>
                <a:sym typeface="Source Sans Pro"/>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Source Sans Pro"/>
                <a:ea typeface="Source Sans Pro"/>
                <a:cs typeface="Source Sans Pro"/>
                <a:sym typeface="Source Sans Pro"/>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9pPr>
          </a:lstStyle>
          <a:p/>
        </p:txBody>
      </p:sp>
      <p:sp>
        <p:nvSpPr>
          <p:cNvPr id="23" name="Shape 23"/>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24" name="Shape 24"/>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25" name="Shape 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6" name="Shape 26"/>
        <p:cNvGrpSpPr/>
        <p:nvPr/>
      </p:nvGrpSpPr>
      <p:grpSpPr>
        <a:xfrm>
          <a:off x="0" y="0"/>
          <a:ext cx="0" cy="0"/>
          <a:chOff x="0" y="0"/>
          <a:chExt cx="0" cy="0"/>
        </a:xfrm>
      </p:grpSpPr>
      <p:sp>
        <p:nvSpPr>
          <p:cNvPr id="27" name="Shape 27"/>
          <p:cNvSpPr txBox="1"/>
          <p:nvPr>
            <p:ph type="ctrTitle"/>
          </p:nvPr>
        </p:nvSpPr>
        <p:spPr>
          <a:xfrm>
            <a:off x="685800" y="2130425"/>
            <a:ext cx="7772400" cy="14700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Shape 28"/>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lvl="0" marR="0" rtl="0" algn="ctr">
              <a:spcBef>
                <a:spcPts val="640"/>
              </a:spcBef>
              <a:spcAft>
                <a:spcPts val="0"/>
              </a:spcAft>
              <a:buClr>
                <a:srgbClr val="888888"/>
              </a:buClr>
              <a:buSzPts val="3200"/>
              <a:buFont typeface="Arial"/>
              <a:buNone/>
              <a:defRPr b="0" i="0" sz="3200" u="none" cap="none" strike="noStrike">
                <a:solidFill>
                  <a:srgbClr val="888888"/>
                </a:solidFill>
                <a:latin typeface="Source Sans Pro"/>
                <a:ea typeface="Source Sans Pro"/>
                <a:cs typeface="Source Sans Pro"/>
                <a:sym typeface="Source Sans Pro"/>
              </a:defRPr>
            </a:lvl1pPr>
            <a:lvl2pPr lvl="1" marR="0" rtl="0" algn="ctr">
              <a:spcBef>
                <a:spcPts val="560"/>
              </a:spcBef>
              <a:spcAft>
                <a:spcPts val="0"/>
              </a:spcAft>
              <a:buClr>
                <a:srgbClr val="888888"/>
              </a:buClr>
              <a:buSzPts val="2800"/>
              <a:buFont typeface="Arial"/>
              <a:buNone/>
              <a:defRPr b="0" i="0" sz="2800" u="none" cap="none" strike="noStrike">
                <a:solidFill>
                  <a:srgbClr val="888888"/>
                </a:solidFill>
                <a:latin typeface="Source Sans Pro"/>
                <a:ea typeface="Source Sans Pro"/>
                <a:cs typeface="Source Sans Pro"/>
                <a:sym typeface="Source Sans Pro"/>
              </a:defRPr>
            </a:lvl2pPr>
            <a:lvl3pPr lvl="2" marR="0" rtl="0" algn="ctr">
              <a:spcBef>
                <a:spcPts val="480"/>
              </a:spcBef>
              <a:spcAft>
                <a:spcPts val="0"/>
              </a:spcAft>
              <a:buClr>
                <a:srgbClr val="888888"/>
              </a:buClr>
              <a:buSzPts val="2400"/>
              <a:buFont typeface="Arial"/>
              <a:buNone/>
              <a:defRPr b="0" i="0" sz="2400" u="none" cap="none" strike="noStrike">
                <a:solidFill>
                  <a:srgbClr val="888888"/>
                </a:solidFill>
                <a:latin typeface="Source Sans Pro"/>
                <a:ea typeface="Source Sans Pro"/>
                <a:cs typeface="Source Sans Pro"/>
                <a:sym typeface="Source Sans Pro"/>
              </a:defRPr>
            </a:lvl3pPr>
            <a:lvl4pPr lvl="3" marR="0" rtl="0" algn="ctr">
              <a:spcBef>
                <a:spcPts val="400"/>
              </a:spcBef>
              <a:spcAft>
                <a:spcPts val="0"/>
              </a:spcAft>
              <a:buClr>
                <a:srgbClr val="888888"/>
              </a:buClr>
              <a:buSzPts val="2000"/>
              <a:buFont typeface="Arial"/>
              <a:buNone/>
              <a:defRPr b="0" i="0" sz="2000" u="none" cap="none" strike="noStrike">
                <a:solidFill>
                  <a:srgbClr val="888888"/>
                </a:solidFill>
                <a:latin typeface="Source Sans Pro"/>
                <a:ea typeface="Source Sans Pro"/>
                <a:cs typeface="Source Sans Pro"/>
                <a:sym typeface="Source Sans Pro"/>
              </a:defRPr>
            </a:lvl4pPr>
            <a:lvl5pPr lvl="4" marR="0" rtl="0" algn="ctr">
              <a:spcBef>
                <a:spcPts val="400"/>
              </a:spcBef>
              <a:spcAft>
                <a:spcPts val="0"/>
              </a:spcAft>
              <a:buClr>
                <a:srgbClr val="888888"/>
              </a:buClr>
              <a:buSzPts val="2000"/>
              <a:buFont typeface="Arial"/>
              <a:buNone/>
              <a:defRPr b="0" i="0" sz="2000" u="none" cap="none" strike="noStrike">
                <a:solidFill>
                  <a:srgbClr val="888888"/>
                </a:solidFill>
                <a:latin typeface="Source Sans Pro"/>
                <a:ea typeface="Source Sans Pro"/>
                <a:cs typeface="Source Sans Pro"/>
                <a:sym typeface="Source Sans Pro"/>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Source Sans Pro"/>
                <a:ea typeface="Source Sans Pro"/>
                <a:cs typeface="Source Sans Pro"/>
                <a:sym typeface="Source Sans Pro"/>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Source Sans Pro"/>
                <a:ea typeface="Source Sans Pro"/>
                <a:cs typeface="Source Sans Pro"/>
                <a:sym typeface="Source Sans Pro"/>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Source Sans Pro"/>
                <a:ea typeface="Source Sans Pro"/>
                <a:cs typeface="Source Sans Pro"/>
                <a:sym typeface="Source Sans Pro"/>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Source Sans Pro"/>
                <a:ea typeface="Source Sans Pro"/>
                <a:cs typeface="Source Sans Pro"/>
                <a:sym typeface="Source Sans Pro"/>
              </a:defRPr>
            </a:lvl9pPr>
          </a:lstStyle>
          <a:p/>
        </p:txBody>
      </p:sp>
      <p:sp>
        <p:nvSpPr>
          <p:cNvPr id="29" name="Shape 29"/>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30" name="Shape 30"/>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31" name="Shape 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32" name="Shape 32"/>
        <p:cNvGrpSpPr/>
        <p:nvPr/>
      </p:nvGrpSpPr>
      <p:grpSpPr>
        <a:xfrm>
          <a:off x="0" y="0"/>
          <a:ext cx="0" cy="0"/>
          <a:chOff x="0" y="0"/>
          <a:chExt cx="0" cy="0"/>
        </a:xfrm>
      </p:grpSpPr>
      <p:sp>
        <p:nvSpPr>
          <p:cNvPr id="33" name="Shape 33"/>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Shape 34"/>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Source Sans Pro"/>
                <a:ea typeface="Source Sans Pro"/>
                <a:cs typeface="Source Sans Pro"/>
                <a:sym typeface="Source Sans Pro"/>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9pPr>
          </a:lstStyle>
          <a:p/>
        </p:txBody>
      </p:sp>
      <p:sp>
        <p:nvSpPr>
          <p:cNvPr id="35" name="Shape 35"/>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36" name="Shape 36"/>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37" name="Shape 3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8" name="Shape 38"/>
        <p:cNvGrpSpPr/>
        <p:nvPr/>
      </p:nvGrpSpPr>
      <p:grpSpPr>
        <a:xfrm>
          <a:off x="0" y="0"/>
          <a:ext cx="0" cy="0"/>
          <a:chOff x="0" y="0"/>
          <a:chExt cx="0" cy="0"/>
        </a:xfrm>
      </p:grpSpPr>
      <p:sp>
        <p:nvSpPr>
          <p:cNvPr id="39" name="Shape 39"/>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chemeClr val="dk1"/>
              </a:buClr>
              <a:buSzPts val="4000"/>
              <a:buFont typeface="Source Sans Pro"/>
              <a:buNone/>
              <a:defRPr b="1" i="0" sz="40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0" name="Shape 40"/>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marR="0" rtl="0" algn="l">
              <a:spcBef>
                <a:spcPts val="400"/>
              </a:spcBef>
              <a:spcAft>
                <a:spcPts val="0"/>
              </a:spcAft>
              <a:buClr>
                <a:srgbClr val="888888"/>
              </a:buClr>
              <a:buSzPts val="2000"/>
              <a:buFont typeface="Arial"/>
              <a:buNone/>
              <a:defRPr b="0" i="0" sz="2000" u="none" cap="none" strike="noStrike">
                <a:solidFill>
                  <a:srgbClr val="888888"/>
                </a:solidFill>
                <a:latin typeface="Source Sans Pro"/>
                <a:ea typeface="Source Sans Pro"/>
                <a:cs typeface="Source Sans Pro"/>
                <a:sym typeface="Source Sans Pro"/>
              </a:defRPr>
            </a:lvl1pPr>
            <a:lvl2pPr indent="-228600" lvl="1" marL="914400" marR="0" rtl="0" algn="l">
              <a:spcBef>
                <a:spcPts val="360"/>
              </a:spcBef>
              <a:spcAft>
                <a:spcPts val="0"/>
              </a:spcAft>
              <a:buClr>
                <a:srgbClr val="888888"/>
              </a:buClr>
              <a:buSzPts val="1800"/>
              <a:buFont typeface="Arial"/>
              <a:buNone/>
              <a:defRPr b="0" i="0" sz="1800" u="none" cap="none" strike="noStrike">
                <a:solidFill>
                  <a:srgbClr val="888888"/>
                </a:solidFill>
                <a:latin typeface="Source Sans Pro"/>
                <a:ea typeface="Source Sans Pro"/>
                <a:cs typeface="Source Sans Pro"/>
                <a:sym typeface="Source Sans Pro"/>
              </a:defRPr>
            </a:lvl2pPr>
            <a:lvl3pPr indent="-228600" lvl="2" marL="1371600" marR="0" rtl="0" algn="l">
              <a:spcBef>
                <a:spcPts val="320"/>
              </a:spcBef>
              <a:spcAft>
                <a:spcPts val="0"/>
              </a:spcAft>
              <a:buClr>
                <a:srgbClr val="888888"/>
              </a:buClr>
              <a:buSzPts val="1600"/>
              <a:buFont typeface="Arial"/>
              <a:buNone/>
              <a:defRPr b="0" i="0" sz="1600" u="none" cap="none" strike="noStrike">
                <a:solidFill>
                  <a:srgbClr val="888888"/>
                </a:solidFill>
                <a:latin typeface="Source Sans Pro"/>
                <a:ea typeface="Source Sans Pro"/>
                <a:cs typeface="Source Sans Pro"/>
                <a:sym typeface="Source Sans Pro"/>
              </a:defRPr>
            </a:lvl3pPr>
            <a:lvl4pPr indent="-228600" lvl="3" marL="1828800" marR="0" rtl="0" algn="l">
              <a:spcBef>
                <a:spcPts val="280"/>
              </a:spcBef>
              <a:spcAft>
                <a:spcPts val="0"/>
              </a:spcAft>
              <a:buClr>
                <a:srgbClr val="888888"/>
              </a:buClr>
              <a:buSzPts val="1400"/>
              <a:buFont typeface="Arial"/>
              <a:buNone/>
              <a:defRPr b="0" i="0" sz="1400" u="none" cap="none" strike="noStrike">
                <a:solidFill>
                  <a:srgbClr val="888888"/>
                </a:solidFill>
                <a:latin typeface="Source Sans Pro"/>
                <a:ea typeface="Source Sans Pro"/>
                <a:cs typeface="Source Sans Pro"/>
                <a:sym typeface="Source Sans Pro"/>
              </a:defRPr>
            </a:lvl4pPr>
            <a:lvl5pPr indent="-228600" lvl="4" marL="2286000" marR="0" rtl="0" algn="l">
              <a:spcBef>
                <a:spcPts val="280"/>
              </a:spcBef>
              <a:spcAft>
                <a:spcPts val="0"/>
              </a:spcAft>
              <a:buClr>
                <a:srgbClr val="888888"/>
              </a:buClr>
              <a:buSzPts val="1400"/>
              <a:buFont typeface="Arial"/>
              <a:buNone/>
              <a:defRPr b="0" i="0" sz="1400" u="none" cap="none" strike="noStrike">
                <a:solidFill>
                  <a:srgbClr val="888888"/>
                </a:solidFill>
                <a:latin typeface="Source Sans Pro"/>
                <a:ea typeface="Source Sans Pro"/>
                <a:cs typeface="Source Sans Pro"/>
                <a:sym typeface="Source Sans Pro"/>
              </a:defRPr>
            </a:lvl5pPr>
            <a:lvl6pPr indent="-228600" lvl="5" marL="2743200" marR="0" rtl="0" algn="l">
              <a:spcBef>
                <a:spcPts val="280"/>
              </a:spcBef>
              <a:spcAft>
                <a:spcPts val="0"/>
              </a:spcAft>
              <a:buClr>
                <a:srgbClr val="888888"/>
              </a:buClr>
              <a:buSzPts val="1400"/>
              <a:buFont typeface="Arial"/>
              <a:buNone/>
              <a:defRPr b="0" i="0" sz="1400" u="none" cap="none" strike="noStrike">
                <a:solidFill>
                  <a:srgbClr val="888888"/>
                </a:solidFill>
                <a:latin typeface="Source Sans Pro"/>
                <a:ea typeface="Source Sans Pro"/>
                <a:cs typeface="Source Sans Pro"/>
                <a:sym typeface="Source Sans Pro"/>
              </a:defRPr>
            </a:lvl6pPr>
            <a:lvl7pPr indent="-228600" lvl="6" marL="3200400" marR="0" rtl="0" algn="l">
              <a:spcBef>
                <a:spcPts val="280"/>
              </a:spcBef>
              <a:spcAft>
                <a:spcPts val="0"/>
              </a:spcAft>
              <a:buClr>
                <a:srgbClr val="888888"/>
              </a:buClr>
              <a:buSzPts val="1400"/>
              <a:buFont typeface="Arial"/>
              <a:buNone/>
              <a:defRPr b="0" i="0" sz="1400" u="none" cap="none" strike="noStrike">
                <a:solidFill>
                  <a:srgbClr val="888888"/>
                </a:solidFill>
                <a:latin typeface="Source Sans Pro"/>
                <a:ea typeface="Source Sans Pro"/>
                <a:cs typeface="Source Sans Pro"/>
                <a:sym typeface="Source Sans Pro"/>
              </a:defRPr>
            </a:lvl7pPr>
            <a:lvl8pPr indent="-228600" lvl="7" marL="3657600" marR="0" rtl="0" algn="l">
              <a:spcBef>
                <a:spcPts val="280"/>
              </a:spcBef>
              <a:spcAft>
                <a:spcPts val="0"/>
              </a:spcAft>
              <a:buClr>
                <a:srgbClr val="888888"/>
              </a:buClr>
              <a:buSzPts val="1400"/>
              <a:buFont typeface="Arial"/>
              <a:buNone/>
              <a:defRPr b="0" i="0" sz="1400" u="none" cap="none" strike="noStrike">
                <a:solidFill>
                  <a:srgbClr val="888888"/>
                </a:solidFill>
                <a:latin typeface="Source Sans Pro"/>
                <a:ea typeface="Source Sans Pro"/>
                <a:cs typeface="Source Sans Pro"/>
                <a:sym typeface="Source Sans Pro"/>
              </a:defRPr>
            </a:lvl8pPr>
            <a:lvl9pPr indent="-228600" lvl="8" marL="4114800" marR="0" rtl="0" algn="l">
              <a:spcBef>
                <a:spcPts val="280"/>
              </a:spcBef>
              <a:spcAft>
                <a:spcPts val="0"/>
              </a:spcAft>
              <a:buClr>
                <a:srgbClr val="888888"/>
              </a:buClr>
              <a:buSzPts val="1400"/>
              <a:buFont typeface="Arial"/>
              <a:buNone/>
              <a:defRPr b="0" i="0" sz="1400" u="none" cap="none" strike="noStrike">
                <a:solidFill>
                  <a:srgbClr val="888888"/>
                </a:solidFill>
                <a:latin typeface="Source Sans Pro"/>
                <a:ea typeface="Source Sans Pro"/>
                <a:cs typeface="Source Sans Pro"/>
                <a:sym typeface="Source Sans Pro"/>
              </a:defRPr>
            </a:lvl9pPr>
          </a:lstStyle>
          <a:p/>
        </p:txBody>
      </p:sp>
      <p:sp>
        <p:nvSpPr>
          <p:cNvPr id="41" name="Shape 41"/>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42" name="Shape 42"/>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43" name="Shape 4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4" name="Shape 44"/>
        <p:cNvGrpSpPr/>
        <p:nvPr/>
      </p:nvGrpSpPr>
      <p:grpSpPr>
        <a:xfrm>
          <a:off x="0" y="0"/>
          <a:ext cx="0" cy="0"/>
          <a:chOff x="0" y="0"/>
          <a:chExt cx="0" cy="0"/>
        </a:xfrm>
      </p:grpSpPr>
      <p:sp>
        <p:nvSpPr>
          <p:cNvPr id="45" name="Shape 45"/>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6" name="Shape 46"/>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9pPr>
          </a:lstStyle>
          <a:p/>
        </p:txBody>
      </p:sp>
      <p:sp>
        <p:nvSpPr>
          <p:cNvPr id="47" name="Shape 47"/>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9pPr>
          </a:lstStyle>
          <a:p/>
        </p:txBody>
      </p:sp>
      <p:sp>
        <p:nvSpPr>
          <p:cNvPr id="48" name="Shape 48"/>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49" name="Shape 49"/>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50" name="Shape 5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1" name="Shape 51"/>
        <p:cNvGrpSpPr/>
        <p:nvPr/>
      </p:nvGrpSpPr>
      <p:grpSpPr>
        <a:xfrm>
          <a:off x="0" y="0"/>
          <a:ext cx="0" cy="0"/>
          <a:chOff x="0" y="0"/>
          <a:chExt cx="0" cy="0"/>
        </a:xfrm>
      </p:grpSpPr>
      <p:sp>
        <p:nvSpPr>
          <p:cNvPr id="52" name="Shape 52"/>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Shape 53"/>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Source Sans Pro"/>
                <a:ea typeface="Source Sans Pro"/>
                <a:cs typeface="Source Sans Pro"/>
                <a:sym typeface="Source Sans Pro"/>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Source Sans Pro"/>
                <a:ea typeface="Source Sans Pro"/>
                <a:cs typeface="Source Sans Pro"/>
                <a:sym typeface="Source Sans Pro"/>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Source Sans Pro"/>
                <a:ea typeface="Source Sans Pro"/>
                <a:cs typeface="Source Sans Pro"/>
                <a:sym typeface="Source Sans Pro"/>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9pPr>
          </a:lstStyle>
          <a:p/>
        </p:txBody>
      </p:sp>
      <p:sp>
        <p:nvSpPr>
          <p:cNvPr id="54" name="Shape 54"/>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9pPr>
          </a:lstStyle>
          <a:p/>
        </p:txBody>
      </p:sp>
      <p:sp>
        <p:nvSpPr>
          <p:cNvPr id="55" name="Shape 55"/>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Source Sans Pro"/>
                <a:ea typeface="Source Sans Pro"/>
                <a:cs typeface="Source Sans Pro"/>
                <a:sym typeface="Source Sans Pro"/>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Source Sans Pro"/>
                <a:ea typeface="Source Sans Pro"/>
                <a:cs typeface="Source Sans Pro"/>
                <a:sym typeface="Source Sans Pro"/>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Source Sans Pro"/>
                <a:ea typeface="Source Sans Pro"/>
                <a:cs typeface="Source Sans Pro"/>
                <a:sym typeface="Source Sans Pro"/>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Source Sans Pro"/>
                <a:ea typeface="Source Sans Pro"/>
                <a:cs typeface="Source Sans Pro"/>
                <a:sym typeface="Source Sans Pro"/>
              </a:defRPr>
            </a:lvl9pPr>
          </a:lstStyle>
          <a:p/>
        </p:txBody>
      </p:sp>
      <p:sp>
        <p:nvSpPr>
          <p:cNvPr id="56" name="Shape 56"/>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Source Sans Pro"/>
                <a:ea typeface="Source Sans Pro"/>
                <a:cs typeface="Source Sans Pro"/>
                <a:sym typeface="Source Sans Pro"/>
              </a:defRPr>
            </a:lvl9pPr>
          </a:lstStyle>
          <a:p/>
        </p:txBody>
      </p:sp>
      <p:sp>
        <p:nvSpPr>
          <p:cNvPr id="57" name="Shape 57"/>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58" name="Shape 58"/>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59" name="Shape 5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0" name="Shape 60"/>
        <p:cNvGrpSpPr/>
        <p:nvPr/>
      </p:nvGrpSpPr>
      <p:grpSpPr>
        <a:xfrm>
          <a:off x="0" y="0"/>
          <a:ext cx="0" cy="0"/>
          <a:chOff x="0" y="0"/>
          <a:chExt cx="0" cy="0"/>
        </a:xfrm>
      </p:grpSpPr>
      <p:sp>
        <p:nvSpPr>
          <p:cNvPr id="61" name="Shape 6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2" name="Shape 62"/>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63" name="Shape 63"/>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64" name="Shape 6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lvl="0" marR="0" rtl="0" algn="l">
              <a:spcBef>
                <a:spcPts val="0"/>
              </a:spcBef>
              <a:spcAft>
                <a:spcPts val="0"/>
              </a:spcAft>
              <a:buClr>
                <a:schemeClr val="dk1"/>
              </a:buClr>
              <a:buSzPts val="2000"/>
              <a:buFont typeface="Source Sans Pro"/>
              <a:buNone/>
              <a:defRPr b="1" i="0" sz="20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Shape 67"/>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Source Sans Pro"/>
                <a:ea typeface="Source Sans Pro"/>
                <a:cs typeface="Source Sans Pro"/>
                <a:sym typeface="Source Sans Pro"/>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Source Sans Pro"/>
                <a:ea typeface="Source Sans Pro"/>
                <a:cs typeface="Source Sans Pro"/>
                <a:sym typeface="Source Sans Pro"/>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Source Sans Pro"/>
                <a:ea typeface="Source Sans Pro"/>
                <a:cs typeface="Source Sans Pro"/>
                <a:sym typeface="Source Sans Pro"/>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9pPr>
          </a:lstStyle>
          <a:p/>
        </p:txBody>
      </p:sp>
      <p:sp>
        <p:nvSpPr>
          <p:cNvPr id="68" name="Shape 68"/>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1400"/>
              <a:buFont typeface="Arial"/>
              <a:buNone/>
              <a:defRPr b="0" i="0" sz="1400" u="none" cap="none" strike="noStrike">
                <a:solidFill>
                  <a:schemeClr val="dk1"/>
                </a:solidFill>
                <a:latin typeface="Source Sans Pro"/>
                <a:ea typeface="Source Sans Pro"/>
                <a:cs typeface="Source Sans Pro"/>
                <a:sym typeface="Source Sans Pro"/>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Source Sans Pro"/>
                <a:ea typeface="Source Sans Pro"/>
                <a:cs typeface="Source Sans Pro"/>
                <a:sym typeface="Source Sans Pro"/>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Source Sans Pro"/>
                <a:ea typeface="Source Sans Pro"/>
                <a:cs typeface="Source Sans Pro"/>
                <a:sym typeface="Source Sans Pro"/>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Source Sans Pro"/>
                <a:ea typeface="Source Sans Pro"/>
                <a:cs typeface="Source Sans Pro"/>
                <a:sym typeface="Source Sans Pro"/>
              </a:defRPr>
            </a:lvl9pPr>
          </a:lstStyle>
          <a:p/>
        </p:txBody>
      </p:sp>
      <p:sp>
        <p:nvSpPr>
          <p:cNvPr id="69" name="Shape 69"/>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70" name="Shape 70"/>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71" name="Shape 7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Source Sans Pro"/>
                <a:ea typeface="Source Sans Pro"/>
                <a:cs typeface="Source Sans Pro"/>
                <a:sym typeface="Source Sans Pro"/>
              </a:defRPr>
            </a:lvl1pPr>
            <a:lvl2pPr indent="0" lvl="1" marL="0" marR="0" rtl="0" algn="r">
              <a:spcBef>
                <a:spcPts val="0"/>
              </a:spcBef>
              <a:buNone/>
              <a:defRPr sz="1200">
                <a:solidFill>
                  <a:srgbClr val="888888"/>
                </a:solidFill>
                <a:latin typeface="Source Sans Pro"/>
                <a:ea typeface="Source Sans Pro"/>
                <a:cs typeface="Source Sans Pro"/>
                <a:sym typeface="Source Sans Pro"/>
              </a:defRPr>
            </a:lvl2pPr>
            <a:lvl3pPr indent="0" lvl="2" marL="0" marR="0" rtl="0" algn="r">
              <a:spcBef>
                <a:spcPts val="0"/>
              </a:spcBef>
              <a:buNone/>
              <a:defRPr sz="1200">
                <a:solidFill>
                  <a:srgbClr val="888888"/>
                </a:solidFill>
                <a:latin typeface="Source Sans Pro"/>
                <a:ea typeface="Source Sans Pro"/>
                <a:cs typeface="Source Sans Pro"/>
                <a:sym typeface="Source Sans Pro"/>
              </a:defRPr>
            </a:lvl3pPr>
            <a:lvl4pPr indent="0" lvl="3" marL="0" marR="0" rtl="0" algn="r">
              <a:spcBef>
                <a:spcPts val="0"/>
              </a:spcBef>
              <a:buNone/>
              <a:defRPr sz="1200">
                <a:solidFill>
                  <a:srgbClr val="888888"/>
                </a:solidFill>
                <a:latin typeface="Source Sans Pro"/>
                <a:ea typeface="Source Sans Pro"/>
                <a:cs typeface="Source Sans Pro"/>
                <a:sym typeface="Source Sans Pro"/>
              </a:defRPr>
            </a:lvl4pPr>
            <a:lvl5pPr indent="0" lvl="4" marL="0" marR="0" rtl="0" algn="r">
              <a:spcBef>
                <a:spcPts val="0"/>
              </a:spcBef>
              <a:buNone/>
              <a:defRPr sz="1200">
                <a:solidFill>
                  <a:srgbClr val="888888"/>
                </a:solidFill>
                <a:latin typeface="Source Sans Pro"/>
                <a:ea typeface="Source Sans Pro"/>
                <a:cs typeface="Source Sans Pro"/>
                <a:sym typeface="Source Sans Pro"/>
              </a:defRPr>
            </a:lvl5pPr>
            <a:lvl6pPr indent="0" lvl="5" marL="0" marR="0" rtl="0" algn="r">
              <a:spcBef>
                <a:spcPts val="0"/>
              </a:spcBef>
              <a:buNone/>
              <a:defRPr sz="1200">
                <a:solidFill>
                  <a:srgbClr val="888888"/>
                </a:solidFill>
                <a:latin typeface="Source Sans Pro"/>
                <a:ea typeface="Source Sans Pro"/>
                <a:cs typeface="Source Sans Pro"/>
                <a:sym typeface="Source Sans Pro"/>
              </a:defRPr>
            </a:lvl6pPr>
            <a:lvl7pPr indent="0" lvl="6" marL="0" marR="0" rtl="0" algn="r">
              <a:spcBef>
                <a:spcPts val="0"/>
              </a:spcBef>
              <a:buNone/>
              <a:defRPr sz="1200">
                <a:solidFill>
                  <a:srgbClr val="888888"/>
                </a:solidFill>
                <a:latin typeface="Source Sans Pro"/>
                <a:ea typeface="Source Sans Pro"/>
                <a:cs typeface="Source Sans Pro"/>
                <a:sym typeface="Source Sans Pro"/>
              </a:defRPr>
            </a:lvl7pPr>
            <a:lvl8pPr indent="0" lvl="7" marL="0" marR="0" rtl="0" algn="r">
              <a:spcBef>
                <a:spcPts val="0"/>
              </a:spcBef>
              <a:buNone/>
              <a:defRPr sz="1200">
                <a:solidFill>
                  <a:srgbClr val="888888"/>
                </a:solidFill>
                <a:latin typeface="Source Sans Pro"/>
                <a:ea typeface="Source Sans Pro"/>
                <a:cs typeface="Source Sans Pro"/>
                <a:sym typeface="Source Sans Pro"/>
              </a:defRPr>
            </a:lvl8pPr>
            <a:lvl9pPr indent="0" lvl="8" marL="0" marR="0" rtl="0" algn="r">
              <a:spcBef>
                <a:spcPts val="0"/>
              </a:spcBef>
              <a:buNone/>
              <a:defRPr sz="1200">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Shape 11"/>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Source Sans Pro"/>
                <a:ea typeface="Source Sans Pro"/>
                <a:cs typeface="Source Sans Pro"/>
                <a:sym typeface="Source Sans Pro"/>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9pPr>
          </a:lstStyle>
          <a:p/>
        </p:txBody>
      </p:sp>
      <p:sp>
        <p:nvSpPr>
          <p:cNvPr id="12" name="Shape 12"/>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13" name="Shape 13"/>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14" name="Shape 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1pPr>
            <a:lvl2pPr indent="0" lvl="1"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2pPr>
            <a:lvl3pPr indent="0" lvl="2"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3pPr>
            <a:lvl4pPr indent="0" lvl="3"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4pPr>
            <a:lvl5pPr indent="0" lvl="4"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5pPr>
            <a:lvl6pPr indent="0" lvl="5"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6pPr>
            <a:lvl7pPr indent="0" lvl="6"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7pPr>
            <a:lvl8pPr indent="0" lvl="7"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8pPr>
            <a:lvl9pPr indent="0" lvl="8" marL="0" marR="0" rtl="0" algn="r">
              <a:spcBef>
                <a:spcPts val="0"/>
              </a:spcBef>
              <a:buNone/>
              <a:defRPr b="0" i="0" sz="1200" u="none" cap="none" strike="noStrike">
                <a:solidFill>
                  <a:srgbClr val="888888"/>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gif"/><Relationship Id="rId4" Type="http://schemas.openxmlformats.org/officeDocument/2006/relationships/image" Target="../media/image15.png"/><Relationship Id="rId5" Type="http://schemas.openxmlformats.org/officeDocument/2006/relationships/image" Target="../media/image12.png"/><Relationship Id="rId6"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gif"/><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gif"/><Relationship Id="rId4"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7.png"/><Relationship Id="rId7"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gif"/><Relationship Id="rId4" Type="http://schemas.openxmlformats.org/officeDocument/2006/relationships/image" Target="../media/image3.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gif"/><Relationship Id="rId4" Type="http://schemas.openxmlformats.org/officeDocument/2006/relationships/image" Target="../media/image2.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gif"/><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gif"/><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00" scaled="0"/>
        </a:gradFill>
      </p:bgPr>
    </p:bg>
    <p:spTree>
      <p:nvGrpSpPr>
        <p:cNvPr id="88" name="Shape 88"/>
        <p:cNvGrpSpPr/>
        <p:nvPr/>
      </p:nvGrpSpPr>
      <p:grpSpPr>
        <a:xfrm>
          <a:off x="0" y="0"/>
          <a:ext cx="0" cy="0"/>
          <a:chOff x="0" y="0"/>
          <a:chExt cx="0" cy="0"/>
        </a:xfrm>
      </p:grpSpPr>
      <p:sp>
        <p:nvSpPr>
          <p:cNvPr id="89" name="Shape 89"/>
          <p:cNvSpPr/>
          <p:nvPr/>
        </p:nvSpPr>
        <p:spPr>
          <a:xfrm>
            <a:off x="1685001" y="259396"/>
            <a:ext cx="577399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90" name="Shape 90"/>
          <p:cNvPicPr preferRelativeResize="0"/>
          <p:nvPr/>
        </p:nvPicPr>
        <p:blipFill rotWithShape="1">
          <a:blip r:embed="rId3">
            <a:alphaModFix/>
          </a:blip>
          <a:srcRect b="-38589" l="0" r="0" t="-38589"/>
          <a:stretch/>
        </p:blipFill>
        <p:spPr>
          <a:xfrm>
            <a:off x="329375" y="5079815"/>
            <a:ext cx="3758651" cy="1983865"/>
          </a:xfrm>
          <a:prstGeom prst="rect">
            <a:avLst/>
          </a:prstGeom>
          <a:noFill/>
          <a:ln>
            <a:noFill/>
          </a:ln>
        </p:spPr>
      </p:pic>
      <p:sp>
        <p:nvSpPr>
          <p:cNvPr id="91" name="Shape 91"/>
          <p:cNvSpPr txBox="1"/>
          <p:nvPr/>
        </p:nvSpPr>
        <p:spPr>
          <a:xfrm>
            <a:off x="758176" y="1239044"/>
            <a:ext cx="7924800" cy="403187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4800">
                <a:solidFill>
                  <a:schemeClr val="dk1"/>
                </a:solidFill>
                <a:latin typeface="Franklin Gothic"/>
                <a:ea typeface="Franklin Gothic"/>
                <a:cs typeface="Franklin Gothic"/>
                <a:sym typeface="Franklin Gothic"/>
              </a:rPr>
              <a:t> </a:t>
            </a:r>
            <a:r>
              <a:rPr lang="en-US" sz="3600">
                <a:solidFill>
                  <a:schemeClr val="dk1"/>
                </a:solidFill>
                <a:latin typeface="Source Sans Pro"/>
                <a:ea typeface="Source Sans Pro"/>
                <a:cs typeface="Source Sans Pro"/>
                <a:sym typeface="Source Sans Pro"/>
              </a:rPr>
              <a:t>Collaborating for Access: Implementing Aeon’s OpenURL in our Discovery System</a:t>
            </a:r>
            <a:endParaRPr sz="3600">
              <a:solidFill>
                <a:schemeClr val="dk1"/>
              </a:solidFill>
              <a:latin typeface="Franklin Gothic"/>
              <a:ea typeface="Franklin Gothic"/>
              <a:cs typeface="Franklin Gothic"/>
              <a:sym typeface="Franklin Gothic"/>
            </a:endParaRPr>
          </a:p>
          <a:p>
            <a:pPr indent="0" lvl="0" marL="0" marR="0" rtl="0" algn="ctr">
              <a:spcBef>
                <a:spcPts val="0"/>
              </a:spcBef>
              <a:spcAft>
                <a:spcPts val="0"/>
              </a:spcAft>
              <a:buNone/>
            </a:pPr>
            <a:r>
              <a:t/>
            </a:r>
            <a:endParaRPr sz="2000">
              <a:solidFill>
                <a:schemeClr val="dk1"/>
              </a:solidFill>
              <a:latin typeface="Franklin Gothic"/>
              <a:ea typeface="Franklin Gothic"/>
              <a:cs typeface="Franklin Gothic"/>
              <a:sym typeface="Franklin Gothic"/>
            </a:endParaRPr>
          </a:p>
          <a:p>
            <a:pPr indent="0" lvl="0" marL="0" marR="0" rtl="0" algn="ctr">
              <a:spcBef>
                <a:spcPts val="0"/>
              </a:spcBef>
              <a:spcAft>
                <a:spcPts val="0"/>
              </a:spcAft>
              <a:buNone/>
            </a:pPr>
            <a:r>
              <a:rPr lang="en-US" sz="2000">
                <a:solidFill>
                  <a:schemeClr val="dk1"/>
                </a:solidFill>
                <a:latin typeface="Franklin Gothic"/>
                <a:ea typeface="Franklin Gothic"/>
                <a:cs typeface="Franklin Gothic"/>
                <a:sym typeface="Franklin Gothic"/>
              </a:rPr>
              <a:t>Ben Bradley</a:t>
            </a:r>
            <a:endParaRPr/>
          </a:p>
          <a:p>
            <a:pPr indent="0" lvl="0" marL="0" marR="0" rtl="0" algn="ctr">
              <a:spcBef>
                <a:spcPts val="0"/>
              </a:spcBef>
              <a:spcAft>
                <a:spcPts val="0"/>
              </a:spcAft>
              <a:buNone/>
            </a:pPr>
            <a:r>
              <a:rPr lang="en-US" sz="1800">
                <a:solidFill>
                  <a:schemeClr val="dk1"/>
                </a:solidFill>
                <a:latin typeface="Franklin Gothic"/>
                <a:ea typeface="Franklin Gothic"/>
                <a:cs typeface="Franklin Gothic"/>
                <a:sym typeface="Franklin Gothic"/>
              </a:rPr>
              <a:t>Discovery Librarian</a:t>
            </a:r>
            <a:endParaRPr/>
          </a:p>
          <a:p>
            <a:pPr indent="0" lvl="0" marL="0" marR="0" rtl="0" algn="ctr">
              <a:spcBef>
                <a:spcPts val="0"/>
              </a:spcBef>
              <a:spcAft>
                <a:spcPts val="0"/>
              </a:spcAft>
              <a:buNone/>
            </a:pPr>
            <a:r>
              <a:rPr lang="en-US" sz="1800">
                <a:solidFill>
                  <a:schemeClr val="dk1"/>
                </a:solidFill>
                <a:latin typeface="Franklin Gothic"/>
                <a:ea typeface="Franklin Gothic"/>
                <a:cs typeface="Franklin Gothic"/>
                <a:sym typeface="Franklin Gothic"/>
              </a:rPr>
              <a:t>University of Maryland University Libraries</a:t>
            </a:r>
            <a:endParaRPr/>
          </a:p>
          <a:p>
            <a:pPr indent="0" lvl="0" marL="0" marR="0" rtl="0" algn="ctr">
              <a:spcBef>
                <a:spcPts val="0"/>
              </a:spcBef>
              <a:spcAft>
                <a:spcPts val="0"/>
              </a:spcAft>
              <a:buNone/>
            </a:pPr>
            <a:r>
              <a:t/>
            </a:r>
            <a:endParaRPr sz="2000">
              <a:solidFill>
                <a:schemeClr val="dk1"/>
              </a:solidFill>
              <a:latin typeface="Franklin Gothic"/>
              <a:ea typeface="Franklin Gothic"/>
              <a:cs typeface="Franklin Gothic"/>
              <a:sym typeface="Franklin Gothic"/>
            </a:endParaRPr>
          </a:p>
          <a:p>
            <a:pPr indent="0" lvl="0" marL="0" marR="0" rtl="0" algn="ctr">
              <a:spcBef>
                <a:spcPts val="0"/>
              </a:spcBef>
              <a:spcAft>
                <a:spcPts val="0"/>
              </a:spcAft>
              <a:buNone/>
            </a:pPr>
            <a:r>
              <a:rPr lang="en-US" sz="2000">
                <a:solidFill>
                  <a:schemeClr val="dk1"/>
                </a:solidFill>
                <a:latin typeface="Source Sans Pro"/>
                <a:ea typeface="Source Sans Pro"/>
                <a:cs typeface="Source Sans Pro"/>
                <a:sym typeface="Source Sans Pro"/>
              </a:rPr>
              <a:t>Across Metadata and Special Collections Forum</a:t>
            </a:r>
            <a:endParaRPr/>
          </a:p>
          <a:p>
            <a:pPr indent="0" lvl="0" marL="0" marR="0" rtl="0" algn="ctr">
              <a:spcBef>
                <a:spcPts val="0"/>
              </a:spcBef>
              <a:spcAft>
                <a:spcPts val="0"/>
              </a:spcAft>
              <a:buNone/>
            </a:pPr>
            <a:r>
              <a:rPr lang="en-US" sz="2000">
                <a:solidFill>
                  <a:schemeClr val="dk1"/>
                </a:solidFill>
                <a:latin typeface="Source Sans Pro"/>
                <a:ea typeface="Source Sans Pro"/>
                <a:cs typeface="Source Sans Pro"/>
                <a:sym typeface="Source Sans Pro"/>
              </a:rPr>
              <a:t>May 7, 2018</a:t>
            </a:r>
            <a:endParaRPr sz="2000">
              <a:solidFill>
                <a:schemeClr val="dk1"/>
              </a:solidFill>
              <a:latin typeface="Franklin Gothic"/>
              <a:ea typeface="Franklin Gothic"/>
              <a:cs typeface="Franklin Gothic"/>
              <a:sym typeface="Franklin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12" scaled="0"/>
        </a:gradFill>
      </p:bgPr>
    </p:bg>
    <p:spTree>
      <p:nvGrpSpPr>
        <p:cNvPr id="206" name="Shape 206"/>
        <p:cNvGrpSpPr/>
        <p:nvPr/>
      </p:nvGrpSpPr>
      <p:grpSpPr>
        <a:xfrm>
          <a:off x="0" y="0"/>
          <a:ext cx="0" cy="0"/>
          <a:chOff x="0" y="0"/>
          <a:chExt cx="0" cy="0"/>
        </a:xfrm>
      </p:grpSpPr>
      <p:sp>
        <p:nvSpPr>
          <p:cNvPr id="207" name="Shape 207"/>
          <p:cNvSpPr/>
          <p:nvPr/>
        </p:nvSpPr>
        <p:spPr>
          <a:xfrm>
            <a:off x="1685001" y="259396"/>
            <a:ext cx="5774100" cy="523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208" name="Shape 208"/>
          <p:cNvPicPr preferRelativeResize="0"/>
          <p:nvPr/>
        </p:nvPicPr>
        <p:blipFill rotWithShape="1">
          <a:blip r:embed="rId3">
            <a:alphaModFix/>
          </a:blip>
          <a:srcRect b="-38589" l="0" r="0" t="-38589"/>
          <a:stretch/>
        </p:blipFill>
        <p:spPr>
          <a:xfrm>
            <a:off x="279949" y="5667157"/>
            <a:ext cx="2060587" cy="1087604"/>
          </a:xfrm>
          <a:prstGeom prst="rect">
            <a:avLst/>
          </a:prstGeom>
          <a:noFill/>
          <a:ln>
            <a:noFill/>
          </a:ln>
        </p:spPr>
      </p:pic>
      <p:sp>
        <p:nvSpPr>
          <p:cNvPr id="209" name="Shape 209"/>
          <p:cNvSpPr txBox="1"/>
          <p:nvPr/>
        </p:nvSpPr>
        <p:spPr>
          <a:xfrm>
            <a:off x="457247" y="2368660"/>
            <a:ext cx="8229600" cy="646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Implementing the Solution</a:t>
            </a:r>
            <a:endParaRPr b="1" sz="3600">
              <a:solidFill>
                <a:srgbClr val="C00000"/>
              </a:solidFill>
              <a:latin typeface="Source Sans Pro"/>
              <a:ea typeface="Source Sans Pro"/>
              <a:cs typeface="Source Sans Pro"/>
              <a:sym typeface="Source Sans Pr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00" scaled="0"/>
        </a:gradFill>
      </p:bgPr>
    </p:bg>
    <p:spTree>
      <p:nvGrpSpPr>
        <p:cNvPr id="214" name="Shape 214"/>
        <p:cNvGrpSpPr/>
        <p:nvPr/>
      </p:nvGrpSpPr>
      <p:grpSpPr>
        <a:xfrm>
          <a:off x="0" y="0"/>
          <a:ext cx="0" cy="0"/>
          <a:chOff x="0" y="0"/>
          <a:chExt cx="0" cy="0"/>
        </a:xfrm>
      </p:grpSpPr>
      <p:sp>
        <p:nvSpPr>
          <p:cNvPr id="215" name="Shape 215"/>
          <p:cNvSpPr txBox="1"/>
          <p:nvPr/>
        </p:nvSpPr>
        <p:spPr>
          <a:xfrm>
            <a:off x="0" y="963775"/>
            <a:ext cx="5206500" cy="23265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a:p>
          <a:p>
            <a:pPr indent="-431800" lvl="0" marL="457200" marR="0" rtl="0" algn="l">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Service Configuration</a:t>
            </a:r>
            <a:endParaRPr sz="3200">
              <a:solidFill>
                <a:schemeClr val="dk1"/>
              </a:solidFill>
              <a:latin typeface="Open Sans Light"/>
              <a:ea typeface="Open Sans Light"/>
              <a:cs typeface="Open Sans Light"/>
              <a:sym typeface="Open Sans Light"/>
            </a:endParaRPr>
          </a:p>
          <a:p>
            <a:pPr indent="-431800" lvl="0" marL="457200" marR="0" rtl="0" algn="l">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Aeon</a:t>
            </a:r>
            <a:endParaRPr sz="3200">
              <a:solidFill>
                <a:schemeClr val="dk1"/>
              </a:solidFill>
              <a:latin typeface="Open Sans Light"/>
              <a:ea typeface="Open Sans Light"/>
              <a:cs typeface="Open Sans Light"/>
              <a:sym typeface="Open Sans Light"/>
            </a:endParaRPr>
          </a:p>
          <a:p>
            <a:pPr indent="-431800" lvl="1" marL="914400" marR="0" rtl="0" algn="l">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OpenURL Mapping Table</a:t>
            </a:r>
            <a:endParaRPr sz="3200">
              <a:solidFill>
                <a:schemeClr val="dk1"/>
              </a:solidFill>
              <a:latin typeface="Open Sans Light"/>
              <a:ea typeface="Open Sans Light"/>
              <a:cs typeface="Open Sans Light"/>
              <a:sym typeface="Open Sans Light"/>
            </a:endParaRPr>
          </a:p>
          <a:p>
            <a:pPr indent="-431800" lvl="1" marL="914400" marR="0" rtl="0" algn="l">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Z39.50 Configuration</a:t>
            </a:r>
            <a:endParaRPr sz="3200">
              <a:solidFill>
                <a:schemeClr val="dk1"/>
              </a:solidFill>
              <a:latin typeface="Open Sans Light"/>
              <a:ea typeface="Open Sans Light"/>
              <a:cs typeface="Open Sans Light"/>
              <a:sym typeface="Open Sans Light"/>
            </a:endParaRPr>
          </a:p>
        </p:txBody>
      </p:sp>
      <p:sp>
        <p:nvSpPr>
          <p:cNvPr id="216" name="Shape 216"/>
          <p:cNvSpPr/>
          <p:nvPr/>
        </p:nvSpPr>
        <p:spPr>
          <a:xfrm>
            <a:off x="1685001" y="259396"/>
            <a:ext cx="577399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217" name="Shape 217"/>
          <p:cNvPicPr preferRelativeResize="0"/>
          <p:nvPr/>
        </p:nvPicPr>
        <p:blipFill rotWithShape="1">
          <a:blip r:embed="rId3">
            <a:alphaModFix/>
          </a:blip>
          <a:srcRect b="-38589" l="0" r="0" t="-38589"/>
          <a:stretch/>
        </p:blipFill>
        <p:spPr>
          <a:xfrm>
            <a:off x="279949" y="5667157"/>
            <a:ext cx="2060586" cy="1087604"/>
          </a:xfrm>
          <a:prstGeom prst="rect">
            <a:avLst/>
          </a:prstGeom>
          <a:noFill/>
          <a:ln>
            <a:noFill/>
          </a:ln>
        </p:spPr>
      </p:pic>
      <p:sp>
        <p:nvSpPr>
          <p:cNvPr id="218" name="Shape 218"/>
          <p:cNvSpPr txBox="1"/>
          <p:nvPr/>
        </p:nvSpPr>
        <p:spPr>
          <a:xfrm>
            <a:off x="126872" y="458778"/>
            <a:ext cx="8229600" cy="646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Configuration</a:t>
            </a:r>
            <a:endParaRPr b="1" sz="3600">
              <a:solidFill>
                <a:srgbClr val="C00000"/>
              </a:solidFill>
              <a:latin typeface="Source Sans Pro"/>
              <a:ea typeface="Source Sans Pro"/>
              <a:cs typeface="Source Sans Pro"/>
              <a:sym typeface="Source Sans Pro"/>
            </a:endParaRPr>
          </a:p>
        </p:txBody>
      </p:sp>
      <p:pic>
        <p:nvPicPr>
          <p:cNvPr id="219" name="Shape 219"/>
          <p:cNvPicPr preferRelativeResize="0"/>
          <p:nvPr/>
        </p:nvPicPr>
        <p:blipFill>
          <a:blip r:embed="rId4">
            <a:alphaModFix/>
          </a:blip>
          <a:stretch>
            <a:fillRect/>
          </a:stretch>
        </p:blipFill>
        <p:spPr>
          <a:xfrm>
            <a:off x="1004175" y="3758950"/>
            <a:ext cx="2681702" cy="2094656"/>
          </a:xfrm>
          <a:prstGeom prst="rect">
            <a:avLst/>
          </a:prstGeom>
          <a:noFill/>
          <a:ln>
            <a:noFill/>
          </a:ln>
        </p:spPr>
      </p:pic>
      <p:pic>
        <p:nvPicPr>
          <p:cNvPr id="220" name="Shape 220"/>
          <p:cNvPicPr preferRelativeResize="0"/>
          <p:nvPr/>
        </p:nvPicPr>
        <p:blipFill>
          <a:blip r:embed="rId5">
            <a:alphaModFix/>
          </a:blip>
          <a:stretch>
            <a:fillRect/>
          </a:stretch>
        </p:blipFill>
        <p:spPr>
          <a:xfrm>
            <a:off x="4321587" y="4129700"/>
            <a:ext cx="4822413" cy="1899625"/>
          </a:xfrm>
          <a:prstGeom prst="rect">
            <a:avLst/>
          </a:prstGeom>
          <a:noFill/>
          <a:ln>
            <a:noFill/>
          </a:ln>
        </p:spPr>
      </p:pic>
      <p:pic>
        <p:nvPicPr>
          <p:cNvPr id="221" name="Shape 221"/>
          <p:cNvPicPr preferRelativeResize="0"/>
          <p:nvPr/>
        </p:nvPicPr>
        <p:blipFill>
          <a:blip r:embed="rId6">
            <a:alphaModFix/>
          </a:blip>
          <a:stretch>
            <a:fillRect/>
          </a:stretch>
        </p:blipFill>
        <p:spPr>
          <a:xfrm>
            <a:off x="4572000" y="1104975"/>
            <a:ext cx="4572099" cy="2031645"/>
          </a:xfrm>
          <a:prstGeom prst="rect">
            <a:avLst/>
          </a:prstGeom>
          <a:noFill/>
          <a:ln>
            <a:noFill/>
          </a:ln>
        </p:spPr>
      </p:pic>
      <p:sp>
        <p:nvSpPr>
          <p:cNvPr id="222" name="Shape 222"/>
          <p:cNvSpPr txBox="1"/>
          <p:nvPr/>
        </p:nvSpPr>
        <p:spPr>
          <a:xfrm>
            <a:off x="6139975" y="3167400"/>
            <a:ext cx="1729200" cy="523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a:t>Service Configuration</a:t>
            </a:r>
            <a:endParaRPr/>
          </a:p>
        </p:txBody>
      </p:sp>
      <p:sp>
        <p:nvSpPr>
          <p:cNvPr id="223" name="Shape 223"/>
          <p:cNvSpPr txBox="1"/>
          <p:nvPr/>
        </p:nvSpPr>
        <p:spPr>
          <a:xfrm>
            <a:off x="5279775" y="6157675"/>
            <a:ext cx="2681700" cy="245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a:t>z39.50 Configuration Table</a:t>
            </a:r>
            <a:endParaRPr/>
          </a:p>
        </p:txBody>
      </p:sp>
      <p:sp>
        <p:nvSpPr>
          <p:cNvPr id="224" name="Shape 224"/>
          <p:cNvSpPr txBox="1"/>
          <p:nvPr/>
        </p:nvSpPr>
        <p:spPr>
          <a:xfrm>
            <a:off x="58625" y="4007100"/>
            <a:ext cx="1143000" cy="1348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a:t>OpenURL</a:t>
            </a:r>
            <a:br>
              <a:rPr lang="en-US"/>
            </a:br>
            <a:r>
              <a:rPr lang="en-US"/>
              <a:t>Mapping</a:t>
            </a:r>
            <a:br>
              <a:rPr lang="en-US"/>
            </a:br>
            <a:r>
              <a:rPr lang="en-US"/>
              <a:t>Table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12" scaled="0"/>
        </a:gradFill>
      </p:bgPr>
    </p:bg>
    <p:spTree>
      <p:nvGrpSpPr>
        <p:cNvPr id="228" name="Shape 228"/>
        <p:cNvGrpSpPr/>
        <p:nvPr/>
      </p:nvGrpSpPr>
      <p:grpSpPr>
        <a:xfrm>
          <a:off x="0" y="0"/>
          <a:ext cx="0" cy="0"/>
          <a:chOff x="0" y="0"/>
          <a:chExt cx="0" cy="0"/>
        </a:xfrm>
      </p:grpSpPr>
      <p:sp>
        <p:nvSpPr>
          <p:cNvPr id="229" name="Shape 229"/>
          <p:cNvSpPr/>
          <p:nvPr/>
        </p:nvSpPr>
        <p:spPr>
          <a:xfrm>
            <a:off x="1685001" y="259396"/>
            <a:ext cx="5774100" cy="523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230" name="Shape 230"/>
          <p:cNvPicPr preferRelativeResize="0"/>
          <p:nvPr/>
        </p:nvPicPr>
        <p:blipFill rotWithShape="1">
          <a:blip r:embed="rId3">
            <a:alphaModFix/>
          </a:blip>
          <a:srcRect b="-38589" l="0" r="0" t="-38589"/>
          <a:stretch/>
        </p:blipFill>
        <p:spPr>
          <a:xfrm>
            <a:off x="279949" y="5667157"/>
            <a:ext cx="2060587" cy="1087604"/>
          </a:xfrm>
          <a:prstGeom prst="rect">
            <a:avLst/>
          </a:prstGeom>
          <a:noFill/>
          <a:ln>
            <a:noFill/>
          </a:ln>
        </p:spPr>
      </p:pic>
      <p:sp>
        <p:nvSpPr>
          <p:cNvPr id="231" name="Shape 231"/>
          <p:cNvSpPr txBox="1"/>
          <p:nvPr/>
        </p:nvSpPr>
        <p:spPr>
          <a:xfrm>
            <a:off x="457197" y="136285"/>
            <a:ext cx="8229600" cy="646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Testing the Requests</a:t>
            </a:r>
            <a:endParaRPr b="1" sz="3600">
              <a:solidFill>
                <a:srgbClr val="C00000"/>
              </a:solidFill>
              <a:latin typeface="Source Sans Pro"/>
              <a:ea typeface="Source Sans Pro"/>
              <a:cs typeface="Source Sans Pro"/>
              <a:sym typeface="Source Sans Pro"/>
            </a:endParaRPr>
          </a:p>
        </p:txBody>
      </p:sp>
      <p:sp>
        <p:nvSpPr>
          <p:cNvPr id="232" name="Shape 232"/>
          <p:cNvSpPr txBox="1"/>
          <p:nvPr/>
        </p:nvSpPr>
        <p:spPr>
          <a:xfrm>
            <a:off x="0" y="1169375"/>
            <a:ext cx="4671000" cy="4110900"/>
          </a:xfrm>
          <a:prstGeom prst="rect">
            <a:avLst/>
          </a:prstGeom>
          <a:noFill/>
          <a:ln>
            <a:noFill/>
          </a:ln>
        </p:spPr>
        <p:txBody>
          <a:bodyPr anchorCtr="0" anchor="t" bIns="91425" lIns="91425" spcFirstLastPara="1" rIns="91425" wrap="square" tIns="91425">
            <a:noAutofit/>
          </a:bodyPr>
          <a:lstStyle/>
          <a:p>
            <a:pPr indent="-317500" lvl="0" marL="457200" rtl="0">
              <a:spcBef>
                <a:spcPts val="0"/>
              </a:spcBef>
              <a:spcAft>
                <a:spcPts val="0"/>
              </a:spcAft>
              <a:buSzPts val="1400"/>
              <a:buChar char="●"/>
            </a:pPr>
            <a:r>
              <a:rPr lang="en-US" sz="3200">
                <a:solidFill>
                  <a:schemeClr val="dk1"/>
                </a:solidFill>
                <a:latin typeface="Open Sans Light"/>
                <a:ea typeface="Open Sans Light"/>
                <a:cs typeface="Open Sans Light"/>
                <a:sym typeface="Open Sans Light"/>
              </a:rPr>
              <a:t>Check requests worked for different types of materials</a:t>
            </a:r>
            <a:endParaRPr sz="3200">
              <a:solidFill>
                <a:schemeClr val="dk1"/>
              </a:solidFill>
              <a:latin typeface="Open Sans Light"/>
              <a:ea typeface="Open Sans Light"/>
              <a:cs typeface="Open Sans Light"/>
              <a:sym typeface="Open Sans Light"/>
            </a:endParaRPr>
          </a:p>
          <a:p>
            <a:pPr indent="-317500" lvl="0" marL="457200" rtl="0">
              <a:spcBef>
                <a:spcPts val="0"/>
              </a:spcBef>
              <a:spcAft>
                <a:spcPts val="0"/>
              </a:spcAft>
              <a:buSzPts val="1400"/>
              <a:buChar char="●"/>
            </a:pPr>
            <a:r>
              <a:rPr lang="en-US" sz="3200">
                <a:solidFill>
                  <a:schemeClr val="dk1"/>
                </a:solidFill>
                <a:latin typeface="Open Sans Light"/>
                <a:ea typeface="Open Sans Light"/>
                <a:cs typeface="Open Sans Light"/>
                <a:sym typeface="Open Sans Light"/>
              </a:rPr>
              <a:t>Ensure request links appeared on correct materials</a:t>
            </a:r>
            <a:endParaRPr sz="3200">
              <a:solidFill>
                <a:schemeClr val="dk1"/>
              </a:solidFill>
              <a:latin typeface="Open Sans Light"/>
              <a:ea typeface="Open Sans Light"/>
              <a:cs typeface="Open Sans Light"/>
              <a:sym typeface="Open Sans Light"/>
            </a:endParaRPr>
          </a:p>
          <a:p>
            <a:pPr indent="-317500" lvl="0" marL="457200">
              <a:spcBef>
                <a:spcPts val="0"/>
              </a:spcBef>
              <a:spcAft>
                <a:spcPts val="0"/>
              </a:spcAft>
              <a:buSzPts val="1400"/>
              <a:buChar char="●"/>
            </a:pPr>
            <a:r>
              <a:rPr lang="en-US" sz="3200">
                <a:solidFill>
                  <a:schemeClr val="dk1"/>
                </a:solidFill>
                <a:latin typeface="Open Sans Light"/>
                <a:ea typeface="Open Sans Light"/>
                <a:cs typeface="Open Sans Light"/>
                <a:sym typeface="Open Sans Light"/>
              </a:rPr>
              <a:t>Resolve any problems that surface</a:t>
            </a:r>
            <a:endParaRPr/>
          </a:p>
        </p:txBody>
      </p:sp>
      <p:pic>
        <p:nvPicPr>
          <p:cNvPr id="233" name="Shape 233"/>
          <p:cNvPicPr preferRelativeResize="0"/>
          <p:nvPr/>
        </p:nvPicPr>
        <p:blipFill>
          <a:blip r:embed="rId4">
            <a:alphaModFix/>
          </a:blip>
          <a:stretch>
            <a:fillRect/>
          </a:stretch>
        </p:blipFill>
        <p:spPr>
          <a:xfrm>
            <a:off x="4805575" y="1169377"/>
            <a:ext cx="4110900" cy="41109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00" scaled="0"/>
        </a:gradFill>
      </p:bgPr>
    </p:bg>
    <p:spTree>
      <p:nvGrpSpPr>
        <p:cNvPr id="237" name="Shape 237"/>
        <p:cNvGrpSpPr/>
        <p:nvPr/>
      </p:nvGrpSpPr>
      <p:grpSpPr>
        <a:xfrm>
          <a:off x="0" y="0"/>
          <a:ext cx="0" cy="0"/>
          <a:chOff x="0" y="0"/>
          <a:chExt cx="0" cy="0"/>
        </a:xfrm>
      </p:grpSpPr>
      <p:sp>
        <p:nvSpPr>
          <p:cNvPr id="238" name="Shape 238"/>
          <p:cNvSpPr/>
          <p:nvPr/>
        </p:nvSpPr>
        <p:spPr>
          <a:xfrm>
            <a:off x="1685001" y="259396"/>
            <a:ext cx="577399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239" name="Shape 239"/>
          <p:cNvPicPr preferRelativeResize="0"/>
          <p:nvPr/>
        </p:nvPicPr>
        <p:blipFill rotWithShape="1">
          <a:blip r:embed="rId3">
            <a:alphaModFix/>
          </a:blip>
          <a:srcRect b="-38589" l="0" r="0" t="-38589"/>
          <a:stretch/>
        </p:blipFill>
        <p:spPr>
          <a:xfrm>
            <a:off x="279949" y="5667157"/>
            <a:ext cx="2060586" cy="1087604"/>
          </a:xfrm>
          <a:prstGeom prst="rect">
            <a:avLst/>
          </a:prstGeom>
          <a:noFill/>
          <a:ln>
            <a:noFill/>
          </a:ln>
        </p:spPr>
      </p:pic>
      <p:sp>
        <p:nvSpPr>
          <p:cNvPr id="240" name="Shape 240"/>
          <p:cNvSpPr txBox="1"/>
          <p:nvPr/>
        </p:nvSpPr>
        <p:spPr>
          <a:xfrm>
            <a:off x="457197" y="136285"/>
            <a:ext cx="8229600"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Communication</a:t>
            </a:r>
            <a:endParaRPr b="1" sz="3600">
              <a:solidFill>
                <a:srgbClr val="C00000"/>
              </a:solidFill>
              <a:latin typeface="Source Sans Pro"/>
              <a:ea typeface="Source Sans Pro"/>
              <a:cs typeface="Source Sans Pro"/>
              <a:sym typeface="Source Sans Pro"/>
            </a:endParaRPr>
          </a:p>
        </p:txBody>
      </p:sp>
      <p:pic>
        <p:nvPicPr>
          <p:cNvPr id="241" name="Shape 241"/>
          <p:cNvPicPr preferRelativeResize="0"/>
          <p:nvPr/>
        </p:nvPicPr>
        <p:blipFill>
          <a:blip r:embed="rId4">
            <a:alphaModFix/>
          </a:blip>
          <a:stretch>
            <a:fillRect/>
          </a:stretch>
        </p:blipFill>
        <p:spPr>
          <a:xfrm>
            <a:off x="4253854" y="3428998"/>
            <a:ext cx="4633933" cy="2651950"/>
          </a:xfrm>
          <a:prstGeom prst="rect">
            <a:avLst/>
          </a:prstGeom>
          <a:noFill/>
          <a:ln>
            <a:noFill/>
          </a:ln>
        </p:spPr>
      </p:pic>
      <p:pic>
        <p:nvPicPr>
          <p:cNvPr id="242" name="Shape 242"/>
          <p:cNvPicPr preferRelativeResize="0"/>
          <p:nvPr/>
        </p:nvPicPr>
        <p:blipFill>
          <a:blip r:embed="rId5">
            <a:alphaModFix/>
          </a:blip>
          <a:stretch>
            <a:fillRect/>
          </a:stretch>
        </p:blipFill>
        <p:spPr>
          <a:xfrm>
            <a:off x="-8" y="1466402"/>
            <a:ext cx="3554609" cy="2216725"/>
          </a:xfrm>
          <a:prstGeom prst="rect">
            <a:avLst/>
          </a:prstGeom>
          <a:noFill/>
          <a:ln>
            <a:noFill/>
          </a:ln>
        </p:spPr>
      </p:pic>
      <p:pic>
        <p:nvPicPr>
          <p:cNvPr id="243" name="Shape 243"/>
          <p:cNvPicPr preferRelativeResize="0"/>
          <p:nvPr/>
        </p:nvPicPr>
        <p:blipFill>
          <a:blip r:embed="rId6">
            <a:alphaModFix/>
          </a:blip>
          <a:stretch>
            <a:fillRect/>
          </a:stretch>
        </p:blipFill>
        <p:spPr>
          <a:xfrm>
            <a:off x="3" y="4507250"/>
            <a:ext cx="3861476" cy="1344575"/>
          </a:xfrm>
          <a:prstGeom prst="rect">
            <a:avLst/>
          </a:prstGeom>
          <a:noFill/>
          <a:ln>
            <a:noFill/>
          </a:ln>
        </p:spPr>
      </p:pic>
      <p:sp>
        <p:nvSpPr>
          <p:cNvPr id="244" name="Shape 244"/>
          <p:cNvSpPr txBox="1"/>
          <p:nvPr/>
        </p:nvSpPr>
        <p:spPr>
          <a:xfrm>
            <a:off x="547900" y="930413"/>
            <a:ext cx="2458800" cy="388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a:t>Special Collections Blog</a:t>
            </a:r>
            <a:endParaRPr/>
          </a:p>
        </p:txBody>
      </p:sp>
      <p:sp>
        <p:nvSpPr>
          <p:cNvPr id="245" name="Shape 245"/>
          <p:cNvSpPr txBox="1"/>
          <p:nvPr/>
        </p:nvSpPr>
        <p:spPr>
          <a:xfrm>
            <a:off x="802950" y="3901088"/>
            <a:ext cx="1247100" cy="388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a:t>Social Media</a:t>
            </a:r>
            <a:endParaRPr/>
          </a:p>
        </p:txBody>
      </p:sp>
      <p:sp>
        <p:nvSpPr>
          <p:cNvPr id="246" name="Shape 246"/>
          <p:cNvSpPr txBox="1"/>
          <p:nvPr/>
        </p:nvSpPr>
        <p:spPr>
          <a:xfrm>
            <a:off x="5513300" y="2960900"/>
            <a:ext cx="1594500" cy="388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a:t>Library Webpage</a:t>
            </a:r>
            <a:endParaRPr/>
          </a:p>
        </p:txBody>
      </p:sp>
      <p:sp>
        <p:nvSpPr>
          <p:cNvPr id="247" name="Shape 247"/>
          <p:cNvSpPr txBox="1"/>
          <p:nvPr/>
        </p:nvSpPr>
        <p:spPr>
          <a:xfrm>
            <a:off x="5687100" y="1318625"/>
            <a:ext cx="2265900" cy="388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a:t>Library Newsletter</a:t>
            </a:r>
            <a:endParaRPr/>
          </a:p>
        </p:txBody>
      </p:sp>
      <p:pic>
        <p:nvPicPr>
          <p:cNvPr id="248" name="Shape 248"/>
          <p:cNvPicPr preferRelativeResize="0"/>
          <p:nvPr/>
        </p:nvPicPr>
        <p:blipFill>
          <a:blip r:embed="rId7">
            <a:alphaModFix/>
          </a:blip>
          <a:stretch>
            <a:fillRect/>
          </a:stretch>
        </p:blipFill>
        <p:spPr>
          <a:xfrm>
            <a:off x="4390888" y="1706826"/>
            <a:ext cx="4574985" cy="134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00" scaled="0"/>
        </a:gradFill>
      </p:bgPr>
    </p:bg>
    <p:spTree>
      <p:nvGrpSpPr>
        <p:cNvPr id="95" name="Shape 95"/>
        <p:cNvGrpSpPr/>
        <p:nvPr/>
      </p:nvGrpSpPr>
      <p:grpSpPr>
        <a:xfrm>
          <a:off x="0" y="0"/>
          <a:ext cx="0" cy="0"/>
          <a:chOff x="0" y="0"/>
          <a:chExt cx="0" cy="0"/>
        </a:xfrm>
      </p:grpSpPr>
      <p:sp>
        <p:nvSpPr>
          <p:cNvPr id="96" name="Shape 96"/>
          <p:cNvSpPr txBox="1"/>
          <p:nvPr/>
        </p:nvSpPr>
        <p:spPr>
          <a:xfrm>
            <a:off x="2789363" y="1228147"/>
            <a:ext cx="5793600" cy="4032000"/>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dk1"/>
              </a:buClr>
              <a:buSzPts val="3200"/>
              <a:buFont typeface="Arial"/>
              <a:buChar char="•"/>
            </a:pPr>
            <a:r>
              <a:rPr lang="en-US" sz="3200">
                <a:solidFill>
                  <a:schemeClr val="dk1"/>
                </a:solidFill>
                <a:latin typeface="Open Sans Light"/>
                <a:ea typeface="Open Sans Light"/>
                <a:cs typeface="Open Sans Light"/>
                <a:sym typeface="Open Sans Light"/>
              </a:rPr>
              <a:t>Background</a:t>
            </a:r>
            <a:endParaRPr sz="3200">
              <a:solidFill>
                <a:schemeClr val="dk1"/>
              </a:solidFill>
              <a:latin typeface="Open Sans Light"/>
              <a:ea typeface="Open Sans Light"/>
              <a:cs typeface="Open Sans Light"/>
              <a:sym typeface="Open Sans Light"/>
            </a:endParaRPr>
          </a:p>
          <a:p>
            <a:pPr indent="-457200" lvl="1" marL="914400" marR="0" rtl="0" algn="l">
              <a:spcBef>
                <a:spcPts val="0"/>
              </a:spcBef>
              <a:spcAft>
                <a:spcPts val="0"/>
              </a:spcAft>
              <a:buClr>
                <a:schemeClr val="dk1"/>
              </a:buClr>
              <a:buSzPts val="3200"/>
              <a:buFont typeface="Arial"/>
              <a:buChar char="•"/>
            </a:pPr>
            <a:r>
              <a:rPr lang="en-US" sz="3200">
                <a:solidFill>
                  <a:schemeClr val="dk1"/>
                </a:solidFill>
                <a:latin typeface="Open Sans Light"/>
                <a:ea typeface="Open Sans Light"/>
                <a:cs typeface="Open Sans Light"/>
                <a:sym typeface="Open Sans Light"/>
              </a:rPr>
              <a:t>Why?</a:t>
            </a:r>
            <a:endParaRPr sz="3200">
              <a:solidFill>
                <a:schemeClr val="dk1"/>
              </a:solidFill>
              <a:latin typeface="Open Sans Light"/>
              <a:ea typeface="Open Sans Light"/>
              <a:cs typeface="Open Sans Light"/>
              <a:sym typeface="Open Sans Light"/>
            </a:endParaRPr>
          </a:p>
          <a:p>
            <a:pPr indent="-457200" lvl="1" marL="914400" marR="0" rtl="0" algn="l">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How?</a:t>
            </a:r>
            <a:endParaRPr sz="3200">
              <a:solidFill>
                <a:schemeClr val="dk1"/>
              </a:solidFill>
              <a:latin typeface="Open Sans Light"/>
              <a:ea typeface="Open Sans Light"/>
              <a:cs typeface="Open Sans Light"/>
              <a:sym typeface="Open Sans Light"/>
            </a:endParaRPr>
          </a:p>
          <a:p>
            <a:pPr indent="-457200" lvl="1" marL="914400" marR="0" rtl="0" algn="l">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What?</a:t>
            </a:r>
            <a:endParaRPr sz="3200">
              <a:solidFill>
                <a:schemeClr val="dk1"/>
              </a:solidFill>
              <a:latin typeface="Open Sans Light"/>
              <a:ea typeface="Open Sans Light"/>
              <a:cs typeface="Open Sans Light"/>
              <a:sym typeface="Open Sans Light"/>
            </a:endParaRPr>
          </a:p>
          <a:p>
            <a:pPr indent="-457200" lvl="0" marL="4572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Implementing the project</a:t>
            </a:r>
            <a:endParaRPr sz="3200">
              <a:solidFill>
                <a:schemeClr val="dk1"/>
              </a:solidFill>
              <a:latin typeface="Open Sans Light"/>
              <a:ea typeface="Open Sans Light"/>
              <a:cs typeface="Open Sans Light"/>
              <a:sym typeface="Open Sans Light"/>
            </a:endParaRPr>
          </a:p>
        </p:txBody>
      </p:sp>
      <p:sp>
        <p:nvSpPr>
          <p:cNvPr id="97" name="Shape 97"/>
          <p:cNvSpPr/>
          <p:nvPr/>
        </p:nvSpPr>
        <p:spPr>
          <a:xfrm>
            <a:off x="1685001" y="259396"/>
            <a:ext cx="577399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98" name="Shape 98"/>
          <p:cNvPicPr preferRelativeResize="0"/>
          <p:nvPr/>
        </p:nvPicPr>
        <p:blipFill rotWithShape="1">
          <a:blip r:embed="rId3">
            <a:alphaModFix/>
          </a:blip>
          <a:srcRect b="-38589" l="0" r="0" t="-38589"/>
          <a:stretch/>
        </p:blipFill>
        <p:spPr>
          <a:xfrm>
            <a:off x="279949" y="5667157"/>
            <a:ext cx="2060586" cy="1087604"/>
          </a:xfrm>
          <a:prstGeom prst="rect">
            <a:avLst/>
          </a:prstGeom>
          <a:noFill/>
          <a:ln>
            <a:noFill/>
          </a:ln>
        </p:spPr>
      </p:pic>
      <p:sp>
        <p:nvSpPr>
          <p:cNvPr id="99" name="Shape 99"/>
          <p:cNvSpPr txBox="1"/>
          <p:nvPr/>
        </p:nvSpPr>
        <p:spPr>
          <a:xfrm>
            <a:off x="279947" y="197913"/>
            <a:ext cx="8229600" cy="646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Outline</a:t>
            </a:r>
            <a:endParaRPr b="1" sz="3600">
              <a:solidFill>
                <a:srgbClr val="C00000"/>
              </a:solidFill>
              <a:latin typeface="Source Sans Pro"/>
              <a:ea typeface="Source Sans Pro"/>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00" scaled="0"/>
        </a:gradFill>
      </p:bgPr>
    </p:bg>
    <p:spTree>
      <p:nvGrpSpPr>
        <p:cNvPr id="104" name="Shape 104"/>
        <p:cNvGrpSpPr/>
        <p:nvPr/>
      </p:nvGrpSpPr>
      <p:grpSpPr>
        <a:xfrm>
          <a:off x="0" y="0"/>
          <a:ext cx="0" cy="0"/>
          <a:chOff x="0" y="0"/>
          <a:chExt cx="0" cy="0"/>
        </a:xfrm>
      </p:grpSpPr>
      <p:sp>
        <p:nvSpPr>
          <p:cNvPr id="105" name="Shape 105"/>
          <p:cNvSpPr txBox="1"/>
          <p:nvPr/>
        </p:nvSpPr>
        <p:spPr>
          <a:xfrm>
            <a:off x="161365" y="1163469"/>
            <a:ext cx="4341478" cy="4524315"/>
          </a:xfrm>
          <a:prstGeom prst="rect">
            <a:avLst/>
          </a:prstGeom>
          <a:noFill/>
          <a:ln>
            <a:noFill/>
          </a:ln>
        </p:spPr>
        <p:txBody>
          <a:bodyPr anchorCtr="0" anchor="t" bIns="45700" lIns="91425" spcFirstLastPara="1" rIns="91425" wrap="square" tIns="45700">
            <a:noAutofit/>
          </a:bodyPr>
          <a:lstStyle/>
          <a:p>
            <a:pPr indent="-457200" lvl="0" marL="457200" marR="0" rtl="0" algn="l">
              <a:lnSpc>
                <a:spcPct val="100000"/>
              </a:lnSpc>
              <a:spcBef>
                <a:spcPts val="0"/>
              </a:spcBef>
              <a:spcAft>
                <a:spcPts val="0"/>
              </a:spcAft>
              <a:buClr>
                <a:schemeClr val="dk1"/>
              </a:buClr>
              <a:buSzPts val="3200"/>
              <a:buFont typeface="Arial"/>
              <a:buChar char="•"/>
            </a:pPr>
            <a:r>
              <a:rPr lang="en-US" sz="3200">
                <a:solidFill>
                  <a:schemeClr val="dk1"/>
                </a:solidFill>
                <a:latin typeface="Open Sans Light"/>
                <a:ea typeface="Open Sans Light"/>
                <a:cs typeface="Open Sans Light"/>
                <a:sym typeface="Open Sans Light"/>
              </a:rPr>
              <a:t>UMD Libraries implemented new discovery tool</a:t>
            </a:r>
            <a:endParaRPr/>
          </a:p>
          <a:p>
            <a:pPr indent="-457200" lvl="0" marL="457200" marR="0" rtl="0" algn="l">
              <a:lnSpc>
                <a:spcPct val="100000"/>
              </a:lnSpc>
              <a:spcBef>
                <a:spcPts val="0"/>
              </a:spcBef>
              <a:spcAft>
                <a:spcPts val="0"/>
              </a:spcAft>
              <a:buClr>
                <a:schemeClr val="dk1"/>
              </a:buClr>
              <a:buSzPts val="3200"/>
              <a:buFont typeface="Arial"/>
              <a:buChar char="•"/>
            </a:pPr>
            <a:r>
              <a:rPr lang="en-US" sz="3200">
                <a:solidFill>
                  <a:schemeClr val="dk1"/>
                </a:solidFill>
                <a:latin typeface="Open Sans Light"/>
                <a:ea typeface="Open Sans Light"/>
                <a:cs typeface="Open Sans Light"/>
                <a:sym typeface="Open Sans Light"/>
              </a:rPr>
              <a:t>Classic Catalog only way to request materials</a:t>
            </a:r>
            <a:endParaRPr/>
          </a:p>
          <a:p>
            <a:pPr indent="-457200" lvl="0" marL="457200" marR="0" rtl="0" algn="l">
              <a:lnSpc>
                <a:spcPct val="100000"/>
              </a:lnSpc>
              <a:spcBef>
                <a:spcPts val="0"/>
              </a:spcBef>
              <a:spcAft>
                <a:spcPts val="0"/>
              </a:spcAft>
              <a:buClr>
                <a:schemeClr val="dk1"/>
              </a:buClr>
              <a:buSzPts val="3200"/>
              <a:buFont typeface="Arial"/>
              <a:buChar char="•"/>
            </a:pPr>
            <a:r>
              <a:rPr lang="en-US" sz="3200">
                <a:solidFill>
                  <a:schemeClr val="dk1"/>
                </a:solidFill>
                <a:latin typeface="Open Sans Light"/>
                <a:ea typeface="Open Sans Light"/>
                <a:cs typeface="Open Sans Light"/>
                <a:sym typeface="Open Sans Light"/>
              </a:rPr>
              <a:t>Confusing experience for users</a:t>
            </a:r>
            <a:endParaRPr/>
          </a:p>
          <a:p>
            <a:pPr indent="-254000" lvl="0" marL="457200" marR="0" rtl="0" algn="l">
              <a:lnSpc>
                <a:spcPct val="100000"/>
              </a:lnSpc>
              <a:spcBef>
                <a:spcPts val="0"/>
              </a:spcBef>
              <a:spcAft>
                <a:spcPts val="0"/>
              </a:spcAft>
              <a:buClr>
                <a:schemeClr val="dk1"/>
              </a:buClr>
              <a:buSzPts val="3200"/>
              <a:buFont typeface="Arial"/>
              <a:buNone/>
            </a:pPr>
            <a:r>
              <a:t/>
            </a:r>
            <a:endParaRPr sz="3200">
              <a:solidFill>
                <a:schemeClr val="dk1"/>
              </a:solidFill>
              <a:latin typeface="Open Sans Light"/>
              <a:ea typeface="Open Sans Light"/>
              <a:cs typeface="Open Sans Light"/>
              <a:sym typeface="Open Sans Light"/>
            </a:endParaRPr>
          </a:p>
        </p:txBody>
      </p:sp>
      <p:sp>
        <p:nvSpPr>
          <p:cNvPr id="106" name="Shape 106"/>
          <p:cNvSpPr/>
          <p:nvPr/>
        </p:nvSpPr>
        <p:spPr>
          <a:xfrm>
            <a:off x="1685001" y="259396"/>
            <a:ext cx="577399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07" name="Shape 107"/>
          <p:cNvPicPr preferRelativeResize="0"/>
          <p:nvPr/>
        </p:nvPicPr>
        <p:blipFill rotWithShape="1">
          <a:blip r:embed="rId3">
            <a:alphaModFix/>
          </a:blip>
          <a:srcRect b="-38589" l="0" r="0" t="-38589"/>
          <a:stretch/>
        </p:blipFill>
        <p:spPr>
          <a:xfrm>
            <a:off x="279949" y="5667157"/>
            <a:ext cx="2060586" cy="1087604"/>
          </a:xfrm>
          <a:prstGeom prst="rect">
            <a:avLst/>
          </a:prstGeom>
          <a:noFill/>
          <a:ln>
            <a:noFill/>
          </a:ln>
        </p:spPr>
      </p:pic>
      <p:sp>
        <p:nvSpPr>
          <p:cNvPr id="108" name="Shape 108"/>
          <p:cNvSpPr txBox="1"/>
          <p:nvPr/>
        </p:nvSpPr>
        <p:spPr>
          <a:xfrm>
            <a:off x="201386" y="259836"/>
            <a:ext cx="8229600"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Background--Why?</a:t>
            </a:r>
            <a:endParaRPr b="1" sz="3600">
              <a:solidFill>
                <a:srgbClr val="C00000"/>
              </a:solidFill>
              <a:latin typeface="Source Sans Pro"/>
              <a:ea typeface="Source Sans Pro"/>
              <a:cs typeface="Source Sans Pro"/>
              <a:sym typeface="Source Sans Pro"/>
            </a:endParaRPr>
          </a:p>
        </p:txBody>
      </p:sp>
      <p:pic>
        <p:nvPicPr>
          <p:cNvPr id="109" name="Shape 109"/>
          <p:cNvPicPr preferRelativeResize="0"/>
          <p:nvPr/>
        </p:nvPicPr>
        <p:blipFill rotWithShape="1">
          <a:blip r:embed="rId4">
            <a:alphaModFix/>
          </a:blip>
          <a:srcRect b="0" l="0" r="0" t="0"/>
          <a:stretch/>
        </p:blipFill>
        <p:spPr>
          <a:xfrm>
            <a:off x="4571997" y="4092584"/>
            <a:ext cx="3965202" cy="2443205"/>
          </a:xfrm>
          <a:prstGeom prst="rect">
            <a:avLst/>
          </a:prstGeom>
          <a:noFill/>
          <a:ln>
            <a:noFill/>
          </a:ln>
        </p:spPr>
      </p:pic>
      <p:pic>
        <p:nvPicPr>
          <p:cNvPr id="110" name="Shape 110"/>
          <p:cNvPicPr preferRelativeResize="0"/>
          <p:nvPr/>
        </p:nvPicPr>
        <p:blipFill rotWithShape="1">
          <a:blip r:embed="rId5">
            <a:alphaModFix/>
          </a:blip>
          <a:srcRect b="0" l="0" r="0" t="0"/>
          <a:stretch/>
        </p:blipFill>
        <p:spPr>
          <a:xfrm>
            <a:off x="4571997" y="1642568"/>
            <a:ext cx="4162168" cy="1556583"/>
          </a:xfrm>
          <a:prstGeom prst="rect">
            <a:avLst/>
          </a:prstGeom>
          <a:noFill/>
          <a:ln>
            <a:noFill/>
          </a:ln>
        </p:spPr>
      </p:pic>
      <p:sp>
        <p:nvSpPr>
          <p:cNvPr id="111" name="Shape 111"/>
          <p:cNvSpPr/>
          <p:nvPr/>
        </p:nvSpPr>
        <p:spPr>
          <a:xfrm>
            <a:off x="6324228" y="3425627"/>
            <a:ext cx="707136" cy="821335"/>
          </a:xfrm>
          <a:prstGeom prst="downArrow">
            <a:avLst>
              <a:gd fmla="val 50000" name="adj1"/>
              <a:gd fmla="val 50000" name="adj2"/>
            </a:avLst>
          </a:prstGeom>
          <a:solidFill>
            <a:schemeClr val="accent2"/>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00" scaled="0"/>
        </a:gradFill>
      </p:bgPr>
    </p:bg>
    <p:spTree>
      <p:nvGrpSpPr>
        <p:cNvPr id="116" name="Shape 116"/>
        <p:cNvGrpSpPr/>
        <p:nvPr/>
      </p:nvGrpSpPr>
      <p:grpSpPr>
        <a:xfrm>
          <a:off x="0" y="0"/>
          <a:ext cx="0" cy="0"/>
          <a:chOff x="0" y="0"/>
          <a:chExt cx="0" cy="0"/>
        </a:xfrm>
      </p:grpSpPr>
      <p:sp>
        <p:nvSpPr>
          <p:cNvPr id="117" name="Shape 117"/>
          <p:cNvSpPr/>
          <p:nvPr/>
        </p:nvSpPr>
        <p:spPr>
          <a:xfrm>
            <a:off x="1684999" y="259396"/>
            <a:ext cx="577399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18" name="Shape 118"/>
          <p:cNvPicPr preferRelativeResize="0"/>
          <p:nvPr/>
        </p:nvPicPr>
        <p:blipFill rotWithShape="1">
          <a:blip r:embed="rId3">
            <a:alphaModFix/>
          </a:blip>
          <a:srcRect b="-38589" l="0" r="0" t="-38589"/>
          <a:stretch/>
        </p:blipFill>
        <p:spPr>
          <a:xfrm>
            <a:off x="279949" y="5667157"/>
            <a:ext cx="2060586" cy="1087604"/>
          </a:xfrm>
          <a:prstGeom prst="rect">
            <a:avLst/>
          </a:prstGeom>
          <a:noFill/>
          <a:ln>
            <a:noFill/>
          </a:ln>
        </p:spPr>
      </p:pic>
      <p:sp>
        <p:nvSpPr>
          <p:cNvPr id="119" name="Shape 119"/>
          <p:cNvSpPr txBox="1"/>
          <p:nvPr/>
        </p:nvSpPr>
        <p:spPr>
          <a:xfrm>
            <a:off x="457196" y="-3"/>
            <a:ext cx="8229600" cy="646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The Original Request Workflow</a:t>
            </a:r>
            <a:endParaRPr b="1" sz="3600">
              <a:solidFill>
                <a:srgbClr val="C00000"/>
              </a:solidFill>
              <a:latin typeface="Source Sans Pro"/>
              <a:ea typeface="Source Sans Pro"/>
              <a:cs typeface="Source Sans Pro"/>
              <a:sym typeface="Source Sans Pro"/>
            </a:endParaRPr>
          </a:p>
        </p:txBody>
      </p:sp>
      <p:grpSp>
        <p:nvGrpSpPr>
          <p:cNvPr id="120" name="Shape 120"/>
          <p:cNvGrpSpPr/>
          <p:nvPr/>
        </p:nvGrpSpPr>
        <p:grpSpPr>
          <a:xfrm>
            <a:off x="1525334" y="646202"/>
            <a:ext cx="6608205" cy="2085431"/>
            <a:chOff x="0" y="1115646"/>
            <a:chExt cx="6093320" cy="1832701"/>
          </a:xfrm>
        </p:grpSpPr>
        <p:sp>
          <p:nvSpPr>
            <p:cNvPr id="121" name="Shape 121"/>
            <p:cNvSpPr/>
            <p:nvPr/>
          </p:nvSpPr>
          <p:spPr>
            <a:xfrm>
              <a:off x="0" y="1261434"/>
              <a:ext cx="1171277" cy="1686913"/>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2" name="Shape 122"/>
            <p:cNvSpPr txBox="1"/>
            <p:nvPr/>
          </p:nvSpPr>
          <p:spPr>
            <a:xfrm>
              <a:off x="34306" y="1295740"/>
              <a:ext cx="1102665" cy="1618301"/>
            </a:xfrm>
            <a:prstGeom prst="rect">
              <a:avLst/>
            </a:prstGeom>
            <a:solidFill>
              <a:srgbClr val="990000"/>
            </a:solid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None/>
              </a:pPr>
              <a:r>
                <a:rPr lang="en-US" sz="1300">
                  <a:solidFill>
                    <a:schemeClr val="lt1"/>
                  </a:solidFill>
                  <a:latin typeface="Source Sans Pro"/>
                  <a:ea typeface="Source Sans Pro"/>
                  <a:cs typeface="Source Sans Pro"/>
                  <a:sym typeface="Source Sans Pro"/>
                </a:rPr>
                <a:t>User performs search in WorldCat UMD</a:t>
              </a:r>
              <a:endParaRPr sz="1300">
                <a:solidFill>
                  <a:schemeClr val="lt1"/>
                </a:solidFill>
                <a:latin typeface="Source Sans Pro"/>
                <a:ea typeface="Source Sans Pro"/>
                <a:cs typeface="Source Sans Pro"/>
                <a:sym typeface="Source Sans Pro"/>
              </a:endParaRPr>
            </a:p>
          </p:txBody>
        </p:sp>
        <p:sp>
          <p:nvSpPr>
            <p:cNvPr id="123" name="Shape 123"/>
            <p:cNvSpPr/>
            <p:nvPr/>
          </p:nvSpPr>
          <p:spPr>
            <a:xfrm rot="-152465">
              <a:off x="1288951" y="1922893"/>
              <a:ext cx="249976" cy="290476"/>
            </a:xfrm>
            <a:prstGeom prst="rightArrow">
              <a:avLst>
                <a:gd fmla="val 60000" name="adj1"/>
                <a:gd fmla="val 50000" name="adj2"/>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4" name="Shape 124"/>
            <p:cNvSpPr txBox="1"/>
            <p:nvPr/>
          </p:nvSpPr>
          <p:spPr>
            <a:xfrm rot="-152465">
              <a:off x="1288988" y="1982650"/>
              <a:ext cx="174983" cy="174286"/>
            </a:xfrm>
            <a:prstGeom prst="rect">
              <a:avLst/>
            </a:prstGeom>
            <a:solidFill>
              <a:srgbClr val="9900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sz="1100">
                <a:solidFill>
                  <a:schemeClr val="lt1"/>
                </a:solidFill>
                <a:latin typeface="Source Sans Pro"/>
                <a:ea typeface="Source Sans Pro"/>
                <a:cs typeface="Source Sans Pro"/>
                <a:sym typeface="Source Sans Pro"/>
              </a:endParaRPr>
            </a:p>
          </p:txBody>
        </p:sp>
        <p:sp>
          <p:nvSpPr>
            <p:cNvPr id="125" name="Shape 125"/>
            <p:cNvSpPr/>
            <p:nvPr/>
          </p:nvSpPr>
          <p:spPr>
            <a:xfrm>
              <a:off x="1642467" y="1188543"/>
              <a:ext cx="1171277" cy="1686913"/>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6" name="Shape 126"/>
            <p:cNvSpPr txBox="1"/>
            <p:nvPr/>
          </p:nvSpPr>
          <p:spPr>
            <a:xfrm>
              <a:off x="1676773" y="1222849"/>
              <a:ext cx="1102665" cy="1618301"/>
            </a:xfrm>
            <a:prstGeom prst="rect">
              <a:avLst/>
            </a:prstGeom>
            <a:solidFill>
              <a:srgbClr val="990000"/>
            </a:solid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None/>
              </a:pPr>
              <a:r>
                <a:rPr lang="en-US" sz="1300">
                  <a:solidFill>
                    <a:schemeClr val="lt1"/>
                  </a:solidFill>
                  <a:latin typeface="Source Sans Pro"/>
                  <a:ea typeface="Source Sans Pro"/>
                  <a:cs typeface="Source Sans Pro"/>
                  <a:sym typeface="Source Sans Pro"/>
                </a:rPr>
                <a:t>User is directed to CatalogUSMAI by link or searches in CatalogUSMAI</a:t>
              </a:r>
              <a:endParaRPr sz="1300">
                <a:solidFill>
                  <a:schemeClr val="lt1"/>
                </a:solidFill>
                <a:latin typeface="Source Sans Pro"/>
                <a:ea typeface="Source Sans Pro"/>
                <a:cs typeface="Source Sans Pro"/>
                <a:sym typeface="Source Sans Pro"/>
              </a:endParaRPr>
            </a:p>
          </p:txBody>
        </p:sp>
        <p:sp>
          <p:nvSpPr>
            <p:cNvPr id="127" name="Shape 127"/>
            <p:cNvSpPr/>
            <p:nvPr/>
          </p:nvSpPr>
          <p:spPr>
            <a:xfrm>
              <a:off x="2930872" y="1886761"/>
              <a:ext cx="248310" cy="290476"/>
            </a:xfrm>
            <a:prstGeom prst="rightArrow">
              <a:avLst>
                <a:gd fmla="val 60000" name="adj1"/>
                <a:gd fmla="val 50000" name="adj2"/>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8" name="Shape 128"/>
            <p:cNvSpPr txBox="1"/>
            <p:nvPr/>
          </p:nvSpPr>
          <p:spPr>
            <a:xfrm>
              <a:off x="2930872" y="1944856"/>
              <a:ext cx="173817" cy="174286"/>
            </a:xfrm>
            <a:prstGeom prst="rect">
              <a:avLst/>
            </a:prstGeom>
            <a:solidFill>
              <a:srgbClr val="9900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sz="1100">
                <a:solidFill>
                  <a:schemeClr val="lt1"/>
                </a:solidFill>
                <a:latin typeface="Source Sans Pro"/>
                <a:ea typeface="Source Sans Pro"/>
                <a:cs typeface="Source Sans Pro"/>
                <a:sym typeface="Source Sans Pro"/>
              </a:endParaRPr>
            </a:p>
          </p:txBody>
        </p:sp>
        <p:sp>
          <p:nvSpPr>
            <p:cNvPr id="129" name="Shape 129"/>
            <p:cNvSpPr/>
            <p:nvPr/>
          </p:nvSpPr>
          <p:spPr>
            <a:xfrm>
              <a:off x="3282255" y="1115646"/>
              <a:ext cx="1171200" cy="1759800"/>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0" name="Shape 130"/>
            <p:cNvSpPr txBox="1"/>
            <p:nvPr/>
          </p:nvSpPr>
          <p:spPr>
            <a:xfrm>
              <a:off x="3269981" y="1225571"/>
              <a:ext cx="1102500" cy="1686900"/>
            </a:xfrm>
            <a:prstGeom prst="rect">
              <a:avLst/>
            </a:prstGeom>
            <a:solidFill>
              <a:srgbClr val="990000"/>
            </a:solid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None/>
              </a:pPr>
              <a:r>
                <a:rPr lang="en-US" sz="1300">
                  <a:solidFill>
                    <a:schemeClr val="lt1"/>
                  </a:solidFill>
                  <a:latin typeface="Source Sans Pro"/>
                  <a:ea typeface="Source Sans Pro"/>
                  <a:cs typeface="Source Sans Pro"/>
                  <a:sym typeface="Source Sans Pro"/>
                </a:rPr>
                <a:t>User</a:t>
              </a:r>
              <a:r>
                <a:rPr lang="en-US" sz="1300">
                  <a:solidFill>
                    <a:schemeClr val="lt1"/>
                  </a:solidFill>
                  <a:latin typeface="Source Sans Pro"/>
                  <a:ea typeface="Source Sans Pro"/>
                  <a:cs typeface="Source Sans Pro"/>
                  <a:sym typeface="Source Sans Pro"/>
                </a:rPr>
                <a:t> clicks on request button, metadata pulled into the Aeon request form and the user submits the request.</a:t>
              </a:r>
              <a:endParaRPr sz="1300">
                <a:solidFill>
                  <a:schemeClr val="lt1"/>
                </a:solidFill>
                <a:latin typeface="Source Sans Pro"/>
                <a:ea typeface="Source Sans Pro"/>
                <a:cs typeface="Source Sans Pro"/>
                <a:sym typeface="Source Sans Pro"/>
              </a:endParaRPr>
            </a:p>
          </p:txBody>
        </p:sp>
        <p:sp>
          <p:nvSpPr>
            <p:cNvPr id="131" name="Shape 131"/>
            <p:cNvSpPr/>
            <p:nvPr/>
          </p:nvSpPr>
          <p:spPr>
            <a:xfrm>
              <a:off x="4570660" y="1886761"/>
              <a:ext cx="248310" cy="290476"/>
            </a:xfrm>
            <a:prstGeom prst="rightArrow">
              <a:avLst>
                <a:gd fmla="val 60000" name="adj1"/>
                <a:gd fmla="val 50000" name="adj2"/>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2" name="Shape 132"/>
            <p:cNvSpPr txBox="1"/>
            <p:nvPr/>
          </p:nvSpPr>
          <p:spPr>
            <a:xfrm>
              <a:off x="4570660" y="1944856"/>
              <a:ext cx="173817" cy="174286"/>
            </a:xfrm>
            <a:prstGeom prst="rect">
              <a:avLst/>
            </a:prstGeom>
            <a:solidFill>
              <a:srgbClr val="9900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sz="1100">
                <a:solidFill>
                  <a:schemeClr val="lt1"/>
                </a:solidFill>
                <a:latin typeface="Source Sans Pro"/>
                <a:ea typeface="Source Sans Pro"/>
                <a:cs typeface="Source Sans Pro"/>
                <a:sym typeface="Source Sans Pro"/>
              </a:endParaRPr>
            </a:p>
          </p:txBody>
        </p:sp>
        <p:sp>
          <p:nvSpPr>
            <p:cNvPr id="133" name="Shape 133"/>
            <p:cNvSpPr/>
            <p:nvPr/>
          </p:nvSpPr>
          <p:spPr>
            <a:xfrm>
              <a:off x="4922043" y="1188543"/>
              <a:ext cx="1171277" cy="1686913"/>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4" name="Shape 134"/>
            <p:cNvSpPr txBox="1"/>
            <p:nvPr/>
          </p:nvSpPr>
          <p:spPr>
            <a:xfrm>
              <a:off x="4956349" y="1222849"/>
              <a:ext cx="1102800" cy="1618200"/>
            </a:xfrm>
            <a:prstGeom prst="rect">
              <a:avLst/>
            </a:prstGeom>
            <a:solidFill>
              <a:srgbClr val="990000"/>
            </a:solid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None/>
              </a:pPr>
              <a:r>
                <a:rPr lang="en-US" sz="1300">
                  <a:solidFill>
                    <a:schemeClr val="lt1"/>
                  </a:solidFill>
                  <a:latin typeface="Source Sans Pro"/>
                  <a:ea typeface="Source Sans Pro"/>
                  <a:cs typeface="Source Sans Pro"/>
                  <a:sym typeface="Source Sans Pro"/>
                </a:rPr>
                <a:t>Staff receive request</a:t>
              </a:r>
              <a:r>
                <a:rPr lang="en-US" sz="1300">
                  <a:solidFill>
                    <a:schemeClr val="lt1"/>
                  </a:solidFill>
                  <a:latin typeface="Source Sans Pro"/>
                  <a:ea typeface="Source Sans Pro"/>
                  <a:cs typeface="Source Sans Pro"/>
                  <a:sym typeface="Source Sans Pro"/>
                </a:rPr>
                <a:t> and item is pulled</a:t>
              </a:r>
              <a:endParaRPr sz="1300">
                <a:solidFill>
                  <a:schemeClr val="lt1"/>
                </a:solidFill>
                <a:latin typeface="Source Sans Pro"/>
                <a:ea typeface="Source Sans Pro"/>
                <a:cs typeface="Source Sans Pro"/>
                <a:sym typeface="Source Sans Pro"/>
              </a:endParaRPr>
            </a:p>
          </p:txBody>
        </p:sp>
      </p:grpSp>
      <p:pic>
        <p:nvPicPr>
          <p:cNvPr id="135" name="Shape 135"/>
          <p:cNvPicPr preferRelativeResize="0"/>
          <p:nvPr/>
        </p:nvPicPr>
        <p:blipFill rotWithShape="1">
          <a:blip r:embed="rId4">
            <a:alphaModFix/>
          </a:blip>
          <a:srcRect b="0" l="0" r="0" t="0"/>
          <a:stretch/>
        </p:blipFill>
        <p:spPr>
          <a:xfrm>
            <a:off x="279949" y="2827929"/>
            <a:ext cx="4944144" cy="1599746"/>
          </a:xfrm>
          <a:prstGeom prst="rect">
            <a:avLst/>
          </a:prstGeom>
          <a:noFill/>
          <a:ln>
            <a:noFill/>
          </a:ln>
        </p:spPr>
      </p:pic>
      <p:pic>
        <p:nvPicPr>
          <p:cNvPr id="136" name="Shape 136"/>
          <p:cNvPicPr preferRelativeResize="0"/>
          <p:nvPr/>
        </p:nvPicPr>
        <p:blipFill rotWithShape="1">
          <a:blip r:embed="rId5">
            <a:alphaModFix/>
          </a:blip>
          <a:srcRect b="0" l="0" r="0" t="0"/>
          <a:stretch/>
        </p:blipFill>
        <p:spPr>
          <a:xfrm>
            <a:off x="4109873" y="4748534"/>
            <a:ext cx="3949606" cy="2085365"/>
          </a:xfrm>
          <a:prstGeom prst="rect">
            <a:avLst/>
          </a:prstGeom>
          <a:noFill/>
          <a:ln>
            <a:noFill/>
          </a:ln>
        </p:spPr>
      </p:pic>
      <p:sp>
        <p:nvSpPr>
          <p:cNvPr id="137" name="Shape 137"/>
          <p:cNvSpPr/>
          <p:nvPr/>
        </p:nvSpPr>
        <p:spPr>
          <a:xfrm rot="5400000">
            <a:off x="5824821" y="3110650"/>
            <a:ext cx="1267419" cy="1687490"/>
          </a:xfrm>
          <a:prstGeom prst="bentArrow">
            <a:avLst>
              <a:gd fmla="val 25000" name="adj1"/>
              <a:gd fmla="val 23837" name="adj2"/>
              <a:gd fmla="val 25000" name="adj3"/>
              <a:gd fmla="val 43750" name="adj4"/>
            </a:avLst>
          </a:prstGeom>
          <a:solidFill>
            <a:srgbClr val="990000"/>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Source Sans Pro"/>
              <a:ea typeface="Source Sans Pro"/>
              <a:cs typeface="Source Sans Pro"/>
              <a:sym typeface="Source Sans Pr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12" scaled="0"/>
        </a:gradFill>
      </p:bgPr>
    </p:bg>
    <p:spTree>
      <p:nvGrpSpPr>
        <p:cNvPr id="142" name="Shape 142"/>
        <p:cNvGrpSpPr/>
        <p:nvPr/>
      </p:nvGrpSpPr>
      <p:grpSpPr>
        <a:xfrm>
          <a:off x="0" y="0"/>
          <a:ext cx="0" cy="0"/>
          <a:chOff x="0" y="0"/>
          <a:chExt cx="0" cy="0"/>
        </a:xfrm>
      </p:grpSpPr>
      <p:sp>
        <p:nvSpPr>
          <p:cNvPr id="143" name="Shape 143"/>
          <p:cNvSpPr txBox="1"/>
          <p:nvPr/>
        </p:nvSpPr>
        <p:spPr>
          <a:xfrm>
            <a:off x="230403" y="1254950"/>
            <a:ext cx="5686200" cy="45243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Products</a:t>
            </a:r>
            <a:endParaRPr sz="3200">
              <a:solidFill>
                <a:schemeClr val="dk1"/>
              </a:solidFill>
              <a:latin typeface="Open Sans Light"/>
              <a:ea typeface="Open Sans Light"/>
              <a:cs typeface="Open Sans Light"/>
              <a:sym typeface="Open Sans Light"/>
            </a:endParaRPr>
          </a:p>
          <a:p>
            <a:pPr indent="-431800" lvl="1" marL="9144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WorldCat Discovery and OCLC Service Configuration</a:t>
            </a:r>
            <a:endParaRPr sz="3200">
              <a:solidFill>
                <a:schemeClr val="dk1"/>
              </a:solidFill>
              <a:latin typeface="Open Sans Light"/>
              <a:ea typeface="Open Sans Light"/>
              <a:cs typeface="Open Sans Light"/>
              <a:sym typeface="Open Sans Light"/>
            </a:endParaRPr>
          </a:p>
          <a:p>
            <a:pPr indent="-431800" lvl="1" marL="9144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Aeon</a:t>
            </a:r>
            <a:endParaRPr sz="3200">
              <a:solidFill>
                <a:schemeClr val="dk1"/>
              </a:solidFill>
              <a:latin typeface="Open Sans Light"/>
              <a:ea typeface="Open Sans Light"/>
              <a:cs typeface="Open Sans Light"/>
              <a:sym typeface="Open Sans Light"/>
            </a:endParaRPr>
          </a:p>
          <a:p>
            <a:pPr indent="-457200" lvl="0" marL="457200" rtl="0">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Tools</a:t>
            </a:r>
            <a:endParaRPr sz="3200">
              <a:solidFill>
                <a:schemeClr val="dk1"/>
              </a:solidFill>
              <a:latin typeface="Open Sans Light"/>
              <a:ea typeface="Open Sans Light"/>
              <a:cs typeface="Open Sans Light"/>
              <a:sym typeface="Open Sans Light"/>
            </a:endParaRPr>
          </a:p>
          <a:p>
            <a:pPr indent="-431800" lvl="1" marL="9144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OpenURL</a:t>
            </a:r>
            <a:endParaRPr sz="3200">
              <a:solidFill>
                <a:schemeClr val="dk1"/>
              </a:solidFill>
              <a:latin typeface="Open Sans Light"/>
              <a:ea typeface="Open Sans Light"/>
              <a:cs typeface="Open Sans Light"/>
              <a:sym typeface="Open Sans Light"/>
            </a:endParaRPr>
          </a:p>
          <a:p>
            <a:pPr indent="-431800" lvl="1" marL="9144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Z39.50</a:t>
            </a:r>
            <a:endParaRPr sz="3200">
              <a:solidFill>
                <a:schemeClr val="dk1"/>
              </a:solidFill>
              <a:latin typeface="Open Sans Light"/>
              <a:ea typeface="Open Sans Light"/>
              <a:cs typeface="Open Sans Light"/>
              <a:sym typeface="Open Sans Light"/>
            </a:endParaRPr>
          </a:p>
          <a:p>
            <a:pPr indent="-254000" lvl="0" marL="457200" marR="0" rtl="0" algn="l">
              <a:lnSpc>
                <a:spcPct val="100000"/>
              </a:lnSpc>
              <a:spcBef>
                <a:spcPts val="0"/>
              </a:spcBef>
              <a:spcAft>
                <a:spcPts val="0"/>
              </a:spcAft>
              <a:buClr>
                <a:schemeClr val="dk1"/>
              </a:buClr>
              <a:buSzPts val="3200"/>
              <a:buFont typeface="Arial"/>
              <a:buNone/>
            </a:pPr>
            <a:r>
              <a:t/>
            </a:r>
            <a:endParaRPr sz="3200">
              <a:solidFill>
                <a:schemeClr val="dk1"/>
              </a:solidFill>
              <a:latin typeface="Open Sans Light"/>
              <a:ea typeface="Open Sans Light"/>
              <a:cs typeface="Open Sans Light"/>
              <a:sym typeface="Open Sans Light"/>
            </a:endParaRPr>
          </a:p>
        </p:txBody>
      </p:sp>
      <p:sp>
        <p:nvSpPr>
          <p:cNvPr id="144" name="Shape 144"/>
          <p:cNvSpPr/>
          <p:nvPr/>
        </p:nvSpPr>
        <p:spPr>
          <a:xfrm>
            <a:off x="1685001" y="259396"/>
            <a:ext cx="5774100" cy="523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45" name="Shape 145"/>
          <p:cNvPicPr preferRelativeResize="0"/>
          <p:nvPr/>
        </p:nvPicPr>
        <p:blipFill rotWithShape="1">
          <a:blip r:embed="rId3">
            <a:alphaModFix/>
          </a:blip>
          <a:srcRect b="-38589" l="0" r="0" t="-38589"/>
          <a:stretch/>
        </p:blipFill>
        <p:spPr>
          <a:xfrm>
            <a:off x="279949" y="5667157"/>
            <a:ext cx="2060587" cy="1087604"/>
          </a:xfrm>
          <a:prstGeom prst="rect">
            <a:avLst/>
          </a:prstGeom>
          <a:noFill/>
          <a:ln>
            <a:noFill/>
          </a:ln>
        </p:spPr>
      </p:pic>
      <p:sp>
        <p:nvSpPr>
          <p:cNvPr id="146" name="Shape 146"/>
          <p:cNvSpPr txBox="1"/>
          <p:nvPr/>
        </p:nvSpPr>
        <p:spPr>
          <a:xfrm>
            <a:off x="914411" y="197911"/>
            <a:ext cx="8229600" cy="646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Background--The Tools?</a:t>
            </a:r>
            <a:endParaRPr b="1" sz="3600">
              <a:solidFill>
                <a:srgbClr val="C00000"/>
              </a:solidFill>
              <a:latin typeface="Source Sans Pro"/>
              <a:ea typeface="Source Sans Pro"/>
              <a:cs typeface="Source Sans Pro"/>
              <a:sym typeface="Source Sans Pr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00" scaled="0"/>
        </a:gradFill>
      </p:bgPr>
    </p:bg>
    <p:spTree>
      <p:nvGrpSpPr>
        <p:cNvPr id="150" name="Shape 150"/>
        <p:cNvGrpSpPr/>
        <p:nvPr/>
      </p:nvGrpSpPr>
      <p:grpSpPr>
        <a:xfrm>
          <a:off x="0" y="0"/>
          <a:ext cx="0" cy="0"/>
          <a:chOff x="0" y="0"/>
          <a:chExt cx="0" cy="0"/>
        </a:xfrm>
      </p:grpSpPr>
      <p:sp>
        <p:nvSpPr>
          <p:cNvPr id="151" name="Shape 151"/>
          <p:cNvSpPr/>
          <p:nvPr/>
        </p:nvSpPr>
        <p:spPr>
          <a:xfrm>
            <a:off x="1685001" y="259396"/>
            <a:ext cx="577399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52" name="Shape 152"/>
          <p:cNvPicPr preferRelativeResize="0"/>
          <p:nvPr/>
        </p:nvPicPr>
        <p:blipFill rotWithShape="1">
          <a:blip r:embed="rId3">
            <a:alphaModFix/>
          </a:blip>
          <a:srcRect b="-38589" l="0" r="0" t="-38589"/>
          <a:stretch/>
        </p:blipFill>
        <p:spPr>
          <a:xfrm>
            <a:off x="279949" y="5667157"/>
            <a:ext cx="2060586" cy="1087604"/>
          </a:xfrm>
          <a:prstGeom prst="rect">
            <a:avLst/>
          </a:prstGeom>
          <a:noFill/>
          <a:ln>
            <a:noFill/>
          </a:ln>
        </p:spPr>
      </p:pic>
      <p:sp>
        <p:nvSpPr>
          <p:cNvPr id="153" name="Shape 153"/>
          <p:cNvSpPr txBox="1"/>
          <p:nvPr/>
        </p:nvSpPr>
        <p:spPr>
          <a:xfrm>
            <a:off x="457197" y="163473"/>
            <a:ext cx="8229600"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OpenURL Example</a:t>
            </a:r>
            <a:endParaRPr b="1" sz="3600">
              <a:solidFill>
                <a:srgbClr val="C00000"/>
              </a:solidFill>
              <a:latin typeface="Source Sans Pro"/>
              <a:ea typeface="Source Sans Pro"/>
              <a:cs typeface="Source Sans Pro"/>
              <a:sym typeface="Source Sans Pro"/>
            </a:endParaRPr>
          </a:p>
        </p:txBody>
      </p:sp>
      <p:sp>
        <p:nvSpPr>
          <p:cNvPr id="154" name="Shape 154"/>
          <p:cNvSpPr txBox="1"/>
          <p:nvPr/>
        </p:nvSpPr>
        <p:spPr>
          <a:xfrm>
            <a:off x="2340524" y="751341"/>
            <a:ext cx="7788000" cy="5355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Source Sans Pro"/>
                <a:ea typeface="Source Sans Pro"/>
                <a:cs typeface="Source Sans Pro"/>
                <a:sym typeface="Source Sans Pro"/>
              </a:rPr>
              <a:t>https://aeon.lib.umd.edu/logon?Action=10&amp;</a:t>
            </a:r>
            <a:endParaRPr sz="1800">
              <a:solidFill>
                <a:schemeClr val="dk1"/>
              </a:solidFill>
              <a:latin typeface="Source Sans Pro"/>
              <a:ea typeface="Source Sans Pro"/>
              <a:cs typeface="Source Sans Pro"/>
              <a:sym typeface="Source Sans Pro"/>
            </a:endParaRPr>
          </a:p>
          <a:p>
            <a:pPr indent="0" lvl="0" marL="0" marR="0" rtl="0" algn="l">
              <a:spcBef>
                <a:spcPts val="0"/>
              </a:spcBef>
              <a:spcAft>
                <a:spcPts val="0"/>
              </a:spcAft>
              <a:buNone/>
            </a:pPr>
            <a:r>
              <a:rPr lang="en-US" sz="1800">
                <a:solidFill>
                  <a:schemeClr val="dk1"/>
                </a:solidFill>
                <a:latin typeface="Source Sans Pro"/>
                <a:ea typeface="Source Sans Pro"/>
                <a:cs typeface="Source Sans Pro"/>
                <a:sym typeface="Source Sans Pro"/>
              </a:rPr>
              <a:t>Form=30&amp;url_ver=Z39.88-2004&amp;</a:t>
            </a:r>
            <a:endParaRPr/>
          </a:p>
          <a:p>
            <a:pPr indent="0" lvl="0" marL="0" marR="0" rtl="0" algn="l">
              <a:spcBef>
                <a:spcPts val="0"/>
              </a:spcBef>
              <a:spcAft>
                <a:spcPts val="0"/>
              </a:spcAft>
              <a:buNone/>
            </a:pPr>
            <a:r>
              <a:rPr lang="en-US" sz="1800">
                <a:solidFill>
                  <a:schemeClr val="dk1"/>
                </a:solidFill>
                <a:latin typeface="Source Sans Pro"/>
                <a:ea typeface="Source Sans Pro"/>
                <a:cs typeface="Source Sans Pro"/>
                <a:sym typeface="Source Sans Pro"/>
              </a:rPr>
              <a:t>rfr_id=info:sid/umaryland.worldcat.org:worldcat&amp;</a:t>
            </a:r>
            <a:endParaRPr/>
          </a:p>
          <a:p>
            <a:pPr indent="0" lvl="0" marL="0" marR="0" rtl="0" algn="l">
              <a:spcBef>
                <a:spcPts val="0"/>
              </a:spcBef>
              <a:spcAft>
                <a:spcPts val="0"/>
              </a:spcAft>
              <a:buNone/>
            </a:pPr>
            <a:r>
              <a:rPr lang="en-US" sz="1800">
                <a:solidFill>
                  <a:schemeClr val="dk1"/>
                </a:solidFill>
                <a:latin typeface="Source Sans Pro"/>
                <a:ea typeface="Source Sans Pro"/>
                <a:cs typeface="Source Sans Pro"/>
                <a:sym typeface="Source Sans Pro"/>
              </a:rPr>
              <a:t>rft_val_fmt=info:ofi/fmt:kev:mtx:book&amp;</a:t>
            </a:r>
            <a:endParaRPr/>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rft.genre</a:t>
            </a:r>
            <a:r>
              <a:rPr lang="en-US" sz="2000">
                <a:solidFill>
                  <a:schemeClr val="dk1"/>
                </a:solidFill>
                <a:latin typeface="Source Sans Pro"/>
                <a:ea typeface="Source Sans Pro"/>
                <a:cs typeface="Source Sans Pro"/>
                <a:sym typeface="Source Sans Pro"/>
              </a:rPr>
              <a:t>=book&amp;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rft.genre</a:t>
            </a:r>
            <a:r>
              <a:rPr lang="en-US" sz="2000">
                <a:solidFill>
                  <a:schemeClr val="dk1"/>
                </a:solidFill>
                <a:latin typeface="Source Sans Pro"/>
                <a:ea typeface="Source Sans Pro"/>
                <a:cs typeface="Source Sans Pro"/>
                <a:sym typeface="Source Sans Pro"/>
              </a:rPr>
              <a:t>=book&amp;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rft_id</a:t>
            </a:r>
            <a:r>
              <a:rPr lang="en-US" sz="2000">
                <a:solidFill>
                  <a:schemeClr val="dk1"/>
                </a:solidFill>
                <a:latin typeface="Source Sans Pro"/>
                <a:ea typeface="Source Sans Pro"/>
                <a:cs typeface="Source Sans Pro"/>
                <a:sym typeface="Source Sans Pro"/>
              </a:rPr>
              <a:t>=info:oclcnum/5393399&amp;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rft_id</a:t>
            </a:r>
            <a:r>
              <a:rPr lang="en-US" sz="2000">
                <a:solidFill>
                  <a:schemeClr val="dk1"/>
                </a:solidFill>
                <a:latin typeface="Source Sans Pro"/>
                <a:ea typeface="Source Sans Pro"/>
                <a:cs typeface="Source Sans Pro"/>
                <a:sym typeface="Source Sans Pro"/>
              </a:rPr>
              <a:t>=urn:ISBN:9780841435452&amp;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rft.aulast</a:t>
            </a:r>
            <a:r>
              <a:rPr lang="en-US" sz="2000">
                <a:solidFill>
                  <a:schemeClr val="dk1"/>
                </a:solidFill>
                <a:latin typeface="Source Sans Pro"/>
                <a:ea typeface="Source Sans Pro"/>
                <a:cs typeface="Source Sans Pro"/>
                <a:sym typeface="Source Sans Pro"/>
              </a:rPr>
              <a:t>=Cary&amp;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rft.aufirst</a:t>
            </a:r>
            <a:r>
              <a:rPr lang="en-US" sz="2000">
                <a:solidFill>
                  <a:schemeClr val="dk1"/>
                </a:solidFill>
                <a:latin typeface="Source Sans Pro"/>
                <a:ea typeface="Source Sans Pro"/>
                <a:cs typeface="Source Sans Pro"/>
                <a:sym typeface="Source Sans Pro"/>
              </a:rPr>
              <a:t>=Elisabeth&amp;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rft.auinitm</a:t>
            </a:r>
            <a:r>
              <a:rPr lang="en-US" sz="2000">
                <a:solidFill>
                  <a:schemeClr val="dk1"/>
                </a:solidFill>
                <a:latin typeface="Source Sans Pro"/>
                <a:ea typeface="Source Sans Pro"/>
                <a:cs typeface="Source Sans Pro"/>
                <a:sym typeface="Source Sans Pro"/>
              </a:rPr>
              <a:t>=Luther&amp;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rft.btitle</a:t>
            </a:r>
            <a:r>
              <a:rPr lang="en-US" sz="2000">
                <a:solidFill>
                  <a:schemeClr val="dk1"/>
                </a:solidFill>
                <a:latin typeface="Source Sans Pro"/>
                <a:ea typeface="Source Sans Pro"/>
                <a:cs typeface="Source Sans Pro"/>
                <a:sym typeface="Source Sans Pro"/>
              </a:rPr>
              <a:t>=William+Morris+:+poet,+craftsman,+socialist&amp;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rft.date</a:t>
            </a:r>
            <a:r>
              <a:rPr lang="en-US" sz="2000">
                <a:solidFill>
                  <a:schemeClr val="dk1"/>
                </a:solidFill>
                <a:latin typeface="Source Sans Pro"/>
                <a:ea typeface="Source Sans Pro"/>
                <a:cs typeface="Source Sans Pro"/>
                <a:sym typeface="Source Sans Pro"/>
              </a:rPr>
              <a:t>=1902&amp;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rft.isbn</a:t>
            </a:r>
            <a:r>
              <a:rPr lang="en-US" sz="2000">
                <a:solidFill>
                  <a:schemeClr val="dk1"/>
                </a:solidFill>
                <a:latin typeface="Source Sans Pro"/>
                <a:ea typeface="Source Sans Pro"/>
                <a:cs typeface="Source Sans Pro"/>
                <a:sym typeface="Source Sans Pro"/>
              </a:rPr>
              <a:t>=9780841435452&amp;</a:t>
            </a:r>
            <a:endParaRPr sz="2000"/>
          </a:p>
          <a:p>
            <a:pPr indent="0" lvl="0" marL="0" marR="0" rtl="0" algn="l">
              <a:spcBef>
                <a:spcPts val="0"/>
              </a:spcBef>
              <a:spcAft>
                <a:spcPts val="0"/>
              </a:spcAft>
              <a:buNone/>
            </a:pPr>
            <a:r>
              <a:rPr b="1" lang="en-US" sz="2000">
                <a:solidFill>
                  <a:schemeClr val="dk1"/>
                </a:solidFill>
                <a:latin typeface="Source Sans Pro"/>
                <a:ea typeface="Source Sans Pro"/>
                <a:cs typeface="Source Sans Pro"/>
                <a:sym typeface="Source Sans Pro"/>
              </a:rPr>
              <a:t>rft.identifier</a:t>
            </a:r>
            <a:r>
              <a:rPr lang="en-US" sz="2000">
                <a:solidFill>
                  <a:schemeClr val="dk1"/>
                </a:solidFill>
                <a:latin typeface="Source Sans Pro"/>
                <a:ea typeface="Source Sans Pro"/>
                <a:cs typeface="Source Sans Pro"/>
                <a:sym typeface="Source Sans Pro"/>
              </a:rPr>
              <a:t>=PR5083+.C3&amp;</a:t>
            </a:r>
            <a:endParaRPr sz="2000"/>
          </a:p>
          <a:p>
            <a:pPr indent="0" lvl="0" marL="0" marR="0" rtl="0" algn="l">
              <a:spcBef>
                <a:spcPts val="0"/>
              </a:spcBef>
              <a:spcAft>
                <a:spcPts val="0"/>
              </a:spcAft>
              <a:buNone/>
            </a:pPr>
            <a:r>
              <a:rPr lang="en-US" sz="1800">
                <a:solidFill>
                  <a:schemeClr val="dk1"/>
                </a:solidFill>
                <a:latin typeface="Source Sans Pro"/>
                <a:ea typeface="Source Sans Pro"/>
                <a:cs typeface="Source Sans Pro"/>
                <a:sym typeface="Source Sans Pro"/>
              </a:rPr>
              <a:t>rft_dat</a:t>
            </a:r>
            <a:r>
              <a:rPr lang="en-US" sz="1800">
                <a:solidFill>
                  <a:schemeClr val="dk1"/>
                </a:solidFill>
                <a:latin typeface="Source Sans Pro"/>
                <a:ea typeface="Source Sans Pro"/>
                <a:cs typeface="Source Sans Pro"/>
                <a:sym typeface="Source Sans Pro"/>
              </a:rPr>
              <a:t>={"stdrt1":"Book","stdrt2":"PrintBook"}&amp;</a:t>
            </a:r>
            <a:endParaRPr/>
          </a:p>
          <a:p>
            <a:pPr indent="0" lvl="0" marL="0" marR="0" rtl="0" algn="l">
              <a:spcBef>
                <a:spcPts val="0"/>
              </a:spcBef>
              <a:spcAft>
                <a:spcPts val="0"/>
              </a:spcAft>
              <a:buNone/>
            </a:pPr>
            <a:r>
              <a:rPr lang="en-US" sz="1800">
                <a:solidFill>
                  <a:schemeClr val="dk1"/>
                </a:solidFill>
                <a:latin typeface="Source Sans Pro"/>
                <a:ea typeface="Source Sans Pro"/>
                <a:cs typeface="Source Sans Pro"/>
                <a:sym typeface="Source Sans Pro"/>
              </a:rPr>
              <a:t>req_id=info:rfa/oclc/institutions/1284&amp;</a:t>
            </a:r>
            <a:endParaRPr/>
          </a:p>
          <a:p>
            <a:pPr indent="0" lvl="0" marL="0" marR="0" rtl="0" algn="l">
              <a:spcBef>
                <a:spcPts val="0"/>
              </a:spcBef>
              <a:spcAft>
                <a:spcPts val="0"/>
              </a:spcAft>
              <a:buNone/>
            </a:pPr>
            <a:r>
              <a:rPr lang="en-US" sz="1800">
                <a:solidFill>
                  <a:schemeClr val="dk1"/>
                </a:solidFill>
                <a:latin typeface="Source Sans Pro"/>
                <a:ea typeface="Source Sans Pro"/>
                <a:cs typeface="Source Sans Pro"/>
                <a:sym typeface="Source Sans Pro"/>
              </a:rPr>
              <a:t>req_dat</a:t>
            </a:r>
            <a:r>
              <a:rPr lang="en-US" sz="1800">
                <a:solidFill>
                  <a:schemeClr val="dk1"/>
                </a:solidFill>
                <a:latin typeface="Source Sans Pro"/>
                <a:ea typeface="Source Sans Pro"/>
                <a:cs typeface="Source Sans Pro"/>
                <a:sym typeface="Source Sans Pro"/>
              </a:rPr>
              <a:t>=&amp;</a:t>
            </a:r>
            <a:endParaRPr/>
          </a:p>
          <a:p>
            <a:pPr indent="0" lvl="0" marL="0" marR="0" rtl="0" algn="l">
              <a:spcBef>
                <a:spcPts val="0"/>
              </a:spcBef>
              <a:spcAft>
                <a:spcPts val="0"/>
              </a:spcAft>
              <a:buNone/>
            </a:pPr>
            <a:r>
              <a:rPr lang="en-US" sz="1800">
                <a:solidFill>
                  <a:schemeClr val="dk1"/>
                </a:solidFill>
                <a:latin typeface="Source Sans Pro"/>
                <a:ea typeface="Source Sans Pro"/>
                <a:cs typeface="Source Sans Pro"/>
                <a:sym typeface="Source Sans Pro"/>
              </a:rPr>
              <a:t>rfe_dat=5393399</a:t>
            </a:r>
            <a:endParaRPr sz="1800">
              <a:solidFill>
                <a:schemeClr val="dk1"/>
              </a:solidFill>
              <a:latin typeface="Source Sans Pro"/>
              <a:ea typeface="Source Sans Pro"/>
              <a:cs typeface="Source Sans Pro"/>
              <a:sym typeface="Source Sans Pr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12" scaled="0"/>
        </a:gradFill>
      </p:bgPr>
    </p:bg>
    <p:spTree>
      <p:nvGrpSpPr>
        <p:cNvPr id="158" name="Shape 158"/>
        <p:cNvGrpSpPr/>
        <p:nvPr/>
      </p:nvGrpSpPr>
      <p:grpSpPr>
        <a:xfrm>
          <a:off x="0" y="0"/>
          <a:ext cx="0" cy="0"/>
          <a:chOff x="0" y="0"/>
          <a:chExt cx="0" cy="0"/>
        </a:xfrm>
      </p:grpSpPr>
      <p:sp>
        <p:nvSpPr>
          <p:cNvPr id="159" name="Shape 159"/>
          <p:cNvSpPr/>
          <p:nvPr/>
        </p:nvSpPr>
        <p:spPr>
          <a:xfrm>
            <a:off x="1685001" y="259396"/>
            <a:ext cx="5774100" cy="523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60" name="Shape 160"/>
          <p:cNvPicPr preferRelativeResize="0"/>
          <p:nvPr/>
        </p:nvPicPr>
        <p:blipFill rotWithShape="1">
          <a:blip r:embed="rId3">
            <a:alphaModFix/>
          </a:blip>
          <a:srcRect b="-38589" l="0" r="0" t="-38589"/>
          <a:stretch/>
        </p:blipFill>
        <p:spPr>
          <a:xfrm>
            <a:off x="279949" y="5667157"/>
            <a:ext cx="2060587" cy="1087604"/>
          </a:xfrm>
          <a:prstGeom prst="rect">
            <a:avLst/>
          </a:prstGeom>
          <a:noFill/>
          <a:ln>
            <a:noFill/>
          </a:ln>
        </p:spPr>
      </p:pic>
      <p:sp>
        <p:nvSpPr>
          <p:cNvPr id="161" name="Shape 161"/>
          <p:cNvSpPr txBox="1"/>
          <p:nvPr/>
        </p:nvSpPr>
        <p:spPr>
          <a:xfrm>
            <a:off x="279947" y="197898"/>
            <a:ext cx="8229600" cy="646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Z39.50</a:t>
            </a:r>
            <a:endParaRPr b="1" sz="3600">
              <a:solidFill>
                <a:srgbClr val="C00000"/>
              </a:solidFill>
              <a:latin typeface="Source Sans Pro"/>
              <a:ea typeface="Source Sans Pro"/>
              <a:cs typeface="Source Sans Pro"/>
              <a:sym typeface="Source Sans Pro"/>
            </a:endParaRPr>
          </a:p>
        </p:txBody>
      </p:sp>
      <p:sp>
        <p:nvSpPr>
          <p:cNvPr id="162" name="Shape 162"/>
          <p:cNvSpPr txBox="1"/>
          <p:nvPr/>
        </p:nvSpPr>
        <p:spPr>
          <a:xfrm>
            <a:off x="0" y="1109875"/>
            <a:ext cx="3246600" cy="4886100"/>
          </a:xfrm>
          <a:prstGeom prst="rect">
            <a:avLst/>
          </a:prstGeom>
          <a:noFill/>
          <a:ln>
            <a:noFill/>
          </a:ln>
        </p:spPr>
        <p:txBody>
          <a:bodyPr anchorCtr="0" anchor="t" bIns="45700" lIns="91425" spcFirstLastPara="1" rIns="91425" wrap="square" tIns="45700">
            <a:noAutofit/>
          </a:bodyPr>
          <a:lstStyle/>
          <a:p>
            <a:pPr indent="-381000" lvl="0" marL="457200" marR="0" rtl="0" algn="l">
              <a:spcBef>
                <a:spcPts val="0"/>
              </a:spcBef>
              <a:spcAft>
                <a:spcPts val="0"/>
              </a:spcAft>
              <a:buClr>
                <a:schemeClr val="dk1"/>
              </a:buClr>
              <a:buSzPts val="2400"/>
              <a:buFont typeface="Source Sans Pro"/>
              <a:buChar char="●"/>
            </a:pPr>
            <a:r>
              <a:rPr lang="en-US" sz="2400">
                <a:solidFill>
                  <a:schemeClr val="dk1"/>
                </a:solidFill>
                <a:latin typeface="Open Sans Light"/>
                <a:ea typeface="Open Sans Light"/>
                <a:cs typeface="Open Sans Light"/>
                <a:sym typeface="Open Sans Light"/>
              </a:rPr>
              <a:t>NISO Standard</a:t>
            </a:r>
            <a:endParaRPr sz="2400">
              <a:solidFill>
                <a:schemeClr val="dk1"/>
              </a:solidFill>
              <a:latin typeface="Open Sans Light"/>
              <a:ea typeface="Open Sans Light"/>
              <a:cs typeface="Open Sans Light"/>
              <a:sym typeface="Open Sans Light"/>
            </a:endParaRPr>
          </a:p>
          <a:p>
            <a:pPr indent="-381000" lvl="0" marL="457200" marR="0" rtl="0" algn="l">
              <a:spcBef>
                <a:spcPts val="0"/>
              </a:spcBef>
              <a:spcAft>
                <a:spcPts val="0"/>
              </a:spcAft>
              <a:buClr>
                <a:schemeClr val="dk1"/>
              </a:buClr>
              <a:buSzPts val="2400"/>
              <a:buFont typeface="Source Sans Pro"/>
              <a:buChar char="●"/>
            </a:pPr>
            <a:r>
              <a:rPr lang="en-US" sz="2400">
                <a:solidFill>
                  <a:schemeClr val="dk1"/>
                </a:solidFill>
                <a:latin typeface="Open Sans Light"/>
                <a:ea typeface="Open Sans Light"/>
                <a:cs typeface="Open Sans Light"/>
                <a:sym typeface="Open Sans Light"/>
              </a:rPr>
              <a:t>Enables library systems to share bibliographic data (especially ILS)</a:t>
            </a:r>
            <a:endParaRPr sz="2400">
              <a:solidFill>
                <a:schemeClr val="dk1"/>
              </a:solidFill>
              <a:latin typeface="Open Sans Light"/>
              <a:ea typeface="Open Sans Light"/>
              <a:cs typeface="Open Sans Light"/>
              <a:sym typeface="Open Sans Light"/>
            </a:endParaRPr>
          </a:p>
          <a:p>
            <a:pPr indent="-381000" lvl="0" marL="457200" marR="0" rtl="0" algn="l">
              <a:spcBef>
                <a:spcPts val="0"/>
              </a:spcBef>
              <a:spcAft>
                <a:spcPts val="0"/>
              </a:spcAft>
              <a:buClr>
                <a:schemeClr val="dk1"/>
              </a:buClr>
              <a:buSzPts val="2400"/>
              <a:buFont typeface="Source Sans Pro"/>
              <a:buChar char="●"/>
            </a:pPr>
            <a:r>
              <a:rPr lang="en-US" sz="2400">
                <a:solidFill>
                  <a:schemeClr val="dk1"/>
                </a:solidFill>
                <a:latin typeface="Open Sans Light"/>
                <a:ea typeface="Open Sans Light"/>
                <a:cs typeface="Open Sans Light"/>
                <a:sym typeface="Open Sans Light"/>
              </a:rPr>
              <a:t>See: https://www.loc.gov/z3950/agency/defns/bib1.html</a:t>
            </a:r>
            <a:endParaRPr sz="2400">
              <a:solidFill>
                <a:schemeClr val="dk1"/>
              </a:solidFill>
              <a:latin typeface="Source Sans Pro"/>
              <a:ea typeface="Source Sans Pro"/>
              <a:cs typeface="Source Sans Pro"/>
              <a:sym typeface="Source Sans Pro"/>
            </a:endParaRPr>
          </a:p>
        </p:txBody>
      </p:sp>
      <p:sp>
        <p:nvSpPr>
          <p:cNvPr id="163" name="Shape 163"/>
          <p:cNvSpPr txBox="1"/>
          <p:nvPr/>
        </p:nvSpPr>
        <p:spPr>
          <a:xfrm>
            <a:off x="3998750" y="1121600"/>
            <a:ext cx="5252400" cy="24396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US" sz="2200"/>
              <a:t>1 -- Use Attribute (defines the kind of search or search access point: title, author, etc)</a:t>
            </a:r>
            <a:endParaRPr sz="2200"/>
          </a:p>
          <a:p>
            <a:pPr indent="0" lvl="0" marL="0" rtl="0">
              <a:spcBef>
                <a:spcPts val="0"/>
              </a:spcBef>
              <a:spcAft>
                <a:spcPts val="0"/>
              </a:spcAft>
              <a:buNone/>
            </a:pPr>
            <a:r>
              <a:rPr lang="en-US" sz="2200"/>
              <a:t>2 -- R</a:t>
            </a:r>
            <a:r>
              <a:rPr lang="en-US" sz="2200"/>
              <a:t>elation</a:t>
            </a:r>
            <a:r>
              <a:rPr lang="en-US" sz="2200"/>
              <a:t> Attribute (equal, unequal, less than, etc)</a:t>
            </a:r>
            <a:endParaRPr sz="2200"/>
          </a:p>
          <a:p>
            <a:pPr indent="0" lvl="0" marL="0" rtl="0">
              <a:spcBef>
                <a:spcPts val="0"/>
              </a:spcBef>
              <a:spcAft>
                <a:spcPts val="0"/>
              </a:spcAft>
              <a:buNone/>
            </a:pPr>
            <a:r>
              <a:rPr lang="en-US" sz="2200"/>
              <a:t>3 -- </a:t>
            </a:r>
            <a:r>
              <a:rPr lang="en-US" sz="2200"/>
              <a:t>Position</a:t>
            </a:r>
            <a:r>
              <a:rPr lang="en-US" sz="2200"/>
              <a:t> Attribute (ex. first in field, anywhere in field)</a:t>
            </a:r>
            <a:endParaRPr sz="2200"/>
          </a:p>
          <a:p>
            <a:pPr indent="0" lvl="0" marL="0" rtl="0">
              <a:spcBef>
                <a:spcPts val="0"/>
              </a:spcBef>
              <a:spcAft>
                <a:spcPts val="0"/>
              </a:spcAft>
              <a:buNone/>
            </a:pPr>
            <a:r>
              <a:rPr lang="en-US" sz="2200"/>
              <a:t>4 -- Structure Attribute (what is the data? a phrase, url, year)</a:t>
            </a:r>
            <a:endParaRPr sz="2200"/>
          </a:p>
          <a:p>
            <a:pPr indent="0" lvl="0" marL="0" rtl="0">
              <a:spcBef>
                <a:spcPts val="0"/>
              </a:spcBef>
              <a:spcAft>
                <a:spcPts val="0"/>
              </a:spcAft>
              <a:buNone/>
            </a:pPr>
            <a:r>
              <a:rPr lang="en-US" sz="2200"/>
              <a:t>5 -- Truncation Attribute (ex. do not truncate, right truncate)</a:t>
            </a:r>
            <a:endParaRPr sz="2200"/>
          </a:p>
          <a:p>
            <a:pPr indent="0" lvl="0" marL="0" rtl="0">
              <a:spcBef>
                <a:spcPts val="0"/>
              </a:spcBef>
              <a:spcAft>
                <a:spcPts val="0"/>
              </a:spcAft>
              <a:buNone/>
            </a:pPr>
            <a:r>
              <a:rPr lang="en-US" sz="2200"/>
              <a:t>6 -- Completeness Attribute (ex. complete field, incomplete subfield)</a:t>
            </a:r>
            <a:endParaRPr sz="2200"/>
          </a:p>
          <a:p>
            <a:pPr indent="0" lvl="0" marL="0" rtl="0">
              <a:spcBef>
                <a:spcPts val="0"/>
              </a:spcBef>
              <a:spcAft>
                <a:spcPts val="0"/>
              </a:spcAft>
              <a:buNone/>
            </a:pPr>
            <a:r>
              <a:t/>
            </a:r>
            <a:endParaRPr sz="2200"/>
          </a:p>
          <a:p>
            <a:pPr indent="0" lvl="0" marL="0">
              <a:spcBef>
                <a:spcPts val="0"/>
              </a:spcBef>
              <a:spcAft>
                <a:spcPts val="0"/>
              </a:spcAft>
              <a:buNone/>
            </a:pPr>
            <a:r>
              <a:rPr lang="en-US" sz="2200"/>
              <a:t>ex: @and @attr 1=4 @attr 4=1 @attr 5=1 “Harry Potter” @attr 1=1 “Rowling”</a:t>
            </a:r>
            <a:endParaRPr sz="2200"/>
          </a:p>
        </p:txBody>
      </p:sp>
      <p:sp>
        <p:nvSpPr>
          <p:cNvPr id="164" name="Shape 164"/>
          <p:cNvSpPr txBox="1"/>
          <p:nvPr/>
        </p:nvSpPr>
        <p:spPr>
          <a:xfrm>
            <a:off x="4434950" y="782600"/>
            <a:ext cx="4380000" cy="3390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sz="2400" u="sng"/>
              <a:t>Parts of Z39.50 Query</a:t>
            </a:r>
            <a:endParaRPr sz="2400" u="sng"/>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00" scaled="0"/>
        </a:gradFill>
      </p:bgPr>
    </p:bg>
    <p:spTree>
      <p:nvGrpSpPr>
        <p:cNvPr id="168" name="Shape 168"/>
        <p:cNvGrpSpPr/>
        <p:nvPr/>
      </p:nvGrpSpPr>
      <p:grpSpPr>
        <a:xfrm>
          <a:off x="0" y="0"/>
          <a:ext cx="0" cy="0"/>
          <a:chOff x="0" y="0"/>
          <a:chExt cx="0" cy="0"/>
        </a:xfrm>
      </p:grpSpPr>
      <p:sp>
        <p:nvSpPr>
          <p:cNvPr id="169" name="Shape 169"/>
          <p:cNvSpPr/>
          <p:nvPr/>
        </p:nvSpPr>
        <p:spPr>
          <a:xfrm>
            <a:off x="1685000" y="197840"/>
            <a:ext cx="577399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70" name="Shape 170"/>
          <p:cNvPicPr preferRelativeResize="0"/>
          <p:nvPr/>
        </p:nvPicPr>
        <p:blipFill rotWithShape="1">
          <a:blip r:embed="rId3">
            <a:alphaModFix/>
          </a:blip>
          <a:srcRect b="-38589" l="0" r="0" t="-38589"/>
          <a:stretch/>
        </p:blipFill>
        <p:spPr>
          <a:xfrm>
            <a:off x="163049" y="5620007"/>
            <a:ext cx="2060587" cy="1087604"/>
          </a:xfrm>
          <a:prstGeom prst="rect">
            <a:avLst/>
          </a:prstGeom>
          <a:noFill/>
          <a:ln>
            <a:noFill/>
          </a:ln>
        </p:spPr>
      </p:pic>
      <p:sp>
        <p:nvSpPr>
          <p:cNvPr id="171" name="Shape 171"/>
          <p:cNvSpPr txBox="1"/>
          <p:nvPr/>
        </p:nvSpPr>
        <p:spPr>
          <a:xfrm>
            <a:off x="377922" y="128705"/>
            <a:ext cx="8229600"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Solution: the Aeon OpenURL</a:t>
            </a:r>
            <a:endParaRPr b="1" sz="3600">
              <a:solidFill>
                <a:srgbClr val="C00000"/>
              </a:solidFill>
              <a:latin typeface="Source Sans Pro"/>
              <a:ea typeface="Source Sans Pro"/>
              <a:cs typeface="Source Sans Pro"/>
              <a:sym typeface="Source Sans Pro"/>
            </a:endParaRPr>
          </a:p>
        </p:txBody>
      </p:sp>
      <p:grpSp>
        <p:nvGrpSpPr>
          <p:cNvPr id="172" name="Shape 172"/>
          <p:cNvGrpSpPr/>
          <p:nvPr/>
        </p:nvGrpSpPr>
        <p:grpSpPr>
          <a:xfrm>
            <a:off x="363338" y="4099953"/>
            <a:ext cx="8417317" cy="1658018"/>
            <a:chOff x="4114" y="1771186"/>
            <a:chExt cx="8417317" cy="1658018"/>
          </a:xfrm>
        </p:grpSpPr>
        <p:sp>
          <p:nvSpPr>
            <p:cNvPr id="173" name="Shape 173"/>
            <p:cNvSpPr/>
            <p:nvPr/>
          </p:nvSpPr>
          <p:spPr>
            <a:xfrm>
              <a:off x="4114" y="1771186"/>
              <a:ext cx="1275351" cy="1658018"/>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4" name="Shape 174"/>
            <p:cNvSpPr txBox="1"/>
            <p:nvPr/>
          </p:nvSpPr>
          <p:spPr>
            <a:xfrm>
              <a:off x="41468" y="1808540"/>
              <a:ext cx="1200643" cy="1583310"/>
            </a:xfrm>
            <a:prstGeom prst="rect">
              <a:avLst/>
            </a:prstGeom>
            <a:solidFill>
              <a:srgbClr val="990000"/>
            </a:solid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None/>
              </a:pPr>
              <a:r>
                <a:rPr lang="en-US" sz="1400">
                  <a:solidFill>
                    <a:schemeClr val="lt1"/>
                  </a:solidFill>
                  <a:latin typeface="Source Sans Pro"/>
                  <a:ea typeface="Source Sans Pro"/>
                  <a:cs typeface="Source Sans Pro"/>
                  <a:sym typeface="Source Sans Pro"/>
                </a:rPr>
                <a:t>User finds item in WorldCat UMD.</a:t>
              </a:r>
              <a:endParaRPr sz="1400">
                <a:solidFill>
                  <a:schemeClr val="lt1"/>
                </a:solidFill>
                <a:latin typeface="Source Sans Pro"/>
                <a:ea typeface="Source Sans Pro"/>
                <a:cs typeface="Source Sans Pro"/>
                <a:sym typeface="Source Sans Pro"/>
              </a:endParaRPr>
            </a:p>
          </p:txBody>
        </p:sp>
        <p:sp>
          <p:nvSpPr>
            <p:cNvPr id="175" name="Shape 175"/>
            <p:cNvSpPr/>
            <p:nvPr/>
          </p:nvSpPr>
          <p:spPr>
            <a:xfrm>
              <a:off x="1407000" y="2442052"/>
              <a:ext cx="270374" cy="316287"/>
            </a:xfrm>
            <a:prstGeom prst="rightArrow">
              <a:avLst>
                <a:gd fmla="val 60000" name="adj1"/>
                <a:gd fmla="val 50000" name="adj2"/>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6" name="Shape 176"/>
            <p:cNvSpPr txBox="1"/>
            <p:nvPr/>
          </p:nvSpPr>
          <p:spPr>
            <a:xfrm>
              <a:off x="1407000" y="2505309"/>
              <a:ext cx="189262" cy="189773"/>
            </a:xfrm>
            <a:prstGeom prst="rect">
              <a:avLst/>
            </a:prstGeom>
            <a:solidFill>
              <a:srgbClr val="9900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sz="1200">
                <a:solidFill>
                  <a:schemeClr val="lt1"/>
                </a:solidFill>
                <a:latin typeface="Source Sans Pro"/>
                <a:ea typeface="Source Sans Pro"/>
                <a:cs typeface="Source Sans Pro"/>
                <a:sym typeface="Source Sans Pro"/>
              </a:endParaRPr>
            </a:p>
          </p:txBody>
        </p:sp>
        <p:sp>
          <p:nvSpPr>
            <p:cNvPr id="177" name="Shape 177"/>
            <p:cNvSpPr/>
            <p:nvPr/>
          </p:nvSpPr>
          <p:spPr>
            <a:xfrm>
              <a:off x="1789605" y="1771186"/>
              <a:ext cx="1275351" cy="1658018"/>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8" name="Shape 178"/>
            <p:cNvSpPr txBox="1"/>
            <p:nvPr/>
          </p:nvSpPr>
          <p:spPr>
            <a:xfrm>
              <a:off x="1826959" y="1808540"/>
              <a:ext cx="1200643" cy="1583310"/>
            </a:xfrm>
            <a:prstGeom prst="rect">
              <a:avLst/>
            </a:prstGeom>
            <a:solidFill>
              <a:srgbClr val="990000"/>
            </a:solid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None/>
              </a:pPr>
              <a:r>
                <a:rPr lang="en-US" sz="1400">
                  <a:solidFill>
                    <a:schemeClr val="lt1"/>
                  </a:solidFill>
                  <a:latin typeface="Source Sans Pro"/>
                  <a:ea typeface="Source Sans Pro"/>
                  <a:cs typeface="Source Sans Pro"/>
                  <a:sym typeface="Source Sans Pro"/>
                </a:rPr>
                <a:t>Clicks on request and metadata is sent to Aeon request form.</a:t>
              </a:r>
              <a:endParaRPr sz="1400">
                <a:solidFill>
                  <a:schemeClr val="lt1"/>
                </a:solidFill>
                <a:latin typeface="Source Sans Pro"/>
                <a:ea typeface="Source Sans Pro"/>
                <a:cs typeface="Source Sans Pro"/>
                <a:sym typeface="Source Sans Pro"/>
              </a:endParaRPr>
            </a:p>
          </p:txBody>
        </p:sp>
        <p:sp>
          <p:nvSpPr>
            <p:cNvPr id="179" name="Shape 179"/>
            <p:cNvSpPr/>
            <p:nvPr/>
          </p:nvSpPr>
          <p:spPr>
            <a:xfrm>
              <a:off x="3192492" y="2442052"/>
              <a:ext cx="270374" cy="316287"/>
            </a:xfrm>
            <a:prstGeom prst="rightArrow">
              <a:avLst>
                <a:gd fmla="val 60000" name="adj1"/>
                <a:gd fmla="val 50000" name="adj2"/>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0" name="Shape 180"/>
            <p:cNvSpPr txBox="1"/>
            <p:nvPr/>
          </p:nvSpPr>
          <p:spPr>
            <a:xfrm>
              <a:off x="3192492" y="2505309"/>
              <a:ext cx="189262" cy="189773"/>
            </a:xfrm>
            <a:prstGeom prst="rect">
              <a:avLst/>
            </a:prstGeom>
            <a:solidFill>
              <a:srgbClr val="9900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sz="1200">
                <a:solidFill>
                  <a:schemeClr val="lt1"/>
                </a:solidFill>
                <a:latin typeface="Source Sans Pro"/>
                <a:ea typeface="Source Sans Pro"/>
                <a:cs typeface="Source Sans Pro"/>
                <a:sym typeface="Source Sans Pro"/>
              </a:endParaRPr>
            </a:p>
          </p:txBody>
        </p:sp>
        <p:sp>
          <p:nvSpPr>
            <p:cNvPr id="181" name="Shape 181"/>
            <p:cNvSpPr/>
            <p:nvPr/>
          </p:nvSpPr>
          <p:spPr>
            <a:xfrm>
              <a:off x="3575097" y="1771186"/>
              <a:ext cx="1275351" cy="1658018"/>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2" name="Shape 182"/>
            <p:cNvSpPr txBox="1"/>
            <p:nvPr/>
          </p:nvSpPr>
          <p:spPr>
            <a:xfrm>
              <a:off x="3612451" y="1808540"/>
              <a:ext cx="1200643" cy="1583310"/>
            </a:xfrm>
            <a:prstGeom prst="rect">
              <a:avLst/>
            </a:prstGeom>
            <a:solidFill>
              <a:srgbClr val="990000"/>
            </a:solid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None/>
              </a:pPr>
              <a:r>
                <a:rPr lang="en-US" sz="1400">
                  <a:solidFill>
                    <a:schemeClr val="lt1"/>
                  </a:solidFill>
                  <a:latin typeface="Source Sans Pro"/>
                  <a:ea typeface="Source Sans Pro"/>
                  <a:cs typeface="Source Sans Pro"/>
                  <a:sym typeface="Source Sans Pro"/>
                </a:rPr>
                <a:t>User adds pick-up location and call-number (if not pulled into the form) and submit request.</a:t>
              </a:r>
              <a:endParaRPr sz="1400">
                <a:solidFill>
                  <a:schemeClr val="lt1"/>
                </a:solidFill>
                <a:latin typeface="Source Sans Pro"/>
                <a:ea typeface="Source Sans Pro"/>
                <a:cs typeface="Source Sans Pro"/>
                <a:sym typeface="Source Sans Pro"/>
              </a:endParaRPr>
            </a:p>
          </p:txBody>
        </p:sp>
        <p:sp>
          <p:nvSpPr>
            <p:cNvPr id="183" name="Shape 183"/>
            <p:cNvSpPr/>
            <p:nvPr/>
          </p:nvSpPr>
          <p:spPr>
            <a:xfrm>
              <a:off x="4977983" y="2442052"/>
              <a:ext cx="270374" cy="316287"/>
            </a:xfrm>
            <a:prstGeom prst="rightArrow">
              <a:avLst>
                <a:gd fmla="val 60000" name="adj1"/>
                <a:gd fmla="val 50000" name="adj2"/>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4" name="Shape 184"/>
            <p:cNvSpPr txBox="1"/>
            <p:nvPr/>
          </p:nvSpPr>
          <p:spPr>
            <a:xfrm>
              <a:off x="4977983" y="2505309"/>
              <a:ext cx="189262" cy="189773"/>
            </a:xfrm>
            <a:prstGeom prst="rect">
              <a:avLst/>
            </a:prstGeom>
            <a:solidFill>
              <a:srgbClr val="9900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sz="1200">
                <a:solidFill>
                  <a:schemeClr val="lt1"/>
                </a:solidFill>
                <a:latin typeface="Source Sans Pro"/>
                <a:ea typeface="Source Sans Pro"/>
                <a:cs typeface="Source Sans Pro"/>
                <a:sym typeface="Source Sans Pro"/>
              </a:endParaRPr>
            </a:p>
          </p:txBody>
        </p:sp>
        <p:sp>
          <p:nvSpPr>
            <p:cNvPr id="185" name="Shape 185"/>
            <p:cNvSpPr/>
            <p:nvPr/>
          </p:nvSpPr>
          <p:spPr>
            <a:xfrm>
              <a:off x="5360589" y="1771186"/>
              <a:ext cx="1275351" cy="1658018"/>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6" name="Shape 186"/>
            <p:cNvSpPr txBox="1"/>
            <p:nvPr/>
          </p:nvSpPr>
          <p:spPr>
            <a:xfrm>
              <a:off x="5405593" y="1808540"/>
              <a:ext cx="1200600" cy="1583400"/>
            </a:xfrm>
            <a:prstGeom prst="rect">
              <a:avLst/>
            </a:prstGeom>
            <a:solidFill>
              <a:srgbClr val="990000"/>
            </a:solid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None/>
              </a:pPr>
              <a:r>
                <a:rPr lang="en-US" sz="1400">
                  <a:solidFill>
                    <a:schemeClr val="lt1"/>
                  </a:solidFill>
                  <a:latin typeface="Source Sans Pro"/>
                  <a:ea typeface="Source Sans Pro"/>
                  <a:cs typeface="Source Sans Pro"/>
                  <a:sym typeface="Source Sans Pro"/>
                </a:rPr>
                <a:t>Staff open request and run Z39.50 search in Aleph using OCLC number. Metadata is copied over.</a:t>
              </a:r>
              <a:endParaRPr sz="1400">
                <a:solidFill>
                  <a:schemeClr val="lt1"/>
                </a:solidFill>
                <a:latin typeface="Source Sans Pro"/>
                <a:ea typeface="Source Sans Pro"/>
                <a:cs typeface="Source Sans Pro"/>
                <a:sym typeface="Source Sans Pro"/>
              </a:endParaRPr>
            </a:p>
          </p:txBody>
        </p:sp>
        <p:sp>
          <p:nvSpPr>
            <p:cNvPr id="187" name="Shape 187"/>
            <p:cNvSpPr/>
            <p:nvPr/>
          </p:nvSpPr>
          <p:spPr>
            <a:xfrm>
              <a:off x="6763475" y="2442052"/>
              <a:ext cx="270374" cy="316287"/>
            </a:xfrm>
            <a:prstGeom prst="rightArrow">
              <a:avLst>
                <a:gd fmla="val 60000" name="adj1"/>
                <a:gd fmla="val 50000" name="adj2"/>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8" name="Shape 188"/>
            <p:cNvSpPr txBox="1"/>
            <p:nvPr/>
          </p:nvSpPr>
          <p:spPr>
            <a:xfrm>
              <a:off x="6763475" y="2505309"/>
              <a:ext cx="189262" cy="189773"/>
            </a:xfrm>
            <a:prstGeom prst="rect">
              <a:avLst/>
            </a:prstGeom>
            <a:solidFill>
              <a:srgbClr val="9900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sz="1200">
                <a:solidFill>
                  <a:schemeClr val="lt1"/>
                </a:solidFill>
                <a:latin typeface="Source Sans Pro"/>
                <a:ea typeface="Source Sans Pro"/>
                <a:cs typeface="Source Sans Pro"/>
                <a:sym typeface="Source Sans Pro"/>
              </a:endParaRPr>
            </a:p>
          </p:txBody>
        </p:sp>
        <p:sp>
          <p:nvSpPr>
            <p:cNvPr id="189" name="Shape 189"/>
            <p:cNvSpPr/>
            <p:nvPr/>
          </p:nvSpPr>
          <p:spPr>
            <a:xfrm>
              <a:off x="7146080" y="1771186"/>
              <a:ext cx="1275351" cy="1658018"/>
            </a:xfrm>
            <a:prstGeom prst="roundRect">
              <a:avLst>
                <a:gd fmla="val 10000" name="adj"/>
              </a:avLst>
            </a:prstGeom>
            <a:solidFill>
              <a:srgbClr val="99000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0" name="Shape 190"/>
            <p:cNvSpPr txBox="1"/>
            <p:nvPr/>
          </p:nvSpPr>
          <p:spPr>
            <a:xfrm>
              <a:off x="7183434" y="1808540"/>
              <a:ext cx="1200643" cy="1583310"/>
            </a:xfrm>
            <a:prstGeom prst="rect">
              <a:avLst/>
            </a:prstGeom>
            <a:solidFill>
              <a:srgbClr val="990000"/>
            </a:solid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None/>
              </a:pPr>
              <a:r>
                <a:rPr lang="en-US" sz="1400">
                  <a:solidFill>
                    <a:schemeClr val="lt1"/>
                  </a:solidFill>
                  <a:latin typeface="Source Sans Pro"/>
                  <a:ea typeface="Source Sans Pro"/>
                  <a:cs typeface="Source Sans Pro"/>
                  <a:sym typeface="Source Sans Pro"/>
                </a:rPr>
                <a:t>Staff print request and item is pulled for user.</a:t>
              </a:r>
              <a:endParaRPr sz="1400">
                <a:solidFill>
                  <a:schemeClr val="lt1"/>
                </a:solidFill>
                <a:latin typeface="Source Sans Pro"/>
                <a:ea typeface="Source Sans Pro"/>
                <a:cs typeface="Source Sans Pro"/>
                <a:sym typeface="Source Sans Pro"/>
              </a:endParaRPr>
            </a:p>
          </p:txBody>
        </p:sp>
      </p:grpSp>
      <p:pic>
        <p:nvPicPr>
          <p:cNvPr id="191" name="Shape 191"/>
          <p:cNvPicPr preferRelativeResize="0"/>
          <p:nvPr/>
        </p:nvPicPr>
        <p:blipFill>
          <a:blip r:embed="rId4">
            <a:alphaModFix/>
          </a:blip>
          <a:stretch>
            <a:fillRect/>
          </a:stretch>
        </p:blipFill>
        <p:spPr>
          <a:xfrm>
            <a:off x="1800970" y="816677"/>
            <a:ext cx="5181840" cy="28876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D520"/>
            </a:gs>
            <a:gs pos="2000">
              <a:srgbClr val="FFD520"/>
            </a:gs>
            <a:gs pos="42000">
              <a:schemeClr val="lt1"/>
            </a:gs>
            <a:gs pos="100000">
              <a:schemeClr val="lt1"/>
            </a:gs>
          </a:gsLst>
          <a:lin ang="5400012" scaled="0"/>
        </a:gradFill>
      </p:bgPr>
    </p:bg>
    <p:spTree>
      <p:nvGrpSpPr>
        <p:cNvPr id="196" name="Shape 196"/>
        <p:cNvGrpSpPr/>
        <p:nvPr/>
      </p:nvGrpSpPr>
      <p:grpSpPr>
        <a:xfrm>
          <a:off x="0" y="0"/>
          <a:ext cx="0" cy="0"/>
          <a:chOff x="0" y="0"/>
          <a:chExt cx="0" cy="0"/>
        </a:xfrm>
      </p:grpSpPr>
      <p:sp>
        <p:nvSpPr>
          <p:cNvPr id="197" name="Shape 197"/>
          <p:cNvSpPr txBox="1"/>
          <p:nvPr/>
        </p:nvSpPr>
        <p:spPr>
          <a:xfrm>
            <a:off x="655815" y="1024432"/>
            <a:ext cx="4341600" cy="45243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00000"/>
              </a:lnSpc>
              <a:spcBef>
                <a:spcPts val="0"/>
              </a:spcBef>
              <a:spcAft>
                <a:spcPts val="0"/>
              </a:spcAft>
              <a:buClr>
                <a:schemeClr val="dk1"/>
              </a:buClr>
              <a:buSzPts val="3200"/>
              <a:buFont typeface="Arial"/>
              <a:buChar char="•"/>
            </a:pPr>
            <a:r>
              <a:rPr lang="en-US" sz="3200">
                <a:solidFill>
                  <a:schemeClr val="dk1"/>
                </a:solidFill>
                <a:latin typeface="Open Sans Light"/>
                <a:ea typeface="Open Sans Light"/>
                <a:cs typeface="Open Sans Light"/>
                <a:sym typeface="Open Sans Light"/>
              </a:rPr>
              <a:t>Discovery and Metadata Services (DMS)</a:t>
            </a:r>
            <a:endParaRPr sz="3200">
              <a:solidFill>
                <a:schemeClr val="dk1"/>
              </a:solidFill>
              <a:latin typeface="Open Sans Light"/>
              <a:ea typeface="Open Sans Light"/>
              <a:cs typeface="Open Sans Light"/>
              <a:sym typeface="Open Sans Light"/>
            </a:endParaRPr>
          </a:p>
          <a:p>
            <a:pPr indent="-457200" lvl="0" marL="4572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Special Collections and University Archives (SCUA)</a:t>
            </a:r>
            <a:endParaRPr sz="3200">
              <a:solidFill>
                <a:schemeClr val="dk1"/>
              </a:solidFill>
              <a:latin typeface="Open Sans Light"/>
              <a:ea typeface="Open Sans Light"/>
              <a:cs typeface="Open Sans Light"/>
              <a:sym typeface="Open Sans Light"/>
            </a:endParaRPr>
          </a:p>
          <a:p>
            <a:pPr indent="-457200" lvl="0" marL="4572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Prange Collection</a:t>
            </a:r>
            <a:endParaRPr sz="3200">
              <a:solidFill>
                <a:schemeClr val="dk1"/>
              </a:solidFill>
              <a:latin typeface="Open Sans Light"/>
              <a:ea typeface="Open Sans Light"/>
              <a:cs typeface="Open Sans Light"/>
              <a:sym typeface="Open Sans Light"/>
            </a:endParaRPr>
          </a:p>
          <a:p>
            <a:pPr indent="-457200" lvl="0" marL="457200" marR="0" rtl="0" algn="l">
              <a:lnSpc>
                <a:spcPct val="100000"/>
              </a:lnSpc>
              <a:spcBef>
                <a:spcPts val="0"/>
              </a:spcBef>
              <a:spcAft>
                <a:spcPts val="0"/>
              </a:spcAft>
              <a:buClr>
                <a:schemeClr val="dk1"/>
              </a:buClr>
              <a:buSzPts val="3200"/>
              <a:buFont typeface="Open Sans Light"/>
              <a:buChar char="•"/>
            </a:pPr>
            <a:r>
              <a:rPr lang="en-US" sz="3200">
                <a:solidFill>
                  <a:schemeClr val="dk1"/>
                </a:solidFill>
                <a:latin typeface="Open Sans Light"/>
                <a:ea typeface="Open Sans Light"/>
                <a:cs typeface="Open Sans Light"/>
                <a:sym typeface="Open Sans Light"/>
              </a:rPr>
              <a:t>Special Collections in the Performing Arts (SCPA) </a:t>
            </a:r>
            <a:endParaRPr sz="3200">
              <a:solidFill>
                <a:schemeClr val="dk1"/>
              </a:solidFill>
              <a:latin typeface="Open Sans Light"/>
              <a:ea typeface="Open Sans Light"/>
              <a:cs typeface="Open Sans Light"/>
              <a:sym typeface="Open Sans Light"/>
            </a:endParaRPr>
          </a:p>
          <a:p>
            <a:pPr indent="-254000" lvl="0" marL="457200" marR="0" rtl="0" algn="l">
              <a:lnSpc>
                <a:spcPct val="100000"/>
              </a:lnSpc>
              <a:spcBef>
                <a:spcPts val="0"/>
              </a:spcBef>
              <a:spcAft>
                <a:spcPts val="0"/>
              </a:spcAft>
              <a:buClr>
                <a:schemeClr val="dk1"/>
              </a:buClr>
              <a:buSzPts val="3200"/>
              <a:buFont typeface="Arial"/>
              <a:buNone/>
            </a:pPr>
            <a:r>
              <a:t/>
            </a:r>
            <a:endParaRPr sz="3200">
              <a:solidFill>
                <a:schemeClr val="dk1"/>
              </a:solidFill>
              <a:latin typeface="Open Sans Light"/>
              <a:ea typeface="Open Sans Light"/>
              <a:cs typeface="Open Sans Light"/>
              <a:sym typeface="Open Sans Light"/>
            </a:endParaRPr>
          </a:p>
        </p:txBody>
      </p:sp>
      <p:sp>
        <p:nvSpPr>
          <p:cNvPr id="198" name="Shape 198"/>
          <p:cNvSpPr/>
          <p:nvPr/>
        </p:nvSpPr>
        <p:spPr>
          <a:xfrm>
            <a:off x="1685001" y="259396"/>
            <a:ext cx="5774100" cy="523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99" name="Shape 199"/>
          <p:cNvPicPr preferRelativeResize="0"/>
          <p:nvPr/>
        </p:nvPicPr>
        <p:blipFill rotWithShape="1">
          <a:blip r:embed="rId3">
            <a:alphaModFix/>
          </a:blip>
          <a:srcRect b="-38589" l="0" r="0" t="-38589"/>
          <a:stretch/>
        </p:blipFill>
        <p:spPr>
          <a:xfrm>
            <a:off x="279949" y="5667157"/>
            <a:ext cx="2060587" cy="1087604"/>
          </a:xfrm>
          <a:prstGeom prst="rect">
            <a:avLst/>
          </a:prstGeom>
          <a:noFill/>
          <a:ln>
            <a:noFill/>
          </a:ln>
        </p:spPr>
      </p:pic>
      <p:sp>
        <p:nvSpPr>
          <p:cNvPr id="200" name="Shape 200"/>
          <p:cNvSpPr txBox="1"/>
          <p:nvPr/>
        </p:nvSpPr>
        <p:spPr>
          <a:xfrm>
            <a:off x="201386" y="259836"/>
            <a:ext cx="8229600" cy="646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rgbClr val="C00000"/>
                </a:solidFill>
                <a:latin typeface="Source Sans Pro"/>
                <a:ea typeface="Source Sans Pro"/>
                <a:cs typeface="Source Sans Pro"/>
                <a:sym typeface="Source Sans Pro"/>
              </a:rPr>
              <a:t>Background--Who?</a:t>
            </a:r>
            <a:endParaRPr b="1" sz="3600">
              <a:solidFill>
                <a:srgbClr val="C00000"/>
              </a:solidFill>
              <a:latin typeface="Source Sans Pro"/>
              <a:ea typeface="Source Sans Pro"/>
              <a:cs typeface="Source Sans Pro"/>
              <a:sym typeface="Source Sans Pro"/>
            </a:endParaRPr>
          </a:p>
        </p:txBody>
      </p:sp>
      <p:pic>
        <p:nvPicPr>
          <p:cNvPr descr="M:\Deans Office\Communications\Photos &amp; Images\Stock 2011\110426a-umlibraries-1\110426a-umlibraries-1\mmorgan_110426_1687.jpg" id="201" name="Shape 201"/>
          <p:cNvPicPr preferRelativeResize="0"/>
          <p:nvPr/>
        </p:nvPicPr>
        <p:blipFill rotWithShape="1">
          <a:blip r:embed="rId4">
            <a:alphaModFix/>
          </a:blip>
          <a:srcRect b="0" l="0" r="0" t="0"/>
          <a:stretch/>
        </p:blipFill>
        <p:spPr>
          <a:xfrm>
            <a:off x="4813763" y="1878025"/>
            <a:ext cx="4234182" cy="281708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