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0"/>
  </p:notesMasterIdLst>
  <p:sldIdLst>
    <p:sldId id="256" r:id="rId2"/>
    <p:sldId id="262" r:id="rId3"/>
    <p:sldId id="264" r:id="rId4"/>
    <p:sldId id="258" r:id="rId5"/>
    <p:sldId id="259" r:id="rId6"/>
    <p:sldId id="263" r:id="rId7"/>
    <p:sldId id="265" r:id="rId8"/>
    <p:sldId id="266" r:id="rId9"/>
    <p:sldId id="267" r:id="rId10"/>
    <p:sldId id="268" r:id="rId11"/>
    <p:sldId id="270" r:id="rId12"/>
    <p:sldId id="269" r:id="rId13"/>
    <p:sldId id="271" r:id="rId14"/>
    <p:sldId id="275" r:id="rId15"/>
    <p:sldId id="276" r:id="rId16"/>
    <p:sldId id="279" r:id="rId17"/>
    <p:sldId id="280" r:id="rId18"/>
    <p:sldId id="287" r:id="rId19"/>
    <p:sldId id="272" r:id="rId20"/>
    <p:sldId id="274" r:id="rId21"/>
    <p:sldId id="277" r:id="rId22"/>
    <p:sldId id="278" r:id="rId23"/>
    <p:sldId id="281" r:id="rId24"/>
    <p:sldId id="273" r:id="rId25"/>
    <p:sldId id="286" r:id="rId26"/>
    <p:sldId id="283" r:id="rId27"/>
    <p:sldId id="284" r:id="rId28"/>
    <p:sldId id="285"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73E3"/>
    <a:srgbClr val="F95BEF"/>
    <a:srgbClr val="BF7FC0"/>
    <a:srgbClr val="C036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70"/>
    <p:restoredTop sz="74811"/>
  </p:normalViewPr>
  <p:slideViewPr>
    <p:cSldViewPr snapToGrid="0" snapToObjects="1">
      <p:cViewPr varScale="1">
        <p:scale>
          <a:sx n="84" d="100"/>
          <a:sy n="84" d="100"/>
        </p:scale>
        <p:origin x="164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910C01-DB3C-5648-98C0-C57682AD9227}" type="datetimeFigureOut">
              <a:rPr lang="en-US" smtClean="0"/>
              <a:t>11/3/22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54BD7A-FDDA-2D4C-9770-5A0B0F71926F}" type="slidenum">
              <a:rPr lang="en-US" smtClean="0"/>
              <a:t>‹#›</a:t>
            </a:fld>
            <a:endParaRPr lang="en-US"/>
          </a:p>
        </p:txBody>
      </p:sp>
    </p:spTree>
    <p:extLst>
      <p:ext uri="{BB962C8B-B14F-4D97-AF65-F5344CB8AC3E}">
        <p14:creationId xmlns:p14="http://schemas.microsoft.com/office/powerpoint/2010/main" val="1362402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In this presentation I will feature the “University of Virginia Library Collection of the Events in Charlottesville, VA, August 11-13, 2017” as one that adopts participatory archival practices, and archival practices that employ newer and more far reaching technologies to give voice to individuals and groups whose stories and documenting efforts would otherwise not have been recorded in an archival setting and thus made accessible to a larger public.</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I will present this collection as an example of a mediated collection centered around a traumatic event whereby the University of Virginia Library mediated most archival work when there was community participation. The term community, however, is used more liberally here than in some other cases. </a:t>
            </a:r>
          </a:p>
          <a:p>
            <a:endParaRPr lang="en-US" sz="1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collection will also be shown to exhibit democratization of appraisal and archival power, which occurs through active engagement with communities, and through more conscientious archival efforts that draw together expressions of solidarity from various sources around a singular event.</a:t>
            </a: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2</a:t>
            </a:fld>
            <a:endParaRPr lang="en-US"/>
          </a:p>
        </p:txBody>
      </p:sp>
    </p:spTree>
    <p:extLst>
      <p:ext uri="{BB962C8B-B14F-4D97-AF65-F5344CB8AC3E}">
        <p14:creationId xmlns:p14="http://schemas.microsoft.com/office/powerpoint/2010/main" val="31152427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54BD7A-FDDA-2D4C-9770-5A0B0F71926F}" type="slidenum">
              <a:rPr lang="en-US" smtClean="0"/>
              <a:t>11</a:t>
            </a:fld>
            <a:endParaRPr lang="en-US"/>
          </a:p>
        </p:txBody>
      </p:sp>
    </p:spTree>
    <p:extLst>
      <p:ext uri="{BB962C8B-B14F-4D97-AF65-F5344CB8AC3E}">
        <p14:creationId xmlns:p14="http://schemas.microsoft.com/office/powerpoint/2010/main" val="2018856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Some of the primary goals of participatory and community archiving is to allow archival endeavors to be conducted on the communities’ and activists’ own terms, and to offer a multiplicity of voices and formats, the effects of which would make archival heritage more inclusive, and “more representative of the diversity of our whole society.</a:t>
            </a:r>
          </a:p>
          <a:p>
            <a:endParaRPr lang="en-US" sz="1400" kern="1200" dirty="0">
              <a:solidFill>
                <a:schemeClr val="tx1"/>
              </a:solidFill>
              <a:effectLst/>
              <a:latin typeface="+mn-lt"/>
              <a:ea typeface="+mn-ea"/>
              <a:cs typeface="+mn-cs"/>
            </a:endParaRPr>
          </a:p>
          <a:p>
            <a:r>
              <a:rPr lang="en-US" sz="1400" dirty="0"/>
              <a:t>	</a:t>
            </a:r>
            <a:r>
              <a:rPr lang="en-US" sz="1400" kern="1200" dirty="0">
                <a:solidFill>
                  <a:schemeClr val="tx1"/>
                </a:solidFill>
                <a:effectLst/>
                <a:latin typeface="+mn-lt"/>
                <a:ea typeface="+mn-ea"/>
                <a:cs typeface="+mn-cs"/>
              </a:rPr>
              <a:t>In either mediated and less or non-mediated participatory/community archives, community members are meant to have appraisal power based on what they choose to archive, donate, and how they choose to describe the materials.</a:t>
            </a:r>
            <a:r>
              <a:rPr lang="en-US" sz="1400" dirty="0">
                <a:effectLst/>
              </a:rPr>
              <a:t> </a:t>
            </a:r>
          </a:p>
          <a:p>
            <a:endParaRPr lang="en-US" sz="1400" dirty="0">
              <a:effectLst/>
            </a:endParaRPr>
          </a:p>
          <a:p>
            <a:r>
              <a:rPr lang="en-US" sz="1400" kern="1200" dirty="0">
                <a:solidFill>
                  <a:schemeClr val="tx1"/>
                </a:solidFill>
                <a:effectLst/>
                <a:latin typeface="+mn-lt"/>
                <a:ea typeface="+mn-ea"/>
                <a:cs typeface="+mn-cs"/>
              </a:rPr>
              <a:t>	Inclusion and participation, are meant to reveal the diversity of motivations, viewpoints, arguments, and counterarguments that can surround an event or subject, and exist in society</a:t>
            </a:r>
            <a:r>
              <a:rPr lang="en-US" sz="1400" dirty="0">
                <a:effectLst/>
              </a:rPr>
              <a:t> </a:t>
            </a:r>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12</a:t>
            </a:fld>
            <a:endParaRPr lang="en-US"/>
          </a:p>
        </p:txBody>
      </p:sp>
    </p:spTree>
    <p:extLst>
      <p:ext uri="{BB962C8B-B14F-4D97-AF65-F5344CB8AC3E}">
        <p14:creationId xmlns:p14="http://schemas.microsoft.com/office/powerpoint/2010/main" val="1111402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	The constructed digital spaces are meant to serve as platforms, ideally for previously marginalized voices, to engage in political protest, and express viewpoints </a:t>
            </a:r>
            <a:r>
              <a:rPr lang="en-US" sz="1400" dirty="0">
                <a:latin typeface="Garamond" panose="02020404030301010803" pitchFamily="18" charset="0"/>
              </a:rPr>
              <a:t>motivated by political activism, community empowerment, and social change.</a:t>
            </a:r>
          </a:p>
          <a:p>
            <a:endParaRPr lang="en-US" sz="1400" dirty="0">
              <a:latin typeface="Garamond" panose="02020404030301010803" pitchFamily="18" charset="0"/>
            </a:endParaRPr>
          </a:p>
          <a:p>
            <a:r>
              <a:rPr lang="en-US" sz="1400" kern="1200" dirty="0">
                <a:solidFill>
                  <a:schemeClr val="tx1"/>
                </a:solidFill>
                <a:effectLst/>
                <a:latin typeface="+mn-lt"/>
                <a:ea typeface="+mn-ea"/>
                <a:cs typeface="+mn-cs"/>
              </a:rPr>
              <a:t>	Some of the digital spaces created for this collection do not achieve every one of the aforementioned goals, and likely feature more dominant than marginalized voices. The OMEKA digital collecting site, however, would be the closets to meeting these criteria.</a:t>
            </a:r>
          </a:p>
          <a:p>
            <a:endParaRPr lang="en-US" sz="1400" dirty="0">
              <a:latin typeface="Garamond" panose="02020404030301010803" pitchFamily="18" charset="0"/>
            </a:endParaRPr>
          </a:p>
        </p:txBody>
      </p:sp>
      <p:sp>
        <p:nvSpPr>
          <p:cNvPr id="4" name="Slide Number Placeholder 3"/>
          <p:cNvSpPr>
            <a:spLocks noGrp="1"/>
          </p:cNvSpPr>
          <p:nvPr>
            <p:ph type="sldNum" sz="quarter" idx="5"/>
          </p:nvPr>
        </p:nvSpPr>
        <p:spPr/>
        <p:txBody>
          <a:bodyPr/>
          <a:lstStyle/>
          <a:p>
            <a:fld id="{3E54BD7A-FDDA-2D4C-9770-5A0B0F71926F}" type="slidenum">
              <a:rPr lang="en-US" smtClean="0"/>
              <a:t>13</a:t>
            </a:fld>
            <a:endParaRPr lang="en-US"/>
          </a:p>
        </p:txBody>
      </p:sp>
    </p:spTree>
    <p:extLst>
      <p:ext uri="{BB962C8B-B14F-4D97-AF65-F5344CB8AC3E}">
        <p14:creationId xmlns:p14="http://schemas.microsoft.com/office/powerpoint/2010/main" val="3740892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This website was used by library staff during a community collecting event that was hosted by the downtown branch of the Jefferson-Madison Regional Library. This allowed members of the Charlottesville community who were affected by the events to submit and describe materials on their own terms. The effort was led by a team of UVA library staff including, the manuscripts archivists, the head of preservation, the digital preservation librarian, curators, the director of information policy, and head of research of development. The content would fall under the curatorial control of the Special Collections library.</a:t>
            </a:r>
          </a:p>
          <a:p>
            <a:r>
              <a:rPr lang="en-US" sz="1400" kern="1200" dirty="0">
                <a:solidFill>
                  <a:schemeClr val="tx1"/>
                </a:solidFill>
                <a:effectLst/>
                <a:latin typeface="+mn-lt"/>
                <a:ea typeface="+mn-ea"/>
                <a:cs typeface="+mn-cs"/>
              </a:rPr>
              <a:t>	The library’s manuscripts archivist coordinated staff and equipment, contacted the head of the Jefferson-Madison Regional Library downtown branch to schedule the event, and worked with library public relations to publicize the event throughout the university, the local Charlottesville community, and across social media. At least some of the staff present at the collecting event needed to be able to advise on donations via, data transfers from flash drives, cell phones, and online storage platforms.</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Dublin Core Metadata fields were chosen for use on the submission form to best accommodate smooth uploads.</a:t>
            </a:r>
          </a:p>
        </p:txBody>
      </p:sp>
      <p:sp>
        <p:nvSpPr>
          <p:cNvPr id="4" name="Slide Number Placeholder 3"/>
          <p:cNvSpPr>
            <a:spLocks noGrp="1"/>
          </p:cNvSpPr>
          <p:nvPr>
            <p:ph type="sldNum" sz="quarter" idx="5"/>
          </p:nvPr>
        </p:nvSpPr>
        <p:spPr/>
        <p:txBody>
          <a:bodyPr/>
          <a:lstStyle/>
          <a:p>
            <a:fld id="{3E54BD7A-FDDA-2D4C-9770-5A0B0F71926F}" type="slidenum">
              <a:rPr lang="en-US" smtClean="0"/>
              <a:t>14</a:t>
            </a:fld>
            <a:endParaRPr lang="en-US"/>
          </a:p>
        </p:txBody>
      </p:sp>
    </p:spTree>
    <p:extLst>
      <p:ext uri="{BB962C8B-B14F-4D97-AF65-F5344CB8AC3E}">
        <p14:creationId xmlns:p14="http://schemas.microsoft.com/office/powerpoint/2010/main" val="1293360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	A significant impact of participatory archiving is the creation of histories and heritage that talk of and speak to all the people, an ongoing process that is constantly evolving and continuing as society itself evolves. Archivists must focus on redefining records, and updating definitions for the digital age. Our understanding of records must evolve alongside society’s ability to document, define their communities, fill gaps, change the definitions of historical events, and capture emotions. For these reason it is beneficial to use the broadest and most inclusive definitions possible.</a:t>
            </a: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19</a:t>
            </a:fld>
            <a:endParaRPr lang="en-US"/>
          </a:p>
        </p:txBody>
      </p:sp>
    </p:spTree>
    <p:extLst>
      <p:ext uri="{BB962C8B-B14F-4D97-AF65-F5344CB8AC3E}">
        <p14:creationId xmlns:p14="http://schemas.microsoft.com/office/powerpoint/2010/main" val="1386510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The attempt at mediated participatory archiving by the University of Virginia Library shows a very controlled instance. The OMEKA submission portal certainly gave contributors some appraisal power in deciding what to contribute, and how to describe it on their own terms. As long as the content and format met the minimum guidelines according to the University’s contribution terms of service, donors were empowered to shape the collection and the representation of their community within the collection as they saw fit.</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While the community of Charlottesville was called upon to participate, there was no guarantee that people would. An invaluable element of the relationship is trust, and unfortunately, the University of Virginia’s relationship with its surrounding communities, mainly the underrepresented and historically oppressed, lacks that trust. Conducting these efforts within the boundaries of the institutional power (the university) does not ensure transparency through participation.</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Only one segment of this collection involved active participation from a community, and despite having provided diverse voices that create a more comprehensive representation, the collection did not focus on any underrepresented group. In fact, the majority of voices are likely to be more dominant in society. It may even be more accurate to describe this as a participatory archiving project within a larger collection. Nevertheless, elements of this collection fall within the definitions and criteria of participatory archiving.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23</a:t>
            </a:fld>
            <a:endParaRPr lang="en-US"/>
          </a:p>
        </p:txBody>
      </p:sp>
    </p:spTree>
    <p:extLst>
      <p:ext uri="{BB962C8B-B14F-4D97-AF65-F5344CB8AC3E}">
        <p14:creationId xmlns:p14="http://schemas.microsoft.com/office/powerpoint/2010/main" val="39296478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	Achieving complete transparency through participation would only be realistic, though, when existing power structures are contested. It will be necessary to break down traditional power dynamics that enable situations in which women, the poor, and people of color are unable, unlikely or less likely than dominant groups to create written records, or when such records exist, have been undervalued and ignored by archivists. Participatory and community archiving enables a “lens of public memory”, in which users are empowered as ordinary people to see themselves and each other as creative authors and interpreters of public memory with a legitimate claim to space in the cultural public sphere. But in order for greater community engagement to occur, even not in the context of tragedy, institutional policies that address the use of web-based, interactive technologies for this purpose are imperative.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tx1"/>
              </a:solidFill>
              <a:effectLst/>
              <a:latin typeface="+mn-lt"/>
              <a:ea typeface="+mn-ea"/>
              <a:cs typeface="+mn-cs"/>
            </a:endParaRP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24</a:t>
            </a:fld>
            <a:endParaRPr lang="en-US"/>
          </a:p>
        </p:txBody>
      </p:sp>
    </p:spTree>
    <p:extLst>
      <p:ext uri="{BB962C8B-B14F-4D97-AF65-F5344CB8AC3E}">
        <p14:creationId xmlns:p14="http://schemas.microsoft.com/office/powerpoint/2010/main" val="177512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A brief overview of the collection contents</a:t>
            </a:r>
          </a:p>
        </p:txBody>
      </p:sp>
      <p:sp>
        <p:nvSpPr>
          <p:cNvPr id="4" name="Slide Number Placeholder 3"/>
          <p:cNvSpPr>
            <a:spLocks noGrp="1"/>
          </p:cNvSpPr>
          <p:nvPr>
            <p:ph type="sldNum" sz="quarter" idx="5"/>
          </p:nvPr>
        </p:nvSpPr>
        <p:spPr/>
        <p:txBody>
          <a:bodyPr/>
          <a:lstStyle/>
          <a:p>
            <a:fld id="{3E54BD7A-FDDA-2D4C-9770-5A0B0F71926F}" type="slidenum">
              <a:rPr lang="en-US" smtClean="0"/>
              <a:t>3</a:t>
            </a:fld>
            <a:endParaRPr lang="en-US"/>
          </a:p>
        </p:txBody>
      </p:sp>
    </p:spTree>
    <p:extLst>
      <p:ext uri="{BB962C8B-B14F-4D97-AF65-F5344CB8AC3E}">
        <p14:creationId xmlns:p14="http://schemas.microsoft.com/office/powerpoint/2010/main" val="902418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	The physical materials, either donated, or collected by UVA librarians (staff), are first arranged chronologically, then further by type. They include printed ephemera created in anticipation of the “Unite the Right” Rally like announcements and pamphlets for community gatherings in Charlottesville, and flyers and zines for educational purposes or expressing either anti-fascist views, or racist/white supremacist views, or something else to these effects. There are anti-fascist/anti-white supremacist posters from the counter protest, as well, correspondence and artifacts that express condolences to, and solidarity with Charlottesville citizens, as well as correspondence sympathetic with the ralliers and white supremacist ideals. A large portion of the physical materials were donated by Charlottesville City Hall.</a:t>
            </a: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4</a:t>
            </a:fld>
            <a:endParaRPr lang="en-US"/>
          </a:p>
        </p:txBody>
      </p:sp>
    </p:spTree>
    <p:extLst>
      <p:ext uri="{BB962C8B-B14F-4D97-AF65-F5344CB8AC3E}">
        <p14:creationId xmlns:p14="http://schemas.microsoft.com/office/powerpoint/2010/main" val="1629328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Born-digital materials are arranged by type, or more specifically type of archiving activity. First there are digital materials donated via an online digital collection site based on the OMEKA public user interface, an interactive platform technology, that includes a portal for public submissions of documentation and metadata. The materials donated here include digital photos, videos, audio files, text documents, and links to larger collections of materials, like personal Flickr webpages.</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The archived web pages exist on two platforms. Web pages on the Archive-It site were crawled using the Archive-It tool, and the pages accessible through ReplayWeb were crawled using </a:t>
            </a:r>
            <a:r>
              <a:rPr lang="en-US" sz="1400" kern="1200" dirty="0" err="1">
                <a:solidFill>
                  <a:schemeClr val="tx1"/>
                </a:solidFill>
                <a:effectLst/>
                <a:latin typeface="+mn-lt"/>
                <a:ea typeface="+mn-ea"/>
                <a:cs typeface="+mn-cs"/>
              </a:rPr>
              <a:t>Webrecorder</a:t>
            </a:r>
            <a:r>
              <a:rPr lang="en-US" sz="1400" kern="1200" dirty="0">
                <a:solidFill>
                  <a:schemeClr val="tx1"/>
                </a:solidFill>
                <a:effectLst/>
                <a:latin typeface="+mn-lt"/>
                <a:ea typeface="+mn-ea"/>
                <a:cs typeface="+mn-cs"/>
              </a:rPr>
              <a:t> (now Conifer). The content found in these collections include, but are not limited to, YouTube videos, blog posts, news articles, </a:t>
            </a:r>
            <a:r>
              <a:rPr lang="en-US" sz="1400" kern="1200" dirty="0" err="1">
                <a:solidFill>
                  <a:schemeClr val="tx1"/>
                </a:solidFill>
                <a:effectLst/>
                <a:latin typeface="+mn-lt"/>
                <a:ea typeface="+mn-ea"/>
                <a:cs typeface="+mn-cs"/>
              </a:rPr>
              <a:t>listserves</a:t>
            </a:r>
            <a:r>
              <a:rPr lang="en-US" sz="1400" kern="1200" dirty="0">
                <a:solidFill>
                  <a:schemeClr val="tx1"/>
                </a:solidFill>
                <a:effectLst/>
                <a:latin typeface="+mn-lt"/>
                <a:ea typeface="+mn-ea"/>
                <a:cs typeface="+mn-cs"/>
              </a:rPr>
              <a:t>, tweets, community sites, and reddit and 4Chan posts. </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There are digital audio files from a compilation album accessible via the Avalon platform, the university’s online database of audio and moving image collections. The songs were created by various artists in response to the events that took place on August 11 and 12, 2017. </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Finally, the collection archived Tweets and Tweet IDs, while not yet open for research, includes content based on searches for a wide range of hashtags, and timelines and accounts from the university, the city, and individuals associated with them. Tweets and Tweet IDs were captured using the Twitter search-command and user-timeline-command REST APIs, the Twitter Stream API, and TWARC, an open-source, Python-based command line tool developed by Documenting the Now.</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An important note I want to make is that the final products for this collection that we see on the web, and that are also not visible but being preserved until access issues can be resolved are entirely reliant on the meticulous work of UVA Library staff. Staff had a very small window of time to include in the website contribution terms of service for the online submission form, general, anonymous contact information for donations that could not be uploaded, metadata fields that were easy for people to read and use, and a nomination form for suggesting someone else’s work for capture. Staff also wanted to be sure they were creating a site that may be used as a template for future collecting events.</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A great deal of precise vetting was conducted, as well, during a necessary selection and appraisal process for submissions that did not meet the terms and conditions, materials not directly related to the events, or that had lesser research value. Increased vetting was of great importance also because of the possibilities of targeted vandalism of shared resources. This process was applied to materials submitted or nominated by donors, and to websites and webpages nominated by curators and other staff which would later be published in Archive-It and ReplayWeb, or not. </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With the vast amounts of born-digital materials being donated and nominated, the processing stage is very lengthy and complex. Each link submitted to be crawled resulted in hours of work on the back end. Virus scans detect malware viruses in the file uploads. After the quarantine stage, the files become visible in an admin interface, where checksums are conducted, and where submissions and user metadata are vetted for inappropriate content then prioritized. Similarly, hours of work were needed to archive the millions of tweets based on just several hashtags.</a:t>
            </a: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5</a:t>
            </a:fld>
            <a:endParaRPr lang="en-US"/>
          </a:p>
        </p:txBody>
      </p:sp>
    </p:spTree>
    <p:extLst>
      <p:ext uri="{BB962C8B-B14F-4D97-AF65-F5344CB8AC3E}">
        <p14:creationId xmlns:p14="http://schemas.microsoft.com/office/powerpoint/2010/main" val="2955497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I was able to identify shared characteristics between various voices in the collection after some time. I believe that the distinct patterns of traits could easily be separated into groups or communities. Charlottesville residents, including UVA students and faculty, who were either creators of documentation donated to the archive, or represented in the collection records clearly stands out as a distinct community. Other community identities can also be inferred from the contents, and the intended functions of some of the materials: there are photos and videos of ralliers from the July 8 KKK rally and the “Unite the Right” rally in August; photos and videos of counter protesters as well as posters, signs and printed materials created by them; condolence materials sent to city hall, which include letters and official announcements of solidarity as well as handmade artifacts; and also letters from people who expressly state their support of the ralliers, or communicate perspectives that align with the ralliers.</a:t>
            </a:r>
            <a:r>
              <a:rPr lang="en-US" sz="1400" dirty="0">
                <a:effectLst/>
              </a:rPr>
              <a:t> </a:t>
            </a:r>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6</a:t>
            </a:fld>
            <a:endParaRPr lang="en-US"/>
          </a:p>
        </p:txBody>
      </p:sp>
    </p:spTree>
    <p:extLst>
      <p:ext uri="{BB962C8B-B14F-4D97-AF65-F5344CB8AC3E}">
        <p14:creationId xmlns:p14="http://schemas.microsoft.com/office/powerpoint/2010/main" val="58351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Several definitions and criteria for community and participatory archives and projects emerged in my research. However, I felt that these helped me the most in choosing the description of a “mediated participatory” collection. </a:t>
            </a:r>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7</a:t>
            </a:fld>
            <a:endParaRPr lang="en-US"/>
          </a:p>
        </p:txBody>
      </p:sp>
    </p:spTree>
    <p:extLst>
      <p:ext uri="{BB962C8B-B14F-4D97-AF65-F5344CB8AC3E}">
        <p14:creationId xmlns:p14="http://schemas.microsoft.com/office/powerpoint/2010/main" val="1723781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Caswell and Mallick identified 3 functions of their community-based South Asian American Digital Archives First Days Project as generating new records that represent perspectives not commonly found in archives, conveying a sense of emotion, and soliciting community participation in the archival endeavor</a:t>
            </a:r>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8</a:t>
            </a:fld>
            <a:endParaRPr lang="en-US"/>
          </a:p>
        </p:txBody>
      </p:sp>
    </p:spTree>
    <p:extLst>
      <p:ext uri="{BB962C8B-B14F-4D97-AF65-F5344CB8AC3E}">
        <p14:creationId xmlns:p14="http://schemas.microsoft.com/office/powerpoint/2010/main" val="1082617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effectLst/>
                <a:latin typeface="+mn-lt"/>
                <a:ea typeface="+mn-ea"/>
                <a:cs typeface="+mn-cs"/>
              </a:rPr>
              <a:t>	Expanding on the third objective, they emphasize the use of internet-based technologies to create interactive projects that are facilitated by users themselves, that document past and ongoing events, and that are included in an archives where they can be preserved, described, and made publicly accessible.</a:t>
            </a:r>
            <a:r>
              <a:rPr lang="en-US" sz="1400" dirty="0">
                <a:effectLst/>
              </a:rPr>
              <a:t> </a:t>
            </a:r>
            <a:endParaRPr lang="en-US" sz="1400" dirty="0"/>
          </a:p>
          <a:p>
            <a:r>
              <a:rPr lang="en-US" sz="1400" kern="1200" dirty="0">
                <a:solidFill>
                  <a:schemeClr val="tx1"/>
                </a:solidFill>
                <a:effectLst/>
                <a:latin typeface="+mn-lt"/>
                <a:ea typeface="+mn-ea"/>
                <a:cs typeface="+mn-cs"/>
              </a:rPr>
              <a:t>	</a:t>
            </a:r>
          </a:p>
          <a:p>
            <a:r>
              <a:rPr lang="en-US" sz="1400" kern="1200" dirty="0">
                <a:solidFill>
                  <a:schemeClr val="tx1"/>
                </a:solidFill>
                <a:effectLst/>
                <a:latin typeface="+mn-lt"/>
                <a:ea typeface="+mn-ea"/>
                <a:cs typeface="+mn-cs"/>
              </a:rPr>
              <a:t>	One argument for participatory and community archiving is that allowing, enabling, and empowering community members to “take an active and primary role in their creation, curation, and use” so that archival endeavors are conducted on the communities’ own terms and would allow community members some level of control.</a:t>
            </a: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9</a:t>
            </a:fld>
            <a:endParaRPr lang="en-US"/>
          </a:p>
        </p:txBody>
      </p:sp>
    </p:spTree>
    <p:extLst>
      <p:ext uri="{BB962C8B-B14F-4D97-AF65-F5344CB8AC3E}">
        <p14:creationId xmlns:p14="http://schemas.microsoft.com/office/powerpoint/2010/main" val="3324632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mn-lt"/>
                <a:ea typeface="+mn-ea"/>
                <a:cs typeface="+mn-cs"/>
              </a:rPr>
              <a:t>	Benoit and </a:t>
            </a:r>
            <a:r>
              <a:rPr lang="en-US" sz="1400" kern="1200" dirty="0" err="1">
                <a:solidFill>
                  <a:schemeClr val="tx1"/>
                </a:solidFill>
                <a:effectLst/>
                <a:latin typeface="+mn-lt"/>
                <a:ea typeface="+mn-ea"/>
                <a:cs typeface="+mn-cs"/>
              </a:rPr>
              <a:t>Roeschley</a:t>
            </a:r>
            <a:r>
              <a:rPr lang="en-US" sz="1400" kern="1200" dirty="0">
                <a:solidFill>
                  <a:schemeClr val="tx1"/>
                </a:solidFill>
                <a:effectLst/>
                <a:latin typeface="+mn-lt"/>
                <a:ea typeface="+mn-ea"/>
                <a:cs typeface="+mn-cs"/>
              </a:rPr>
              <a:t> discuss participatory archives in the context of the demarcated boundaries that have emerged in the field.  They classify participatory archives into mediated projects, and less- and non- mediated spaces. In these mediated projects, or mediated participatory archives, an institutional body mediates some or most archival work with community participation. Some of these projects have centered around traumatic events that have affected a number of communities, and some efforts have focused on the histories and cultures of particular communities. Archivists and representatives of institutions, the authors explain, can acquire appropriate funding and supply spaces while working together with community members to host events that would promote collection building and education among communities</a:t>
            </a:r>
          </a:p>
          <a:p>
            <a:endParaRPr lang="en-US" sz="1400" kern="1200" dirty="0">
              <a:solidFill>
                <a:schemeClr val="tx1"/>
              </a:solidFill>
              <a:effectLst/>
              <a:latin typeface="+mn-lt"/>
              <a:ea typeface="+mn-ea"/>
              <a:cs typeface="+mn-cs"/>
            </a:endParaRPr>
          </a:p>
          <a:p>
            <a:r>
              <a:rPr lang="en-US" sz="1400" kern="1200" dirty="0">
                <a:solidFill>
                  <a:schemeClr val="tx1"/>
                </a:solidFill>
                <a:effectLst/>
                <a:latin typeface="+mn-lt"/>
                <a:ea typeface="+mn-ea"/>
                <a:cs typeface="+mn-cs"/>
              </a:rPr>
              <a:t>	In many cases, when a project aims to document specific events or movements, it can “provide platforms for people to share their experiences”, an important activity that helps define the purpose of community and participatory archives. These projects are able to either fill in many existing gaps in archives, or document histories and cultures in ways that archives are not able to.</a:t>
            </a:r>
          </a:p>
          <a:p>
            <a:endParaRPr lang="en-US" sz="1400" dirty="0"/>
          </a:p>
        </p:txBody>
      </p:sp>
      <p:sp>
        <p:nvSpPr>
          <p:cNvPr id="4" name="Slide Number Placeholder 3"/>
          <p:cNvSpPr>
            <a:spLocks noGrp="1"/>
          </p:cNvSpPr>
          <p:nvPr>
            <p:ph type="sldNum" sz="quarter" idx="5"/>
          </p:nvPr>
        </p:nvSpPr>
        <p:spPr/>
        <p:txBody>
          <a:bodyPr/>
          <a:lstStyle/>
          <a:p>
            <a:fld id="{3E54BD7A-FDDA-2D4C-9770-5A0B0F71926F}" type="slidenum">
              <a:rPr lang="en-US" smtClean="0"/>
              <a:t>10</a:t>
            </a:fld>
            <a:endParaRPr lang="en-US"/>
          </a:p>
        </p:txBody>
      </p:sp>
    </p:spTree>
    <p:extLst>
      <p:ext uri="{BB962C8B-B14F-4D97-AF65-F5344CB8AC3E}">
        <p14:creationId xmlns:p14="http://schemas.microsoft.com/office/powerpoint/2010/main" val="3740417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11/3/22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11/3/22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11/3/22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11/3/22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11/3/22</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11/3/22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11/3/22</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archives.lib.virginia.edu/repositories/uva-sc/resources/the_university_of_virginia_collection_on_the_event_2"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doi.org/10.18130/V3/MSCNLT" TargetMode="External"/><Relationship Id="rId3" Type="http://schemas.openxmlformats.org/officeDocument/2006/relationships/hyperlink" Target="https://archives.lib.virginia.edu/repositories/3/resources/754" TargetMode="External"/><Relationship Id="rId7" Type="http://schemas.openxmlformats.org/officeDocument/2006/relationships/hyperlink" Target="https://avalon.lib.virginia.edu/media_objects/kd17ct09t" TargetMode="External"/><Relationship Id="rId2" Type="http://schemas.openxmlformats.org/officeDocument/2006/relationships/hyperlink" Target="https://search.lib.virginia.edu/sources/uva_library/items/as:3r754" TargetMode="External"/><Relationship Id="rId1" Type="http://schemas.openxmlformats.org/officeDocument/2006/relationships/slideLayout" Target="../slideLayouts/slideLayout2.xml"/><Relationship Id="rId6" Type="http://schemas.openxmlformats.org/officeDocument/2006/relationships/hyperlink" Target="https://replayweb.page/?source=https://webarchives.library.virginia.edu/MSS16386_Warning_OffensiveContent.wacz#view=pages" TargetMode="External"/><Relationship Id="rId5" Type="http://schemas.openxmlformats.org/officeDocument/2006/relationships/hyperlink" Target="https://archive-it.org/collections/9318" TargetMode="External"/><Relationship Id="rId4" Type="http://schemas.openxmlformats.org/officeDocument/2006/relationships/hyperlink" Target="http://digitalcollecting.lib.virginia.edu/rally/" TargetMode="External"/><Relationship Id="rId9" Type="http://schemas.openxmlformats.org/officeDocument/2006/relationships/hyperlink" Target="https://doi.org/10.7910/DVN/DVLJTO"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digitalcollecting.lib.virginia.edu/rally/contribution" TargetMode="External"/><Relationship Id="rId2" Type="http://schemas.openxmlformats.org/officeDocument/2006/relationships/hyperlink" Target="https://archives.lib.virginia.edu/repositories/3/resources/754"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mailto:ja3nu@virginia.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digitalcollecting.lib.virginia.edu/rall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replayweb.page/?source=https://webarchives.library.virginia.edu/MSS16386_Warning_OffensiveContent.wacz#view=pages" TargetMode="External"/><Relationship Id="rId4" Type="http://schemas.openxmlformats.org/officeDocument/2006/relationships/hyperlink" Target="https://archive-it.org/collections/9318"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B4B91-5502-E248-BB38-ABDCFA776455}"/>
              </a:ext>
            </a:extLst>
          </p:cNvPr>
          <p:cNvSpPr>
            <a:spLocks noGrp="1"/>
          </p:cNvSpPr>
          <p:nvPr>
            <p:ph type="ctrTitle"/>
          </p:nvPr>
        </p:nvSpPr>
        <p:spPr>
          <a:xfrm>
            <a:off x="0" y="717631"/>
            <a:ext cx="10590835" cy="3113590"/>
          </a:xfrm>
        </p:spPr>
        <p:txBody>
          <a:bodyPr/>
          <a:lstStyle/>
          <a:p>
            <a:r>
              <a:rPr lang="en-US" sz="5400" dirty="0">
                <a:solidFill>
                  <a:schemeClr val="accent1">
                    <a:lumMod val="40000"/>
                    <a:lumOff val="60000"/>
                  </a:schemeClr>
                </a:solidFill>
                <a:latin typeface="Garamond" panose="02020404030301010803" pitchFamily="18" charset="0"/>
                <a:cs typeface="David" panose="020E0502060401010101" pitchFamily="34" charset="-79"/>
              </a:rPr>
              <a:t>	A Collection Created from</a:t>
            </a:r>
            <a:br>
              <a:rPr lang="en-US" sz="5400" dirty="0">
                <a:solidFill>
                  <a:schemeClr val="accent1">
                    <a:lumMod val="40000"/>
                    <a:lumOff val="60000"/>
                  </a:schemeClr>
                </a:solidFill>
                <a:latin typeface="Garamond" panose="02020404030301010803" pitchFamily="18" charset="0"/>
                <a:cs typeface="David" panose="020E0502060401010101" pitchFamily="34" charset="-79"/>
              </a:rPr>
            </a:br>
            <a:r>
              <a:rPr lang="en-US" sz="5400" dirty="0">
                <a:solidFill>
                  <a:schemeClr val="accent1">
                    <a:lumMod val="40000"/>
                    <a:lumOff val="60000"/>
                  </a:schemeClr>
                </a:solidFill>
                <a:latin typeface="Garamond" panose="02020404030301010803" pitchFamily="18" charset="0"/>
                <a:cs typeface="David" panose="020E0502060401010101" pitchFamily="34" charset="-79"/>
              </a:rPr>
              <a:t>	Community, Crisis, and Trauma:</a:t>
            </a:r>
            <a:br>
              <a:rPr lang="en-US" sz="5400" dirty="0">
                <a:solidFill>
                  <a:schemeClr val="accent1">
                    <a:lumMod val="40000"/>
                    <a:lumOff val="60000"/>
                  </a:schemeClr>
                </a:solidFill>
                <a:latin typeface="Garamond" panose="02020404030301010803" pitchFamily="18" charset="0"/>
                <a:cs typeface="David" panose="020E0502060401010101" pitchFamily="34" charset="-79"/>
              </a:rPr>
            </a:br>
            <a:r>
              <a:rPr lang="en-US" sz="5400" dirty="0">
                <a:solidFill>
                  <a:schemeClr val="accent1">
                    <a:lumMod val="40000"/>
                    <a:lumOff val="60000"/>
                  </a:schemeClr>
                </a:solidFill>
                <a:latin typeface="Garamond" panose="02020404030301010803" pitchFamily="18" charset="0"/>
                <a:cs typeface="David" panose="020E0502060401010101" pitchFamily="34" charset="-79"/>
              </a:rPr>
              <a:t>_____________________________</a:t>
            </a:r>
            <a:endParaRPr lang="en-US" sz="5400" dirty="0">
              <a:solidFill>
                <a:schemeClr val="accent1">
                  <a:lumMod val="20000"/>
                  <a:lumOff val="80000"/>
                </a:schemeClr>
              </a:solidFill>
            </a:endParaRPr>
          </a:p>
        </p:txBody>
      </p:sp>
      <p:sp>
        <p:nvSpPr>
          <p:cNvPr id="3" name="Subtitle 2">
            <a:extLst>
              <a:ext uri="{FF2B5EF4-FFF2-40B4-BE49-F238E27FC236}">
                <a16:creationId xmlns:a16="http://schemas.microsoft.com/office/drawing/2014/main" id="{49A19CE0-59C6-9C4D-B2ED-34C5B0F6920B}"/>
              </a:ext>
            </a:extLst>
          </p:cNvPr>
          <p:cNvSpPr>
            <a:spLocks noGrp="1"/>
          </p:cNvSpPr>
          <p:nvPr>
            <p:ph type="subTitle" idx="1"/>
          </p:nvPr>
        </p:nvSpPr>
        <p:spPr>
          <a:xfrm>
            <a:off x="1307940" y="4085863"/>
            <a:ext cx="10544536" cy="1365813"/>
          </a:xfrm>
        </p:spPr>
        <p:txBody>
          <a:bodyPr>
            <a:normAutofit fontScale="62500" lnSpcReduction="20000"/>
          </a:bodyPr>
          <a:lstStyle/>
          <a:p>
            <a:pPr>
              <a:lnSpc>
                <a:spcPct val="170000"/>
              </a:lnSpc>
            </a:pPr>
            <a:r>
              <a:rPr lang="en-US" sz="4000" dirty="0">
                <a:solidFill>
                  <a:schemeClr val="accent6">
                    <a:lumMod val="20000"/>
                    <a:lumOff val="80000"/>
                  </a:schemeClr>
                </a:solidFill>
                <a:latin typeface="Garamond" panose="02020404030301010803" pitchFamily="18" charset="0"/>
                <a:cs typeface="Times New Roman" panose="02020603050405020304" pitchFamily="18" charset="0"/>
              </a:rPr>
              <a:t>processing the “University of Virginia Library Collection </a:t>
            </a:r>
            <a:r>
              <a:rPr lang="en-US" sz="4000" dirty="0" err="1">
                <a:solidFill>
                  <a:schemeClr val="accent6">
                    <a:lumMod val="20000"/>
                    <a:lumOff val="80000"/>
                  </a:schemeClr>
                </a:solidFill>
                <a:latin typeface="Garamond" panose="02020404030301010803" pitchFamily="18" charset="0"/>
                <a:cs typeface="Times New Roman" panose="02020603050405020304" pitchFamily="18" charset="0"/>
              </a:rPr>
              <a:t>oN</a:t>
            </a:r>
            <a:r>
              <a:rPr lang="en-US" sz="4000" dirty="0">
                <a:solidFill>
                  <a:schemeClr val="accent6">
                    <a:lumMod val="20000"/>
                    <a:lumOff val="80000"/>
                  </a:schemeClr>
                </a:solidFill>
                <a:latin typeface="Garamond" panose="02020404030301010803" pitchFamily="18" charset="0"/>
                <a:cs typeface="Times New Roman" panose="02020603050405020304" pitchFamily="18" charset="0"/>
              </a:rPr>
              <a:t> the Events in Charlottesville, VA, August 11-13, 2017”</a:t>
            </a:r>
          </a:p>
          <a:p>
            <a:endParaRPr lang="en-US" dirty="0"/>
          </a:p>
        </p:txBody>
      </p:sp>
      <p:sp>
        <p:nvSpPr>
          <p:cNvPr id="4" name="TextBox 3">
            <a:extLst>
              <a:ext uri="{FF2B5EF4-FFF2-40B4-BE49-F238E27FC236}">
                <a16:creationId xmlns:a16="http://schemas.microsoft.com/office/drawing/2014/main" id="{B984B675-C4CA-184A-94F7-786654DED562}"/>
              </a:ext>
            </a:extLst>
          </p:cNvPr>
          <p:cNvSpPr txBox="1"/>
          <p:nvPr/>
        </p:nvSpPr>
        <p:spPr>
          <a:xfrm>
            <a:off x="1307940" y="5455863"/>
            <a:ext cx="3084362" cy="923330"/>
          </a:xfrm>
          <a:prstGeom prst="rect">
            <a:avLst/>
          </a:prstGeom>
          <a:noFill/>
        </p:spPr>
        <p:txBody>
          <a:bodyPr wrap="square" rtlCol="0">
            <a:spAutoFit/>
          </a:bodyPr>
          <a:lstStyle/>
          <a:p>
            <a:pPr algn="ctr"/>
            <a:r>
              <a:rPr lang="en-US" dirty="0">
                <a:solidFill>
                  <a:srgbClr val="BF7FC0"/>
                </a:solidFill>
                <a:latin typeface="Garamond" panose="02020404030301010803" pitchFamily="18" charset="0"/>
              </a:rPr>
              <a:t>By:</a:t>
            </a:r>
          </a:p>
          <a:p>
            <a:pPr algn="ctr"/>
            <a:r>
              <a:rPr lang="en-US" dirty="0">
                <a:solidFill>
                  <a:srgbClr val="BF7FC0"/>
                </a:solidFill>
                <a:latin typeface="Garamond" panose="02020404030301010803" pitchFamily="18" charset="0"/>
              </a:rPr>
              <a:t>Joseph Azizi</a:t>
            </a:r>
          </a:p>
          <a:p>
            <a:pPr algn="ctr"/>
            <a:r>
              <a:rPr lang="en-US" dirty="0">
                <a:solidFill>
                  <a:srgbClr val="BF7FC0"/>
                </a:solidFill>
                <a:latin typeface="Garamond" panose="02020404030301010803" pitchFamily="18" charset="0"/>
              </a:rPr>
              <a:t>University of Virginia Library</a:t>
            </a:r>
          </a:p>
        </p:txBody>
      </p:sp>
    </p:spTree>
    <p:extLst>
      <p:ext uri="{BB962C8B-B14F-4D97-AF65-F5344CB8AC3E}">
        <p14:creationId xmlns:p14="http://schemas.microsoft.com/office/powerpoint/2010/main" val="809249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Participatory Archiving Categories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32922" y="1551006"/>
            <a:ext cx="10888060" cy="5011839"/>
          </a:xfrm>
        </p:spPr>
        <p:txBody>
          <a:bodyPr>
            <a:normAutofit/>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Benoit and </a:t>
            </a:r>
            <a:r>
              <a:rPr lang="en-US" sz="2800" dirty="0" err="1">
                <a:latin typeface="Garamond" panose="02020404030301010803" pitchFamily="18" charset="0"/>
              </a:rPr>
              <a:t>Roeschley</a:t>
            </a:r>
            <a:r>
              <a:rPr lang="en-US" sz="2800" dirty="0">
                <a:latin typeface="Garamond" panose="02020404030301010803" pitchFamily="18" charset="0"/>
              </a:rPr>
              <a:t> – participatory archives in the context of “demarcated boundaries”:</a:t>
            </a:r>
          </a:p>
          <a:p>
            <a:pPr>
              <a:buClr>
                <a:schemeClr val="accent6">
                  <a:lumMod val="60000"/>
                  <a:lumOff val="40000"/>
                </a:schemeClr>
              </a:buClr>
              <a:buFont typeface="Wingdings" pitchFamily="2" charset="2"/>
              <a:buChar char="Ø"/>
            </a:pPr>
            <a:r>
              <a:rPr lang="en-US" sz="2800" dirty="0">
                <a:latin typeface="Garamond" panose="02020404030301010803" pitchFamily="18" charset="0"/>
              </a:rPr>
              <a:t>Mediated projects: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institutional body mediates some or most archival work with community participation </a:t>
            </a:r>
          </a:p>
          <a:p>
            <a:pPr>
              <a:buClr>
                <a:schemeClr val="accent6">
                  <a:lumMod val="60000"/>
                  <a:lumOff val="40000"/>
                </a:schemeClr>
              </a:buClr>
              <a:buFont typeface="Wingdings" pitchFamily="2" charset="2"/>
              <a:buChar char="Ø"/>
            </a:pPr>
            <a:r>
              <a:rPr lang="en-US" sz="2800" dirty="0">
                <a:latin typeface="Garamond" panose="02020404030301010803" pitchFamily="18" charset="0"/>
              </a:rPr>
              <a:t>Less- and non- mediated spaces: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the role of the archivist is diminished</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projects may begin and exist completely outside the influence of archives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often transition into, and engage in a symbiotic relationship with a mediated space  </a:t>
            </a:r>
          </a:p>
        </p:txBody>
      </p:sp>
    </p:spTree>
    <p:extLst>
      <p:ext uri="{BB962C8B-B14F-4D97-AF65-F5344CB8AC3E}">
        <p14:creationId xmlns:p14="http://schemas.microsoft.com/office/powerpoint/2010/main" val="852285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1F8BC-9F98-F843-90C6-B3446E20DB76}"/>
              </a:ext>
            </a:extLst>
          </p:cNvPr>
          <p:cNvSpPr>
            <a:spLocks noGrp="1"/>
          </p:cNvSpPr>
          <p:nvPr>
            <p:ph type="title"/>
          </p:nvPr>
        </p:nvSpPr>
        <p:spPr>
          <a:xfrm>
            <a:off x="81023" y="2790803"/>
            <a:ext cx="11968223" cy="1400530"/>
          </a:xfrm>
        </p:spPr>
        <p:txBody>
          <a:bodyPr/>
          <a:lstStyle/>
          <a:p>
            <a:pPr algn="ctr"/>
            <a:r>
              <a:rPr lang="en-US" sz="6600" u="sng" dirty="0">
                <a:solidFill>
                  <a:schemeClr val="accent1">
                    <a:lumMod val="40000"/>
                    <a:lumOff val="60000"/>
                  </a:schemeClr>
                </a:solidFill>
                <a:latin typeface="Garamond" panose="02020404030301010803" pitchFamily="18" charset="0"/>
              </a:rPr>
              <a:t>Democratization of Archival Power</a:t>
            </a:r>
          </a:p>
        </p:txBody>
      </p:sp>
    </p:spTree>
    <p:extLst>
      <p:ext uri="{BB962C8B-B14F-4D97-AF65-F5344CB8AC3E}">
        <p14:creationId xmlns:p14="http://schemas.microsoft.com/office/powerpoint/2010/main" val="3213368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Appraisal Power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32922" y="2037145"/>
            <a:ext cx="10888060" cy="3495556"/>
          </a:xfrm>
        </p:spPr>
        <p:txBody>
          <a:bodyPr>
            <a:normAutofit/>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Primary goals: </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Allow archival endeavors to be conducted on the communities’ and activists’ own terms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Offer a multiplicity of voices and formats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Make archival heritage more inclusive, and “more representative of the diversity of our whole society</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Transparency through participation</a:t>
            </a:r>
          </a:p>
        </p:txBody>
      </p:sp>
    </p:spTree>
    <p:extLst>
      <p:ext uri="{BB962C8B-B14F-4D97-AF65-F5344CB8AC3E}">
        <p14:creationId xmlns:p14="http://schemas.microsoft.com/office/powerpoint/2010/main" val="1221720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Appraisal Power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52378" y="1614666"/>
            <a:ext cx="10888060" cy="4863955"/>
          </a:xfrm>
        </p:spPr>
        <p:txBody>
          <a:bodyPr>
            <a:normAutofit/>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Platforms for previously marginalized voices to engage in a form of political protest motivated by political activism, community empowerment, and social change (Caswell)</a:t>
            </a:r>
          </a:p>
          <a:p>
            <a:pPr>
              <a:buClr>
                <a:schemeClr val="accent6">
                  <a:lumMod val="60000"/>
                  <a:lumOff val="40000"/>
                </a:schemeClr>
              </a:buClr>
              <a:buFont typeface="Wingdings" pitchFamily="2" charset="2"/>
              <a:buChar char="Ø"/>
            </a:pPr>
            <a:r>
              <a:rPr lang="en-US" sz="2800" dirty="0">
                <a:latin typeface="Garamond" panose="02020404030301010803" pitchFamily="18" charset="0"/>
              </a:rPr>
              <a:t>Constructed spaces in a digital environment</a:t>
            </a:r>
          </a:p>
          <a:p>
            <a:pPr lvl="1">
              <a:buClr>
                <a:schemeClr val="accent6">
                  <a:lumMod val="60000"/>
                  <a:lumOff val="40000"/>
                </a:schemeClr>
              </a:buClr>
              <a:buFont typeface="Wingdings" pitchFamily="2" charset="2"/>
              <a:buChar char="Ø"/>
            </a:pPr>
            <a:r>
              <a:rPr lang="en-US" sz="2800" dirty="0">
                <a:latin typeface="Garamond" panose="02020404030301010803" pitchFamily="18" charset="0"/>
              </a:rPr>
              <a:t>proven to help empower community members, and to create channels of interactivity that may not have been conceivable otherwise.</a:t>
            </a:r>
          </a:p>
          <a:p>
            <a:pPr>
              <a:buClr>
                <a:schemeClr val="accent6">
                  <a:lumMod val="60000"/>
                  <a:lumOff val="40000"/>
                </a:schemeClr>
              </a:buClr>
              <a:buFont typeface="Wingdings" pitchFamily="2" charset="2"/>
              <a:buChar char="Ø"/>
            </a:pPr>
            <a:r>
              <a:rPr lang="en-US" sz="2800" dirty="0">
                <a:latin typeface="Garamond" panose="02020404030301010803" pitchFamily="18" charset="0"/>
              </a:rPr>
              <a:t>Aug 11-13 collection features voices (marginalized and dominant) via:</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OMEKA platform web archives, Twitter datasets, digital audio archive</a:t>
            </a:r>
          </a:p>
        </p:txBody>
      </p:sp>
    </p:spTree>
    <p:extLst>
      <p:ext uri="{BB962C8B-B14F-4D97-AF65-F5344CB8AC3E}">
        <p14:creationId xmlns:p14="http://schemas.microsoft.com/office/powerpoint/2010/main" val="1207467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9944A6D7-AA45-184D-B8CF-940D7F913DF9}"/>
              </a:ext>
            </a:extLst>
          </p:cNvPr>
          <p:cNvPicPr>
            <a:picLocks noGrp="1" noChangeAspect="1"/>
          </p:cNvPicPr>
          <p:nvPr>
            <p:ph type="pic" idx="1"/>
          </p:nvPr>
        </p:nvPicPr>
        <p:blipFill>
          <a:blip r:embed="rId3"/>
          <a:srcRect t="14629" b="14629"/>
          <a:stretch>
            <a:fillRect/>
          </a:stretch>
        </p:blipFill>
        <p:spPr>
          <a:xfrm>
            <a:off x="486139" y="544011"/>
            <a:ext cx="11065395" cy="6224285"/>
          </a:xfrm>
        </p:spPr>
      </p:pic>
      <p:sp>
        <p:nvSpPr>
          <p:cNvPr id="11" name="TextBox 10">
            <a:extLst>
              <a:ext uri="{FF2B5EF4-FFF2-40B4-BE49-F238E27FC236}">
                <a16:creationId xmlns:a16="http://schemas.microsoft.com/office/drawing/2014/main" id="{FEB6AA52-3438-444B-998F-F39E4F949F9D}"/>
              </a:ext>
            </a:extLst>
          </p:cNvPr>
          <p:cNvSpPr txBox="1"/>
          <p:nvPr/>
        </p:nvSpPr>
        <p:spPr>
          <a:xfrm>
            <a:off x="0" y="0"/>
            <a:ext cx="3044142" cy="523220"/>
          </a:xfrm>
          <a:prstGeom prst="rect">
            <a:avLst/>
          </a:prstGeom>
          <a:noFill/>
        </p:spPr>
        <p:txBody>
          <a:bodyPr wrap="square" rtlCol="0">
            <a:spAutoFit/>
          </a:bodyPr>
          <a:lstStyle/>
          <a:p>
            <a:r>
              <a:rPr lang="en-US" sz="2800" dirty="0">
                <a:solidFill>
                  <a:schemeClr val="accent1">
                    <a:lumMod val="40000"/>
                    <a:lumOff val="60000"/>
                  </a:schemeClr>
                </a:solidFill>
                <a:latin typeface="Garamond" panose="02020404030301010803" pitchFamily="18" charset="0"/>
              </a:rPr>
              <a:t>OMEKA</a:t>
            </a:r>
          </a:p>
        </p:txBody>
      </p:sp>
    </p:spTree>
    <p:extLst>
      <p:ext uri="{BB962C8B-B14F-4D97-AF65-F5344CB8AC3E}">
        <p14:creationId xmlns:p14="http://schemas.microsoft.com/office/powerpoint/2010/main" val="2821226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5A9C9B19-F93C-3D46-92FC-E6B1DE11D064}"/>
              </a:ext>
            </a:extLst>
          </p:cNvPr>
          <p:cNvPicPr>
            <a:picLocks noGrp="1" noChangeAspect="1"/>
          </p:cNvPicPr>
          <p:nvPr>
            <p:ph type="pic" idx="1"/>
          </p:nvPr>
        </p:nvPicPr>
        <p:blipFill>
          <a:blip r:embed="rId2">
            <a:extLst>
              <a:ext uri="{BEBA8EAE-BF5A-486C-A8C5-ECC9F3942E4B}">
                <a14:imgProps xmlns:a14="http://schemas.microsoft.com/office/drawing/2010/main">
                  <a14:imgLayer>
                    <a14:imgEffect>
                      <a14:sharpenSoften amount="10000"/>
                    </a14:imgEffect>
                    <a14:imgEffect>
                      <a14:brightnessContrast contrast="20000"/>
                    </a14:imgEffect>
                  </a14:imgLayer>
                </a14:imgProps>
              </a:ext>
            </a:extLst>
          </a:blip>
          <a:srcRect l="2963" r="2963"/>
          <a:stretch>
            <a:fillRect/>
          </a:stretch>
        </p:blipFill>
        <p:spPr>
          <a:xfrm>
            <a:off x="544010" y="532436"/>
            <a:ext cx="11070542" cy="6227180"/>
          </a:xfrm>
        </p:spPr>
      </p:pic>
      <p:sp>
        <p:nvSpPr>
          <p:cNvPr id="19" name="TextBox 18">
            <a:extLst>
              <a:ext uri="{FF2B5EF4-FFF2-40B4-BE49-F238E27FC236}">
                <a16:creationId xmlns:a16="http://schemas.microsoft.com/office/drawing/2014/main" id="{AC590423-2677-3D46-BD0E-F5237B1011B7}"/>
              </a:ext>
            </a:extLst>
          </p:cNvPr>
          <p:cNvSpPr txBox="1"/>
          <p:nvPr/>
        </p:nvSpPr>
        <p:spPr>
          <a:xfrm>
            <a:off x="0" y="0"/>
            <a:ext cx="1666754" cy="523220"/>
          </a:xfrm>
          <a:prstGeom prst="rect">
            <a:avLst/>
          </a:prstGeom>
          <a:noFill/>
        </p:spPr>
        <p:txBody>
          <a:bodyPr wrap="square" rtlCol="0">
            <a:spAutoFit/>
          </a:bodyPr>
          <a:lstStyle/>
          <a:p>
            <a:r>
              <a:rPr lang="en-US" sz="2800" dirty="0">
                <a:solidFill>
                  <a:schemeClr val="accent1">
                    <a:lumMod val="40000"/>
                    <a:lumOff val="60000"/>
                  </a:schemeClr>
                </a:solidFill>
                <a:latin typeface="Garamond" panose="02020404030301010803" pitchFamily="18" charset="0"/>
              </a:rPr>
              <a:t>OMEKA</a:t>
            </a:r>
          </a:p>
        </p:txBody>
      </p:sp>
    </p:spTree>
    <p:extLst>
      <p:ext uri="{BB962C8B-B14F-4D97-AF65-F5344CB8AC3E}">
        <p14:creationId xmlns:p14="http://schemas.microsoft.com/office/powerpoint/2010/main" val="2467393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CFC9CB-8C82-974D-8B80-14957F293144}"/>
              </a:ext>
            </a:extLst>
          </p:cNvPr>
          <p:cNvPicPr>
            <a:picLocks noChangeAspect="1"/>
          </p:cNvPicPr>
          <p:nvPr/>
        </p:nvPicPr>
        <p:blipFill>
          <a:blip r:embed="rId2"/>
          <a:stretch>
            <a:fillRect/>
          </a:stretch>
        </p:blipFill>
        <p:spPr>
          <a:xfrm>
            <a:off x="0" y="156258"/>
            <a:ext cx="6637426" cy="6701742"/>
          </a:xfrm>
          <a:prstGeom prst="rect">
            <a:avLst/>
          </a:prstGeom>
        </p:spPr>
      </p:pic>
      <p:pic>
        <p:nvPicPr>
          <p:cNvPr id="5" name="Picture 4">
            <a:extLst>
              <a:ext uri="{FF2B5EF4-FFF2-40B4-BE49-F238E27FC236}">
                <a16:creationId xmlns:a16="http://schemas.microsoft.com/office/drawing/2014/main" id="{DC6B8DDB-DCCC-AF43-9551-523E63B82C60}"/>
              </a:ext>
            </a:extLst>
          </p:cNvPr>
          <p:cNvPicPr>
            <a:picLocks noChangeAspect="1"/>
          </p:cNvPicPr>
          <p:nvPr/>
        </p:nvPicPr>
        <p:blipFill>
          <a:blip r:embed="rId3"/>
          <a:stretch>
            <a:fillRect/>
          </a:stretch>
        </p:blipFill>
        <p:spPr>
          <a:xfrm>
            <a:off x="6531014" y="948158"/>
            <a:ext cx="5556814" cy="5556814"/>
          </a:xfrm>
          <a:prstGeom prst="rect">
            <a:avLst/>
          </a:prstGeom>
        </p:spPr>
      </p:pic>
      <p:sp>
        <p:nvSpPr>
          <p:cNvPr id="6" name="TextBox 5">
            <a:extLst>
              <a:ext uri="{FF2B5EF4-FFF2-40B4-BE49-F238E27FC236}">
                <a16:creationId xmlns:a16="http://schemas.microsoft.com/office/drawing/2014/main" id="{85ABB993-CDEC-104E-91F7-47BCC5B58420}"/>
              </a:ext>
            </a:extLst>
          </p:cNvPr>
          <p:cNvSpPr txBox="1"/>
          <p:nvPr/>
        </p:nvSpPr>
        <p:spPr>
          <a:xfrm>
            <a:off x="6991109" y="156258"/>
            <a:ext cx="1921398" cy="523220"/>
          </a:xfrm>
          <a:prstGeom prst="rect">
            <a:avLst/>
          </a:prstGeom>
          <a:noFill/>
        </p:spPr>
        <p:txBody>
          <a:bodyPr wrap="square" rtlCol="0">
            <a:spAutoFit/>
          </a:bodyPr>
          <a:lstStyle/>
          <a:p>
            <a:r>
              <a:rPr lang="en-US" sz="2800" dirty="0">
                <a:solidFill>
                  <a:schemeClr val="accent1">
                    <a:lumMod val="40000"/>
                    <a:lumOff val="60000"/>
                  </a:schemeClr>
                </a:solidFill>
                <a:latin typeface="Garamond" panose="02020404030301010803" pitchFamily="18" charset="0"/>
              </a:rPr>
              <a:t>OMEKA</a:t>
            </a:r>
          </a:p>
        </p:txBody>
      </p:sp>
    </p:spTree>
    <p:extLst>
      <p:ext uri="{BB962C8B-B14F-4D97-AF65-F5344CB8AC3E}">
        <p14:creationId xmlns:p14="http://schemas.microsoft.com/office/powerpoint/2010/main" val="1306152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52F305-A4C0-FA43-8E9C-1A408B5D4099}"/>
              </a:ext>
            </a:extLst>
          </p:cNvPr>
          <p:cNvSpPr txBox="1"/>
          <p:nvPr/>
        </p:nvSpPr>
        <p:spPr>
          <a:xfrm>
            <a:off x="7164729" y="262016"/>
            <a:ext cx="1921398" cy="523220"/>
          </a:xfrm>
          <a:prstGeom prst="rect">
            <a:avLst/>
          </a:prstGeom>
          <a:noFill/>
        </p:spPr>
        <p:txBody>
          <a:bodyPr wrap="square" rtlCol="0">
            <a:spAutoFit/>
          </a:bodyPr>
          <a:lstStyle/>
          <a:p>
            <a:r>
              <a:rPr lang="en-US" sz="2800" dirty="0">
                <a:solidFill>
                  <a:schemeClr val="accent1">
                    <a:lumMod val="40000"/>
                    <a:lumOff val="60000"/>
                  </a:schemeClr>
                </a:solidFill>
                <a:latin typeface="Garamond" panose="02020404030301010803" pitchFamily="18" charset="0"/>
              </a:rPr>
              <a:t>OMEKA</a:t>
            </a:r>
          </a:p>
        </p:txBody>
      </p:sp>
      <p:pic>
        <p:nvPicPr>
          <p:cNvPr id="8" name="Picture 7">
            <a:extLst>
              <a:ext uri="{FF2B5EF4-FFF2-40B4-BE49-F238E27FC236}">
                <a16:creationId xmlns:a16="http://schemas.microsoft.com/office/drawing/2014/main" id="{83F3DF0F-595B-0549-9147-11F07A72F32B}"/>
              </a:ext>
            </a:extLst>
          </p:cNvPr>
          <p:cNvPicPr>
            <a:picLocks noChangeAspect="1"/>
          </p:cNvPicPr>
          <p:nvPr/>
        </p:nvPicPr>
        <p:blipFill>
          <a:blip r:embed="rId2"/>
          <a:stretch>
            <a:fillRect/>
          </a:stretch>
        </p:blipFill>
        <p:spPr>
          <a:xfrm>
            <a:off x="87765" y="0"/>
            <a:ext cx="6414322" cy="6858000"/>
          </a:xfrm>
          <a:prstGeom prst="rect">
            <a:avLst/>
          </a:prstGeom>
        </p:spPr>
      </p:pic>
      <p:pic>
        <p:nvPicPr>
          <p:cNvPr id="10" name="Picture 9">
            <a:extLst>
              <a:ext uri="{FF2B5EF4-FFF2-40B4-BE49-F238E27FC236}">
                <a16:creationId xmlns:a16="http://schemas.microsoft.com/office/drawing/2014/main" id="{2F72E74C-E780-8D4C-8A12-DCACACA77962}"/>
              </a:ext>
            </a:extLst>
          </p:cNvPr>
          <p:cNvPicPr>
            <a:picLocks noChangeAspect="1"/>
          </p:cNvPicPr>
          <p:nvPr/>
        </p:nvPicPr>
        <p:blipFill>
          <a:blip r:embed="rId3"/>
          <a:stretch>
            <a:fillRect/>
          </a:stretch>
        </p:blipFill>
        <p:spPr>
          <a:xfrm>
            <a:off x="5540415" y="1643606"/>
            <a:ext cx="6528122" cy="4896091"/>
          </a:xfrm>
          <a:prstGeom prst="rect">
            <a:avLst/>
          </a:prstGeom>
        </p:spPr>
      </p:pic>
    </p:spTree>
    <p:extLst>
      <p:ext uri="{BB962C8B-B14F-4D97-AF65-F5344CB8AC3E}">
        <p14:creationId xmlns:p14="http://schemas.microsoft.com/office/powerpoint/2010/main" val="2957247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E52F305-A4C0-FA43-8E9C-1A408B5D4099}"/>
              </a:ext>
            </a:extLst>
          </p:cNvPr>
          <p:cNvSpPr txBox="1"/>
          <p:nvPr/>
        </p:nvSpPr>
        <p:spPr>
          <a:xfrm>
            <a:off x="297001" y="242561"/>
            <a:ext cx="1921398" cy="523220"/>
          </a:xfrm>
          <a:prstGeom prst="rect">
            <a:avLst/>
          </a:prstGeom>
          <a:noFill/>
        </p:spPr>
        <p:txBody>
          <a:bodyPr wrap="square" rtlCol="0">
            <a:spAutoFit/>
          </a:bodyPr>
          <a:lstStyle/>
          <a:p>
            <a:r>
              <a:rPr lang="en-US" sz="2800" dirty="0">
                <a:solidFill>
                  <a:schemeClr val="accent1">
                    <a:lumMod val="40000"/>
                    <a:lumOff val="60000"/>
                  </a:schemeClr>
                </a:solidFill>
                <a:latin typeface="Garamond" panose="02020404030301010803" pitchFamily="18" charset="0"/>
              </a:rPr>
              <a:t>OMEKA</a:t>
            </a:r>
          </a:p>
        </p:txBody>
      </p:sp>
      <p:pic>
        <p:nvPicPr>
          <p:cNvPr id="3" name="Picture 2">
            <a:extLst>
              <a:ext uri="{FF2B5EF4-FFF2-40B4-BE49-F238E27FC236}">
                <a16:creationId xmlns:a16="http://schemas.microsoft.com/office/drawing/2014/main" id="{A6FB6CAA-FF3E-6842-81D0-BC6600BCFF3A}"/>
              </a:ext>
            </a:extLst>
          </p:cNvPr>
          <p:cNvPicPr>
            <a:picLocks noChangeAspect="1"/>
          </p:cNvPicPr>
          <p:nvPr/>
        </p:nvPicPr>
        <p:blipFill>
          <a:blip r:embed="rId2"/>
          <a:stretch>
            <a:fillRect/>
          </a:stretch>
        </p:blipFill>
        <p:spPr>
          <a:xfrm>
            <a:off x="5915786" y="0"/>
            <a:ext cx="4378079" cy="6858000"/>
          </a:xfrm>
          <a:prstGeom prst="rect">
            <a:avLst/>
          </a:prstGeom>
        </p:spPr>
      </p:pic>
      <p:pic>
        <p:nvPicPr>
          <p:cNvPr id="5" name="Picture 4">
            <a:extLst>
              <a:ext uri="{FF2B5EF4-FFF2-40B4-BE49-F238E27FC236}">
                <a16:creationId xmlns:a16="http://schemas.microsoft.com/office/drawing/2014/main" id="{CC50F3A0-4E77-A341-AFD4-2127433421F0}"/>
              </a:ext>
            </a:extLst>
          </p:cNvPr>
          <p:cNvPicPr>
            <a:picLocks noChangeAspect="1"/>
          </p:cNvPicPr>
          <p:nvPr/>
        </p:nvPicPr>
        <p:blipFill>
          <a:blip r:embed="rId3"/>
          <a:stretch>
            <a:fillRect/>
          </a:stretch>
        </p:blipFill>
        <p:spPr>
          <a:xfrm>
            <a:off x="910897" y="953310"/>
            <a:ext cx="4536591" cy="5407025"/>
          </a:xfrm>
          <a:prstGeom prst="rect">
            <a:avLst/>
          </a:prstGeom>
        </p:spPr>
      </p:pic>
    </p:spTree>
    <p:extLst>
      <p:ext uri="{BB962C8B-B14F-4D97-AF65-F5344CB8AC3E}">
        <p14:creationId xmlns:p14="http://schemas.microsoft.com/office/powerpoint/2010/main" val="57778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Appraisal Power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466927" y="1412109"/>
            <a:ext cx="11381361" cy="5243334"/>
          </a:xfrm>
        </p:spPr>
        <p:txBody>
          <a:bodyPr>
            <a:normAutofit/>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Creating histories and heritage that speak to all people</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Evolving as society evolves</a:t>
            </a:r>
          </a:p>
          <a:p>
            <a:pPr>
              <a:buClr>
                <a:schemeClr val="accent6">
                  <a:lumMod val="60000"/>
                  <a:lumOff val="40000"/>
                </a:schemeClr>
              </a:buClr>
              <a:buFont typeface="Wingdings" pitchFamily="2" charset="2"/>
              <a:buChar char="Ø"/>
            </a:pPr>
            <a:r>
              <a:rPr lang="en-US" sz="2800" dirty="0">
                <a:latin typeface="Garamond" panose="02020404030301010803" pitchFamily="18" charset="0"/>
              </a:rPr>
              <a:t>Redefining records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Unconventional formats &amp; unconventional methods of documentation</a:t>
            </a:r>
          </a:p>
          <a:p>
            <a:pPr>
              <a:buClr>
                <a:schemeClr val="accent6">
                  <a:lumMod val="60000"/>
                  <a:lumOff val="40000"/>
                </a:schemeClr>
              </a:buClr>
              <a:buFont typeface="Wingdings" pitchFamily="2" charset="2"/>
              <a:buChar char="Ø"/>
            </a:pPr>
            <a:r>
              <a:rPr lang="en-US" sz="2800" dirty="0">
                <a:latin typeface="Garamond" panose="02020404030301010803" pitchFamily="18" charset="0"/>
              </a:rPr>
              <a:t>Digital records in August 11-13 collection</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Web pages – blogs, YouTube videos, social forums, memes, etc.; Tweets; Audio files</a:t>
            </a:r>
          </a:p>
          <a:p>
            <a:pPr>
              <a:buClr>
                <a:schemeClr val="accent6">
                  <a:lumMod val="60000"/>
                  <a:lumOff val="40000"/>
                </a:schemeClr>
              </a:buClr>
              <a:buFont typeface="Wingdings" pitchFamily="2" charset="2"/>
              <a:buChar char="Ø"/>
            </a:pPr>
            <a:r>
              <a:rPr lang="en-US" sz="2800" dirty="0">
                <a:latin typeface="Garamond" panose="02020404030301010803" pitchFamily="18" charset="0"/>
              </a:rPr>
              <a:t>Interactive digital technologies allow users to facilitate new records themselves, to define their communities, fill gaps, change the definitions of historical events, and capture emotions.</a:t>
            </a:r>
          </a:p>
        </p:txBody>
      </p:sp>
    </p:spTree>
    <p:extLst>
      <p:ext uri="{BB962C8B-B14F-4D97-AF65-F5344CB8AC3E}">
        <p14:creationId xmlns:p14="http://schemas.microsoft.com/office/powerpoint/2010/main" val="1263185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5250A-36E1-ED45-BA1C-8224ED6895D6}"/>
              </a:ext>
            </a:extLst>
          </p:cNvPr>
          <p:cNvSpPr>
            <a:spLocks noGrp="1"/>
          </p:cNvSpPr>
          <p:nvPr>
            <p:ph type="title"/>
          </p:nvPr>
        </p:nvSpPr>
        <p:spPr>
          <a:xfrm>
            <a:off x="0" y="452718"/>
            <a:ext cx="10324617" cy="1121438"/>
          </a:xfrm>
        </p:spPr>
        <p:txBody>
          <a:bodyPr/>
          <a:lstStyle/>
          <a:p>
            <a:r>
              <a:rPr lang="en-US" sz="5400" u="sng" dirty="0">
                <a:solidFill>
                  <a:schemeClr val="accent1">
                    <a:lumMod val="40000"/>
                    <a:lumOff val="60000"/>
                  </a:schemeClr>
                </a:solidFill>
                <a:latin typeface="Garamond" panose="02020404030301010803" pitchFamily="18" charset="0"/>
              </a:rPr>
              <a:t>	In this Presentation										</a:t>
            </a:r>
          </a:p>
        </p:txBody>
      </p:sp>
      <p:sp>
        <p:nvSpPr>
          <p:cNvPr id="3" name="Content Placeholder 2">
            <a:extLst>
              <a:ext uri="{FF2B5EF4-FFF2-40B4-BE49-F238E27FC236}">
                <a16:creationId xmlns:a16="http://schemas.microsoft.com/office/drawing/2014/main" id="{F0FB8A64-54CE-2644-81BE-F958D8B7C1E4}"/>
              </a:ext>
            </a:extLst>
          </p:cNvPr>
          <p:cNvSpPr>
            <a:spLocks noGrp="1"/>
          </p:cNvSpPr>
          <p:nvPr>
            <p:ph idx="1"/>
          </p:nvPr>
        </p:nvSpPr>
        <p:spPr>
          <a:xfrm>
            <a:off x="729205" y="2867812"/>
            <a:ext cx="8946541" cy="2988240"/>
          </a:xfrm>
        </p:spPr>
        <p:txBody>
          <a:bodyPr>
            <a:normAutofit/>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Modern web-based technologies</a:t>
            </a:r>
          </a:p>
          <a:p>
            <a:pPr>
              <a:buClr>
                <a:schemeClr val="accent6">
                  <a:lumMod val="60000"/>
                  <a:lumOff val="40000"/>
                </a:schemeClr>
              </a:buClr>
              <a:buFont typeface="Wingdings" pitchFamily="2" charset="2"/>
              <a:buChar char="Ø"/>
            </a:pPr>
            <a:r>
              <a:rPr lang="en-US" sz="2800" dirty="0">
                <a:latin typeface="Garamond" panose="02020404030301010803" pitchFamily="18" charset="0"/>
              </a:rPr>
              <a:t>Participatory archival practices</a:t>
            </a:r>
          </a:p>
          <a:p>
            <a:pPr>
              <a:buClr>
                <a:schemeClr val="accent6">
                  <a:lumMod val="60000"/>
                  <a:lumOff val="40000"/>
                </a:schemeClr>
              </a:buClr>
              <a:buFont typeface="Wingdings" pitchFamily="2" charset="2"/>
              <a:buChar char="Ø"/>
            </a:pPr>
            <a:r>
              <a:rPr lang="en-US" sz="2800" dirty="0">
                <a:latin typeface="Garamond" panose="02020404030301010803" pitchFamily="18" charset="0"/>
              </a:rPr>
              <a:t>Mediated participatory collection</a:t>
            </a:r>
          </a:p>
          <a:p>
            <a:pPr>
              <a:buClr>
                <a:schemeClr val="accent6">
                  <a:lumMod val="60000"/>
                  <a:lumOff val="40000"/>
                </a:schemeClr>
              </a:buClr>
              <a:buFont typeface="Wingdings" pitchFamily="2" charset="2"/>
              <a:buChar char="Ø"/>
            </a:pPr>
            <a:r>
              <a:rPr lang="en-US" sz="2800" dirty="0">
                <a:latin typeface="Garamond" panose="02020404030301010803" pitchFamily="18" charset="0"/>
              </a:rPr>
              <a:t>Democratization of archival power</a:t>
            </a:r>
          </a:p>
          <a:p>
            <a:pPr>
              <a:buClr>
                <a:schemeClr val="accent6">
                  <a:lumMod val="60000"/>
                  <a:lumOff val="40000"/>
                </a:schemeClr>
              </a:buClr>
              <a:buFont typeface="Wingdings" pitchFamily="2" charset="2"/>
              <a:buChar char="Ø"/>
            </a:pPr>
            <a:endParaRPr lang="en-US" sz="2600" dirty="0">
              <a:latin typeface="Garamond" panose="02020404030301010803" pitchFamily="18" charset="0"/>
            </a:endParaRPr>
          </a:p>
          <a:p>
            <a:pPr lvl="1">
              <a:buClr>
                <a:schemeClr val="accent6">
                  <a:lumMod val="60000"/>
                  <a:lumOff val="40000"/>
                </a:schemeClr>
              </a:buClr>
              <a:buFont typeface="Wingdings" pitchFamily="2" charset="2"/>
              <a:buChar char="Ø"/>
            </a:pPr>
            <a:endParaRPr lang="en-US" sz="2600" dirty="0">
              <a:latin typeface="Garamond" panose="02020404030301010803" pitchFamily="18" charset="0"/>
            </a:endParaRPr>
          </a:p>
        </p:txBody>
      </p:sp>
      <p:sp>
        <p:nvSpPr>
          <p:cNvPr id="7" name="TextBox 6">
            <a:extLst>
              <a:ext uri="{FF2B5EF4-FFF2-40B4-BE49-F238E27FC236}">
                <a16:creationId xmlns:a16="http://schemas.microsoft.com/office/drawing/2014/main" id="{8F3749D4-BDCF-4A4C-925E-C9F9A5E9BFEB}"/>
              </a:ext>
            </a:extLst>
          </p:cNvPr>
          <p:cNvSpPr txBox="1"/>
          <p:nvPr/>
        </p:nvSpPr>
        <p:spPr>
          <a:xfrm>
            <a:off x="729205" y="1337680"/>
            <a:ext cx="10394065" cy="1077218"/>
          </a:xfrm>
          <a:prstGeom prst="rect">
            <a:avLst/>
          </a:prstGeom>
          <a:noFill/>
        </p:spPr>
        <p:txBody>
          <a:bodyPr wrap="square" rtlCol="0">
            <a:spAutoFit/>
          </a:bodyPr>
          <a:lstStyle/>
          <a:p>
            <a:r>
              <a:rPr lang="en-US" sz="3200" dirty="0">
                <a:solidFill>
                  <a:schemeClr val="accent6">
                    <a:lumMod val="20000"/>
                    <a:lumOff val="80000"/>
                  </a:schemeClr>
                </a:solidFill>
                <a:latin typeface="Garamond" panose="02020404030301010803" pitchFamily="18" charset="0"/>
                <a:hlinkClick r:id="rId3">
                  <a:extLst>
                    <a:ext uri="{A12FA001-AC4F-418D-AE19-62706E023703}">
                      <ahyp:hlinkClr xmlns:ahyp="http://schemas.microsoft.com/office/drawing/2018/hyperlinkcolor" val="tx"/>
                    </a:ext>
                  </a:extLst>
                </a:hlinkClick>
              </a:rPr>
              <a:t>“University of Virginia Library Collection of the Events in Charlottesville, VA, August 11-13, 2017”</a:t>
            </a:r>
            <a:endParaRPr lang="en-US" sz="3200" dirty="0">
              <a:solidFill>
                <a:schemeClr val="accent6">
                  <a:lumMod val="20000"/>
                  <a:lumOff val="80000"/>
                </a:schemeClr>
              </a:solidFill>
              <a:latin typeface="Garamond" panose="02020404030301010803" pitchFamily="18" charset="0"/>
            </a:endParaRPr>
          </a:p>
        </p:txBody>
      </p:sp>
    </p:spTree>
    <p:extLst>
      <p:ext uri="{BB962C8B-B14F-4D97-AF65-F5344CB8AC3E}">
        <p14:creationId xmlns:p14="http://schemas.microsoft.com/office/powerpoint/2010/main" val="331956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C5D6E9A2-13ED-F443-991C-176DD5184558}"/>
              </a:ext>
            </a:extLst>
          </p:cNvPr>
          <p:cNvPicPr>
            <a:picLocks noGrp="1" noChangeAspect="1"/>
          </p:cNvPicPr>
          <p:nvPr>
            <p:ph type="pic" idx="1"/>
          </p:nvPr>
        </p:nvPicPr>
        <p:blipFill>
          <a:blip r:embed="rId2"/>
          <a:srcRect t="1735" b="1735"/>
          <a:stretch>
            <a:fillRect/>
          </a:stretch>
        </p:blipFill>
        <p:spPr>
          <a:xfrm>
            <a:off x="0" y="536388"/>
            <a:ext cx="5694743" cy="2908916"/>
          </a:xfrm>
        </p:spPr>
      </p:pic>
      <p:sp>
        <p:nvSpPr>
          <p:cNvPr id="4" name="Text Placeholder 3">
            <a:extLst>
              <a:ext uri="{FF2B5EF4-FFF2-40B4-BE49-F238E27FC236}">
                <a16:creationId xmlns:a16="http://schemas.microsoft.com/office/drawing/2014/main" id="{ED975C35-FF75-5541-8302-F8AB254DEEE8}"/>
              </a:ext>
            </a:extLst>
          </p:cNvPr>
          <p:cNvSpPr>
            <a:spLocks noGrp="1"/>
          </p:cNvSpPr>
          <p:nvPr>
            <p:ph type="body" sz="half" idx="2"/>
          </p:nvPr>
        </p:nvSpPr>
        <p:spPr>
          <a:xfrm>
            <a:off x="1" y="0"/>
            <a:ext cx="1932972" cy="520861"/>
          </a:xfrm>
        </p:spPr>
        <p:txBody>
          <a:bodyPr>
            <a:normAutofit/>
          </a:bodyPr>
          <a:lstStyle/>
          <a:p>
            <a:r>
              <a:rPr lang="en-US" sz="2800" dirty="0">
                <a:solidFill>
                  <a:schemeClr val="accent1">
                    <a:lumMod val="40000"/>
                    <a:lumOff val="60000"/>
                  </a:schemeClr>
                </a:solidFill>
                <a:latin typeface="Garamond" panose="02020404030301010803" pitchFamily="18" charset="0"/>
              </a:rPr>
              <a:t>Web Crawls</a:t>
            </a:r>
          </a:p>
        </p:txBody>
      </p:sp>
      <p:pic>
        <p:nvPicPr>
          <p:cNvPr id="8" name="Picture 7">
            <a:extLst>
              <a:ext uri="{FF2B5EF4-FFF2-40B4-BE49-F238E27FC236}">
                <a16:creationId xmlns:a16="http://schemas.microsoft.com/office/drawing/2014/main" id="{0999D448-CDA5-8648-B746-DA7847BE712E}"/>
              </a:ext>
            </a:extLst>
          </p:cNvPr>
          <p:cNvPicPr>
            <a:picLocks noChangeAspect="1"/>
          </p:cNvPicPr>
          <p:nvPr/>
        </p:nvPicPr>
        <p:blipFill>
          <a:blip r:embed="rId3"/>
          <a:stretch>
            <a:fillRect/>
          </a:stretch>
        </p:blipFill>
        <p:spPr>
          <a:xfrm>
            <a:off x="7757324" y="2416615"/>
            <a:ext cx="4434676" cy="4441385"/>
          </a:xfrm>
          <a:prstGeom prst="rect">
            <a:avLst/>
          </a:prstGeom>
        </p:spPr>
      </p:pic>
      <p:pic>
        <p:nvPicPr>
          <p:cNvPr id="10" name="Picture 9">
            <a:extLst>
              <a:ext uri="{FF2B5EF4-FFF2-40B4-BE49-F238E27FC236}">
                <a16:creationId xmlns:a16="http://schemas.microsoft.com/office/drawing/2014/main" id="{CF142B46-6E93-9848-9EA0-398A7A2D160C}"/>
              </a:ext>
            </a:extLst>
          </p:cNvPr>
          <p:cNvPicPr>
            <a:picLocks noChangeAspect="1"/>
          </p:cNvPicPr>
          <p:nvPr/>
        </p:nvPicPr>
        <p:blipFill>
          <a:blip r:embed="rId4"/>
          <a:stretch>
            <a:fillRect/>
          </a:stretch>
        </p:blipFill>
        <p:spPr>
          <a:xfrm>
            <a:off x="4620267" y="2876309"/>
            <a:ext cx="3737446" cy="3981691"/>
          </a:xfrm>
          <a:prstGeom prst="rect">
            <a:avLst/>
          </a:prstGeom>
        </p:spPr>
      </p:pic>
      <p:pic>
        <p:nvPicPr>
          <p:cNvPr id="14" name="Picture 13">
            <a:extLst>
              <a:ext uri="{FF2B5EF4-FFF2-40B4-BE49-F238E27FC236}">
                <a16:creationId xmlns:a16="http://schemas.microsoft.com/office/drawing/2014/main" id="{4AADDADC-36FA-E341-8C9B-D6DCECB5B941}"/>
              </a:ext>
            </a:extLst>
          </p:cNvPr>
          <p:cNvPicPr>
            <a:picLocks noChangeAspect="1"/>
          </p:cNvPicPr>
          <p:nvPr/>
        </p:nvPicPr>
        <p:blipFill>
          <a:blip r:embed="rId5"/>
          <a:stretch>
            <a:fillRect/>
          </a:stretch>
        </p:blipFill>
        <p:spPr>
          <a:xfrm>
            <a:off x="0" y="5410253"/>
            <a:ext cx="5920131" cy="1447747"/>
          </a:xfrm>
          <a:prstGeom prst="rect">
            <a:avLst/>
          </a:prstGeom>
        </p:spPr>
      </p:pic>
      <p:pic>
        <p:nvPicPr>
          <p:cNvPr id="18" name="Picture 17">
            <a:extLst>
              <a:ext uri="{FF2B5EF4-FFF2-40B4-BE49-F238E27FC236}">
                <a16:creationId xmlns:a16="http://schemas.microsoft.com/office/drawing/2014/main" id="{5F21F927-E133-8C4C-9884-4A616BF9EF16}"/>
              </a:ext>
            </a:extLst>
          </p:cNvPr>
          <p:cNvPicPr>
            <a:picLocks noChangeAspect="1"/>
          </p:cNvPicPr>
          <p:nvPr/>
        </p:nvPicPr>
        <p:blipFill>
          <a:blip r:embed="rId6"/>
          <a:stretch>
            <a:fillRect/>
          </a:stretch>
        </p:blipFill>
        <p:spPr>
          <a:xfrm>
            <a:off x="5254906" y="0"/>
            <a:ext cx="6416234" cy="2296539"/>
          </a:xfrm>
          <a:prstGeom prst="rect">
            <a:avLst/>
          </a:prstGeom>
        </p:spPr>
      </p:pic>
      <p:pic>
        <p:nvPicPr>
          <p:cNvPr id="20" name="Picture 19">
            <a:extLst>
              <a:ext uri="{FF2B5EF4-FFF2-40B4-BE49-F238E27FC236}">
                <a16:creationId xmlns:a16="http://schemas.microsoft.com/office/drawing/2014/main" id="{F9D0EE82-5F92-EB47-AB46-FB97AADF534A}"/>
              </a:ext>
            </a:extLst>
          </p:cNvPr>
          <p:cNvPicPr>
            <a:picLocks noChangeAspect="1"/>
          </p:cNvPicPr>
          <p:nvPr/>
        </p:nvPicPr>
        <p:blipFill>
          <a:blip r:embed="rId7"/>
          <a:stretch>
            <a:fillRect/>
          </a:stretch>
        </p:blipFill>
        <p:spPr>
          <a:xfrm>
            <a:off x="266218" y="3088612"/>
            <a:ext cx="4132175" cy="2321641"/>
          </a:xfrm>
          <a:prstGeom prst="rect">
            <a:avLst/>
          </a:prstGeom>
        </p:spPr>
      </p:pic>
    </p:spTree>
    <p:extLst>
      <p:ext uri="{BB962C8B-B14F-4D97-AF65-F5344CB8AC3E}">
        <p14:creationId xmlns:p14="http://schemas.microsoft.com/office/powerpoint/2010/main" val="1443857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B02709F-10BF-4841-884B-13CF8F84B498}"/>
              </a:ext>
            </a:extLst>
          </p:cNvPr>
          <p:cNvSpPr>
            <a:spLocks noGrp="1"/>
          </p:cNvSpPr>
          <p:nvPr>
            <p:ph type="body" sz="half" idx="2"/>
          </p:nvPr>
        </p:nvSpPr>
        <p:spPr>
          <a:xfrm>
            <a:off x="-2" y="0"/>
            <a:ext cx="6805916" cy="613458"/>
          </a:xfrm>
        </p:spPr>
        <p:txBody>
          <a:bodyPr>
            <a:noAutofit/>
          </a:bodyPr>
          <a:lstStyle/>
          <a:p>
            <a:r>
              <a:rPr lang="en-US" sz="2800" dirty="0">
                <a:solidFill>
                  <a:schemeClr val="accent1">
                    <a:lumMod val="40000"/>
                    <a:lumOff val="60000"/>
                  </a:schemeClr>
                </a:solidFill>
                <a:latin typeface="Garamond" panose="02020404030301010803" pitchFamily="18" charset="0"/>
              </a:rPr>
              <a:t>Web crawls</a:t>
            </a:r>
          </a:p>
        </p:txBody>
      </p:sp>
      <p:pic>
        <p:nvPicPr>
          <p:cNvPr id="15" name="Picture 14">
            <a:extLst>
              <a:ext uri="{FF2B5EF4-FFF2-40B4-BE49-F238E27FC236}">
                <a16:creationId xmlns:a16="http://schemas.microsoft.com/office/drawing/2014/main" id="{BD731184-DE44-BB4A-B683-39563D081FC2}"/>
              </a:ext>
            </a:extLst>
          </p:cNvPr>
          <p:cNvPicPr>
            <a:picLocks noChangeAspect="1"/>
          </p:cNvPicPr>
          <p:nvPr/>
        </p:nvPicPr>
        <p:blipFill>
          <a:blip r:embed="rId2"/>
          <a:stretch>
            <a:fillRect/>
          </a:stretch>
        </p:blipFill>
        <p:spPr>
          <a:xfrm>
            <a:off x="184427" y="1501365"/>
            <a:ext cx="2743200" cy="2161079"/>
          </a:xfrm>
          <a:prstGeom prst="rect">
            <a:avLst/>
          </a:prstGeom>
        </p:spPr>
      </p:pic>
      <p:pic>
        <p:nvPicPr>
          <p:cNvPr id="25" name="Picture 24">
            <a:extLst>
              <a:ext uri="{FF2B5EF4-FFF2-40B4-BE49-F238E27FC236}">
                <a16:creationId xmlns:a16="http://schemas.microsoft.com/office/drawing/2014/main" id="{CAB47149-6F36-094D-9A4E-A6FCF8797878}"/>
              </a:ext>
            </a:extLst>
          </p:cNvPr>
          <p:cNvPicPr>
            <a:picLocks noChangeAspect="1"/>
          </p:cNvPicPr>
          <p:nvPr/>
        </p:nvPicPr>
        <p:blipFill>
          <a:blip r:embed="rId3"/>
          <a:stretch>
            <a:fillRect/>
          </a:stretch>
        </p:blipFill>
        <p:spPr>
          <a:xfrm>
            <a:off x="5861307" y="375508"/>
            <a:ext cx="6020223" cy="3059057"/>
          </a:xfrm>
          <a:prstGeom prst="rect">
            <a:avLst/>
          </a:prstGeom>
        </p:spPr>
      </p:pic>
      <p:pic>
        <p:nvPicPr>
          <p:cNvPr id="17" name="Picture 16">
            <a:extLst>
              <a:ext uri="{FF2B5EF4-FFF2-40B4-BE49-F238E27FC236}">
                <a16:creationId xmlns:a16="http://schemas.microsoft.com/office/drawing/2014/main" id="{A233924A-4240-3949-9C2D-8AC9F5B3740A}"/>
              </a:ext>
            </a:extLst>
          </p:cNvPr>
          <p:cNvPicPr>
            <a:picLocks noChangeAspect="1"/>
          </p:cNvPicPr>
          <p:nvPr/>
        </p:nvPicPr>
        <p:blipFill>
          <a:blip r:embed="rId4"/>
          <a:stretch>
            <a:fillRect/>
          </a:stretch>
        </p:blipFill>
        <p:spPr>
          <a:xfrm>
            <a:off x="2737147" y="65155"/>
            <a:ext cx="4404383" cy="3202700"/>
          </a:xfrm>
          <a:prstGeom prst="rect">
            <a:avLst/>
          </a:prstGeom>
        </p:spPr>
      </p:pic>
      <p:pic>
        <p:nvPicPr>
          <p:cNvPr id="19" name="Picture 18">
            <a:extLst>
              <a:ext uri="{FF2B5EF4-FFF2-40B4-BE49-F238E27FC236}">
                <a16:creationId xmlns:a16="http://schemas.microsoft.com/office/drawing/2014/main" id="{82B1A8CA-70C0-0149-9E38-3FD582A8BF3C}"/>
              </a:ext>
            </a:extLst>
          </p:cNvPr>
          <p:cNvPicPr>
            <a:picLocks noChangeAspect="1"/>
          </p:cNvPicPr>
          <p:nvPr/>
        </p:nvPicPr>
        <p:blipFill>
          <a:blip r:embed="rId5"/>
          <a:stretch>
            <a:fillRect/>
          </a:stretch>
        </p:blipFill>
        <p:spPr>
          <a:xfrm>
            <a:off x="5076026" y="3638401"/>
            <a:ext cx="4131008" cy="1328034"/>
          </a:xfrm>
          <a:prstGeom prst="rect">
            <a:avLst/>
          </a:prstGeom>
        </p:spPr>
      </p:pic>
      <p:pic>
        <p:nvPicPr>
          <p:cNvPr id="23" name="Picture 22">
            <a:extLst>
              <a:ext uri="{FF2B5EF4-FFF2-40B4-BE49-F238E27FC236}">
                <a16:creationId xmlns:a16="http://schemas.microsoft.com/office/drawing/2014/main" id="{ABCB481E-C800-C94C-9DE1-7BD11D193BDB}"/>
              </a:ext>
            </a:extLst>
          </p:cNvPr>
          <p:cNvPicPr>
            <a:picLocks noChangeAspect="1"/>
          </p:cNvPicPr>
          <p:nvPr/>
        </p:nvPicPr>
        <p:blipFill>
          <a:blip r:embed="rId6"/>
          <a:stretch>
            <a:fillRect/>
          </a:stretch>
        </p:blipFill>
        <p:spPr>
          <a:xfrm>
            <a:off x="9705319" y="3457783"/>
            <a:ext cx="2478234" cy="2403612"/>
          </a:xfrm>
          <a:prstGeom prst="rect">
            <a:avLst/>
          </a:prstGeom>
        </p:spPr>
      </p:pic>
      <p:pic>
        <p:nvPicPr>
          <p:cNvPr id="21" name="Picture 20">
            <a:extLst>
              <a:ext uri="{FF2B5EF4-FFF2-40B4-BE49-F238E27FC236}">
                <a16:creationId xmlns:a16="http://schemas.microsoft.com/office/drawing/2014/main" id="{F1E89980-A5B5-244A-B9FC-C65A8A30B57C}"/>
              </a:ext>
            </a:extLst>
          </p:cNvPr>
          <p:cNvPicPr>
            <a:picLocks noChangeAspect="1"/>
          </p:cNvPicPr>
          <p:nvPr/>
        </p:nvPicPr>
        <p:blipFill>
          <a:blip r:embed="rId7"/>
          <a:stretch>
            <a:fillRect/>
          </a:stretch>
        </p:blipFill>
        <p:spPr>
          <a:xfrm>
            <a:off x="6805914" y="4564863"/>
            <a:ext cx="3077388" cy="2117426"/>
          </a:xfrm>
          <a:prstGeom prst="rect">
            <a:avLst/>
          </a:prstGeom>
        </p:spPr>
      </p:pic>
      <p:pic>
        <p:nvPicPr>
          <p:cNvPr id="3" name="Picture 2">
            <a:extLst>
              <a:ext uri="{FF2B5EF4-FFF2-40B4-BE49-F238E27FC236}">
                <a16:creationId xmlns:a16="http://schemas.microsoft.com/office/drawing/2014/main" id="{CA9D4B9D-A59C-DA45-957B-485AC0B32CA7}"/>
              </a:ext>
            </a:extLst>
          </p:cNvPr>
          <p:cNvPicPr>
            <a:picLocks noChangeAspect="1"/>
          </p:cNvPicPr>
          <p:nvPr/>
        </p:nvPicPr>
        <p:blipFill>
          <a:blip r:embed="rId8"/>
          <a:stretch>
            <a:fillRect/>
          </a:stretch>
        </p:blipFill>
        <p:spPr>
          <a:xfrm>
            <a:off x="881797" y="3723602"/>
            <a:ext cx="4057541" cy="2540492"/>
          </a:xfrm>
          <a:prstGeom prst="rect">
            <a:avLst/>
          </a:prstGeom>
        </p:spPr>
      </p:pic>
    </p:spTree>
    <p:extLst>
      <p:ext uri="{BB962C8B-B14F-4D97-AF65-F5344CB8AC3E}">
        <p14:creationId xmlns:p14="http://schemas.microsoft.com/office/powerpoint/2010/main" val="1144286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A4A8662-13BB-3B42-801B-18B4D5E1E2D6}"/>
              </a:ext>
            </a:extLst>
          </p:cNvPr>
          <p:cNvSpPr>
            <a:spLocks noGrp="1"/>
          </p:cNvSpPr>
          <p:nvPr>
            <p:ph type="body" sz="half" idx="2"/>
          </p:nvPr>
        </p:nvSpPr>
        <p:spPr>
          <a:xfrm>
            <a:off x="0" y="1"/>
            <a:ext cx="2685327" cy="578734"/>
          </a:xfrm>
        </p:spPr>
        <p:txBody>
          <a:bodyPr>
            <a:normAutofit/>
          </a:bodyPr>
          <a:lstStyle/>
          <a:p>
            <a:r>
              <a:rPr lang="en-US" sz="2800" dirty="0">
                <a:solidFill>
                  <a:schemeClr val="accent1">
                    <a:lumMod val="40000"/>
                    <a:lumOff val="60000"/>
                  </a:schemeClr>
                </a:solidFill>
                <a:latin typeface="Garamond" panose="02020404030301010803" pitchFamily="18" charset="0"/>
              </a:rPr>
              <a:t>Audio recordings</a:t>
            </a:r>
          </a:p>
        </p:txBody>
      </p:sp>
      <p:pic>
        <p:nvPicPr>
          <p:cNvPr id="23" name="Picture 22">
            <a:extLst>
              <a:ext uri="{FF2B5EF4-FFF2-40B4-BE49-F238E27FC236}">
                <a16:creationId xmlns:a16="http://schemas.microsoft.com/office/drawing/2014/main" id="{F8A47B1F-D7EF-1544-869D-2930F52276BA}"/>
              </a:ext>
            </a:extLst>
          </p:cNvPr>
          <p:cNvPicPr>
            <a:picLocks noChangeAspect="1"/>
          </p:cNvPicPr>
          <p:nvPr/>
        </p:nvPicPr>
        <p:blipFill>
          <a:blip r:embed="rId2"/>
          <a:stretch>
            <a:fillRect/>
          </a:stretch>
        </p:blipFill>
        <p:spPr>
          <a:xfrm rot="16200000">
            <a:off x="9273855" y="0"/>
            <a:ext cx="1953588" cy="1953588"/>
          </a:xfrm>
          <a:prstGeom prst="rect">
            <a:avLst/>
          </a:prstGeom>
        </p:spPr>
      </p:pic>
      <p:pic>
        <p:nvPicPr>
          <p:cNvPr id="25" name="Picture 24">
            <a:extLst>
              <a:ext uri="{FF2B5EF4-FFF2-40B4-BE49-F238E27FC236}">
                <a16:creationId xmlns:a16="http://schemas.microsoft.com/office/drawing/2014/main" id="{C09C8A3B-A24A-204C-BFBA-A4B5BC2F8689}"/>
              </a:ext>
            </a:extLst>
          </p:cNvPr>
          <p:cNvPicPr>
            <a:picLocks noChangeAspect="1"/>
          </p:cNvPicPr>
          <p:nvPr/>
        </p:nvPicPr>
        <p:blipFill>
          <a:blip r:embed="rId3"/>
          <a:stretch>
            <a:fillRect/>
          </a:stretch>
        </p:blipFill>
        <p:spPr>
          <a:xfrm>
            <a:off x="289898" y="1226916"/>
            <a:ext cx="3927020" cy="4653023"/>
          </a:xfrm>
          <a:prstGeom prst="rect">
            <a:avLst/>
          </a:prstGeom>
        </p:spPr>
      </p:pic>
      <p:pic>
        <p:nvPicPr>
          <p:cNvPr id="27" name="Picture 26">
            <a:extLst>
              <a:ext uri="{FF2B5EF4-FFF2-40B4-BE49-F238E27FC236}">
                <a16:creationId xmlns:a16="http://schemas.microsoft.com/office/drawing/2014/main" id="{BF36B2FD-8EA1-D940-AA58-FF8BB4E5CC3A}"/>
              </a:ext>
            </a:extLst>
          </p:cNvPr>
          <p:cNvPicPr>
            <a:picLocks noChangeAspect="1"/>
          </p:cNvPicPr>
          <p:nvPr/>
        </p:nvPicPr>
        <p:blipFill>
          <a:blip r:embed="rId4"/>
          <a:stretch>
            <a:fillRect/>
          </a:stretch>
        </p:blipFill>
        <p:spPr>
          <a:xfrm>
            <a:off x="4551989" y="1325299"/>
            <a:ext cx="3922377" cy="4456255"/>
          </a:xfrm>
          <a:prstGeom prst="rect">
            <a:avLst/>
          </a:prstGeom>
        </p:spPr>
      </p:pic>
      <p:pic>
        <p:nvPicPr>
          <p:cNvPr id="29" name="Picture 28">
            <a:extLst>
              <a:ext uri="{FF2B5EF4-FFF2-40B4-BE49-F238E27FC236}">
                <a16:creationId xmlns:a16="http://schemas.microsoft.com/office/drawing/2014/main" id="{7EDA6C93-9CC5-744F-80E4-921221CB100D}"/>
              </a:ext>
            </a:extLst>
          </p:cNvPr>
          <p:cNvPicPr>
            <a:picLocks noChangeAspect="1"/>
          </p:cNvPicPr>
          <p:nvPr/>
        </p:nvPicPr>
        <p:blipFill>
          <a:blip r:embed="rId5"/>
          <a:stretch>
            <a:fillRect/>
          </a:stretch>
        </p:blipFill>
        <p:spPr>
          <a:xfrm>
            <a:off x="8809438" y="1984763"/>
            <a:ext cx="2962015" cy="4873237"/>
          </a:xfrm>
          <a:prstGeom prst="rect">
            <a:avLst/>
          </a:prstGeom>
        </p:spPr>
      </p:pic>
    </p:spTree>
    <p:extLst>
      <p:ext uri="{BB962C8B-B14F-4D97-AF65-F5344CB8AC3E}">
        <p14:creationId xmlns:p14="http://schemas.microsoft.com/office/powerpoint/2010/main" val="1285503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Concluding Remarks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32922" y="1713050"/>
            <a:ext cx="10888060" cy="4375233"/>
          </a:xfrm>
        </p:spPr>
        <p:txBody>
          <a:bodyPr>
            <a:normAutofit/>
          </a:bodyPr>
          <a:lstStyle/>
          <a:p>
            <a:pPr>
              <a:buClr>
                <a:schemeClr val="accent6">
                  <a:lumMod val="60000"/>
                  <a:lumOff val="40000"/>
                </a:schemeClr>
              </a:buClr>
              <a:buFont typeface="Wingdings" pitchFamily="2" charset="2"/>
              <a:buChar char="Ø"/>
            </a:pPr>
            <a:r>
              <a:rPr lang="en-US" sz="2600" dirty="0">
                <a:latin typeface="Garamond" panose="02020404030301010803" pitchFamily="18" charset="0"/>
              </a:rPr>
              <a:t>August 11-13 collection</a:t>
            </a:r>
          </a:p>
          <a:p>
            <a:pPr lvl="1">
              <a:buClr>
                <a:schemeClr val="accent6">
                  <a:lumMod val="60000"/>
                  <a:lumOff val="40000"/>
                </a:schemeClr>
              </a:buClr>
              <a:buFont typeface="Wingdings" pitchFamily="2" charset="2"/>
              <a:buChar char="Ø"/>
            </a:pPr>
            <a:r>
              <a:rPr lang="en-US" sz="2400" dirty="0">
                <a:latin typeface="Garamond" panose="02020404030301010803" pitchFamily="18" charset="0"/>
              </a:rPr>
              <a:t>Mediated community participation in creating archival records: whole community of Charlottesville called upon (no guarantee they will participate)</a:t>
            </a:r>
          </a:p>
          <a:p>
            <a:pPr lvl="1">
              <a:buClr>
                <a:schemeClr val="accent6">
                  <a:lumMod val="60000"/>
                  <a:lumOff val="40000"/>
                </a:schemeClr>
              </a:buClr>
              <a:buFont typeface="Wingdings" pitchFamily="2" charset="2"/>
              <a:buChar char="Ø"/>
            </a:pPr>
            <a:r>
              <a:rPr lang="en-US" sz="2400" dirty="0">
                <a:latin typeface="Garamond" panose="02020404030301010803" pitchFamily="18" charset="0"/>
              </a:rPr>
              <a:t>No focus on a specific underrepresented group</a:t>
            </a:r>
          </a:p>
          <a:p>
            <a:pPr lvl="1">
              <a:buClr>
                <a:schemeClr val="accent6">
                  <a:lumMod val="60000"/>
                  <a:lumOff val="40000"/>
                </a:schemeClr>
              </a:buClr>
              <a:buFont typeface="Wingdings" pitchFamily="2" charset="2"/>
              <a:buChar char="Ø"/>
            </a:pPr>
            <a:r>
              <a:rPr lang="en-US" sz="2400" dirty="0">
                <a:latin typeface="Garamond" panose="02020404030301010803" pitchFamily="18" charset="0"/>
              </a:rPr>
              <a:t>More like a mediated participatory project within a collection that exhibits many different communities (explicitly stated or inferred later) </a:t>
            </a:r>
          </a:p>
          <a:p>
            <a:pPr lvl="1">
              <a:buClr>
                <a:schemeClr val="accent6">
                  <a:lumMod val="60000"/>
                  <a:lumOff val="40000"/>
                </a:schemeClr>
              </a:buClr>
              <a:buFont typeface="Wingdings" pitchFamily="2" charset="2"/>
              <a:buChar char="Ø"/>
            </a:pPr>
            <a:r>
              <a:rPr lang="en-US" sz="2400" dirty="0">
                <a:latin typeface="Garamond" panose="02020404030301010803" pitchFamily="18" charset="0"/>
              </a:rPr>
              <a:t>Also a collection that captured voices otherwise not likely to have been represented in archives</a:t>
            </a:r>
          </a:p>
          <a:p>
            <a:pPr lvl="1">
              <a:buClr>
                <a:schemeClr val="accent6">
                  <a:lumMod val="60000"/>
                  <a:lumOff val="40000"/>
                </a:schemeClr>
              </a:buClr>
              <a:buFont typeface="Wingdings" pitchFamily="2" charset="2"/>
              <a:buChar char="Ø"/>
            </a:pPr>
            <a:r>
              <a:rPr lang="en-US" sz="2400" dirty="0">
                <a:latin typeface="Garamond" panose="02020404030301010803" pitchFamily="18" charset="0"/>
              </a:rPr>
              <a:t>Nevertheless, it can be defined and categorized as participatory archiving </a:t>
            </a:r>
          </a:p>
          <a:p>
            <a:pPr lvl="1">
              <a:buClr>
                <a:schemeClr val="accent6">
                  <a:lumMod val="60000"/>
                  <a:lumOff val="40000"/>
                </a:schemeClr>
              </a:buClr>
              <a:buFont typeface="Wingdings" pitchFamily="2" charset="2"/>
              <a:buChar char="Ø"/>
            </a:pPr>
            <a:endParaRPr lang="en-US" sz="2400" dirty="0">
              <a:latin typeface="Garamond" panose="02020404030301010803" pitchFamily="18" charset="0"/>
            </a:endParaRPr>
          </a:p>
        </p:txBody>
      </p:sp>
    </p:spTree>
    <p:extLst>
      <p:ext uri="{BB962C8B-B14F-4D97-AF65-F5344CB8AC3E}">
        <p14:creationId xmlns:p14="http://schemas.microsoft.com/office/powerpoint/2010/main" val="845106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Looking Ahead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32922" y="1853248"/>
            <a:ext cx="10888060" cy="3944437"/>
          </a:xfrm>
        </p:spPr>
        <p:txBody>
          <a:bodyPr>
            <a:normAutofit lnSpcReduction="10000"/>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Transparency through participation is an achievable goal only if</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Disrupt existing power structures, traditional archival theory and practice, and governmental/bureaucratic approaches</a:t>
            </a:r>
          </a:p>
          <a:p>
            <a:pPr lvl="1">
              <a:buClr>
                <a:schemeClr val="accent6">
                  <a:lumMod val="60000"/>
                  <a:lumOff val="40000"/>
                </a:schemeClr>
              </a:buClr>
              <a:buFont typeface="Wingdings" pitchFamily="2" charset="2"/>
              <a:buChar char="Ø"/>
            </a:pPr>
            <a:r>
              <a:rPr lang="en-US" sz="2800" dirty="0">
                <a:latin typeface="Garamond" panose="02020404030301010803" pitchFamily="18" charset="0"/>
              </a:rPr>
              <a:t>Break down traditional power dynamics that disproportionately privilege the ‘great white western men’ who have the power that gives them the ability, literacy level, time, and means to create records. </a:t>
            </a:r>
          </a:p>
          <a:p>
            <a:pPr lvl="1">
              <a:buClr>
                <a:schemeClr val="accent6">
                  <a:lumMod val="60000"/>
                  <a:lumOff val="40000"/>
                </a:schemeClr>
              </a:buClr>
              <a:buFont typeface="Wingdings" pitchFamily="2" charset="2"/>
              <a:buChar char="Ø"/>
            </a:pPr>
            <a:r>
              <a:rPr lang="en-US" sz="2800" dirty="0">
                <a:latin typeface="Garamond" panose="02020404030301010803" pitchFamily="18" charset="0"/>
              </a:rPr>
              <a:t>“Lens of public memory” (Smith)</a:t>
            </a:r>
          </a:p>
          <a:p>
            <a:pPr lvl="1">
              <a:buClr>
                <a:schemeClr val="accent6">
                  <a:lumMod val="60000"/>
                  <a:lumOff val="40000"/>
                </a:schemeClr>
              </a:buClr>
              <a:buFont typeface="Wingdings" pitchFamily="2" charset="2"/>
              <a:buChar char="Ø"/>
            </a:pPr>
            <a:r>
              <a:rPr lang="en-US" sz="2800" dirty="0">
                <a:latin typeface="Garamond" panose="02020404030301010803" pitchFamily="18" charset="0"/>
              </a:rPr>
              <a:t>Policy, Policy, Policy</a:t>
            </a:r>
          </a:p>
        </p:txBody>
      </p:sp>
    </p:spTree>
    <p:extLst>
      <p:ext uri="{BB962C8B-B14F-4D97-AF65-F5344CB8AC3E}">
        <p14:creationId xmlns:p14="http://schemas.microsoft.com/office/powerpoint/2010/main" val="1350281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Some Links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509286" y="1632030"/>
            <a:ext cx="11111696" cy="4803494"/>
          </a:xfrm>
        </p:spPr>
        <p:txBody>
          <a:bodyPr>
            <a:normAutofit/>
          </a:bodyPr>
          <a:lstStyle/>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hlinkClick r:id="rId2">
                  <a:extLst>
                    <a:ext uri="{A12FA001-AC4F-418D-AE19-62706E023703}">
                      <ahyp:hlinkClr xmlns:ahyp="http://schemas.microsoft.com/office/drawing/2018/hyperlinkcolor" val="tx"/>
                    </a:ext>
                  </a:extLst>
                </a:hlinkClick>
              </a:rPr>
              <a:t>Virgo resource record</a:t>
            </a:r>
            <a:endParaRPr lang="en-US" sz="2600" dirty="0">
              <a:solidFill>
                <a:schemeClr val="accent6">
                  <a:lumMod val="20000"/>
                  <a:lumOff val="80000"/>
                </a:schemeClr>
              </a:solidFill>
              <a:latin typeface="Garamond" panose="02020404030301010803" pitchFamily="18" charset="0"/>
            </a:endParaRPr>
          </a:p>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hlinkClick r:id="rId3">
                  <a:extLst>
                    <a:ext uri="{A12FA001-AC4F-418D-AE19-62706E023703}">
                      <ahyp:hlinkClr xmlns:ahyp="http://schemas.microsoft.com/office/drawing/2018/hyperlinkcolor" val="tx"/>
                    </a:ext>
                  </a:extLst>
                </a:hlinkClick>
              </a:rPr>
              <a:t>ArchivesSpace resource record</a:t>
            </a:r>
            <a:endParaRPr lang="en-US" sz="2600" dirty="0">
              <a:solidFill>
                <a:schemeClr val="accent6">
                  <a:lumMod val="20000"/>
                  <a:lumOff val="80000"/>
                </a:schemeClr>
              </a:solidFill>
              <a:latin typeface="Garamond" panose="02020404030301010803" pitchFamily="18" charset="0"/>
            </a:endParaRPr>
          </a:p>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hlinkClick r:id="rId4">
                  <a:extLst>
                    <a:ext uri="{A12FA001-AC4F-418D-AE19-62706E023703}">
                      <ahyp:hlinkClr xmlns:ahyp="http://schemas.microsoft.com/office/drawing/2018/hyperlinkcolor" val="tx"/>
                    </a:ext>
                  </a:extLst>
                </a:hlinkClick>
              </a:rPr>
              <a:t>Digital Collecting site on OMEKA</a:t>
            </a:r>
            <a:endParaRPr lang="en-US" sz="2600" dirty="0">
              <a:solidFill>
                <a:schemeClr val="accent6">
                  <a:lumMod val="20000"/>
                  <a:lumOff val="80000"/>
                </a:schemeClr>
              </a:solidFill>
              <a:latin typeface="Garamond" panose="02020404030301010803" pitchFamily="18" charset="0"/>
            </a:endParaRPr>
          </a:p>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hlinkClick r:id="rId5">
                  <a:extLst>
                    <a:ext uri="{A12FA001-AC4F-418D-AE19-62706E023703}">
                      <ahyp:hlinkClr xmlns:ahyp="http://schemas.microsoft.com/office/drawing/2018/hyperlinkcolor" val="tx"/>
                    </a:ext>
                  </a:extLst>
                </a:hlinkClick>
              </a:rPr>
              <a:t>Archive-It web archive collection</a:t>
            </a:r>
            <a:endParaRPr lang="en-US" sz="2600" dirty="0">
              <a:solidFill>
                <a:schemeClr val="accent6">
                  <a:lumMod val="20000"/>
                  <a:lumOff val="80000"/>
                </a:schemeClr>
              </a:solidFill>
              <a:latin typeface="Garamond" panose="02020404030301010803" pitchFamily="18" charset="0"/>
            </a:endParaRPr>
          </a:p>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hlinkClick r:id="rId6">
                  <a:extLst>
                    <a:ext uri="{A12FA001-AC4F-418D-AE19-62706E023703}">
                      <ahyp:hlinkClr xmlns:ahyp="http://schemas.microsoft.com/office/drawing/2018/hyperlinkcolor" val="tx"/>
                    </a:ext>
                  </a:extLst>
                </a:hlinkClick>
              </a:rPr>
              <a:t>ReplayWeb web archive collection </a:t>
            </a:r>
            <a:r>
              <a:rPr lang="en-US" sz="2600" dirty="0">
                <a:solidFill>
                  <a:schemeClr val="accent6">
                    <a:lumMod val="20000"/>
                    <a:lumOff val="80000"/>
                  </a:schemeClr>
                </a:solidFill>
                <a:latin typeface="Garamond" panose="02020404030301010803" pitchFamily="18" charset="0"/>
              </a:rPr>
              <a:t>(Google Chrome browser only)</a:t>
            </a:r>
          </a:p>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hlinkClick r:id="rId7">
                  <a:extLst>
                    <a:ext uri="{A12FA001-AC4F-418D-AE19-62706E023703}">
                      <ahyp:hlinkClr xmlns:ahyp="http://schemas.microsoft.com/office/drawing/2018/hyperlinkcolor" val="tx"/>
                    </a:ext>
                  </a:extLst>
                </a:hlinkClick>
              </a:rPr>
              <a:t>Digital audio recordings record on Avalon</a:t>
            </a:r>
            <a:endParaRPr lang="en-US" sz="2600" dirty="0">
              <a:solidFill>
                <a:schemeClr val="accent6">
                  <a:lumMod val="20000"/>
                  <a:lumOff val="80000"/>
                </a:schemeClr>
              </a:solidFill>
              <a:latin typeface="Garamond" panose="02020404030301010803" pitchFamily="18" charset="0"/>
            </a:endParaRPr>
          </a:p>
          <a:p>
            <a:pPr>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Related material:</a:t>
            </a:r>
          </a:p>
          <a:p>
            <a:pPr lvl="1">
              <a:buClr>
                <a:schemeClr val="accent6">
                  <a:lumMod val="60000"/>
                  <a:lumOff val="40000"/>
                </a:schemeClr>
              </a:buClr>
              <a:buFont typeface="Wingdings" pitchFamily="2" charset="2"/>
              <a:buChar char="Ø"/>
            </a:pPr>
            <a:r>
              <a:rPr lang="en-US" sz="2400" dirty="0">
                <a:solidFill>
                  <a:schemeClr val="accent6">
                    <a:lumMod val="20000"/>
                    <a:lumOff val="80000"/>
                  </a:schemeClr>
                </a:solidFill>
                <a:latin typeface="Garamond" panose="02020404030301010803" pitchFamily="18" charset="0"/>
                <a:hlinkClick r:id="rId8">
                  <a:extLst>
                    <a:ext uri="{A12FA001-AC4F-418D-AE19-62706E023703}">
                      <ahyp:hlinkClr xmlns:ahyp="http://schemas.microsoft.com/office/drawing/2018/hyperlinkcolor" val="tx"/>
                    </a:ext>
                  </a:extLst>
                </a:hlinkClick>
              </a:rPr>
              <a:t>https://doi.org/10.18130/V3/MSCNLT</a:t>
            </a:r>
            <a:r>
              <a:rPr lang="en-US" sz="2400" dirty="0">
                <a:solidFill>
                  <a:schemeClr val="accent6">
                    <a:lumMod val="20000"/>
                    <a:lumOff val="80000"/>
                  </a:schemeClr>
                </a:solidFill>
                <a:latin typeface="Garamond" panose="02020404030301010803" pitchFamily="18" charset="0"/>
              </a:rPr>
              <a:t> </a:t>
            </a:r>
          </a:p>
          <a:p>
            <a:pPr lvl="1">
              <a:buClr>
                <a:schemeClr val="accent6">
                  <a:lumMod val="60000"/>
                  <a:lumOff val="40000"/>
                </a:schemeClr>
              </a:buClr>
              <a:buFont typeface="Wingdings" pitchFamily="2" charset="2"/>
              <a:buChar char="Ø"/>
            </a:pPr>
            <a:r>
              <a:rPr lang="en-US" sz="2400" dirty="0">
                <a:solidFill>
                  <a:schemeClr val="accent6">
                    <a:lumMod val="20000"/>
                    <a:lumOff val="80000"/>
                  </a:schemeClr>
                </a:solidFill>
                <a:latin typeface="Garamond" panose="02020404030301010803" pitchFamily="18" charset="0"/>
                <a:hlinkClick r:id="rId9">
                  <a:extLst>
                    <a:ext uri="{A12FA001-AC4F-418D-AE19-62706E023703}">
                      <ahyp:hlinkClr xmlns:ahyp="http://schemas.microsoft.com/office/drawing/2018/hyperlinkcolor" val="tx"/>
                    </a:ext>
                  </a:extLst>
                </a:hlinkClick>
              </a:rPr>
              <a:t>https://doi.org/10.7910/DVN/DVLJTO</a:t>
            </a:r>
            <a:r>
              <a:rPr lang="en-US" sz="2400" dirty="0">
                <a:solidFill>
                  <a:schemeClr val="accent6">
                    <a:lumMod val="20000"/>
                    <a:lumOff val="80000"/>
                  </a:schemeClr>
                </a:solidFill>
                <a:latin typeface="Garamond" panose="02020404030301010803" pitchFamily="18" charset="0"/>
              </a:rPr>
              <a:t> </a:t>
            </a:r>
          </a:p>
        </p:txBody>
      </p:sp>
    </p:spTree>
    <p:extLst>
      <p:ext uri="{BB962C8B-B14F-4D97-AF65-F5344CB8AC3E}">
        <p14:creationId xmlns:p14="http://schemas.microsoft.com/office/powerpoint/2010/main" val="2762496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Bibliography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0" y="1296366"/>
            <a:ext cx="12192000" cy="5561634"/>
          </a:xfrm>
        </p:spPr>
        <p:txBody>
          <a:bodyPr>
            <a:normAutofit/>
          </a:bodyPr>
          <a:lstStyle/>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Allard, Danielle and Shawna Ferris. “Antiviolence and Marginalized Communities: Knowledge, Creation, Community Mobilization, and Social Justice 		through a Participatory Approach.” </a:t>
            </a:r>
            <a:r>
              <a:rPr lang="en-US" sz="1600" i="1" dirty="0">
                <a:solidFill>
                  <a:schemeClr val="accent6">
                    <a:lumMod val="20000"/>
                    <a:lumOff val="80000"/>
                  </a:schemeClr>
                </a:solidFill>
                <a:latin typeface="Garamond" panose="02020404030301010803" pitchFamily="18" charset="0"/>
              </a:rPr>
              <a:t>Library Trends</a:t>
            </a:r>
            <a:r>
              <a:rPr lang="en-US" sz="1600" dirty="0">
                <a:solidFill>
                  <a:schemeClr val="accent6">
                    <a:lumMod val="20000"/>
                    <a:lumOff val="80000"/>
                  </a:schemeClr>
                </a:solidFill>
                <a:latin typeface="Garamond" panose="02020404030301010803" pitchFamily="18" charset="0"/>
              </a:rPr>
              <a:t> 64, no. 2 (Fall 2015): 360-383.</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Benoit III, Edward and Ana </a:t>
            </a:r>
            <a:r>
              <a:rPr lang="en-US" sz="1600" dirty="0" err="1">
                <a:solidFill>
                  <a:schemeClr val="accent6">
                    <a:lumMod val="20000"/>
                    <a:lumOff val="80000"/>
                  </a:schemeClr>
                </a:solidFill>
                <a:latin typeface="Garamond" panose="02020404030301010803" pitchFamily="18" charset="0"/>
              </a:rPr>
              <a:t>Roeschley</a:t>
            </a:r>
            <a:r>
              <a:rPr lang="en-US" sz="1600" dirty="0">
                <a:solidFill>
                  <a:schemeClr val="accent6">
                    <a:lumMod val="20000"/>
                    <a:lumOff val="80000"/>
                  </a:schemeClr>
                </a:solidFill>
                <a:latin typeface="Garamond" panose="02020404030301010803" pitchFamily="18" charset="0"/>
              </a:rPr>
              <a:t>. “Degrees of Mediation: A Review of the Intersectionality between Community and Participatory Archives.” 		In </a:t>
            </a:r>
            <a:r>
              <a:rPr lang="en-US" sz="1600" i="1" dirty="0">
                <a:solidFill>
                  <a:schemeClr val="accent6">
                    <a:lumMod val="20000"/>
                    <a:lumOff val="80000"/>
                  </a:schemeClr>
                </a:solidFill>
                <a:latin typeface="Garamond" panose="02020404030301010803" pitchFamily="18" charset="0"/>
              </a:rPr>
              <a:t>Participatory Archives: Theory and Practice</a:t>
            </a:r>
            <a:r>
              <a:rPr lang="en-US" sz="1600" dirty="0">
                <a:solidFill>
                  <a:schemeClr val="accent6">
                    <a:lumMod val="20000"/>
                    <a:lumOff val="80000"/>
                  </a:schemeClr>
                </a:solidFill>
                <a:latin typeface="Garamond" panose="02020404030301010803" pitchFamily="18" charset="0"/>
              </a:rPr>
              <a:t>, edited by Edward Benoit III and Alexandra </a:t>
            </a:r>
            <a:r>
              <a:rPr lang="en-US" sz="1600" dirty="0" err="1">
                <a:solidFill>
                  <a:schemeClr val="accent6">
                    <a:lumMod val="20000"/>
                    <a:lumOff val="80000"/>
                  </a:schemeClr>
                </a:solidFill>
                <a:latin typeface="Garamond" panose="02020404030301010803" pitchFamily="18" charset="0"/>
              </a:rPr>
              <a:t>Evaleigh</a:t>
            </a:r>
            <a:r>
              <a:rPr lang="en-US" sz="1600" dirty="0">
                <a:solidFill>
                  <a:schemeClr val="accent6">
                    <a:lumMod val="20000"/>
                    <a:lumOff val="80000"/>
                  </a:schemeClr>
                </a:solidFill>
                <a:latin typeface="Garamond" panose="02020404030301010803" pitchFamily="18" charset="0"/>
              </a:rPr>
              <a:t>, Facet Publishing, 2020, 139-149.</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Caswell, Michelle. “Seeing Yourself in History: Community Archives and the Fight Against Symbolic Annihilation.” </a:t>
            </a:r>
            <a:r>
              <a:rPr lang="en-US" sz="1600" i="1" dirty="0">
                <a:solidFill>
                  <a:schemeClr val="accent6">
                    <a:lumMod val="20000"/>
                    <a:lumOff val="80000"/>
                  </a:schemeClr>
                </a:solidFill>
                <a:latin typeface="Garamond" panose="02020404030301010803" pitchFamily="18" charset="0"/>
              </a:rPr>
              <a:t>The Public Historian</a:t>
            </a:r>
            <a:r>
              <a:rPr lang="en-US" sz="1600" dirty="0">
                <a:solidFill>
                  <a:schemeClr val="accent6">
                    <a:lumMod val="20000"/>
                    <a:lumOff val="80000"/>
                  </a:schemeClr>
                </a:solidFill>
                <a:latin typeface="Garamond" panose="02020404030301010803" pitchFamily="18" charset="0"/>
              </a:rPr>
              <a:t> 36, no. 4 			(November 2014): 26-37.</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Caswell, Michelle and </a:t>
            </a:r>
            <a:r>
              <a:rPr lang="en-US" sz="1600" dirty="0" err="1">
                <a:solidFill>
                  <a:schemeClr val="accent6">
                    <a:lumMod val="20000"/>
                    <a:lumOff val="80000"/>
                  </a:schemeClr>
                </a:solidFill>
                <a:latin typeface="Garamond" panose="02020404030301010803" pitchFamily="18" charset="0"/>
              </a:rPr>
              <a:t>Samip</a:t>
            </a:r>
            <a:r>
              <a:rPr lang="en-US" sz="1600" dirty="0">
                <a:solidFill>
                  <a:schemeClr val="accent6">
                    <a:lumMod val="20000"/>
                    <a:lumOff val="80000"/>
                  </a:schemeClr>
                </a:solidFill>
                <a:latin typeface="Garamond" panose="02020404030301010803" pitchFamily="18" charset="0"/>
              </a:rPr>
              <a:t> Mallick. “Collecting the easy missed stories: digital participatory microhistory and the South Asian American Digital 			Archive.” </a:t>
            </a:r>
            <a:r>
              <a:rPr lang="en-US" sz="1600" i="1" dirty="0">
                <a:solidFill>
                  <a:schemeClr val="accent6">
                    <a:lumMod val="20000"/>
                    <a:lumOff val="80000"/>
                  </a:schemeClr>
                </a:solidFill>
                <a:latin typeface="Garamond" panose="02020404030301010803" pitchFamily="18" charset="0"/>
              </a:rPr>
              <a:t>Archives and Manuscripts</a:t>
            </a:r>
            <a:r>
              <a:rPr lang="en-US" sz="1600" dirty="0">
                <a:solidFill>
                  <a:schemeClr val="accent6">
                    <a:lumMod val="20000"/>
                    <a:lumOff val="80000"/>
                  </a:schemeClr>
                </a:solidFill>
                <a:latin typeface="Garamond" panose="02020404030301010803" pitchFamily="18" charset="0"/>
              </a:rPr>
              <a:t> (March 2014): 1-14.</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Douglas, Jessica. “Documenting a Social Movement in Real Time: The Preserve the Baltimore Uprising Archive Project.” In </a:t>
            </a:r>
            <a:r>
              <a:rPr lang="en-US" sz="1600" i="1" dirty="0">
                <a:solidFill>
                  <a:schemeClr val="accent6">
                    <a:lumMod val="20000"/>
                    <a:lumOff val="80000"/>
                  </a:schemeClr>
                </a:solidFill>
                <a:latin typeface="Garamond" panose="02020404030301010803" pitchFamily="18" charset="0"/>
              </a:rPr>
              <a:t>Participatory Archives: 			Theory and Practice</a:t>
            </a:r>
            <a:r>
              <a:rPr lang="en-US" sz="1600" dirty="0">
                <a:solidFill>
                  <a:schemeClr val="accent6">
                    <a:lumMod val="20000"/>
                    <a:lumOff val="80000"/>
                  </a:schemeClr>
                </a:solidFill>
                <a:latin typeface="Garamond" panose="02020404030301010803" pitchFamily="18" charset="0"/>
              </a:rPr>
              <a:t>, edited by Edward Benoit III and Alexandra </a:t>
            </a:r>
            <a:r>
              <a:rPr lang="en-US" sz="1600" dirty="0" err="1">
                <a:solidFill>
                  <a:schemeClr val="accent6">
                    <a:lumMod val="20000"/>
                    <a:lumOff val="80000"/>
                  </a:schemeClr>
                </a:solidFill>
                <a:latin typeface="Garamond" panose="02020404030301010803" pitchFamily="18" charset="0"/>
              </a:rPr>
              <a:t>Evaleigh</a:t>
            </a:r>
            <a:r>
              <a:rPr lang="en-US" sz="1600" dirty="0">
                <a:solidFill>
                  <a:schemeClr val="accent6">
                    <a:lumMod val="20000"/>
                    <a:lumOff val="80000"/>
                  </a:schemeClr>
                </a:solidFill>
                <a:latin typeface="Garamond" panose="02020404030301010803" pitchFamily="18" charset="0"/>
              </a:rPr>
              <a:t>, Facet Publishing, 2020, 169-177.</a:t>
            </a:r>
          </a:p>
          <a:p>
            <a:pPr>
              <a:buClr>
                <a:schemeClr val="accent6">
                  <a:lumMod val="60000"/>
                  <a:lumOff val="40000"/>
                </a:schemeClr>
              </a:buClr>
              <a:buFont typeface="Wingdings" pitchFamily="2" charset="2"/>
              <a:buChar char="Ø"/>
            </a:pPr>
            <a:r>
              <a:rPr lang="en-US" sz="1600" dirty="0" err="1">
                <a:solidFill>
                  <a:schemeClr val="accent6">
                    <a:lumMod val="20000"/>
                    <a:lumOff val="80000"/>
                  </a:schemeClr>
                </a:solidFill>
                <a:latin typeface="Garamond" panose="02020404030301010803" pitchFamily="18" charset="0"/>
              </a:rPr>
              <a:t>Flinn</a:t>
            </a:r>
            <a:r>
              <a:rPr lang="en-US" sz="1600" dirty="0">
                <a:solidFill>
                  <a:schemeClr val="accent6">
                    <a:lumMod val="20000"/>
                    <a:lumOff val="80000"/>
                  </a:schemeClr>
                </a:solidFill>
                <a:latin typeface="Garamond" panose="02020404030301010803" pitchFamily="18" charset="0"/>
              </a:rPr>
              <a:t>, Andrew. “Community Histories, Community Archives: Some Opportunities and Challenges.” </a:t>
            </a:r>
            <a:r>
              <a:rPr lang="en-US" sz="1600" i="1" dirty="0">
                <a:solidFill>
                  <a:schemeClr val="accent6">
                    <a:lumMod val="20000"/>
                    <a:lumOff val="80000"/>
                  </a:schemeClr>
                </a:solidFill>
                <a:latin typeface="Garamond" panose="02020404030301010803" pitchFamily="18" charset="0"/>
              </a:rPr>
              <a:t>Journal of the Society of Archivists</a:t>
            </a:r>
            <a:r>
              <a:rPr lang="en-US" sz="1600" dirty="0">
                <a:solidFill>
                  <a:schemeClr val="accent6">
                    <a:lumMod val="20000"/>
                    <a:lumOff val="80000"/>
                  </a:schemeClr>
                </a:solidFill>
                <a:latin typeface="Garamond" panose="02020404030301010803" pitchFamily="18" charset="0"/>
              </a:rPr>
              <a:t>, 28, no. 2 			(October 2007): 151-176.</a:t>
            </a:r>
          </a:p>
          <a:p>
            <a:pPr>
              <a:buClr>
                <a:schemeClr val="accent6">
                  <a:lumMod val="60000"/>
                  <a:lumOff val="40000"/>
                </a:schemeClr>
              </a:buClr>
              <a:buFont typeface="Wingdings" pitchFamily="2" charset="2"/>
              <a:buChar char="Ø"/>
            </a:pPr>
            <a:r>
              <a:rPr lang="en-US" sz="1600" dirty="0" err="1">
                <a:solidFill>
                  <a:schemeClr val="accent6">
                    <a:lumMod val="20000"/>
                    <a:lumOff val="80000"/>
                  </a:schemeClr>
                </a:solidFill>
                <a:latin typeface="Garamond" panose="02020404030301010803" pitchFamily="18" charset="0"/>
              </a:rPr>
              <a:t>Flinn</a:t>
            </a:r>
            <a:r>
              <a:rPr lang="en-US" sz="1600" dirty="0">
                <a:solidFill>
                  <a:schemeClr val="accent6">
                    <a:lumMod val="20000"/>
                    <a:lumOff val="80000"/>
                  </a:schemeClr>
                </a:solidFill>
                <a:latin typeface="Garamond" panose="02020404030301010803" pitchFamily="18" charset="0"/>
              </a:rPr>
              <a:t>, Andrew and Anna Sexton. “Activist Participatory Communities in Archival Contexts: Theoretical Perspectives.” In </a:t>
            </a:r>
            <a:r>
              <a:rPr lang="en-US" sz="1600" i="1" dirty="0">
                <a:solidFill>
                  <a:schemeClr val="accent6">
                    <a:lumMod val="20000"/>
                    <a:lumOff val="80000"/>
                  </a:schemeClr>
                </a:solidFill>
                <a:latin typeface="Garamond" panose="02020404030301010803" pitchFamily="18" charset="0"/>
              </a:rPr>
              <a:t>Participatory Archives: Theory 		and Practice</a:t>
            </a:r>
            <a:r>
              <a:rPr lang="en-US" sz="1600" dirty="0">
                <a:solidFill>
                  <a:schemeClr val="accent6">
                    <a:lumMod val="20000"/>
                    <a:lumOff val="80000"/>
                  </a:schemeClr>
                </a:solidFill>
                <a:latin typeface="Garamond" panose="02020404030301010803" pitchFamily="18" charset="0"/>
              </a:rPr>
              <a:t>, edited by Edward Benoit III and Alexandra </a:t>
            </a:r>
            <a:r>
              <a:rPr lang="en-US" sz="1600" dirty="0" err="1">
                <a:solidFill>
                  <a:schemeClr val="accent6">
                    <a:lumMod val="20000"/>
                    <a:lumOff val="80000"/>
                  </a:schemeClr>
                </a:solidFill>
                <a:latin typeface="Garamond" panose="02020404030301010803" pitchFamily="18" charset="0"/>
              </a:rPr>
              <a:t>Evaleigh</a:t>
            </a:r>
            <a:r>
              <a:rPr lang="en-US" sz="1600" dirty="0">
                <a:solidFill>
                  <a:schemeClr val="accent6">
                    <a:lumMod val="20000"/>
                    <a:lumOff val="80000"/>
                  </a:schemeClr>
                </a:solidFill>
                <a:latin typeface="Garamond" panose="02020404030301010803" pitchFamily="18" charset="0"/>
              </a:rPr>
              <a:t>, Facet Publishing, 2020, 150-168.</a:t>
            </a:r>
          </a:p>
          <a:p>
            <a:pPr>
              <a:buClr>
                <a:schemeClr val="accent6">
                  <a:lumMod val="60000"/>
                  <a:lumOff val="40000"/>
                </a:schemeClr>
              </a:buClr>
              <a:buFont typeface="Wingdings" pitchFamily="2" charset="2"/>
              <a:buChar char="Ø"/>
            </a:pPr>
            <a:r>
              <a:rPr lang="en-US" sz="1600" dirty="0" err="1">
                <a:solidFill>
                  <a:schemeClr val="accent6">
                    <a:lumMod val="20000"/>
                    <a:lumOff val="80000"/>
                  </a:schemeClr>
                </a:solidFill>
                <a:latin typeface="Garamond" panose="02020404030301010803" pitchFamily="18" charset="0"/>
              </a:rPr>
              <a:t>Huvila</a:t>
            </a:r>
            <a:r>
              <a:rPr lang="en-US" sz="1600" dirty="0">
                <a:solidFill>
                  <a:schemeClr val="accent6">
                    <a:lumMod val="20000"/>
                    <a:lumOff val="80000"/>
                  </a:schemeClr>
                </a:solidFill>
                <a:latin typeface="Garamond" panose="02020404030301010803" pitchFamily="18" charset="0"/>
              </a:rPr>
              <a:t>, </a:t>
            </a:r>
            <a:r>
              <a:rPr lang="en-US" sz="1600" dirty="0" err="1">
                <a:solidFill>
                  <a:schemeClr val="accent6">
                    <a:lumMod val="20000"/>
                    <a:lumOff val="80000"/>
                  </a:schemeClr>
                </a:solidFill>
                <a:latin typeface="Garamond" panose="02020404030301010803" pitchFamily="18" charset="0"/>
              </a:rPr>
              <a:t>Isto</a:t>
            </a:r>
            <a:r>
              <a:rPr lang="en-US" sz="1600" dirty="0">
                <a:solidFill>
                  <a:schemeClr val="accent6">
                    <a:lumMod val="20000"/>
                    <a:lumOff val="80000"/>
                  </a:schemeClr>
                </a:solidFill>
                <a:latin typeface="Garamond" panose="02020404030301010803" pitchFamily="18" charset="0"/>
              </a:rPr>
              <a:t>. “Participatory archive: towards </a:t>
            </a:r>
            <a:r>
              <a:rPr lang="en-US" sz="1600" dirty="0" err="1">
                <a:solidFill>
                  <a:schemeClr val="accent6">
                    <a:lumMod val="20000"/>
                    <a:lumOff val="80000"/>
                  </a:schemeClr>
                </a:solidFill>
                <a:latin typeface="Garamond" panose="02020404030301010803" pitchFamily="18" charset="0"/>
              </a:rPr>
              <a:t>decentralised</a:t>
            </a:r>
            <a:r>
              <a:rPr lang="en-US" sz="1600" dirty="0">
                <a:solidFill>
                  <a:schemeClr val="accent6">
                    <a:lumMod val="20000"/>
                    <a:lumOff val="80000"/>
                  </a:schemeClr>
                </a:solidFill>
                <a:latin typeface="Garamond" panose="02020404030301010803" pitchFamily="18" charset="0"/>
              </a:rPr>
              <a:t> curation, radical user orientation, and broader </a:t>
            </a:r>
            <a:r>
              <a:rPr lang="en-US" sz="1600" dirty="0" err="1">
                <a:solidFill>
                  <a:schemeClr val="accent6">
                    <a:lumMod val="20000"/>
                    <a:lumOff val="80000"/>
                  </a:schemeClr>
                </a:solidFill>
                <a:latin typeface="Garamond" panose="02020404030301010803" pitchFamily="18" charset="0"/>
              </a:rPr>
              <a:t>contextualisation</a:t>
            </a:r>
            <a:r>
              <a:rPr lang="en-US" sz="1600" dirty="0">
                <a:solidFill>
                  <a:schemeClr val="accent6">
                    <a:lumMod val="20000"/>
                    <a:lumOff val="80000"/>
                  </a:schemeClr>
                </a:solidFill>
                <a:latin typeface="Garamond" panose="02020404030301010803" pitchFamily="18" charset="0"/>
              </a:rPr>
              <a:t> of records management.” 		</a:t>
            </a:r>
            <a:r>
              <a:rPr lang="en-US" sz="1600" i="1" dirty="0">
                <a:solidFill>
                  <a:schemeClr val="accent6">
                    <a:lumMod val="20000"/>
                    <a:lumOff val="80000"/>
                  </a:schemeClr>
                </a:solidFill>
                <a:latin typeface="Garamond" panose="02020404030301010803" pitchFamily="18" charset="0"/>
              </a:rPr>
              <a:t>Archival Science</a:t>
            </a:r>
            <a:r>
              <a:rPr lang="en-US" sz="1600" dirty="0">
                <a:solidFill>
                  <a:schemeClr val="accent6">
                    <a:lumMod val="20000"/>
                    <a:lumOff val="80000"/>
                  </a:schemeClr>
                </a:solidFill>
                <a:latin typeface="Garamond" panose="02020404030301010803" pitchFamily="18" charset="0"/>
              </a:rPr>
              <a:t> 8 (September 2008): 15-36.</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Niblett, Hannah and Jennifer Vickers. “Community Partnerships and Collection Development in the Legacy of Ahmed </a:t>
            </a:r>
            <a:r>
              <a:rPr lang="en-US" sz="1600" dirty="0" err="1">
                <a:solidFill>
                  <a:schemeClr val="accent6">
                    <a:lumMod val="20000"/>
                    <a:lumOff val="80000"/>
                  </a:schemeClr>
                </a:solidFill>
                <a:latin typeface="Garamond" panose="02020404030301010803" pitchFamily="18" charset="0"/>
              </a:rPr>
              <a:t>Projet</a:t>
            </a:r>
            <a:r>
              <a:rPr lang="en-US" sz="1600" dirty="0">
                <a:solidFill>
                  <a:schemeClr val="accent6">
                    <a:lumMod val="20000"/>
                    <a:lumOff val="80000"/>
                  </a:schemeClr>
                </a:solidFill>
                <a:latin typeface="Garamond" panose="02020404030301010803" pitchFamily="18" charset="0"/>
              </a:rPr>
              <a:t>.” In </a:t>
            </a:r>
            <a:r>
              <a:rPr lang="en-US" sz="1600" i="1" dirty="0">
                <a:solidFill>
                  <a:schemeClr val="accent6">
                    <a:lumMod val="20000"/>
                    <a:lumOff val="80000"/>
                  </a:schemeClr>
                </a:solidFill>
                <a:latin typeface="Garamond" panose="02020404030301010803" pitchFamily="18" charset="0"/>
              </a:rPr>
              <a:t>Participatory Archives: Theory and Practice</a:t>
            </a:r>
            <a:r>
              <a:rPr lang="en-US" sz="1600" dirty="0">
                <a:solidFill>
                  <a:schemeClr val="accent6">
                    <a:lumMod val="20000"/>
                    <a:lumOff val="80000"/>
                  </a:schemeClr>
                </a:solidFill>
                <a:latin typeface="Garamond" panose="02020404030301010803" pitchFamily="18" charset="0"/>
              </a:rPr>
              <a:t>, edited by Edward Benoit III and Alexandra </a:t>
            </a:r>
            <a:r>
              <a:rPr lang="en-US" sz="1600" dirty="0" err="1">
                <a:solidFill>
                  <a:schemeClr val="accent6">
                    <a:lumMod val="20000"/>
                    <a:lumOff val="80000"/>
                  </a:schemeClr>
                </a:solidFill>
                <a:latin typeface="Garamond" panose="02020404030301010803" pitchFamily="18" charset="0"/>
              </a:rPr>
              <a:t>Evaleigh</a:t>
            </a:r>
            <a:r>
              <a:rPr lang="en-US" sz="1600" dirty="0">
                <a:solidFill>
                  <a:schemeClr val="accent6">
                    <a:lumMod val="20000"/>
                    <a:lumOff val="80000"/>
                  </a:schemeClr>
                </a:solidFill>
                <a:latin typeface="Garamond" panose="02020404030301010803" pitchFamily="18" charset="0"/>
              </a:rPr>
              <a:t>, Facet Publishing, 2020, 178-182.</a:t>
            </a:r>
          </a:p>
        </p:txBody>
      </p:sp>
    </p:spTree>
    <p:extLst>
      <p:ext uri="{BB962C8B-B14F-4D97-AF65-F5344CB8AC3E}">
        <p14:creationId xmlns:p14="http://schemas.microsoft.com/office/powerpoint/2010/main" val="5402635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Bibliography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0" y="1296366"/>
            <a:ext cx="12192000" cy="5561634"/>
          </a:xfrm>
        </p:spPr>
        <p:txBody>
          <a:bodyPr>
            <a:normAutofit/>
          </a:bodyPr>
          <a:lstStyle/>
          <a:p>
            <a:pPr>
              <a:buClr>
                <a:schemeClr val="accent6">
                  <a:lumMod val="60000"/>
                  <a:lumOff val="40000"/>
                </a:schemeClr>
              </a:buClr>
              <a:buFont typeface="Wingdings" pitchFamily="2" charset="2"/>
              <a:buChar char="Ø"/>
            </a:pPr>
            <a:r>
              <a:rPr lang="en-US" sz="1600" dirty="0" err="1">
                <a:solidFill>
                  <a:schemeClr val="accent6">
                    <a:lumMod val="20000"/>
                    <a:lumOff val="80000"/>
                  </a:schemeClr>
                </a:solidFill>
                <a:latin typeface="Garamond" panose="02020404030301010803" pitchFamily="18" charset="0"/>
              </a:rPr>
              <a:t>Rolan</a:t>
            </a:r>
            <a:r>
              <a:rPr lang="en-US" sz="1600" dirty="0">
                <a:solidFill>
                  <a:schemeClr val="accent6">
                    <a:lumMod val="20000"/>
                    <a:lumOff val="80000"/>
                  </a:schemeClr>
                </a:solidFill>
                <a:latin typeface="Garamond" panose="02020404030301010803" pitchFamily="18" charset="0"/>
              </a:rPr>
              <a:t>, Gregory. “Agency in the archive: a model for participatory recordkeeping.” </a:t>
            </a:r>
            <a:r>
              <a:rPr lang="en-US" sz="1600" i="1" dirty="0">
                <a:solidFill>
                  <a:schemeClr val="accent6">
                    <a:lumMod val="20000"/>
                    <a:lumOff val="80000"/>
                  </a:schemeClr>
                </a:solidFill>
                <a:latin typeface="Garamond" panose="02020404030301010803" pitchFamily="18" charset="0"/>
              </a:rPr>
              <a:t>Archival Science</a:t>
            </a:r>
            <a:r>
              <a:rPr lang="en-US" sz="1600" dirty="0">
                <a:solidFill>
                  <a:schemeClr val="accent6">
                    <a:lumMod val="20000"/>
                    <a:lumOff val="80000"/>
                  </a:schemeClr>
                </a:solidFill>
                <a:latin typeface="Garamond" panose="02020404030301010803" pitchFamily="18" charset="0"/>
              </a:rPr>
              <a:t> 17 (July 2017): 195-225.</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Smith, Kevin G. “Negotiating Community Literacy Practice: Public Memory Work and the Boston Marathon Bombing Digital Archive.” </a:t>
            </a:r>
            <a:r>
              <a:rPr lang="en-US" sz="1600" i="1" dirty="0">
                <a:solidFill>
                  <a:schemeClr val="accent6">
                    <a:lumMod val="20000"/>
                    <a:lumOff val="80000"/>
                  </a:schemeClr>
                </a:solidFill>
                <a:latin typeface="Garamond" panose="02020404030301010803" pitchFamily="18" charset="0"/>
              </a:rPr>
              <a:t>Computers 			and Composition</a:t>
            </a:r>
            <a:r>
              <a:rPr lang="en-US" sz="1600" dirty="0">
                <a:solidFill>
                  <a:schemeClr val="accent6">
                    <a:lumMod val="20000"/>
                    <a:lumOff val="80000"/>
                  </a:schemeClr>
                </a:solidFill>
                <a:latin typeface="Garamond" panose="02020404030301010803" pitchFamily="18" charset="0"/>
              </a:rPr>
              <a:t> 40 (April 2016): 115-130.</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“Unite the Right” Rally and Community Response finding aid, Albert and Shirley Small Special Collections Library, University of Virginia Library, 			</a:t>
            </a:r>
            <a:r>
              <a:rPr lang="en-US" sz="1600" u="sng" dirty="0">
                <a:solidFill>
                  <a:schemeClr val="accent6">
                    <a:lumMod val="20000"/>
                    <a:lumOff val="80000"/>
                  </a:schemeClr>
                </a:solidFill>
                <a:latin typeface="Garamond" panose="02020404030301010803" pitchFamily="18" charset="0"/>
                <a:hlinkClick r:id="rId2">
                  <a:extLst>
                    <a:ext uri="{A12FA001-AC4F-418D-AE19-62706E023703}">
                      <ahyp:hlinkClr xmlns:ahyp="http://schemas.microsoft.com/office/drawing/2018/hyperlinkcolor" val="tx"/>
                    </a:ext>
                  </a:extLst>
                </a:hlinkClick>
              </a:rPr>
              <a:t>https://archives.lib.virginia.edu/repositories/3/resources/754</a:t>
            </a:r>
            <a:r>
              <a:rPr lang="en-US" sz="1600" dirty="0">
                <a:solidFill>
                  <a:schemeClr val="accent6">
                    <a:lumMod val="20000"/>
                    <a:lumOff val="80000"/>
                  </a:schemeClr>
                </a:solidFill>
                <a:latin typeface="Garamond" panose="02020404030301010803" pitchFamily="18" charset="0"/>
              </a:rPr>
              <a:t>.</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“Unite the Right” Rally and Community Response digital collecting website, University of Virginia Library, 									</a:t>
            </a:r>
            <a:r>
              <a:rPr lang="en-US" sz="1600" u="sng" dirty="0">
                <a:solidFill>
                  <a:schemeClr val="accent6">
                    <a:lumMod val="20000"/>
                    <a:lumOff val="80000"/>
                  </a:schemeClr>
                </a:solidFill>
                <a:latin typeface="Garamond" panose="02020404030301010803" pitchFamily="18" charset="0"/>
                <a:hlinkClick r:id="rId3">
                  <a:extLst>
                    <a:ext uri="{A12FA001-AC4F-418D-AE19-62706E023703}">
                      <ahyp:hlinkClr xmlns:ahyp="http://schemas.microsoft.com/office/drawing/2018/hyperlinkcolor" val="tx"/>
                    </a:ext>
                  </a:extLst>
                </a:hlinkClick>
              </a:rPr>
              <a:t>http://digitalcollecting.lib.virginia.edu/rally/contribution</a:t>
            </a:r>
            <a:r>
              <a:rPr lang="en-US" sz="1600" dirty="0">
                <a:solidFill>
                  <a:schemeClr val="accent6">
                    <a:lumMod val="20000"/>
                    <a:lumOff val="80000"/>
                  </a:schemeClr>
                </a:solidFill>
                <a:latin typeface="Garamond" panose="02020404030301010803" pitchFamily="18" charset="0"/>
              </a:rPr>
              <a:t>.</a:t>
            </a:r>
          </a:p>
          <a:p>
            <a:pPr>
              <a:buClr>
                <a:schemeClr val="accent6">
                  <a:lumMod val="60000"/>
                  <a:lumOff val="40000"/>
                </a:schemeClr>
              </a:buClr>
              <a:buFont typeface="Wingdings" pitchFamily="2" charset="2"/>
              <a:buChar char="Ø"/>
            </a:pPr>
            <a:r>
              <a:rPr lang="en-US" sz="1600" dirty="0">
                <a:solidFill>
                  <a:schemeClr val="accent6">
                    <a:lumMod val="20000"/>
                    <a:lumOff val="80000"/>
                  </a:schemeClr>
                </a:solidFill>
                <a:latin typeface="Garamond" panose="02020404030301010803" pitchFamily="18" charset="0"/>
              </a:rPr>
              <a:t>University of Virginia Library. “Digital Collecting Emergency Response Team” (institutional documents). University of Virginia Library Confluence 		Website. University of Virginia, Last modified November 26, 2018.</a:t>
            </a:r>
          </a:p>
        </p:txBody>
      </p:sp>
    </p:spTree>
    <p:extLst>
      <p:ext uri="{BB962C8B-B14F-4D97-AF65-F5344CB8AC3E}">
        <p14:creationId xmlns:p14="http://schemas.microsoft.com/office/powerpoint/2010/main" val="3096363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2676653"/>
            <a:ext cx="12192000" cy="1400530"/>
          </a:xfrm>
        </p:spPr>
        <p:txBody>
          <a:bodyPr/>
          <a:lstStyle/>
          <a:p>
            <a:pPr algn="ctr"/>
            <a:r>
              <a:rPr lang="en-US" sz="5400" u="sng" dirty="0">
                <a:solidFill>
                  <a:schemeClr val="accent1">
                    <a:lumMod val="40000"/>
                    <a:lumOff val="60000"/>
                  </a:schemeClr>
                </a:solidFill>
                <a:latin typeface="Garamond" panose="02020404030301010803" pitchFamily="18" charset="0"/>
              </a:rPr>
              <a:t>										Questions											</a:t>
            </a:r>
          </a:p>
        </p:txBody>
      </p:sp>
      <p:sp>
        <p:nvSpPr>
          <p:cNvPr id="4" name="TextBox 3">
            <a:extLst>
              <a:ext uri="{FF2B5EF4-FFF2-40B4-BE49-F238E27FC236}">
                <a16:creationId xmlns:a16="http://schemas.microsoft.com/office/drawing/2014/main" id="{CB00FB96-E495-D349-B976-B78E31BADEA8}"/>
              </a:ext>
            </a:extLst>
          </p:cNvPr>
          <p:cNvSpPr txBox="1"/>
          <p:nvPr/>
        </p:nvSpPr>
        <p:spPr>
          <a:xfrm>
            <a:off x="1379316" y="4077183"/>
            <a:ext cx="9433367" cy="1938992"/>
          </a:xfrm>
          <a:prstGeom prst="rect">
            <a:avLst/>
          </a:prstGeom>
          <a:noFill/>
        </p:spPr>
        <p:txBody>
          <a:bodyPr wrap="square" rtlCol="0">
            <a:spAutoFit/>
          </a:bodyPr>
          <a:lstStyle/>
          <a:p>
            <a:pPr algn="ctr"/>
            <a:r>
              <a:rPr lang="en-US" sz="2400" dirty="0">
                <a:solidFill>
                  <a:schemeClr val="accent6">
                    <a:lumMod val="40000"/>
                    <a:lumOff val="60000"/>
                  </a:schemeClr>
                </a:solidFill>
                <a:latin typeface="Garamond" panose="02020404030301010803" pitchFamily="18" charset="0"/>
              </a:rPr>
              <a:t>Contact: </a:t>
            </a:r>
          </a:p>
          <a:p>
            <a:pPr algn="ctr"/>
            <a:r>
              <a:rPr lang="en-US" sz="2400" dirty="0">
                <a:solidFill>
                  <a:schemeClr val="accent6">
                    <a:lumMod val="40000"/>
                    <a:lumOff val="60000"/>
                  </a:schemeClr>
                </a:solidFill>
                <a:latin typeface="Garamond" panose="02020404030301010803" pitchFamily="18" charset="0"/>
              </a:rPr>
              <a:t>Joseph Azizi</a:t>
            </a:r>
          </a:p>
          <a:p>
            <a:pPr algn="ctr"/>
            <a:r>
              <a:rPr lang="en-US" sz="2400" dirty="0">
                <a:solidFill>
                  <a:schemeClr val="accent6">
                    <a:lumMod val="40000"/>
                    <a:lumOff val="60000"/>
                  </a:schemeClr>
                </a:solidFill>
                <a:latin typeface="Garamond" panose="02020404030301010803" pitchFamily="18" charset="0"/>
              </a:rPr>
              <a:t>Albert and Shirley Small</a:t>
            </a:r>
          </a:p>
          <a:p>
            <a:pPr algn="ctr"/>
            <a:r>
              <a:rPr lang="en-US" sz="2400" dirty="0">
                <a:solidFill>
                  <a:schemeClr val="accent6">
                    <a:lumMod val="40000"/>
                    <a:lumOff val="60000"/>
                  </a:schemeClr>
                </a:solidFill>
                <a:latin typeface="Garamond" panose="02020404030301010803" pitchFamily="18" charset="0"/>
              </a:rPr>
              <a:t>Special Collections Library</a:t>
            </a:r>
          </a:p>
          <a:p>
            <a:pPr algn="ctr"/>
            <a:r>
              <a:rPr lang="en-US" sz="2400" dirty="0">
                <a:solidFill>
                  <a:schemeClr val="accent6">
                    <a:lumMod val="40000"/>
                    <a:lumOff val="60000"/>
                  </a:schemeClr>
                </a:solidFill>
                <a:latin typeface="Garamond" panose="02020404030301010803" pitchFamily="18" charset="0"/>
                <a:hlinkClick r:id="rId2">
                  <a:extLst>
                    <a:ext uri="{A12FA001-AC4F-418D-AE19-62706E023703}">
                      <ahyp:hlinkClr xmlns:ahyp="http://schemas.microsoft.com/office/drawing/2018/hyperlinkcolor" val="tx"/>
                    </a:ext>
                  </a:extLst>
                </a:hlinkClick>
              </a:rPr>
              <a:t>ja3nu@virginia.edu</a:t>
            </a:r>
            <a:r>
              <a:rPr lang="en-US" sz="2400" dirty="0">
                <a:solidFill>
                  <a:schemeClr val="accent6">
                    <a:lumMod val="40000"/>
                    <a:lumOff val="60000"/>
                  </a:schemeClr>
                </a:solidFill>
                <a:latin typeface="Garamond" panose="02020404030301010803" pitchFamily="18" charset="0"/>
              </a:rPr>
              <a:t> </a:t>
            </a:r>
          </a:p>
        </p:txBody>
      </p:sp>
    </p:spTree>
    <p:extLst>
      <p:ext uri="{BB962C8B-B14F-4D97-AF65-F5344CB8AC3E}">
        <p14:creationId xmlns:p14="http://schemas.microsoft.com/office/powerpoint/2010/main" val="90232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DB022-41C2-9047-83BE-15F27F8E6C7D}"/>
              </a:ext>
            </a:extLst>
          </p:cNvPr>
          <p:cNvSpPr>
            <a:spLocks noGrp="1"/>
          </p:cNvSpPr>
          <p:nvPr>
            <p:ph type="title"/>
          </p:nvPr>
        </p:nvSpPr>
        <p:spPr>
          <a:xfrm>
            <a:off x="866030" y="2802379"/>
            <a:ext cx="9678507" cy="1400530"/>
          </a:xfrm>
        </p:spPr>
        <p:txBody>
          <a:bodyPr/>
          <a:lstStyle/>
          <a:p>
            <a:pPr algn="ctr"/>
            <a:r>
              <a:rPr lang="en-US" sz="6600" u="sng" dirty="0">
                <a:solidFill>
                  <a:schemeClr val="accent1">
                    <a:lumMod val="40000"/>
                    <a:lumOff val="60000"/>
                  </a:schemeClr>
                </a:solidFill>
                <a:latin typeface="Garamond" panose="02020404030301010803" pitchFamily="18" charset="0"/>
              </a:rPr>
              <a:t>Collection Contents</a:t>
            </a:r>
            <a:endParaRPr lang="en-US" sz="6600" dirty="0"/>
          </a:p>
        </p:txBody>
      </p:sp>
    </p:spTree>
    <p:extLst>
      <p:ext uri="{BB962C8B-B14F-4D97-AF65-F5344CB8AC3E}">
        <p14:creationId xmlns:p14="http://schemas.microsoft.com/office/powerpoint/2010/main" val="2165737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DD310-3A4B-084B-9055-8BF641A0D571}"/>
              </a:ext>
            </a:extLst>
          </p:cNvPr>
          <p:cNvSpPr>
            <a:spLocks noGrp="1"/>
          </p:cNvSpPr>
          <p:nvPr>
            <p:ph type="title"/>
          </p:nvPr>
        </p:nvSpPr>
        <p:spPr>
          <a:xfrm>
            <a:off x="0" y="452718"/>
            <a:ext cx="11317289" cy="1109864"/>
          </a:xfrm>
        </p:spPr>
        <p:txBody>
          <a:bodyPr/>
          <a:lstStyle/>
          <a:p>
            <a:r>
              <a:rPr lang="en-US" sz="5400" u="sng" dirty="0">
                <a:solidFill>
                  <a:schemeClr val="accent1">
                    <a:lumMod val="40000"/>
                    <a:lumOff val="60000"/>
                  </a:schemeClr>
                </a:solidFill>
                <a:latin typeface="Garamond" panose="02020404030301010803" pitchFamily="18" charset="0"/>
              </a:rPr>
              <a:t>Collection Contents											</a:t>
            </a:r>
            <a:endParaRPr lang="en-US" sz="1800" u="sng" dirty="0">
              <a:solidFill>
                <a:schemeClr val="accent1">
                  <a:lumMod val="40000"/>
                  <a:lumOff val="60000"/>
                </a:schemeClr>
              </a:solidFill>
            </a:endParaRPr>
          </a:p>
        </p:txBody>
      </p:sp>
      <p:sp>
        <p:nvSpPr>
          <p:cNvPr id="3" name="Content Placeholder 2">
            <a:extLst>
              <a:ext uri="{FF2B5EF4-FFF2-40B4-BE49-F238E27FC236}">
                <a16:creationId xmlns:a16="http://schemas.microsoft.com/office/drawing/2014/main" id="{CF89BB42-6BF0-E240-BD87-23902C053665}"/>
              </a:ext>
            </a:extLst>
          </p:cNvPr>
          <p:cNvSpPr>
            <a:spLocks noGrp="1"/>
          </p:cNvSpPr>
          <p:nvPr>
            <p:ph idx="1"/>
          </p:nvPr>
        </p:nvSpPr>
        <p:spPr>
          <a:xfrm>
            <a:off x="729343" y="2199191"/>
            <a:ext cx="11234057" cy="4352080"/>
          </a:xfrm>
        </p:spPr>
        <p:txBody>
          <a:bodyPr>
            <a:normAutofit/>
          </a:bodyPr>
          <a:lstStyle/>
          <a:p>
            <a:pPr lvl="1">
              <a:buClr>
                <a:schemeClr val="accent6">
                  <a:lumMod val="60000"/>
                  <a:lumOff val="40000"/>
                </a:schemeClr>
              </a:buClr>
              <a:buFont typeface="Wingdings" pitchFamily="2" charset="2"/>
              <a:buChar char="Ø"/>
            </a:pPr>
            <a:r>
              <a:rPr lang="en-US" sz="2800" dirty="0">
                <a:solidFill>
                  <a:schemeClr val="accent6">
                    <a:lumMod val="20000"/>
                    <a:lumOff val="80000"/>
                  </a:schemeClr>
                </a:solidFill>
                <a:latin typeface="Garamond" panose="02020404030301010803" pitchFamily="18" charset="0"/>
              </a:rPr>
              <a:t>Chronological arrangement, first</a:t>
            </a:r>
          </a:p>
          <a:p>
            <a:pPr lvl="1">
              <a:buClr>
                <a:schemeClr val="accent6">
                  <a:lumMod val="60000"/>
                  <a:lumOff val="40000"/>
                </a:schemeClr>
              </a:buClr>
              <a:buFont typeface="Wingdings" pitchFamily="2" charset="2"/>
              <a:buChar char="Ø"/>
            </a:pPr>
            <a:r>
              <a:rPr lang="en-US" sz="2800" dirty="0">
                <a:solidFill>
                  <a:schemeClr val="accent6">
                    <a:lumMod val="20000"/>
                    <a:lumOff val="80000"/>
                  </a:schemeClr>
                </a:solidFill>
                <a:latin typeface="Garamond" panose="02020404030301010803" pitchFamily="18" charset="0"/>
              </a:rPr>
              <a:t>Then by type/format: correspondence, printed ephemera, artifacts, posters, etc.</a:t>
            </a: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Community gatherings</a:t>
            </a: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Viewpoints (political, social, or otherwise)</a:t>
            </a: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Educational purposes</a:t>
            </a: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Condolence and solidarity with victims and their community</a:t>
            </a: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Sympathy with ralliers, white supremacist ideals</a:t>
            </a:r>
          </a:p>
          <a:p>
            <a:endParaRPr lang="en-US" dirty="0"/>
          </a:p>
        </p:txBody>
      </p:sp>
      <p:sp>
        <p:nvSpPr>
          <p:cNvPr id="5" name="TextBox 4">
            <a:extLst>
              <a:ext uri="{FF2B5EF4-FFF2-40B4-BE49-F238E27FC236}">
                <a16:creationId xmlns:a16="http://schemas.microsoft.com/office/drawing/2014/main" id="{4A754004-262D-4645-B8C6-62672F879FD9}"/>
              </a:ext>
            </a:extLst>
          </p:cNvPr>
          <p:cNvSpPr txBox="1"/>
          <p:nvPr/>
        </p:nvSpPr>
        <p:spPr>
          <a:xfrm>
            <a:off x="729343" y="1377916"/>
            <a:ext cx="9734171" cy="584775"/>
          </a:xfrm>
          <a:prstGeom prst="rect">
            <a:avLst/>
          </a:prstGeom>
          <a:noFill/>
        </p:spPr>
        <p:txBody>
          <a:bodyPr wrap="square" rtlCol="0">
            <a:spAutoFit/>
          </a:bodyPr>
          <a:lstStyle/>
          <a:p>
            <a:r>
              <a:rPr lang="en-US" sz="3200" dirty="0">
                <a:solidFill>
                  <a:schemeClr val="accent6">
                    <a:lumMod val="20000"/>
                    <a:lumOff val="80000"/>
                  </a:schemeClr>
                </a:solidFill>
                <a:latin typeface="Garamond" panose="02020404030301010803" pitchFamily="18" charset="0"/>
              </a:rPr>
              <a:t>Physical/Analog (series 1)</a:t>
            </a:r>
          </a:p>
        </p:txBody>
      </p:sp>
    </p:spTree>
    <p:extLst>
      <p:ext uri="{BB962C8B-B14F-4D97-AF65-F5344CB8AC3E}">
        <p14:creationId xmlns:p14="http://schemas.microsoft.com/office/powerpoint/2010/main" val="3734170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83078-D616-DB40-BBD1-3DF209F439D1}"/>
              </a:ext>
            </a:extLst>
          </p:cNvPr>
          <p:cNvSpPr>
            <a:spLocks noGrp="1"/>
          </p:cNvSpPr>
          <p:nvPr>
            <p:ph type="title"/>
          </p:nvPr>
        </p:nvSpPr>
        <p:spPr>
          <a:xfrm>
            <a:off x="0" y="452718"/>
            <a:ext cx="11317289" cy="1167738"/>
          </a:xfrm>
        </p:spPr>
        <p:txBody>
          <a:bodyPr/>
          <a:lstStyle/>
          <a:p>
            <a:r>
              <a:rPr lang="en-US" sz="5400" u="sng" dirty="0">
                <a:solidFill>
                  <a:schemeClr val="accent1">
                    <a:lumMod val="40000"/>
                    <a:lumOff val="60000"/>
                  </a:schemeClr>
                </a:solidFill>
                <a:latin typeface="Garamond" panose="02020404030301010803" pitchFamily="18" charset="0"/>
              </a:rPr>
              <a:t>Collection Contents											</a:t>
            </a:r>
            <a:endParaRPr lang="en-US" sz="1800" u="sng" dirty="0">
              <a:solidFill>
                <a:schemeClr val="accent1">
                  <a:lumMod val="40000"/>
                  <a:lumOff val="60000"/>
                </a:schemeClr>
              </a:solidFill>
            </a:endParaRPr>
          </a:p>
        </p:txBody>
      </p:sp>
      <p:sp>
        <p:nvSpPr>
          <p:cNvPr id="3" name="Content Placeholder 2">
            <a:extLst>
              <a:ext uri="{FF2B5EF4-FFF2-40B4-BE49-F238E27FC236}">
                <a16:creationId xmlns:a16="http://schemas.microsoft.com/office/drawing/2014/main" id="{B0282211-E4A7-A748-80DF-1FAD67C53A78}"/>
              </a:ext>
            </a:extLst>
          </p:cNvPr>
          <p:cNvSpPr>
            <a:spLocks noGrp="1"/>
          </p:cNvSpPr>
          <p:nvPr>
            <p:ph idx="1"/>
          </p:nvPr>
        </p:nvSpPr>
        <p:spPr>
          <a:xfrm>
            <a:off x="729344" y="2199189"/>
            <a:ext cx="11234056" cy="4353459"/>
          </a:xfrm>
        </p:spPr>
        <p:txBody>
          <a:bodyPr>
            <a:normAutofit/>
          </a:bodyPr>
          <a:lstStyle/>
          <a:p>
            <a:pPr lvl="1">
              <a:buClr>
                <a:schemeClr val="accent6">
                  <a:lumMod val="60000"/>
                  <a:lumOff val="40000"/>
                </a:schemeClr>
              </a:buClr>
              <a:buFont typeface="Wingdings" pitchFamily="2" charset="2"/>
              <a:buChar char="Ø"/>
            </a:pPr>
            <a:r>
              <a:rPr lang="en-US" sz="2800" dirty="0">
                <a:latin typeface="Garamond" panose="02020404030301010803" pitchFamily="18" charset="0"/>
              </a:rPr>
              <a:t>Arranged by format, then further by type where appropriate:</a:t>
            </a:r>
            <a:r>
              <a:rPr lang="en-US" sz="2600" dirty="0">
                <a:latin typeface="Garamond" panose="02020404030301010803" pitchFamily="18" charset="0"/>
              </a:rPr>
              <a:t> </a:t>
            </a:r>
          </a:p>
          <a:p>
            <a:pPr lvl="2">
              <a:buClr>
                <a:schemeClr val="accent6">
                  <a:lumMod val="60000"/>
                  <a:lumOff val="40000"/>
                </a:schemeClr>
              </a:buClr>
              <a:buFont typeface="Wingdings" pitchFamily="2" charset="2"/>
              <a:buChar char="Ø"/>
            </a:pPr>
            <a:r>
              <a:rPr lang="en-US" sz="2600" dirty="0">
                <a:latin typeface="Garamond" panose="02020404030301010803" pitchFamily="18" charset="0"/>
              </a:rPr>
              <a:t>Stories (typed narratives) and audio-visual materials (photos and videos) submitted </a:t>
            </a:r>
            <a:r>
              <a:rPr lang="en-US" sz="2600" dirty="0">
                <a:solidFill>
                  <a:schemeClr val="accent6">
                    <a:lumMod val="20000"/>
                    <a:lumOff val="80000"/>
                  </a:schemeClr>
                </a:solidFill>
                <a:latin typeface="Garamond" panose="02020404030301010803" pitchFamily="18" charset="0"/>
              </a:rPr>
              <a:t>via </a:t>
            </a:r>
            <a:r>
              <a:rPr lang="en-US" sz="2600" dirty="0">
                <a:solidFill>
                  <a:schemeClr val="accent6">
                    <a:lumMod val="20000"/>
                    <a:lumOff val="80000"/>
                  </a:schemeClr>
                </a:solidFill>
                <a:latin typeface="Garamond" panose="02020404030301010803" pitchFamily="18" charset="0"/>
                <a:hlinkClick r:id="rId3">
                  <a:extLst>
                    <a:ext uri="{A12FA001-AC4F-418D-AE19-62706E023703}">
                      <ahyp:hlinkClr xmlns:ahyp="http://schemas.microsoft.com/office/drawing/2018/hyperlinkcolor" val="tx"/>
                    </a:ext>
                  </a:extLst>
                </a:hlinkClick>
              </a:rPr>
              <a:t>online collection site</a:t>
            </a:r>
            <a:endParaRPr lang="en-US" sz="2600" dirty="0">
              <a:solidFill>
                <a:schemeClr val="accent6">
                  <a:lumMod val="20000"/>
                  <a:lumOff val="80000"/>
                </a:schemeClr>
              </a:solidFill>
              <a:latin typeface="Garamond" panose="02020404030301010803" pitchFamily="18" charset="0"/>
            </a:endParaRP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Archived webpages: </a:t>
            </a:r>
          </a:p>
          <a:p>
            <a:pPr lvl="3">
              <a:buClr>
                <a:schemeClr val="accent6">
                  <a:lumMod val="60000"/>
                  <a:lumOff val="40000"/>
                </a:schemeClr>
              </a:buClr>
              <a:buFont typeface="Wingdings" pitchFamily="2" charset="2"/>
              <a:buChar char="Ø"/>
            </a:pPr>
            <a:r>
              <a:rPr lang="en-US" sz="2400" dirty="0">
                <a:solidFill>
                  <a:schemeClr val="accent6">
                    <a:lumMod val="20000"/>
                    <a:lumOff val="80000"/>
                  </a:schemeClr>
                </a:solidFill>
                <a:latin typeface="Garamond" panose="02020404030301010803" pitchFamily="18" charset="0"/>
                <a:hlinkClick r:id="rId4">
                  <a:extLst>
                    <a:ext uri="{A12FA001-AC4F-418D-AE19-62706E023703}">
                      <ahyp:hlinkClr xmlns:ahyp="http://schemas.microsoft.com/office/drawing/2018/hyperlinkcolor" val="tx"/>
                    </a:ext>
                  </a:extLst>
                </a:hlinkClick>
              </a:rPr>
              <a:t>Archive-It crawled webpages</a:t>
            </a:r>
            <a:endParaRPr lang="en-US" sz="2400" dirty="0">
              <a:solidFill>
                <a:schemeClr val="accent6">
                  <a:lumMod val="20000"/>
                  <a:lumOff val="80000"/>
                </a:schemeClr>
              </a:solidFill>
              <a:latin typeface="Garamond" panose="02020404030301010803" pitchFamily="18" charset="0"/>
            </a:endParaRPr>
          </a:p>
          <a:p>
            <a:pPr lvl="3">
              <a:buClr>
                <a:schemeClr val="accent6">
                  <a:lumMod val="60000"/>
                  <a:lumOff val="40000"/>
                </a:schemeClr>
              </a:buClr>
              <a:buFont typeface="Wingdings" pitchFamily="2" charset="2"/>
              <a:buChar char="Ø"/>
            </a:pPr>
            <a:r>
              <a:rPr lang="en-US" sz="2400" dirty="0">
                <a:solidFill>
                  <a:schemeClr val="accent6">
                    <a:lumMod val="20000"/>
                    <a:lumOff val="80000"/>
                  </a:schemeClr>
                </a:solidFill>
                <a:latin typeface="Garamond" panose="02020404030301010803" pitchFamily="18" charset="0"/>
                <a:hlinkClick r:id="rId5">
                  <a:extLst>
                    <a:ext uri="{A12FA001-AC4F-418D-AE19-62706E023703}">
                      <ahyp:hlinkClr xmlns:ahyp="http://schemas.microsoft.com/office/drawing/2018/hyperlinkcolor" val="tx"/>
                    </a:ext>
                  </a:extLst>
                </a:hlinkClick>
              </a:rPr>
              <a:t>ReplayWeb/Conifer/Webrecorder crawled webpages</a:t>
            </a:r>
            <a:endParaRPr lang="en-US" sz="2400" dirty="0">
              <a:solidFill>
                <a:schemeClr val="accent6">
                  <a:lumMod val="20000"/>
                  <a:lumOff val="80000"/>
                </a:schemeClr>
              </a:solidFill>
              <a:latin typeface="Garamond" panose="02020404030301010803" pitchFamily="18" charset="0"/>
            </a:endParaRPr>
          </a:p>
          <a:p>
            <a:pPr lvl="2">
              <a:buClr>
                <a:schemeClr val="accent6">
                  <a:lumMod val="60000"/>
                  <a:lumOff val="40000"/>
                </a:schemeClr>
              </a:buClr>
              <a:buFont typeface="Wingdings" pitchFamily="2" charset="2"/>
              <a:buChar char="Ø"/>
            </a:pPr>
            <a:r>
              <a:rPr lang="en-US" sz="2600" dirty="0">
                <a:solidFill>
                  <a:schemeClr val="accent6">
                    <a:lumMod val="20000"/>
                    <a:lumOff val="80000"/>
                  </a:schemeClr>
                </a:solidFill>
                <a:latin typeface="Garamond" panose="02020404030301010803" pitchFamily="18" charset="0"/>
              </a:rPr>
              <a:t>Audio files (“Together”)</a:t>
            </a:r>
          </a:p>
          <a:p>
            <a:pPr lvl="2">
              <a:buClr>
                <a:schemeClr val="accent6">
                  <a:lumMod val="60000"/>
                  <a:lumOff val="40000"/>
                </a:schemeClr>
              </a:buClr>
              <a:buFont typeface="Wingdings" pitchFamily="2" charset="2"/>
              <a:buChar char="Ø"/>
            </a:pPr>
            <a:r>
              <a:rPr lang="en-US" sz="2600" dirty="0">
                <a:latin typeface="Garamond" panose="02020404030301010803" pitchFamily="18" charset="0"/>
              </a:rPr>
              <a:t>Archived Tweets/Twitter datasets: access TBD</a:t>
            </a:r>
          </a:p>
        </p:txBody>
      </p:sp>
      <p:sp>
        <p:nvSpPr>
          <p:cNvPr id="4" name="TextBox 3">
            <a:extLst>
              <a:ext uri="{FF2B5EF4-FFF2-40B4-BE49-F238E27FC236}">
                <a16:creationId xmlns:a16="http://schemas.microsoft.com/office/drawing/2014/main" id="{7A2DCAF2-D0DC-B042-B3E9-5244E2560439}"/>
              </a:ext>
            </a:extLst>
          </p:cNvPr>
          <p:cNvSpPr txBox="1"/>
          <p:nvPr/>
        </p:nvSpPr>
        <p:spPr>
          <a:xfrm>
            <a:off x="729344" y="1328068"/>
            <a:ext cx="9433229" cy="584775"/>
          </a:xfrm>
          <a:prstGeom prst="rect">
            <a:avLst/>
          </a:prstGeom>
          <a:noFill/>
        </p:spPr>
        <p:txBody>
          <a:bodyPr wrap="square" rtlCol="0">
            <a:spAutoFit/>
          </a:bodyPr>
          <a:lstStyle/>
          <a:p>
            <a:r>
              <a:rPr lang="en-US" sz="3200" u="sng" dirty="0">
                <a:latin typeface="Garamond" panose="02020404030301010803" pitchFamily="18" charset="0"/>
              </a:rPr>
              <a:t>Born-Digital (series 2)</a:t>
            </a:r>
          </a:p>
        </p:txBody>
      </p:sp>
    </p:spTree>
    <p:extLst>
      <p:ext uri="{BB962C8B-B14F-4D97-AF65-F5344CB8AC3E}">
        <p14:creationId xmlns:p14="http://schemas.microsoft.com/office/powerpoint/2010/main" val="4119232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56403-02F2-1E45-A28F-DD8038036103}"/>
              </a:ext>
            </a:extLst>
          </p:cNvPr>
          <p:cNvSpPr>
            <a:spLocks noGrp="1"/>
          </p:cNvSpPr>
          <p:nvPr>
            <p:ph type="title"/>
          </p:nvPr>
        </p:nvSpPr>
        <p:spPr>
          <a:xfrm>
            <a:off x="0" y="452718"/>
            <a:ext cx="10579261" cy="843647"/>
          </a:xfrm>
        </p:spPr>
        <p:txBody>
          <a:bodyPr/>
          <a:lstStyle/>
          <a:p>
            <a:r>
              <a:rPr lang="en-US" sz="5400" dirty="0">
                <a:solidFill>
                  <a:schemeClr val="accent1">
                    <a:lumMod val="40000"/>
                    <a:lumOff val="60000"/>
                  </a:schemeClr>
                </a:solidFill>
                <a:latin typeface="Garamond" panose="02020404030301010803" pitchFamily="18" charset="0"/>
              </a:rPr>
              <a:t>Community Identities:</a:t>
            </a:r>
            <a:endParaRPr lang="en-US" sz="5400" dirty="0">
              <a:solidFill>
                <a:schemeClr val="accent1">
                  <a:lumMod val="40000"/>
                  <a:lumOff val="60000"/>
                </a:schemeClr>
              </a:solidFill>
            </a:endParaRPr>
          </a:p>
        </p:txBody>
      </p:sp>
      <p:graphicFrame>
        <p:nvGraphicFramePr>
          <p:cNvPr id="7" name="Content Placeholder 6">
            <a:extLst>
              <a:ext uri="{FF2B5EF4-FFF2-40B4-BE49-F238E27FC236}">
                <a16:creationId xmlns:a16="http://schemas.microsoft.com/office/drawing/2014/main" id="{6274898F-0411-1D44-8D11-4CAAFE9ED7E0}"/>
              </a:ext>
            </a:extLst>
          </p:cNvPr>
          <p:cNvGraphicFramePr>
            <a:graphicFrameLocks noGrp="1"/>
          </p:cNvGraphicFramePr>
          <p:nvPr>
            <p:ph idx="1"/>
            <p:extLst>
              <p:ext uri="{D42A27DB-BD31-4B8C-83A1-F6EECF244321}">
                <p14:modId xmlns:p14="http://schemas.microsoft.com/office/powerpoint/2010/main" val="349090450"/>
              </p:ext>
            </p:extLst>
          </p:nvPr>
        </p:nvGraphicFramePr>
        <p:xfrm>
          <a:off x="472490" y="1758030"/>
          <a:ext cx="11287389" cy="2560320"/>
        </p:xfrm>
        <a:graphic>
          <a:graphicData uri="http://schemas.openxmlformats.org/drawingml/2006/table">
            <a:tbl>
              <a:tblPr firstRow="1" bandRow="1">
                <a:tableStyleId>{ED083AE6-46FA-4A59-8FB0-9F97EB10719F}</a:tableStyleId>
              </a:tblPr>
              <a:tblGrid>
                <a:gridCol w="3762463">
                  <a:extLst>
                    <a:ext uri="{9D8B030D-6E8A-4147-A177-3AD203B41FA5}">
                      <a16:colId xmlns:a16="http://schemas.microsoft.com/office/drawing/2014/main" val="379293227"/>
                    </a:ext>
                  </a:extLst>
                </a:gridCol>
                <a:gridCol w="3762463">
                  <a:extLst>
                    <a:ext uri="{9D8B030D-6E8A-4147-A177-3AD203B41FA5}">
                      <a16:colId xmlns:a16="http://schemas.microsoft.com/office/drawing/2014/main" val="2484413291"/>
                    </a:ext>
                  </a:extLst>
                </a:gridCol>
                <a:gridCol w="3762463">
                  <a:extLst>
                    <a:ext uri="{9D8B030D-6E8A-4147-A177-3AD203B41FA5}">
                      <a16:colId xmlns:a16="http://schemas.microsoft.com/office/drawing/2014/main" val="3314820225"/>
                    </a:ext>
                  </a:extLst>
                </a:gridCol>
              </a:tblGrid>
              <a:tr h="256031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u="sng" dirty="0">
                          <a:solidFill>
                            <a:schemeClr val="accent6">
                              <a:lumMod val="20000"/>
                              <a:lumOff val="80000"/>
                            </a:schemeClr>
                          </a:solidFill>
                          <a:latin typeface="Garamond" panose="02020404030301010803" pitchFamily="18" charset="0"/>
                        </a:rPr>
                        <a:t>Ralliers				      	</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July 8 KKK rally</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Aug 11 torch rally</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Aug 12 “Unite the Right”: pamphlets and flyers</a:t>
                      </a:r>
                    </a:p>
                    <a:p>
                      <a:endParaRPr lang="en-US"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u="sng" dirty="0">
                          <a:solidFill>
                            <a:schemeClr val="accent6">
                              <a:lumMod val="20000"/>
                              <a:lumOff val="80000"/>
                            </a:schemeClr>
                          </a:solidFill>
                          <a:latin typeface="Garamond" panose="02020404030301010803" pitchFamily="18" charset="0"/>
                        </a:rPr>
                        <a:t>Counter protesters	           	</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Aug 11 UVA campus</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Aug 12 v. “Unite the Right”: posters, flyers, and zines</a:t>
                      </a:r>
                    </a:p>
                    <a:p>
                      <a:endParaRPr lang="en-US"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u="sng" dirty="0">
                          <a:solidFill>
                            <a:schemeClr val="accent6">
                              <a:lumMod val="20000"/>
                              <a:lumOff val="80000"/>
                            </a:schemeClr>
                          </a:solidFill>
                          <a:latin typeface="Garamond" panose="02020404030301010803" pitchFamily="18" charset="0"/>
                        </a:rPr>
                        <a:t>Charlottesville residents         .</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Community events</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Responses on social media</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Memorials (installations)</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Digital submissions to Archive</a:t>
                      </a:r>
                    </a:p>
                    <a:p>
                      <a:endParaRPr lang="en-US"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201339039"/>
                  </a:ext>
                </a:extLst>
              </a:tr>
            </a:tbl>
          </a:graphicData>
        </a:graphic>
      </p:graphicFrame>
      <p:sp>
        <p:nvSpPr>
          <p:cNvPr id="9" name="TextBox 8">
            <a:extLst>
              <a:ext uri="{FF2B5EF4-FFF2-40B4-BE49-F238E27FC236}">
                <a16:creationId xmlns:a16="http://schemas.microsoft.com/office/drawing/2014/main" id="{8CF96D87-C23C-9845-B535-032E0B0557F8}"/>
              </a:ext>
            </a:extLst>
          </p:cNvPr>
          <p:cNvSpPr txBox="1"/>
          <p:nvPr/>
        </p:nvSpPr>
        <p:spPr>
          <a:xfrm>
            <a:off x="0" y="1296365"/>
            <a:ext cx="11111696" cy="461665"/>
          </a:xfrm>
          <a:prstGeom prst="rect">
            <a:avLst/>
          </a:prstGeom>
          <a:noFill/>
        </p:spPr>
        <p:txBody>
          <a:bodyPr wrap="square" rtlCol="0">
            <a:spAutoFit/>
          </a:bodyPr>
          <a:lstStyle/>
          <a:p>
            <a:r>
              <a:rPr lang="en-US" sz="2400" u="sng" dirty="0">
                <a:solidFill>
                  <a:schemeClr val="accent1">
                    <a:lumMod val="40000"/>
                    <a:lumOff val="60000"/>
                  </a:schemeClr>
                </a:solidFill>
                <a:latin typeface="Garamond" panose="02020404030301010803" pitchFamily="18" charset="0"/>
              </a:rPr>
              <a:t>		Expressed and Inferred														</a:t>
            </a:r>
            <a:endParaRPr lang="en-US" sz="2400" u="sng" dirty="0">
              <a:solidFill>
                <a:schemeClr val="accent1">
                  <a:lumMod val="40000"/>
                  <a:lumOff val="60000"/>
                </a:schemeClr>
              </a:solidFill>
            </a:endParaRPr>
          </a:p>
        </p:txBody>
      </p:sp>
      <p:graphicFrame>
        <p:nvGraphicFramePr>
          <p:cNvPr id="10" name="Table 9">
            <a:extLst>
              <a:ext uri="{FF2B5EF4-FFF2-40B4-BE49-F238E27FC236}">
                <a16:creationId xmlns:a16="http://schemas.microsoft.com/office/drawing/2014/main" id="{F50DF471-EDC5-584B-AE10-45C9883876C0}"/>
              </a:ext>
            </a:extLst>
          </p:cNvPr>
          <p:cNvGraphicFramePr>
            <a:graphicFrameLocks noGrp="1"/>
          </p:cNvGraphicFramePr>
          <p:nvPr>
            <p:extLst>
              <p:ext uri="{D42A27DB-BD31-4B8C-83A1-F6EECF244321}">
                <p14:modId xmlns:p14="http://schemas.microsoft.com/office/powerpoint/2010/main" val="941896041"/>
              </p:ext>
            </p:extLst>
          </p:nvPr>
        </p:nvGraphicFramePr>
        <p:xfrm>
          <a:off x="1724627" y="4653023"/>
          <a:ext cx="8854634" cy="1967696"/>
        </p:xfrm>
        <a:graphic>
          <a:graphicData uri="http://schemas.openxmlformats.org/drawingml/2006/table">
            <a:tbl>
              <a:tblPr firstRow="1" bandRow="1">
                <a:tableStyleId>{9D7B26C5-4107-4FEC-AEDC-1716B250A1EF}</a:tableStyleId>
              </a:tblPr>
              <a:tblGrid>
                <a:gridCol w="4427317">
                  <a:extLst>
                    <a:ext uri="{9D8B030D-6E8A-4147-A177-3AD203B41FA5}">
                      <a16:colId xmlns:a16="http://schemas.microsoft.com/office/drawing/2014/main" val="3246481683"/>
                    </a:ext>
                  </a:extLst>
                </a:gridCol>
                <a:gridCol w="4427317">
                  <a:extLst>
                    <a:ext uri="{9D8B030D-6E8A-4147-A177-3AD203B41FA5}">
                      <a16:colId xmlns:a16="http://schemas.microsoft.com/office/drawing/2014/main" val="3170321334"/>
                    </a:ext>
                  </a:extLst>
                </a:gridCol>
              </a:tblGrid>
              <a:tr h="196769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u="sng" dirty="0">
                          <a:solidFill>
                            <a:schemeClr val="accent6">
                              <a:lumMod val="20000"/>
                              <a:lumOff val="80000"/>
                            </a:schemeClr>
                          </a:solidFill>
                          <a:latin typeface="Garamond" panose="02020404030301010803" pitchFamily="18" charset="0"/>
                        </a:rPr>
                        <a:t>Solidarity w/</a:t>
                      </a:r>
                      <a:r>
                        <a:rPr lang="en-US" sz="2400" b="0" u="sng" dirty="0" err="1">
                          <a:solidFill>
                            <a:schemeClr val="accent6">
                              <a:lumMod val="20000"/>
                              <a:lumOff val="80000"/>
                            </a:schemeClr>
                          </a:solidFill>
                          <a:latin typeface="Garamond" panose="02020404030301010803" pitchFamily="18" charset="0"/>
                        </a:rPr>
                        <a:t>Cville</a:t>
                      </a:r>
                      <a:r>
                        <a:rPr lang="en-US" sz="2400" b="0" u="sng" dirty="0">
                          <a:solidFill>
                            <a:schemeClr val="accent6">
                              <a:lumMod val="20000"/>
                              <a:lumOff val="80000"/>
                            </a:schemeClr>
                          </a:solidFill>
                          <a:latin typeface="Garamond" panose="02020404030301010803" pitchFamily="18" charset="0"/>
                        </a:rPr>
                        <a:t>                   	</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Condolence letters &amp; artifacts</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Responses on social media</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Captured websites</a:t>
                      </a:r>
                    </a:p>
                    <a:p>
                      <a:endParaRPr lang="en-US" dirty="0"/>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b="0" u="sng" dirty="0">
                          <a:solidFill>
                            <a:schemeClr val="accent6">
                              <a:lumMod val="20000"/>
                              <a:lumOff val="80000"/>
                            </a:schemeClr>
                          </a:solidFill>
                          <a:latin typeface="Garamond" panose="02020404030301010803" pitchFamily="18" charset="0"/>
                        </a:rPr>
                        <a:t>Solidarity w/Ralliers           	</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Letters written to City Hall</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Responses on social media</a:t>
                      </a:r>
                    </a:p>
                    <a:p>
                      <a:pPr marL="342900" indent="-342900">
                        <a:buClr>
                          <a:schemeClr val="accent6">
                            <a:lumMod val="60000"/>
                            <a:lumOff val="40000"/>
                          </a:schemeClr>
                        </a:buClr>
                        <a:buFont typeface="Wingdings" pitchFamily="2" charset="2"/>
                        <a:buChar char="Ø"/>
                      </a:pPr>
                      <a:r>
                        <a:rPr lang="en-US" sz="2400" b="0" dirty="0">
                          <a:solidFill>
                            <a:schemeClr val="accent6">
                              <a:lumMod val="20000"/>
                              <a:lumOff val="80000"/>
                            </a:schemeClr>
                          </a:solidFill>
                          <a:latin typeface="Garamond" panose="02020404030301010803" pitchFamily="18" charset="0"/>
                        </a:rPr>
                        <a:t>Captured websites</a:t>
                      </a:r>
                    </a:p>
                    <a:p>
                      <a:endParaRPr lang="en-US" dirty="0"/>
                    </a:p>
                  </a:txBody>
                  <a:tcP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459460480"/>
                  </a:ext>
                </a:extLst>
              </a:tr>
            </a:tbl>
          </a:graphicData>
        </a:graphic>
      </p:graphicFrame>
    </p:spTree>
    <p:extLst>
      <p:ext uri="{BB962C8B-B14F-4D97-AF65-F5344CB8AC3E}">
        <p14:creationId xmlns:p14="http://schemas.microsoft.com/office/powerpoint/2010/main" val="3702611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1F8BC-9F98-F843-90C6-B3446E20DB76}"/>
              </a:ext>
            </a:extLst>
          </p:cNvPr>
          <p:cNvSpPr>
            <a:spLocks noGrp="1"/>
          </p:cNvSpPr>
          <p:nvPr>
            <p:ph type="title"/>
          </p:nvPr>
        </p:nvSpPr>
        <p:spPr>
          <a:xfrm>
            <a:off x="243068" y="2790803"/>
            <a:ext cx="11806178" cy="1400530"/>
          </a:xfrm>
        </p:spPr>
        <p:txBody>
          <a:bodyPr/>
          <a:lstStyle/>
          <a:p>
            <a:pPr algn="ctr"/>
            <a:r>
              <a:rPr lang="en-US" sz="6600" u="sng" dirty="0">
                <a:solidFill>
                  <a:schemeClr val="accent1">
                    <a:lumMod val="40000"/>
                    <a:lumOff val="60000"/>
                  </a:schemeClr>
                </a:solidFill>
                <a:latin typeface="Garamond" panose="02020404030301010803" pitchFamily="18" charset="0"/>
              </a:rPr>
              <a:t>Mediated Participatory Collection</a:t>
            </a:r>
          </a:p>
        </p:txBody>
      </p:sp>
    </p:spTree>
    <p:extLst>
      <p:ext uri="{BB962C8B-B14F-4D97-AF65-F5344CB8AC3E}">
        <p14:creationId xmlns:p14="http://schemas.microsoft.com/office/powerpoint/2010/main" val="1110934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Participatory Archiving Practices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32922" y="2199190"/>
            <a:ext cx="9811615" cy="3102014"/>
          </a:xfrm>
        </p:spPr>
        <p:txBody>
          <a:bodyPr>
            <a:normAutofit/>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Caswell &amp; Mallick: 3 functions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Generate new records that represent perspectives not commonly found in archives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Convey a sense of emotion and effect</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Solicit community participation in the archival endeavor</a:t>
            </a:r>
          </a:p>
        </p:txBody>
      </p:sp>
    </p:spTree>
    <p:extLst>
      <p:ext uri="{BB962C8B-B14F-4D97-AF65-F5344CB8AC3E}">
        <p14:creationId xmlns:p14="http://schemas.microsoft.com/office/powerpoint/2010/main" val="1877555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8920B-B767-5C46-9EB0-4FBC00288492}"/>
              </a:ext>
            </a:extLst>
          </p:cNvPr>
          <p:cNvSpPr>
            <a:spLocks noGrp="1"/>
          </p:cNvSpPr>
          <p:nvPr>
            <p:ph type="title"/>
          </p:nvPr>
        </p:nvSpPr>
        <p:spPr>
          <a:xfrm>
            <a:off x="0" y="452718"/>
            <a:ext cx="10671858" cy="1400530"/>
          </a:xfrm>
        </p:spPr>
        <p:txBody>
          <a:bodyPr/>
          <a:lstStyle/>
          <a:p>
            <a:r>
              <a:rPr lang="en-US" sz="5400" u="sng" dirty="0">
                <a:solidFill>
                  <a:schemeClr val="accent1">
                    <a:lumMod val="40000"/>
                    <a:lumOff val="60000"/>
                  </a:schemeClr>
                </a:solidFill>
                <a:latin typeface="Garamond" panose="02020404030301010803" pitchFamily="18" charset="0"/>
              </a:rPr>
              <a:t>Participatory Archiving Definitions		</a:t>
            </a:r>
          </a:p>
        </p:txBody>
      </p:sp>
      <p:sp>
        <p:nvSpPr>
          <p:cNvPr id="3" name="Content Placeholder 2">
            <a:extLst>
              <a:ext uri="{FF2B5EF4-FFF2-40B4-BE49-F238E27FC236}">
                <a16:creationId xmlns:a16="http://schemas.microsoft.com/office/drawing/2014/main" id="{8EA9716B-4362-4E4F-A324-337C2129AAA4}"/>
              </a:ext>
            </a:extLst>
          </p:cNvPr>
          <p:cNvSpPr>
            <a:spLocks noGrp="1"/>
          </p:cNvSpPr>
          <p:nvPr>
            <p:ph idx="1"/>
          </p:nvPr>
        </p:nvSpPr>
        <p:spPr>
          <a:xfrm>
            <a:off x="732922" y="1551007"/>
            <a:ext cx="10309326" cy="4861368"/>
          </a:xfrm>
        </p:spPr>
        <p:txBody>
          <a:bodyPr>
            <a:normAutofit lnSpcReduction="10000"/>
          </a:bodyPr>
          <a:lstStyle/>
          <a:p>
            <a:pPr>
              <a:buClr>
                <a:schemeClr val="accent6">
                  <a:lumMod val="60000"/>
                  <a:lumOff val="40000"/>
                </a:schemeClr>
              </a:buClr>
              <a:buFont typeface="Wingdings" pitchFamily="2" charset="2"/>
              <a:buChar char="Ø"/>
            </a:pPr>
            <a:r>
              <a:rPr lang="en-US" sz="2800" dirty="0">
                <a:latin typeface="Garamond" panose="02020404030301010803" pitchFamily="18" charset="0"/>
              </a:rPr>
              <a:t>Caswell &amp; Mallick definition (South Asian American Digital Archive):</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Use internet-based &amp; interactive digital technologies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Facilitate creation of new records directly by users themselves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Records must document past or ongoing event(s)</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Records must be included in archives where they are subject to archival interventions</a:t>
            </a:r>
          </a:p>
          <a:p>
            <a:pPr>
              <a:buClr>
                <a:schemeClr val="accent6">
                  <a:lumMod val="60000"/>
                  <a:lumOff val="40000"/>
                </a:schemeClr>
              </a:buClr>
              <a:buFont typeface="Wingdings" pitchFamily="2" charset="2"/>
              <a:buChar char="Ø"/>
            </a:pPr>
            <a:r>
              <a:rPr lang="en-US" sz="2800" dirty="0">
                <a:latin typeface="Garamond" panose="02020404030301010803" pitchFamily="18" charset="0"/>
              </a:rPr>
              <a:t>Thomson Definition:</a:t>
            </a:r>
          </a:p>
          <a:p>
            <a:pPr lvl="1">
              <a:buClr>
                <a:schemeClr val="accent6">
                  <a:lumMod val="60000"/>
                  <a:lumOff val="40000"/>
                </a:schemeClr>
              </a:buClr>
              <a:buFont typeface="Wingdings" pitchFamily="2" charset="2"/>
              <a:buChar char="Ø"/>
            </a:pPr>
            <a:r>
              <a:rPr lang="en-US" sz="2600" dirty="0">
                <a:latin typeface="Garamond" panose="02020404030301010803" pitchFamily="18" charset="0"/>
              </a:rPr>
              <a:t>History about a particular community, however defined, created in partnership with members of that community, and for the benefit of that community.</a:t>
            </a:r>
          </a:p>
        </p:txBody>
      </p:sp>
    </p:spTree>
    <p:extLst>
      <p:ext uri="{BB962C8B-B14F-4D97-AF65-F5344CB8AC3E}">
        <p14:creationId xmlns:p14="http://schemas.microsoft.com/office/powerpoint/2010/main" val="34961474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6215</TotalTime>
  <Words>4132</Words>
  <Application>Microsoft Macintosh PowerPoint</Application>
  <PresentationFormat>Widescreen</PresentationFormat>
  <Paragraphs>212</Paragraphs>
  <Slides>28</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Century Gothic</vt:lpstr>
      <vt:lpstr>David</vt:lpstr>
      <vt:lpstr>Garamond</vt:lpstr>
      <vt:lpstr>Times New Roman</vt:lpstr>
      <vt:lpstr>Wingdings</vt:lpstr>
      <vt:lpstr>Wingdings 3</vt:lpstr>
      <vt:lpstr>Ion</vt:lpstr>
      <vt:lpstr> A Collection Created from  Community, Crisis, and Trauma: _____________________________</vt:lpstr>
      <vt:lpstr> In this Presentation          </vt:lpstr>
      <vt:lpstr>Collection Contents</vt:lpstr>
      <vt:lpstr>Collection Contents           </vt:lpstr>
      <vt:lpstr>Collection Contents           </vt:lpstr>
      <vt:lpstr>Community Identities:</vt:lpstr>
      <vt:lpstr>Mediated Participatory Collection</vt:lpstr>
      <vt:lpstr>Participatory Archiving Practices   </vt:lpstr>
      <vt:lpstr>Participatory Archiving Definitions  </vt:lpstr>
      <vt:lpstr>Participatory Archiving Categories   </vt:lpstr>
      <vt:lpstr>Democratization of Archival Power</vt:lpstr>
      <vt:lpstr>Appraisal Power             </vt:lpstr>
      <vt:lpstr>Appraisal Power             </vt:lpstr>
      <vt:lpstr>PowerPoint Presentation</vt:lpstr>
      <vt:lpstr>PowerPoint Presentation</vt:lpstr>
      <vt:lpstr>PowerPoint Presentation</vt:lpstr>
      <vt:lpstr>PowerPoint Presentation</vt:lpstr>
      <vt:lpstr>PowerPoint Presentation</vt:lpstr>
      <vt:lpstr>Appraisal Power             </vt:lpstr>
      <vt:lpstr>PowerPoint Presentation</vt:lpstr>
      <vt:lpstr>PowerPoint Presentation</vt:lpstr>
      <vt:lpstr>PowerPoint Presentation</vt:lpstr>
      <vt:lpstr>Concluding Remarks          </vt:lpstr>
      <vt:lpstr>Looking Ahead             </vt:lpstr>
      <vt:lpstr>Some Links                </vt:lpstr>
      <vt:lpstr>Bibliography               </vt:lpstr>
      <vt:lpstr>Bibliography               </vt:lpstr>
      <vt:lpstr>          Questions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Collection Created from Community, Crisis, and Trauma: </dc:title>
  <dc:creator>Azizi, Joseph (ja3nu)</dc:creator>
  <cp:lastModifiedBy>Azizi, Joseph (ja3nu)</cp:lastModifiedBy>
  <cp:revision>144</cp:revision>
  <cp:lastPrinted>2022-10-19T04:00:20Z</cp:lastPrinted>
  <dcterms:created xsi:type="dcterms:W3CDTF">2022-10-15T23:13:20Z</dcterms:created>
  <dcterms:modified xsi:type="dcterms:W3CDTF">2022-11-03T17:05:13Z</dcterms:modified>
</cp:coreProperties>
</file>