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10"/>
  </p:notesMasterIdLst>
  <p:sldIdLst>
    <p:sldId id="256" r:id="rId2"/>
    <p:sldId id="262" r:id="rId3"/>
    <p:sldId id="257" r:id="rId4"/>
    <p:sldId id="259" r:id="rId5"/>
    <p:sldId id="265" r:id="rId6"/>
    <p:sldId id="258" r:id="rId7"/>
    <p:sldId id="261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orah Smith" initials="DS" lastIdx="1" clrIdx="0">
    <p:extLst>
      <p:ext uri="{19B8F6BF-5375-455C-9EA6-DF929625EA0E}">
        <p15:presenceInfo xmlns:p15="http://schemas.microsoft.com/office/powerpoint/2012/main" userId="3dfd5b3f4cb5d69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983" autoAdjust="0"/>
    <p:restoredTop sz="94660"/>
  </p:normalViewPr>
  <p:slideViewPr>
    <p:cSldViewPr snapToGrid="0">
      <p:cViewPr varScale="1">
        <p:scale>
          <a:sx n="95" d="100"/>
          <a:sy n="95" d="100"/>
        </p:scale>
        <p:origin x="9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283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5F94C-CCBB-4AF6-A91C-C74B235BD2C8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2C826E-3FF0-4141-B93D-660130D57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20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C826E-3FF0-4141-B93D-660130D57F4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584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Hi. I’m Deb Smith from the Jones Memorial Library in Lynchburg, Virginia.  We are a special library with collections in genealogy and Virginia history.</a:t>
            </a:r>
          </a:p>
          <a:p>
            <a:endParaRPr lang="en-US" dirty="0"/>
          </a:p>
          <a:p>
            <a:r>
              <a:rPr lang="en-US" dirty="0" smtClean="0"/>
              <a:t>I joined the Jones as Executive Director in 2022.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1) About JML - slide of library</a:t>
            </a:r>
            <a:br>
              <a:rPr lang="en-US" dirty="0"/>
            </a:br>
            <a:r>
              <a:rPr lang="en-US" dirty="0"/>
              <a:t>2) About staffing org structure - research </a:t>
            </a:r>
            <a:r>
              <a:rPr lang="en-US" dirty="0" err="1"/>
              <a:t>assts</a:t>
            </a:r>
            <a:r>
              <a:rPr lang="en-US" dirty="0"/>
              <a:t>, director, no archivist</a:t>
            </a:r>
            <a:br>
              <a:rPr lang="en-US" dirty="0"/>
            </a:br>
            <a:r>
              <a:rPr lang="en-US" dirty="0"/>
              <a:t>3) About me and arriving a year ago, needing to get familiar with collection</a:t>
            </a:r>
            <a:br>
              <a:rPr lang="en-US" dirty="0"/>
            </a:br>
            <a:r>
              <a:rPr lang="en-US" dirty="0"/>
              <a:t>4) </a:t>
            </a:r>
            <a:r>
              <a:rPr lang="en-US" dirty="0" err="1"/>
              <a:t>FindIt</a:t>
            </a:r>
            <a:r>
              <a:rPr lang="en-US" dirty="0"/>
              <a:t> Friday initiative grew out of attending last Fall's MARAC conference - a tip to tackle a project a bite at a time - use image of elephant book cover</a:t>
            </a:r>
            <a:br>
              <a:rPr lang="en-US" dirty="0"/>
            </a:br>
            <a:r>
              <a:rPr lang="en-US" dirty="0"/>
              <a:t>5) Goal is to share finding aids online and digitize small bits of manuscript collections</a:t>
            </a:r>
            <a:br>
              <a:rPr lang="en-US" dirty="0"/>
            </a:br>
            <a:r>
              <a:rPr lang="en-US" dirty="0"/>
              <a:t>6)  This led to more volunteers engaging with the Seth </a:t>
            </a:r>
            <a:r>
              <a:rPr lang="en-US" dirty="0" err="1"/>
              <a:t>Woodroof</a:t>
            </a:r>
            <a:r>
              <a:rPr lang="en-US" dirty="0"/>
              <a:t> account book</a:t>
            </a:r>
            <a:br>
              <a:rPr lang="en-US" dirty="0"/>
            </a:br>
            <a:r>
              <a:rPr lang="en-US" dirty="0"/>
              <a:t>7) issue now is how to manage the volunteers and keep pipeline flowing</a:t>
            </a:r>
            <a:br>
              <a:rPr lang="en-US" dirty="0"/>
            </a:br>
            <a:r>
              <a:rPr lang="en-US" dirty="0"/>
              <a:t>8) but a big project helps to get buy-in and allowed me to build support for budgeting a PT archivist</a:t>
            </a:r>
            <a:br>
              <a:rPr lang="en-US" dirty="0"/>
            </a:br>
            <a:r>
              <a:rPr lang="en-US" dirty="0"/>
              <a:t>8) hiring an archivist so no longer a 'solo' arranger</a:t>
            </a:r>
          </a:p>
        </p:txBody>
      </p:sp>
    </p:spTree>
    <p:extLst>
      <p:ext uri="{BB962C8B-B14F-4D97-AF65-F5344CB8AC3E}">
        <p14:creationId xmlns:p14="http://schemas.microsoft.com/office/powerpoint/2010/main" val="1370285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C826E-3FF0-4141-B93D-660130D57F4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48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C826E-3FF0-4141-B93D-660130D57F4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782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10/12/2023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10/12/2023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10/12/2023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10/12/2023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10/12/2023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10/12/2023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10/12/2023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10/12/2023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10/12/2023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10/12/2023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10/12/2023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10/12/2023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5.pn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5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5.png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4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13.png"/><Relationship Id="rId11" Type="http://schemas.openxmlformats.org/officeDocument/2006/relationships/image" Target="../media/image5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5.png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5.png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small bites and </a:t>
            </a:r>
            <a:br>
              <a:rPr lang="en-US" dirty="0" smtClean="0"/>
            </a:br>
            <a:r>
              <a:rPr lang="en-US" dirty="0" smtClean="0"/>
              <a:t>A Big GULP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19"/>
            <a:ext cx="7891272" cy="1931293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MARAC Fall 2023</a:t>
            </a:r>
            <a:endParaRPr lang="en-US" sz="2000" dirty="0"/>
          </a:p>
          <a:p>
            <a:r>
              <a:rPr lang="en-US" sz="2000" dirty="0" smtClean="0"/>
              <a:t>S1: Small Staff, Big Impact: The Work of Lone Arrangers</a:t>
            </a:r>
          </a:p>
          <a:p>
            <a:r>
              <a:rPr lang="en-US" sz="2000" dirty="0" smtClean="0"/>
              <a:t>Deborah Smith, Jones Memorial Library</a:t>
            </a:r>
            <a:endParaRPr lang="en-US" sz="2000" dirty="0"/>
          </a:p>
          <a:p>
            <a:endParaRPr lang="en-US" dirty="0"/>
          </a:p>
        </p:txBody>
      </p:sp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034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915"/>
    </mc:Choice>
    <mc:Fallback>
      <p:transition spd="slow" advTm="159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Jones </a:t>
            </a:r>
            <a:br>
              <a:rPr lang="en-US" dirty="0" smtClean="0"/>
            </a:br>
            <a:r>
              <a:rPr lang="en-US" dirty="0" smtClean="0"/>
              <a:t>Memorial Library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823588"/>
            <a:ext cx="3200400" cy="2552281"/>
          </a:xfrm>
        </p:spPr>
        <p:txBody>
          <a:bodyPr/>
          <a:lstStyle/>
          <a:p>
            <a:r>
              <a:rPr lang="en-US" dirty="0" smtClean="0"/>
              <a:t>Genealogy and history library in Lynchburg, Virginia.</a:t>
            </a:r>
          </a:p>
          <a:p>
            <a:endParaRPr lang="en-US" dirty="0" smtClean="0"/>
          </a:p>
          <a:p>
            <a:r>
              <a:rPr lang="en-US" dirty="0" smtClean="0"/>
              <a:t>Opened in 1908 as Virginia’s second public library. Refocused on special collections in 1969.</a:t>
            </a:r>
          </a:p>
          <a:p>
            <a:endParaRPr lang="en-US" dirty="0" smtClean="0"/>
          </a:p>
          <a:p>
            <a:r>
              <a:rPr lang="en-US" dirty="0" smtClean="0"/>
              <a:t>At current location since 1987.</a:t>
            </a:r>
            <a:endParaRPr lang="en-US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2" r="4592"/>
          <a:stretch>
            <a:fillRect/>
          </a:stretch>
        </p:blipFill>
        <p:spPr/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6353" y="1267819"/>
            <a:ext cx="866775" cy="885825"/>
          </a:xfrm>
          <a:prstGeom prst="rect">
            <a:avLst/>
          </a:prstGeom>
        </p:spPr>
      </p:pic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929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839"/>
    </mc:Choice>
    <mc:Fallback>
      <p:transition spd="slow" advTm="378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ABOUT 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88511" y="5020056"/>
            <a:ext cx="5069039" cy="106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Deborah Smith, M.L.I.S.</a:t>
            </a:r>
          </a:p>
          <a:p>
            <a:r>
              <a:rPr lang="en-US" dirty="0" smtClean="0"/>
              <a:t>Executive Director - Jones Memorial Library</a:t>
            </a:r>
          </a:p>
          <a:p>
            <a:r>
              <a:rPr lang="en-US" dirty="0" smtClean="0"/>
              <a:t>director@jmlibrary.org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241" y="1536996"/>
            <a:ext cx="2888093" cy="2888093"/>
          </a:xfrm>
          <a:prstGeom prst="rect">
            <a:avLst/>
          </a:prstGeom>
        </p:spPr>
      </p:pic>
      <p:pic>
        <p:nvPicPr>
          <p:cNvPr id="6" name="Picture 5" descr="Sapper's (Fair &amp; Balanced) Rants &amp; Raves: 03/01/2018 - 04/01/20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889" y="3988793"/>
            <a:ext cx="3376149" cy="2579589"/>
          </a:xfrm>
          <a:prstGeom prst="rect">
            <a:avLst/>
          </a:prstGeom>
        </p:spPr>
      </p:pic>
      <p:pic>
        <p:nvPicPr>
          <p:cNvPr id="10" name="Audio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941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734"/>
    </mc:Choice>
    <mc:Fallback>
      <p:transition spd="slow" advTm="297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1560008"/>
            <a:ext cx="3200400" cy="1132952"/>
          </a:xfrm>
        </p:spPr>
        <p:txBody>
          <a:bodyPr/>
          <a:lstStyle/>
          <a:p>
            <a:r>
              <a:rPr lang="en-US" dirty="0" smtClean="0"/>
              <a:t>STAFFING STRUCTURE</a:t>
            </a:r>
            <a:endParaRPr lang="en-US" dirty="0"/>
          </a:p>
        </p:txBody>
      </p:sp>
      <p:pic>
        <p:nvPicPr>
          <p:cNvPr id="21" name="Content Placeholder 20" descr="Bilbo's Random Thought Collection: Cartoon Saturday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63" y="1621763"/>
            <a:ext cx="7797278" cy="2668884"/>
          </a:xfrm>
        </p:spPr>
      </p:pic>
      <p:sp>
        <p:nvSpPr>
          <p:cNvPr id="22" name="Text Placeholder 21"/>
          <p:cNvSpPr>
            <a:spLocks noGrp="1"/>
          </p:cNvSpPr>
          <p:nvPr>
            <p:ph type="body" sz="half" idx="2"/>
          </p:nvPr>
        </p:nvSpPr>
        <p:spPr>
          <a:xfrm>
            <a:off x="8549640" y="2935632"/>
            <a:ext cx="3200400" cy="1294730"/>
          </a:xfrm>
        </p:spPr>
        <p:txBody>
          <a:bodyPr/>
          <a:lstStyle/>
          <a:p>
            <a:r>
              <a:rPr lang="en-US" dirty="0" smtClean="0"/>
              <a:t>One full-time librarian/director</a:t>
            </a:r>
          </a:p>
          <a:p>
            <a:r>
              <a:rPr lang="en-US" dirty="0" smtClean="0"/>
              <a:t>Three part-time research assistants</a:t>
            </a:r>
          </a:p>
          <a:p>
            <a:r>
              <a:rPr lang="en-US" dirty="0" smtClean="0"/>
              <a:t>Volunteers</a:t>
            </a:r>
            <a:endParaRPr lang="en-US" dirty="0"/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944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4448"/>
    </mc:Choice>
    <mc:Fallback>
      <p:transition spd="slow" advTm="344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YOU EAT AN ELEPHANT?</a:t>
            </a:r>
            <a:endParaRPr lang="en-US" dirty="0"/>
          </a:p>
        </p:txBody>
      </p:sp>
      <p:pic>
        <p:nvPicPr>
          <p:cNvPr id="22" name="Picture Placeholder 21"/>
          <p:cNvPicPr>
            <a:picLocks noGrp="1" noChangeAspect="1"/>
          </p:cNvPicPr>
          <p:nvPr>
            <p:ph type="pic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0" r="7210"/>
          <a:stretch>
            <a:fillRect/>
          </a:stretch>
        </p:blipFill>
        <p:spPr/>
      </p:pic>
      <p:sp>
        <p:nvSpPr>
          <p:cNvPr id="24" name="Text Placeholder 2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Image credit:</a:t>
            </a:r>
          </a:p>
          <a:p>
            <a:r>
              <a:rPr lang="en-US" dirty="0" smtClean="0"/>
              <a:t>Antoine de Saint </a:t>
            </a:r>
            <a:r>
              <a:rPr lang="en-US" dirty="0" err="1" smtClean="0"/>
              <a:t>Exupery</a:t>
            </a:r>
            <a:endParaRPr lang="en-US" dirty="0" smtClean="0"/>
          </a:p>
          <a:p>
            <a:r>
              <a:rPr lang="en-US" i="1" dirty="0" smtClean="0"/>
              <a:t>Le Petit Prince</a:t>
            </a:r>
            <a:endParaRPr lang="en-US" i="1" dirty="0"/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12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9034"/>
    </mc:Choice>
    <mc:Fallback>
      <p:transition spd="slow" advTm="1490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39" y="685800"/>
            <a:ext cx="3518431" cy="127363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MANY SMALL BITES - “FIND IT FRIDAYS”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22936" y="1959430"/>
            <a:ext cx="2827104" cy="3687744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Weekly Facebook </a:t>
            </a:r>
            <a:r>
              <a:rPr lang="en-US" dirty="0" smtClean="0"/>
              <a:t>posts launched in January 2023</a:t>
            </a:r>
          </a:p>
          <a:p>
            <a:endParaRPr lang="en-US" dirty="0"/>
          </a:p>
          <a:p>
            <a:r>
              <a:rPr lang="en-US" dirty="0" smtClean="0"/>
              <a:t>10 Finding Aids added weekly to </a:t>
            </a:r>
            <a:r>
              <a:rPr lang="en-US" dirty="0" err="1" smtClean="0"/>
              <a:t>digiJones</a:t>
            </a:r>
            <a:r>
              <a:rPr lang="en-US" dirty="0" smtClean="0"/>
              <a:t> on </a:t>
            </a:r>
            <a:r>
              <a:rPr lang="en-US" dirty="0" err="1" smtClean="0"/>
              <a:t>Omeka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Time commitment of 2 hours/week</a:t>
            </a:r>
          </a:p>
          <a:p>
            <a:endParaRPr lang="en-US" dirty="0" smtClean="0"/>
          </a:p>
          <a:p>
            <a:r>
              <a:rPr lang="en-US" dirty="0" smtClean="0"/>
              <a:t>Reading the finding aids + digging through the boxes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4" y="123046"/>
            <a:ext cx="1988171" cy="32331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36" y="3516923"/>
            <a:ext cx="2267529" cy="26578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897" y="114803"/>
            <a:ext cx="2054376" cy="32383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187" y="3790269"/>
            <a:ext cx="2455520" cy="28429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660" y="163453"/>
            <a:ext cx="2362290" cy="278205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118" y="3245618"/>
            <a:ext cx="2281832" cy="2726005"/>
          </a:xfrm>
          <a:prstGeom prst="rect">
            <a:avLst/>
          </a:prstGeom>
        </p:spPr>
      </p:pic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902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6994"/>
    </mc:Choice>
    <mc:Fallback>
      <p:transition spd="slow" advTm="1369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39" y="685800"/>
            <a:ext cx="3076303" cy="574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ONE Big GULP -</a:t>
            </a:r>
            <a:br>
              <a:rPr lang="en-US" dirty="0" smtClean="0"/>
            </a:br>
            <a:r>
              <a:rPr lang="en-US" dirty="0" smtClean="0"/>
              <a:t>MANUSCRIPT 1047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9640" y="1259800"/>
            <a:ext cx="3458140" cy="5473079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09992" y="-590699"/>
            <a:ext cx="5506497" cy="7573054"/>
          </a:xfrm>
          <a:prstGeom prst="rect">
            <a:avLst/>
          </a:prstGeom>
        </p:spPr>
      </p:pic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775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9933"/>
    </mc:Choice>
    <mc:Fallback>
      <p:transition spd="slow" advTm="1299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799"/>
            <a:ext cx="3046158" cy="4127361"/>
          </a:xfrm>
        </p:spPr>
        <p:txBody>
          <a:bodyPr>
            <a:normAutofit/>
          </a:bodyPr>
          <a:lstStyle/>
          <a:p>
            <a:r>
              <a:rPr lang="en-US" dirty="0" smtClean="0"/>
              <a:t>SOLO NO MORE</a:t>
            </a:r>
            <a:br>
              <a:rPr lang="en-US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6" name="Picture Placeholder 5" descr="Wandbilder Kinderzimmer Vorlagen - Umbau Haus Ideen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4" r="3304"/>
          <a:stretch>
            <a:fillRect/>
          </a:stretch>
        </p:blipFill>
        <p:spPr>
          <a:xfrm>
            <a:off x="0" y="0"/>
            <a:ext cx="8303740" cy="6858000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8549640" y="1024937"/>
            <a:ext cx="3046158" cy="1316330"/>
          </a:xfrm>
        </p:spPr>
        <p:txBody>
          <a:bodyPr>
            <a:normAutofit/>
          </a:bodyPr>
          <a:lstStyle/>
          <a:p>
            <a:r>
              <a:rPr lang="en-US" dirty="0"/>
              <a:t>Shift focus to managing volunteers </a:t>
            </a:r>
          </a:p>
          <a:p>
            <a:r>
              <a:rPr lang="en-US" dirty="0" smtClean="0"/>
              <a:t>Chunk </a:t>
            </a:r>
            <a:r>
              <a:rPr lang="en-US" dirty="0"/>
              <a:t>projects into smaller bites</a:t>
            </a:r>
          </a:p>
          <a:p>
            <a:r>
              <a:rPr lang="en-US" dirty="0" smtClean="0"/>
              <a:t>Project </a:t>
            </a:r>
            <a:r>
              <a:rPr lang="en-US" dirty="0"/>
              <a:t>buy-in = more </a:t>
            </a:r>
            <a:r>
              <a:rPr lang="en-US" dirty="0" smtClean="0"/>
              <a:t>$$$</a:t>
            </a:r>
            <a:endParaRPr lang="en-US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8702040" y="2984360"/>
            <a:ext cx="2481775" cy="295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MAY 2023 – ONGOING Student Interns &amp; Volunteers</a:t>
            </a:r>
          </a:p>
          <a:p>
            <a:r>
              <a:rPr lang="en-US" dirty="0" smtClean="0"/>
              <a:t>OCTOBER 2023</a:t>
            </a:r>
            <a:br>
              <a:rPr lang="en-US" dirty="0" smtClean="0"/>
            </a:br>
            <a:r>
              <a:rPr lang="en-US" dirty="0" smtClean="0"/>
              <a:t>Part-time Saturday Assistant </a:t>
            </a:r>
          </a:p>
          <a:p>
            <a:r>
              <a:rPr lang="en-US" dirty="0" smtClean="0"/>
              <a:t>NOVEMBER 2023</a:t>
            </a:r>
            <a:br>
              <a:rPr lang="en-US" dirty="0" smtClean="0"/>
            </a:br>
            <a:r>
              <a:rPr lang="en-US" dirty="0" smtClean="0"/>
              <a:t>Part-time Archivist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458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6976"/>
    </mc:Choice>
    <mc:Fallback>
      <p:transition spd="slow" advTm="1069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368</TotalTime>
  <Words>392</Words>
  <Application>Microsoft Office PowerPoint</Application>
  <PresentationFormat>Widescreen</PresentationFormat>
  <Paragraphs>56</Paragraphs>
  <Slides>8</Slides>
  <Notes>4</Notes>
  <HiddenSlides>0</HiddenSlides>
  <MMClips>8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Rockwell</vt:lpstr>
      <vt:lpstr>Rockwell Condensed</vt:lpstr>
      <vt:lpstr>Wingdings</vt:lpstr>
      <vt:lpstr>Wood Type</vt:lpstr>
      <vt:lpstr>small bites and  A Big GULP </vt:lpstr>
      <vt:lpstr>Jones  Memorial Library</vt:lpstr>
      <vt:lpstr>  ABOUT ME</vt:lpstr>
      <vt:lpstr>STAFFING STRUCTURE</vt:lpstr>
      <vt:lpstr>HOW DO YOU EAT AN ELEPHANT?</vt:lpstr>
      <vt:lpstr>MANY SMALL BITES - “FIND IT FRIDAYS”</vt:lpstr>
      <vt:lpstr>ONE Big GULP - MANUSCRIPT 1047</vt:lpstr>
      <vt:lpstr>SOLO NO MORE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Eating An ELEPHANT</dc:title>
  <dc:creator>Deborah Smith</dc:creator>
  <cp:lastModifiedBy>Deborah Smith</cp:lastModifiedBy>
  <cp:revision>27</cp:revision>
  <dcterms:created xsi:type="dcterms:W3CDTF">2023-10-10T19:09:01Z</dcterms:created>
  <dcterms:modified xsi:type="dcterms:W3CDTF">2023-10-12T21:34:50Z</dcterms:modified>
</cp:coreProperties>
</file>