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43891200" cy="3108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/>
    <p:restoredTop sz="96327"/>
  </p:normalViewPr>
  <p:slideViewPr>
    <p:cSldViewPr snapToGrid="0">
      <p:cViewPr>
        <p:scale>
          <a:sx n="51" d="100"/>
          <a:sy n="51" d="100"/>
        </p:scale>
        <p:origin x="272" y="-1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088045"/>
            <a:ext cx="37307520" cy="10823787"/>
          </a:xfrm>
        </p:spPr>
        <p:txBody>
          <a:bodyPr anchor="b"/>
          <a:lstStyle>
            <a:lvl1pPr algn="ctr">
              <a:defRPr sz="2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6329239"/>
            <a:ext cx="32918400" cy="7506121"/>
          </a:xfrm>
        </p:spPr>
        <p:txBody>
          <a:bodyPr/>
          <a:lstStyle>
            <a:lvl1pPr marL="0" indent="0" algn="ctr">
              <a:buNone/>
              <a:defRPr sz="10880"/>
            </a:lvl1pPr>
            <a:lvl2pPr marL="2072625" indent="0" algn="ctr">
              <a:buNone/>
              <a:defRPr sz="9067"/>
            </a:lvl2pPr>
            <a:lvl3pPr marL="4145250" indent="0" algn="ctr">
              <a:buNone/>
              <a:defRPr sz="8160"/>
            </a:lvl3pPr>
            <a:lvl4pPr marL="6217874" indent="0" algn="ctr">
              <a:buNone/>
              <a:defRPr sz="7253"/>
            </a:lvl4pPr>
            <a:lvl5pPr marL="8290499" indent="0" algn="ctr">
              <a:buNone/>
              <a:defRPr sz="7253"/>
            </a:lvl5pPr>
            <a:lvl6pPr marL="10363124" indent="0" algn="ctr">
              <a:buNone/>
              <a:defRPr sz="7253"/>
            </a:lvl6pPr>
            <a:lvl7pPr marL="12435749" indent="0" algn="ctr">
              <a:buNone/>
              <a:defRPr sz="7253"/>
            </a:lvl7pPr>
            <a:lvl8pPr marL="14508373" indent="0" algn="ctr">
              <a:buNone/>
              <a:defRPr sz="7253"/>
            </a:lvl8pPr>
            <a:lvl9pPr marL="16580998" indent="0" algn="ctr">
              <a:buNone/>
              <a:defRPr sz="72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3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5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655233"/>
            <a:ext cx="9464040" cy="263469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655233"/>
            <a:ext cx="27843480" cy="26346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42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4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7750819"/>
            <a:ext cx="37856160" cy="12932408"/>
          </a:xfrm>
        </p:spPr>
        <p:txBody>
          <a:bodyPr anchor="b"/>
          <a:lstStyle>
            <a:lvl1pPr>
              <a:defRPr sz="2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0805572"/>
            <a:ext cx="37856160" cy="6800848"/>
          </a:xfrm>
        </p:spPr>
        <p:txBody>
          <a:bodyPr/>
          <a:lstStyle>
            <a:lvl1pPr marL="0" indent="0">
              <a:buNone/>
              <a:defRPr sz="10880">
                <a:solidFill>
                  <a:schemeClr val="tx1"/>
                </a:solidFill>
              </a:defRPr>
            </a:lvl1pPr>
            <a:lvl2pPr marL="2072625" indent="0">
              <a:buNone/>
              <a:defRPr sz="9067">
                <a:solidFill>
                  <a:schemeClr val="tx1">
                    <a:tint val="75000"/>
                  </a:schemeClr>
                </a:solidFill>
              </a:defRPr>
            </a:lvl2pPr>
            <a:lvl3pPr marL="4145250" indent="0">
              <a:buNone/>
              <a:defRPr sz="8160">
                <a:solidFill>
                  <a:schemeClr val="tx1">
                    <a:tint val="75000"/>
                  </a:schemeClr>
                </a:solidFill>
              </a:defRPr>
            </a:lvl3pPr>
            <a:lvl4pPr marL="6217874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4pPr>
            <a:lvl5pPr marL="8290499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5pPr>
            <a:lvl6pPr marL="10363124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6pPr>
            <a:lvl7pPr marL="12435749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7pPr>
            <a:lvl8pPr marL="14508373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8pPr>
            <a:lvl9pPr marL="16580998" indent="0">
              <a:buNone/>
              <a:defRPr sz="72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0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276166"/>
            <a:ext cx="18653760" cy="197260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276166"/>
            <a:ext cx="18653760" cy="197260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19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655240"/>
            <a:ext cx="37856160" cy="6009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7621272"/>
            <a:ext cx="18568032" cy="3735068"/>
          </a:xfrm>
        </p:spPr>
        <p:txBody>
          <a:bodyPr anchor="b"/>
          <a:lstStyle>
            <a:lvl1pPr marL="0" indent="0">
              <a:buNone/>
              <a:defRPr sz="10880" b="1"/>
            </a:lvl1pPr>
            <a:lvl2pPr marL="2072625" indent="0">
              <a:buNone/>
              <a:defRPr sz="9067" b="1"/>
            </a:lvl2pPr>
            <a:lvl3pPr marL="4145250" indent="0">
              <a:buNone/>
              <a:defRPr sz="8160" b="1"/>
            </a:lvl3pPr>
            <a:lvl4pPr marL="6217874" indent="0">
              <a:buNone/>
              <a:defRPr sz="7253" b="1"/>
            </a:lvl4pPr>
            <a:lvl5pPr marL="8290499" indent="0">
              <a:buNone/>
              <a:defRPr sz="7253" b="1"/>
            </a:lvl5pPr>
            <a:lvl6pPr marL="10363124" indent="0">
              <a:buNone/>
              <a:defRPr sz="7253" b="1"/>
            </a:lvl6pPr>
            <a:lvl7pPr marL="12435749" indent="0">
              <a:buNone/>
              <a:defRPr sz="7253" b="1"/>
            </a:lvl7pPr>
            <a:lvl8pPr marL="14508373" indent="0">
              <a:buNone/>
              <a:defRPr sz="7253" b="1"/>
            </a:lvl8pPr>
            <a:lvl9pPr marL="16580998" indent="0">
              <a:buNone/>
              <a:defRPr sz="72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1356340"/>
            <a:ext cx="18568032" cy="167034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7621272"/>
            <a:ext cx="18659477" cy="3735068"/>
          </a:xfrm>
        </p:spPr>
        <p:txBody>
          <a:bodyPr anchor="b"/>
          <a:lstStyle>
            <a:lvl1pPr marL="0" indent="0">
              <a:buNone/>
              <a:defRPr sz="10880" b="1"/>
            </a:lvl1pPr>
            <a:lvl2pPr marL="2072625" indent="0">
              <a:buNone/>
              <a:defRPr sz="9067" b="1"/>
            </a:lvl2pPr>
            <a:lvl3pPr marL="4145250" indent="0">
              <a:buNone/>
              <a:defRPr sz="8160" b="1"/>
            </a:lvl3pPr>
            <a:lvl4pPr marL="6217874" indent="0">
              <a:buNone/>
              <a:defRPr sz="7253" b="1"/>
            </a:lvl4pPr>
            <a:lvl5pPr marL="8290499" indent="0">
              <a:buNone/>
              <a:defRPr sz="7253" b="1"/>
            </a:lvl5pPr>
            <a:lvl6pPr marL="10363124" indent="0">
              <a:buNone/>
              <a:defRPr sz="7253" b="1"/>
            </a:lvl6pPr>
            <a:lvl7pPr marL="12435749" indent="0">
              <a:buNone/>
              <a:defRPr sz="7253" b="1"/>
            </a:lvl7pPr>
            <a:lvl8pPr marL="14508373" indent="0">
              <a:buNone/>
              <a:defRPr sz="7253" b="1"/>
            </a:lvl8pPr>
            <a:lvl9pPr marL="16580998" indent="0">
              <a:buNone/>
              <a:defRPr sz="72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1356340"/>
            <a:ext cx="18659477" cy="167034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9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5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6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072640"/>
            <a:ext cx="14156054" cy="7254240"/>
          </a:xfrm>
        </p:spPr>
        <p:txBody>
          <a:bodyPr anchor="b"/>
          <a:lstStyle>
            <a:lvl1pPr>
              <a:defRPr sz="145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476333"/>
            <a:ext cx="22219920" cy="22093767"/>
          </a:xfrm>
        </p:spPr>
        <p:txBody>
          <a:bodyPr/>
          <a:lstStyle>
            <a:lvl1pPr>
              <a:defRPr sz="14507"/>
            </a:lvl1pPr>
            <a:lvl2pPr>
              <a:defRPr sz="12693"/>
            </a:lvl2pPr>
            <a:lvl3pPr>
              <a:defRPr sz="10880"/>
            </a:lvl3pPr>
            <a:lvl4pPr>
              <a:defRPr sz="9067"/>
            </a:lvl4pPr>
            <a:lvl5pPr>
              <a:defRPr sz="9067"/>
            </a:lvl5pPr>
            <a:lvl6pPr>
              <a:defRPr sz="9067"/>
            </a:lvl6pPr>
            <a:lvl7pPr>
              <a:defRPr sz="9067"/>
            </a:lvl7pPr>
            <a:lvl8pPr>
              <a:defRPr sz="9067"/>
            </a:lvl8pPr>
            <a:lvl9pPr>
              <a:defRPr sz="9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326880"/>
            <a:ext cx="14156054" cy="17279199"/>
          </a:xfrm>
        </p:spPr>
        <p:txBody>
          <a:bodyPr/>
          <a:lstStyle>
            <a:lvl1pPr marL="0" indent="0">
              <a:buNone/>
              <a:defRPr sz="7253"/>
            </a:lvl1pPr>
            <a:lvl2pPr marL="2072625" indent="0">
              <a:buNone/>
              <a:defRPr sz="6347"/>
            </a:lvl2pPr>
            <a:lvl3pPr marL="4145250" indent="0">
              <a:buNone/>
              <a:defRPr sz="5440"/>
            </a:lvl3pPr>
            <a:lvl4pPr marL="6217874" indent="0">
              <a:buNone/>
              <a:defRPr sz="4533"/>
            </a:lvl4pPr>
            <a:lvl5pPr marL="8290499" indent="0">
              <a:buNone/>
              <a:defRPr sz="4533"/>
            </a:lvl5pPr>
            <a:lvl6pPr marL="10363124" indent="0">
              <a:buNone/>
              <a:defRPr sz="4533"/>
            </a:lvl6pPr>
            <a:lvl7pPr marL="12435749" indent="0">
              <a:buNone/>
              <a:defRPr sz="4533"/>
            </a:lvl7pPr>
            <a:lvl8pPr marL="14508373" indent="0">
              <a:buNone/>
              <a:defRPr sz="4533"/>
            </a:lvl8pPr>
            <a:lvl9pPr marL="16580998" indent="0">
              <a:buNone/>
              <a:defRPr sz="4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1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072640"/>
            <a:ext cx="14156054" cy="7254240"/>
          </a:xfrm>
        </p:spPr>
        <p:txBody>
          <a:bodyPr anchor="b"/>
          <a:lstStyle>
            <a:lvl1pPr>
              <a:defRPr sz="145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476333"/>
            <a:ext cx="22219920" cy="22093767"/>
          </a:xfrm>
        </p:spPr>
        <p:txBody>
          <a:bodyPr anchor="t"/>
          <a:lstStyle>
            <a:lvl1pPr marL="0" indent="0">
              <a:buNone/>
              <a:defRPr sz="14507"/>
            </a:lvl1pPr>
            <a:lvl2pPr marL="2072625" indent="0">
              <a:buNone/>
              <a:defRPr sz="12693"/>
            </a:lvl2pPr>
            <a:lvl3pPr marL="4145250" indent="0">
              <a:buNone/>
              <a:defRPr sz="10880"/>
            </a:lvl3pPr>
            <a:lvl4pPr marL="6217874" indent="0">
              <a:buNone/>
              <a:defRPr sz="9067"/>
            </a:lvl4pPr>
            <a:lvl5pPr marL="8290499" indent="0">
              <a:buNone/>
              <a:defRPr sz="9067"/>
            </a:lvl5pPr>
            <a:lvl6pPr marL="10363124" indent="0">
              <a:buNone/>
              <a:defRPr sz="9067"/>
            </a:lvl6pPr>
            <a:lvl7pPr marL="12435749" indent="0">
              <a:buNone/>
              <a:defRPr sz="9067"/>
            </a:lvl7pPr>
            <a:lvl8pPr marL="14508373" indent="0">
              <a:buNone/>
              <a:defRPr sz="9067"/>
            </a:lvl8pPr>
            <a:lvl9pPr marL="16580998" indent="0">
              <a:buNone/>
              <a:defRPr sz="9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326880"/>
            <a:ext cx="14156054" cy="17279199"/>
          </a:xfrm>
        </p:spPr>
        <p:txBody>
          <a:bodyPr/>
          <a:lstStyle>
            <a:lvl1pPr marL="0" indent="0">
              <a:buNone/>
              <a:defRPr sz="7253"/>
            </a:lvl1pPr>
            <a:lvl2pPr marL="2072625" indent="0">
              <a:buNone/>
              <a:defRPr sz="6347"/>
            </a:lvl2pPr>
            <a:lvl3pPr marL="4145250" indent="0">
              <a:buNone/>
              <a:defRPr sz="5440"/>
            </a:lvl3pPr>
            <a:lvl4pPr marL="6217874" indent="0">
              <a:buNone/>
              <a:defRPr sz="4533"/>
            </a:lvl4pPr>
            <a:lvl5pPr marL="8290499" indent="0">
              <a:buNone/>
              <a:defRPr sz="4533"/>
            </a:lvl5pPr>
            <a:lvl6pPr marL="10363124" indent="0">
              <a:buNone/>
              <a:defRPr sz="4533"/>
            </a:lvl6pPr>
            <a:lvl7pPr marL="12435749" indent="0">
              <a:buNone/>
              <a:defRPr sz="4533"/>
            </a:lvl7pPr>
            <a:lvl8pPr marL="14508373" indent="0">
              <a:buNone/>
              <a:defRPr sz="4533"/>
            </a:lvl8pPr>
            <a:lvl9pPr marL="16580998" indent="0">
              <a:buNone/>
              <a:defRPr sz="4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5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655240"/>
            <a:ext cx="37856160" cy="6009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276166"/>
            <a:ext cx="37856160" cy="197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28815460"/>
            <a:ext cx="987552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2814D-4D40-044E-9805-732337B53996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28815460"/>
            <a:ext cx="1481328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28815460"/>
            <a:ext cx="987552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B2440-8161-4549-8C4A-393FBFF4B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2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145250" rtl="0" eaLnBrk="1" latinLnBrk="0" hangingPunct="1">
        <a:lnSpc>
          <a:spcPct val="90000"/>
        </a:lnSpc>
        <a:spcBef>
          <a:spcPct val="0"/>
        </a:spcBef>
        <a:buNone/>
        <a:defRPr sz="199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6312" indent="-1036312" algn="l" defTabSz="4145250" rtl="0" eaLnBrk="1" latinLnBrk="0" hangingPunct="1">
        <a:lnSpc>
          <a:spcPct val="90000"/>
        </a:lnSpc>
        <a:spcBef>
          <a:spcPts val="4533"/>
        </a:spcBef>
        <a:buFont typeface="Arial" panose="020B0604020202020204" pitchFamily="34" charset="0"/>
        <a:buChar char="•"/>
        <a:defRPr sz="12693" kern="1200">
          <a:solidFill>
            <a:schemeClr val="tx1"/>
          </a:solidFill>
          <a:latin typeface="+mn-lt"/>
          <a:ea typeface="+mn-ea"/>
          <a:cs typeface="+mn-cs"/>
        </a:defRPr>
      </a:lvl1pPr>
      <a:lvl2pPr marL="3108937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10880" kern="1200">
          <a:solidFill>
            <a:schemeClr val="tx1"/>
          </a:solidFill>
          <a:latin typeface="+mn-lt"/>
          <a:ea typeface="+mn-ea"/>
          <a:cs typeface="+mn-cs"/>
        </a:defRPr>
      </a:lvl2pPr>
      <a:lvl3pPr marL="5181562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9067" kern="1200">
          <a:solidFill>
            <a:schemeClr val="tx1"/>
          </a:solidFill>
          <a:latin typeface="+mn-lt"/>
          <a:ea typeface="+mn-ea"/>
          <a:cs typeface="+mn-cs"/>
        </a:defRPr>
      </a:lvl3pPr>
      <a:lvl4pPr marL="7254187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4pPr>
      <a:lvl5pPr marL="9326811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5pPr>
      <a:lvl6pPr marL="11399436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6pPr>
      <a:lvl7pPr marL="13472061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686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8pPr>
      <a:lvl9pPr marL="17617310" indent="-1036312" algn="l" defTabSz="4145250" rtl="0" eaLnBrk="1" latinLnBrk="0" hangingPunct="1">
        <a:lnSpc>
          <a:spcPct val="90000"/>
        </a:lnSpc>
        <a:spcBef>
          <a:spcPts val="2267"/>
        </a:spcBef>
        <a:buFont typeface="Arial" panose="020B0604020202020204" pitchFamily="34" charset="0"/>
        <a:buChar char="•"/>
        <a:defRPr sz="8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1pPr>
      <a:lvl2pPr marL="2072625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2pPr>
      <a:lvl3pPr marL="4145250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3pPr>
      <a:lvl4pPr marL="6217874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4pPr>
      <a:lvl5pPr marL="8290499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5pPr>
      <a:lvl6pPr marL="10363124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6pPr>
      <a:lvl7pPr marL="12435749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7pPr>
      <a:lvl8pPr marL="14508373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8pPr>
      <a:lvl9pPr marL="16580998" algn="l" defTabSz="4145250" rtl="0" eaLnBrk="1" latinLnBrk="0" hangingPunct="1">
        <a:defRPr sz="8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emf"/><Relationship Id="rId26" Type="http://schemas.openxmlformats.org/officeDocument/2006/relationships/image" Target="../media/image25.emf"/><Relationship Id="rId3" Type="http://schemas.openxmlformats.org/officeDocument/2006/relationships/image" Target="../media/image2.jpeg"/><Relationship Id="rId21" Type="http://schemas.openxmlformats.org/officeDocument/2006/relationships/image" Target="../media/image20.emf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emf"/><Relationship Id="rId25" Type="http://schemas.openxmlformats.org/officeDocument/2006/relationships/image" Target="../media/image24.jpeg"/><Relationship Id="rId2" Type="http://schemas.openxmlformats.org/officeDocument/2006/relationships/image" Target="../media/image1.tiff"/><Relationship Id="rId16" Type="http://schemas.openxmlformats.org/officeDocument/2006/relationships/image" Target="../media/image15.svg"/><Relationship Id="rId20" Type="http://schemas.openxmlformats.org/officeDocument/2006/relationships/image" Target="../media/image19.emf"/><Relationship Id="rId29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24" Type="http://schemas.openxmlformats.org/officeDocument/2006/relationships/image" Target="../media/image23.jpg"/><Relationship Id="rId32" Type="http://schemas.openxmlformats.org/officeDocument/2006/relationships/image" Target="../media/image31.emf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2.emf"/><Relationship Id="rId28" Type="http://schemas.openxmlformats.org/officeDocument/2006/relationships/image" Target="../media/image27.emf"/><Relationship Id="rId10" Type="http://schemas.openxmlformats.org/officeDocument/2006/relationships/image" Target="../media/image9.svg"/><Relationship Id="rId19" Type="http://schemas.openxmlformats.org/officeDocument/2006/relationships/image" Target="../media/image18.emf"/><Relationship Id="rId31" Type="http://schemas.openxmlformats.org/officeDocument/2006/relationships/image" Target="../media/image30.jpe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emf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87C1848-C0BF-8FF9-F851-6E8E9343BE2C}"/>
              </a:ext>
            </a:extLst>
          </p:cNvPr>
          <p:cNvGrpSpPr/>
          <p:nvPr/>
        </p:nvGrpSpPr>
        <p:grpSpPr>
          <a:xfrm>
            <a:off x="-3" y="3186"/>
            <a:ext cx="43891200" cy="31086413"/>
            <a:chOff x="-2468063" y="1017078"/>
            <a:chExt cx="55551616" cy="3105179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B7D73E2-A757-7720-2B93-E3D61298F2DF}"/>
                </a:ext>
              </a:extLst>
            </p:cNvPr>
            <p:cNvSpPr/>
            <p:nvPr/>
          </p:nvSpPr>
          <p:spPr>
            <a:xfrm>
              <a:off x="10724878" y="3134354"/>
              <a:ext cx="28932411" cy="2893451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Rectangle: Top Corners Rounded 7">
              <a:extLst>
                <a:ext uri="{FF2B5EF4-FFF2-40B4-BE49-F238E27FC236}">
                  <a16:creationId xmlns:a16="http://schemas.microsoft.com/office/drawing/2014/main" id="{5556CC8D-44E3-9343-957C-9B7BD2182E4B}"/>
                </a:ext>
              </a:extLst>
            </p:cNvPr>
            <p:cNvSpPr/>
            <p:nvPr/>
          </p:nvSpPr>
          <p:spPr>
            <a:xfrm rot="10800000">
              <a:off x="-2468063" y="1017078"/>
              <a:ext cx="55551616" cy="3585012"/>
            </a:xfrm>
            <a:prstGeom prst="round2SameRect">
              <a:avLst>
                <a:gd name="adj1" fmla="val 8041"/>
                <a:gd name="adj2" fmla="val 0"/>
              </a:avLst>
            </a:prstGeom>
            <a:solidFill>
              <a:srgbClr val="31092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4862B9F-43BA-135C-CB43-682264D639C0}"/>
              </a:ext>
            </a:extLst>
          </p:cNvPr>
          <p:cNvSpPr txBox="1"/>
          <p:nvPr/>
        </p:nvSpPr>
        <p:spPr>
          <a:xfrm>
            <a:off x="-2" y="428902"/>
            <a:ext cx="43891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kern="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Antimicrobial Resistance in Urban Agriculture Environments</a:t>
            </a:r>
            <a:endParaRPr lang="en-US" sz="9600" kern="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93DD3E-3F53-F5CD-E719-27C1D911D4B8}"/>
              </a:ext>
            </a:extLst>
          </p:cNvPr>
          <p:cNvSpPr txBox="1"/>
          <p:nvPr/>
        </p:nvSpPr>
        <p:spPr>
          <a:xfrm>
            <a:off x="-2" y="2199967"/>
            <a:ext cx="438911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" sz="5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Qingyue</a:t>
            </a:r>
            <a:r>
              <a:rPr lang="de" sz="5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Zeng, Kevin Lam, Autumn Salcedo, Derek </a:t>
            </a:r>
            <a:r>
              <a:rPr lang="de" sz="5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Konsen</a:t>
            </a:r>
            <a:r>
              <a:rPr lang="de" sz="5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Ryan Blaustein; </a:t>
            </a:r>
            <a:r>
              <a:rPr lang="en-US" sz="5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Dept. Nutrition &amp; Food Science, UMD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E5A481-03A0-50FA-54B1-0DBB9EF85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3495" y="701860"/>
            <a:ext cx="2186209" cy="2186209"/>
          </a:xfrm>
          <a:prstGeom prst="rect">
            <a:avLst/>
          </a:prstGeom>
        </p:spPr>
      </p:pic>
      <p:sp>
        <p:nvSpPr>
          <p:cNvPr id="10" name="Text Box 59">
            <a:extLst>
              <a:ext uri="{FF2B5EF4-FFF2-40B4-BE49-F238E27FC236}">
                <a16:creationId xmlns:a16="http://schemas.microsoft.com/office/drawing/2014/main" id="{675C74B1-B731-097B-BA6C-016F1814B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42" y="4244367"/>
            <a:ext cx="9509760" cy="800219"/>
          </a:xfrm>
          <a:prstGeom prst="rect">
            <a:avLst/>
          </a:prstGeom>
          <a:solidFill>
            <a:srgbClr val="31092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7575" eaLnBrk="0" hangingPunct="0">
              <a:spcBef>
                <a:spcPct val="50000"/>
              </a:spcBef>
            </a:pPr>
            <a:r>
              <a:rPr lang="en-US" sz="4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Background</a:t>
            </a:r>
            <a:endParaRPr lang="en-US" altLang="zh-CN" sz="46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Rectangle 64">
            <a:extLst>
              <a:ext uri="{FF2B5EF4-FFF2-40B4-BE49-F238E27FC236}">
                <a16:creationId xmlns:a16="http://schemas.microsoft.com/office/drawing/2014/main" id="{66304E79-3399-5450-76C9-73BE1A90F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25" y="4974511"/>
            <a:ext cx="9922154" cy="75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59927" tIns="359927" rIns="359927" bIns="359927"/>
          <a:lstStyle/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900" b="1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Urban farming </a:t>
            </a:r>
            <a:r>
              <a:rPr lang="en-US" sz="29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offers many benefits from engaging communities to expanding local food production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9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Contaminants reflective of unique land history and local conditions (e.g., heavy metals from industrial emissions) can create challenges for growers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9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Organic soil amendments are often used to boost biological activity and manage depleted soil health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9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Antimicrobial resistance (AMR) dissemination, a factor of microbe-chemical interactions and broader ecological dynamics, has implications for ’one-health’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900" b="1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Hypothesis: </a:t>
            </a:r>
            <a:r>
              <a:rPr lang="en-US" sz="29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Organic amendments have added-value to control naturally occurring antibiotic-resistant bacteria and, in turn, hold potential for tailored management to establish healthier food systems</a:t>
            </a:r>
          </a:p>
        </p:txBody>
      </p:sp>
      <p:sp>
        <p:nvSpPr>
          <p:cNvPr id="12" name="Text Box 59">
            <a:extLst>
              <a:ext uri="{FF2B5EF4-FFF2-40B4-BE49-F238E27FC236}">
                <a16:creationId xmlns:a16="http://schemas.microsoft.com/office/drawing/2014/main" id="{7B871E06-91A3-8FCA-C889-9406032ED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42" y="12878684"/>
            <a:ext cx="9509760" cy="800219"/>
          </a:xfrm>
          <a:prstGeom prst="rect">
            <a:avLst/>
          </a:prstGeom>
          <a:solidFill>
            <a:srgbClr val="31092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7575" eaLnBrk="0" hangingPunct="0">
              <a:spcBef>
                <a:spcPct val="50000"/>
              </a:spcBef>
            </a:pPr>
            <a:r>
              <a:rPr lang="en-US" sz="4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</a:t>
            </a:r>
            <a:endParaRPr lang="en-US" altLang="zh-CN" sz="46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45C393-5F3C-1785-AAAA-9ABAEAF660CD}"/>
              </a:ext>
            </a:extLst>
          </p:cNvPr>
          <p:cNvSpPr txBox="1"/>
          <p:nvPr/>
        </p:nvSpPr>
        <p:spPr>
          <a:xfrm>
            <a:off x="431974" y="13940426"/>
            <a:ext cx="9597076" cy="3729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(A) Field survey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urban farms (n=5) and community gardens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(n=2) to evaluate 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microbiological variation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factor of site-specific conditions:</a:t>
            </a:r>
          </a:p>
          <a:p>
            <a:pPr marL="914400" lvl="1" indent="-4572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 history and soil properties (e.g., pH)</a:t>
            </a:r>
          </a:p>
          <a:p>
            <a:pPr marL="914400" lvl="1" indent="-4572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Farm management (e.g., amendments, raised beds)</a:t>
            </a:r>
          </a:p>
          <a:p>
            <a:pPr marL="914400" lvl="1" indent="-4572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Plant-host traits (veggie type, variety, age)</a:t>
            </a:r>
          </a:p>
          <a:p>
            <a:pPr marL="914400" lvl="1" indent="-4572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Seasonality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5E370C-34B3-D5FE-ED30-1A50D9F06317}"/>
              </a:ext>
            </a:extLst>
          </p:cNvPr>
          <p:cNvSpPr txBox="1"/>
          <p:nvPr/>
        </p:nvSpPr>
        <p:spPr>
          <a:xfrm>
            <a:off x="431973" y="21870188"/>
            <a:ext cx="95513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(B)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Samples of 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leafy vegetables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soil in the root zone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and 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bulk soil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(site controls) were collected and analyzed for total bacteria, food safety indicators, and AMR bacteria (ampicillin, tetracycline)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FFDDD2-79CE-E2A9-1BC3-DA150C5367BB}"/>
              </a:ext>
            </a:extLst>
          </p:cNvPr>
          <p:cNvSpPr txBox="1"/>
          <p:nvPr/>
        </p:nvSpPr>
        <p:spPr>
          <a:xfrm>
            <a:off x="431975" y="24023179"/>
            <a:ext cx="376867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(C)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Representative bacterial isolates were screened for </a:t>
            </a: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multidrug resistance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antibiotics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5605C6-7E14-5547-902E-34B2D1036F2B}"/>
              </a:ext>
            </a:extLst>
          </p:cNvPr>
          <p:cNvSpPr txBox="1"/>
          <p:nvPr/>
        </p:nvSpPr>
        <p:spPr>
          <a:xfrm>
            <a:off x="431974" y="29686906"/>
            <a:ext cx="96981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(D) </a:t>
            </a: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Bacterial contents and resistance phenotypes across sites and soil types, among other factors, were compared</a:t>
            </a:r>
          </a:p>
        </p:txBody>
      </p:sp>
      <p:pic>
        <p:nvPicPr>
          <p:cNvPr id="18" name="Picture 17" descr="Two people working in a garden&#10;&#10;Description automatically generated">
            <a:extLst>
              <a:ext uri="{FF2B5EF4-FFF2-40B4-BE49-F238E27FC236}">
                <a16:creationId xmlns:a16="http://schemas.microsoft.com/office/drawing/2014/main" id="{DF5BE8E8-D4F6-5EEC-0F39-802200652C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02" t="2101" r="34706" b="13610"/>
          <a:stretch/>
        </p:blipFill>
        <p:spPr>
          <a:xfrm rot="5400000">
            <a:off x="1055940" y="17427531"/>
            <a:ext cx="3731348" cy="4680966"/>
          </a:xfrm>
          <a:prstGeom prst="rect">
            <a:avLst/>
          </a:prstGeom>
        </p:spPr>
      </p:pic>
      <p:pic>
        <p:nvPicPr>
          <p:cNvPr id="19" name="Picture 18" descr="A person and person sitting in a garden&#10;&#10;Description automatically generated">
            <a:extLst>
              <a:ext uri="{FF2B5EF4-FFF2-40B4-BE49-F238E27FC236}">
                <a16:creationId xmlns:a16="http://schemas.microsoft.com/office/drawing/2014/main" id="{F068B171-1C7E-B433-0392-3BCBABD837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05" t="14829" r="25357" b="17530"/>
          <a:stretch/>
        </p:blipFill>
        <p:spPr>
          <a:xfrm rot="10800000">
            <a:off x="5346713" y="17902341"/>
            <a:ext cx="4636579" cy="3731347"/>
          </a:xfrm>
          <a:prstGeom prst="rect">
            <a:avLst/>
          </a:prstGeom>
        </p:spPr>
      </p:pic>
      <p:pic>
        <p:nvPicPr>
          <p:cNvPr id="20" name="Picture 19" descr="A group of white containers with dirt in them&#10;&#10;Description automatically generated">
            <a:extLst>
              <a:ext uri="{FF2B5EF4-FFF2-40B4-BE49-F238E27FC236}">
                <a16:creationId xmlns:a16="http://schemas.microsoft.com/office/drawing/2014/main" id="{821A80CA-C514-32A9-E22D-3AB5019E7A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62" t="7425" r="14273"/>
          <a:stretch/>
        </p:blipFill>
        <p:spPr>
          <a:xfrm rot="5400000">
            <a:off x="6754159" y="24393138"/>
            <a:ext cx="3259633" cy="2795325"/>
          </a:xfrm>
          <a:prstGeom prst="rect">
            <a:avLst/>
          </a:prstGeom>
        </p:spPr>
      </p:pic>
      <p:pic>
        <p:nvPicPr>
          <p:cNvPr id="21" name="Picture 20" descr="A person in a lab coat working in a laboratory&#10;&#10;Description automatically generated">
            <a:extLst>
              <a:ext uri="{FF2B5EF4-FFF2-40B4-BE49-F238E27FC236}">
                <a16:creationId xmlns:a16="http://schemas.microsoft.com/office/drawing/2014/main" id="{12C5A25B-BAD7-B32D-6874-B7D448F197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871" t="29352" r="29161" b="36481"/>
          <a:stretch/>
        </p:blipFill>
        <p:spPr>
          <a:xfrm rot="5400000">
            <a:off x="3792219" y="24486522"/>
            <a:ext cx="3259634" cy="2612804"/>
          </a:xfrm>
          <a:prstGeom prst="rect">
            <a:avLst/>
          </a:prstGeom>
        </p:spPr>
      </p:pic>
      <p:pic>
        <p:nvPicPr>
          <p:cNvPr id="23" name="Graphic 22" descr="Germ with solid fill">
            <a:extLst>
              <a:ext uri="{FF2B5EF4-FFF2-40B4-BE49-F238E27FC236}">
                <a16:creationId xmlns:a16="http://schemas.microsoft.com/office/drawing/2014/main" id="{1F5EE369-298C-570D-1F2A-1D2D0CC0A4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7783483">
            <a:off x="3213621" y="27311984"/>
            <a:ext cx="1006995" cy="1006995"/>
          </a:xfrm>
          <a:prstGeom prst="rect">
            <a:avLst/>
          </a:prstGeom>
        </p:spPr>
      </p:pic>
      <p:pic>
        <p:nvPicPr>
          <p:cNvPr id="24" name="Graphic 23" descr="Petri Dish with solid fill">
            <a:extLst>
              <a:ext uri="{FF2B5EF4-FFF2-40B4-BE49-F238E27FC236}">
                <a16:creationId xmlns:a16="http://schemas.microsoft.com/office/drawing/2014/main" id="{234CF660-EC27-20BA-89BF-BF0C7EBC70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8761" y="26985113"/>
            <a:ext cx="2357924" cy="2357924"/>
          </a:xfrm>
          <a:prstGeom prst="rect">
            <a:avLst/>
          </a:prstGeom>
        </p:spPr>
      </p:pic>
      <p:pic>
        <p:nvPicPr>
          <p:cNvPr id="25" name="Graphic 24" descr="Germ with solid fill">
            <a:extLst>
              <a:ext uri="{FF2B5EF4-FFF2-40B4-BE49-F238E27FC236}">
                <a16:creationId xmlns:a16="http://schemas.microsoft.com/office/drawing/2014/main" id="{E5B4F648-1CD5-D0C5-DD97-6EC02693AE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7783483">
            <a:off x="3497149" y="28441714"/>
            <a:ext cx="1006995" cy="1006995"/>
          </a:xfrm>
          <a:prstGeom prst="rect">
            <a:avLst/>
          </a:prstGeom>
        </p:spPr>
      </p:pic>
      <p:pic>
        <p:nvPicPr>
          <p:cNvPr id="26" name="Graphic 25" descr="Germ with solid fill">
            <a:extLst>
              <a:ext uri="{FF2B5EF4-FFF2-40B4-BE49-F238E27FC236}">
                <a16:creationId xmlns:a16="http://schemas.microsoft.com/office/drawing/2014/main" id="{B5D76782-2B17-70F6-16FF-6BFAE1B82F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7783483">
            <a:off x="4185633" y="27590712"/>
            <a:ext cx="1006995" cy="1006995"/>
          </a:xfrm>
          <a:prstGeom prst="rect">
            <a:avLst/>
          </a:prstGeom>
        </p:spPr>
      </p:pic>
      <p:pic>
        <p:nvPicPr>
          <p:cNvPr id="27" name="Graphic 26" descr="Germ with solid fill">
            <a:extLst>
              <a:ext uri="{FF2B5EF4-FFF2-40B4-BE49-F238E27FC236}">
                <a16:creationId xmlns:a16="http://schemas.microsoft.com/office/drawing/2014/main" id="{8CC6529C-C3B5-1560-4569-8978629F55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7783483">
            <a:off x="8973340" y="28275316"/>
            <a:ext cx="1006995" cy="1006995"/>
          </a:xfrm>
          <a:prstGeom prst="rect">
            <a:avLst/>
          </a:prstGeom>
        </p:spPr>
      </p:pic>
      <p:pic>
        <p:nvPicPr>
          <p:cNvPr id="28" name="Graphic 27" descr="Germ with solid fill">
            <a:extLst>
              <a:ext uri="{FF2B5EF4-FFF2-40B4-BE49-F238E27FC236}">
                <a16:creationId xmlns:a16="http://schemas.microsoft.com/office/drawing/2014/main" id="{662E9FC4-0360-E61C-8859-301B793847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7783483">
            <a:off x="8181349" y="27769702"/>
            <a:ext cx="1006995" cy="1006995"/>
          </a:xfrm>
          <a:prstGeom prst="rect">
            <a:avLst/>
          </a:prstGeom>
        </p:spPr>
      </p:pic>
      <p:pic>
        <p:nvPicPr>
          <p:cNvPr id="29" name="Graphic 28" descr="Germ with solid fill">
            <a:extLst>
              <a:ext uri="{FF2B5EF4-FFF2-40B4-BE49-F238E27FC236}">
                <a16:creationId xmlns:a16="http://schemas.microsoft.com/office/drawing/2014/main" id="{F0C1F652-210D-CE33-92B8-326BCAF2993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7783483">
            <a:off x="7401880" y="28369615"/>
            <a:ext cx="1006995" cy="1006995"/>
          </a:xfrm>
          <a:prstGeom prst="rect">
            <a:avLst/>
          </a:prstGeom>
        </p:spPr>
      </p:pic>
      <p:sp>
        <p:nvSpPr>
          <p:cNvPr id="30" name="Right Arrow 29">
            <a:extLst>
              <a:ext uri="{FF2B5EF4-FFF2-40B4-BE49-F238E27FC236}">
                <a16:creationId xmlns:a16="http://schemas.microsoft.com/office/drawing/2014/main" id="{9F071759-AA33-C093-664F-772E8F755A98}"/>
              </a:ext>
            </a:extLst>
          </p:cNvPr>
          <p:cNvSpPr/>
          <p:nvPr/>
        </p:nvSpPr>
        <p:spPr>
          <a:xfrm>
            <a:off x="2665145" y="28453601"/>
            <a:ext cx="669326" cy="378627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B85B41DF-A84B-3F02-802E-A3AF906BFD33}"/>
              </a:ext>
            </a:extLst>
          </p:cNvPr>
          <p:cNvSpPr/>
          <p:nvPr/>
        </p:nvSpPr>
        <p:spPr>
          <a:xfrm>
            <a:off x="4707578" y="28793558"/>
            <a:ext cx="669326" cy="378627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C5925D8D-2B5C-A89A-FEDF-1B60F9ECAEFD}"/>
              </a:ext>
            </a:extLst>
          </p:cNvPr>
          <p:cNvSpPr/>
          <p:nvPr/>
        </p:nvSpPr>
        <p:spPr>
          <a:xfrm>
            <a:off x="6698659" y="28263750"/>
            <a:ext cx="669326" cy="378627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 descr="Medicine with solid fill">
            <a:extLst>
              <a:ext uri="{FF2B5EF4-FFF2-40B4-BE49-F238E27FC236}">
                <a16:creationId xmlns:a16="http://schemas.microsoft.com/office/drawing/2014/main" id="{39BF48A7-A718-7DD2-11D9-9B1C7807AD5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364584" y="27902957"/>
            <a:ext cx="1438070" cy="1438070"/>
          </a:xfrm>
          <a:prstGeom prst="rect">
            <a:avLst/>
          </a:prstGeom>
        </p:spPr>
      </p:pic>
      <p:sp>
        <p:nvSpPr>
          <p:cNvPr id="35" name="Multiply 34">
            <a:extLst>
              <a:ext uri="{FF2B5EF4-FFF2-40B4-BE49-F238E27FC236}">
                <a16:creationId xmlns:a16="http://schemas.microsoft.com/office/drawing/2014/main" id="{A940A331-F6B6-0EAC-374F-F6130B5A93BC}"/>
              </a:ext>
            </a:extLst>
          </p:cNvPr>
          <p:cNvSpPr/>
          <p:nvPr/>
        </p:nvSpPr>
        <p:spPr>
          <a:xfrm>
            <a:off x="7211298" y="28405694"/>
            <a:ext cx="1255900" cy="1071585"/>
          </a:xfrm>
          <a:prstGeom prst="mathMultiply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59">
            <a:extLst>
              <a:ext uri="{FF2B5EF4-FFF2-40B4-BE49-F238E27FC236}">
                <a16:creationId xmlns:a16="http://schemas.microsoft.com/office/drawing/2014/main" id="{31F593DD-813F-B8C6-0CD9-624553949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4721" y="4257364"/>
            <a:ext cx="9509760" cy="800219"/>
          </a:xfrm>
          <a:prstGeom prst="rect">
            <a:avLst/>
          </a:prstGeom>
          <a:solidFill>
            <a:srgbClr val="31092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7575" eaLnBrk="0" hangingPunct="0">
              <a:spcBef>
                <a:spcPct val="50000"/>
              </a:spcBef>
            </a:pPr>
            <a:r>
              <a:rPr lang="en-US" sz="4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Results</a:t>
            </a:r>
            <a:endParaRPr lang="en-US" altLang="zh-CN" sz="46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2310615-57D0-5F94-F5EC-0B380BEDBD7C}"/>
              </a:ext>
            </a:extLst>
          </p:cNvPr>
          <p:cNvSpPr txBox="1"/>
          <p:nvPr/>
        </p:nvSpPr>
        <p:spPr>
          <a:xfrm>
            <a:off x="10601408" y="6372735"/>
            <a:ext cx="77990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(A) Prime soil bacteria activity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BA3381-0044-F88D-2D7E-9B96F6138D99}"/>
              </a:ext>
            </a:extLst>
          </p:cNvPr>
          <p:cNvSpPr txBox="1"/>
          <p:nvPr/>
        </p:nvSpPr>
        <p:spPr>
          <a:xfrm>
            <a:off x="18141327" y="6367497"/>
            <a:ext cx="748766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(B) Reduce burdens of AMR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12D342-A125-FA33-DD8D-C9B9C03BB3A3}"/>
              </a:ext>
            </a:extLst>
          </p:cNvPr>
          <p:cNvSpPr txBox="1"/>
          <p:nvPr/>
        </p:nvSpPr>
        <p:spPr>
          <a:xfrm>
            <a:off x="25346998" y="6372735"/>
            <a:ext cx="77990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(C) Mitigate food safety risk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1044960-2F82-BE57-3CA4-EEBDE4547283}"/>
              </a:ext>
            </a:extLst>
          </p:cNvPr>
          <p:cNvSpPr txBox="1"/>
          <p:nvPr/>
        </p:nvSpPr>
        <p:spPr>
          <a:xfrm>
            <a:off x="11097279" y="5199205"/>
            <a:ext cx="215550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Beneficial impacts of soil amendments across urban farms is universal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E4C4DC4-D84F-C118-B30F-12E70DA4B5D0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r="25284"/>
          <a:stretch/>
        </p:blipFill>
        <p:spPr>
          <a:xfrm>
            <a:off x="10853284" y="7325438"/>
            <a:ext cx="7255254" cy="4855191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DAC75FC-F139-E067-9982-1750433E9E2F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25284"/>
          <a:stretch/>
        </p:blipFill>
        <p:spPr>
          <a:xfrm>
            <a:off x="18257043" y="7325436"/>
            <a:ext cx="7255254" cy="485519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51D9425-B91F-D3C9-8C1F-F809CE05D995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r="25284"/>
          <a:stretch/>
        </p:blipFill>
        <p:spPr>
          <a:xfrm>
            <a:off x="25660010" y="7325435"/>
            <a:ext cx="7255254" cy="485519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96768F7-0A74-BFBE-3296-AB44BFBA0FD8}"/>
              </a:ext>
            </a:extLst>
          </p:cNvPr>
          <p:cNvSpPr txBox="1"/>
          <p:nvPr/>
        </p:nvSpPr>
        <p:spPr>
          <a:xfrm>
            <a:off x="11097279" y="13565018"/>
            <a:ext cx="217576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Multidrug resistance patterns in isolates suggest that native soil bacteria, not necessarily transient bacteria, may be responding to chemical stressors 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B5D4694C-CC9A-640D-9AC1-394E458F1C5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944724" y="15741897"/>
            <a:ext cx="13692602" cy="446767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4F11B4E5-5911-5D19-49F2-11998938B6CC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r="20114"/>
          <a:stretch/>
        </p:blipFill>
        <p:spPr>
          <a:xfrm>
            <a:off x="24900429" y="15741897"/>
            <a:ext cx="3589440" cy="4493167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E0042A2F-28BF-98F5-8C20-123ECC778D91}"/>
              </a:ext>
            </a:extLst>
          </p:cNvPr>
          <p:cNvSpPr txBox="1"/>
          <p:nvPr/>
        </p:nvSpPr>
        <p:spPr>
          <a:xfrm>
            <a:off x="28702557" y="15771652"/>
            <a:ext cx="4012637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Antibiotics Screened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Ampicillin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Azithromycin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Cefoxitin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Chloramphenicol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Ciprofloxacin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Gentamicin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Tetracycline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FBEDE64E-446E-ED49-6E4C-5955D1D4FCE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943551" y="24292210"/>
            <a:ext cx="8798871" cy="527932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B0B7DE2-CEB0-D5E4-FDD1-886DCB53D024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r="21704"/>
          <a:stretch/>
        </p:blipFill>
        <p:spPr>
          <a:xfrm>
            <a:off x="24415607" y="24292210"/>
            <a:ext cx="8264527" cy="5277707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BB5F96DE-52D3-509B-11C2-2B2F36E725FA}"/>
              </a:ext>
            </a:extLst>
          </p:cNvPr>
          <p:cNvSpPr txBox="1"/>
          <p:nvPr/>
        </p:nvSpPr>
        <p:spPr>
          <a:xfrm>
            <a:off x="11105292" y="21950563"/>
            <a:ext cx="11192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Managing soil properties has applications for controlling AMR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797F99-887D-9884-DF6B-1F5E4A6CD31F}"/>
              </a:ext>
            </a:extLst>
          </p:cNvPr>
          <p:cNvSpPr txBox="1"/>
          <p:nvPr/>
        </p:nvSpPr>
        <p:spPr>
          <a:xfrm>
            <a:off x="21487829" y="21950563"/>
            <a:ext cx="11266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Leafy vegetables harbor site-specific ranges of bacteria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EEA8AD8-DE8B-C0B1-0790-F2703D164B3F}"/>
              </a:ext>
            </a:extLst>
          </p:cNvPr>
          <p:cNvSpPr txBox="1"/>
          <p:nvPr/>
        </p:nvSpPr>
        <p:spPr>
          <a:xfrm>
            <a:off x="11944327" y="12409117"/>
            <a:ext cx="44452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Seasonality 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72" name="Right Bracket 71">
            <a:extLst>
              <a:ext uri="{FF2B5EF4-FFF2-40B4-BE49-F238E27FC236}">
                <a16:creationId xmlns:a16="http://schemas.microsoft.com/office/drawing/2014/main" id="{2B2273AA-445F-B0DE-F59D-57218A9A2D7D}"/>
              </a:ext>
            </a:extLst>
          </p:cNvPr>
          <p:cNvSpPr/>
          <p:nvPr/>
        </p:nvSpPr>
        <p:spPr>
          <a:xfrm rot="5400000">
            <a:off x="13843987" y="9741226"/>
            <a:ext cx="167562" cy="5293642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76D82CF6-EA1D-1476-8D22-BB735AD971C0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76206" t="28080" r="1529" b="55385"/>
          <a:stretch/>
        </p:blipFill>
        <p:spPr>
          <a:xfrm>
            <a:off x="11821739" y="7519184"/>
            <a:ext cx="2282823" cy="84772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2F31177F-2E0E-9ADC-9EB3-CFB6F2673B37}"/>
              </a:ext>
            </a:extLst>
          </p:cNvPr>
          <p:cNvSpPr txBox="1"/>
          <p:nvPr/>
        </p:nvSpPr>
        <p:spPr>
          <a:xfrm>
            <a:off x="16518944" y="9827315"/>
            <a:ext cx="1414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  <a:r>
              <a:rPr lang="en-US" sz="2200" b="1" i="1" dirty="0">
                <a:solidFill>
                  <a:schemeClr val="bg2">
                    <a:lumMod val="25000"/>
                  </a:schemeClr>
                </a:solidFill>
                <a:latin typeface="Helvetica" pitchFamily="2" charset="0"/>
              </a:rPr>
              <a:t>P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latin typeface="Helvetica" pitchFamily="2" charset="0"/>
              </a:rPr>
              <a:t>&lt;0.05</a:t>
            </a:r>
          </a:p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sz="2200" b="1" i="1" dirty="0">
                <a:solidFill>
                  <a:schemeClr val="bg2">
                    <a:lumMod val="25000"/>
                  </a:schemeClr>
                </a:solidFill>
                <a:latin typeface="Helvetica" pitchFamily="2" charset="0"/>
              </a:rPr>
              <a:t>P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latin typeface="Helvetica" pitchFamily="2" charset="0"/>
              </a:rPr>
              <a:t>&lt;0.1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DB89DC6-ADBA-30A5-FE5F-774171611D9A}"/>
              </a:ext>
            </a:extLst>
          </p:cNvPr>
          <p:cNvSpPr txBox="1"/>
          <p:nvPr/>
        </p:nvSpPr>
        <p:spPr>
          <a:xfrm>
            <a:off x="11776490" y="8599425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76" name="Left Bracket 75">
            <a:extLst>
              <a:ext uri="{FF2B5EF4-FFF2-40B4-BE49-F238E27FC236}">
                <a16:creationId xmlns:a16="http://schemas.microsoft.com/office/drawing/2014/main" id="{490F5464-8C3C-46E9-CB94-D8AC18DE35EE}"/>
              </a:ext>
            </a:extLst>
          </p:cNvPr>
          <p:cNvSpPr/>
          <p:nvPr/>
        </p:nvSpPr>
        <p:spPr>
          <a:xfrm rot="5400000">
            <a:off x="12192284" y="8675391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F85EEE2-FA8C-B5FD-8474-37EB50190668}"/>
              </a:ext>
            </a:extLst>
          </p:cNvPr>
          <p:cNvSpPr txBox="1"/>
          <p:nvPr/>
        </p:nvSpPr>
        <p:spPr>
          <a:xfrm>
            <a:off x="12533976" y="8603218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78" name="Left Bracket 77">
            <a:extLst>
              <a:ext uri="{FF2B5EF4-FFF2-40B4-BE49-F238E27FC236}">
                <a16:creationId xmlns:a16="http://schemas.microsoft.com/office/drawing/2014/main" id="{E9B91511-16DB-E9F1-A26A-EF58A982147E}"/>
              </a:ext>
            </a:extLst>
          </p:cNvPr>
          <p:cNvSpPr/>
          <p:nvPr/>
        </p:nvSpPr>
        <p:spPr>
          <a:xfrm rot="5400000">
            <a:off x="12949770" y="8679184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7BE107F-BD7C-C22E-E713-10482075C19B}"/>
              </a:ext>
            </a:extLst>
          </p:cNvPr>
          <p:cNvSpPr txBox="1"/>
          <p:nvPr/>
        </p:nvSpPr>
        <p:spPr>
          <a:xfrm>
            <a:off x="13286937" y="8598198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80" name="Left Bracket 79">
            <a:extLst>
              <a:ext uri="{FF2B5EF4-FFF2-40B4-BE49-F238E27FC236}">
                <a16:creationId xmlns:a16="http://schemas.microsoft.com/office/drawing/2014/main" id="{AB21D722-7AD7-93B8-A4A7-07E39068892B}"/>
              </a:ext>
            </a:extLst>
          </p:cNvPr>
          <p:cNvSpPr/>
          <p:nvPr/>
        </p:nvSpPr>
        <p:spPr>
          <a:xfrm rot="5400000">
            <a:off x="13702731" y="8674164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9B83501-F9DC-3D32-3948-73B04223678B}"/>
              </a:ext>
            </a:extLst>
          </p:cNvPr>
          <p:cNvSpPr txBox="1"/>
          <p:nvPr/>
        </p:nvSpPr>
        <p:spPr>
          <a:xfrm>
            <a:off x="14031923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82" name="Left Bracket 81">
            <a:extLst>
              <a:ext uri="{FF2B5EF4-FFF2-40B4-BE49-F238E27FC236}">
                <a16:creationId xmlns:a16="http://schemas.microsoft.com/office/drawing/2014/main" id="{0C849F3F-6F76-DFC2-3413-7B260D6984D1}"/>
              </a:ext>
            </a:extLst>
          </p:cNvPr>
          <p:cNvSpPr/>
          <p:nvPr/>
        </p:nvSpPr>
        <p:spPr>
          <a:xfrm rot="5400000">
            <a:off x="14447717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EA81158-20A1-BB58-868F-0CB5AD05DE51}"/>
              </a:ext>
            </a:extLst>
          </p:cNvPr>
          <p:cNvSpPr txBox="1"/>
          <p:nvPr/>
        </p:nvSpPr>
        <p:spPr>
          <a:xfrm>
            <a:off x="14794685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84" name="Left Bracket 83">
            <a:extLst>
              <a:ext uri="{FF2B5EF4-FFF2-40B4-BE49-F238E27FC236}">
                <a16:creationId xmlns:a16="http://schemas.microsoft.com/office/drawing/2014/main" id="{3AEAEC4D-083C-E05D-058E-AD32E4F70D6F}"/>
              </a:ext>
            </a:extLst>
          </p:cNvPr>
          <p:cNvSpPr/>
          <p:nvPr/>
        </p:nvSpPr>
        <p:spPr>
          <a:xfrm rot="5400000">
            <a:off x="15210479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E7F0D21-A861-5C09-B973-18A3FBB899B5}"/>
              </a:ext>
            </a:extLst>
          </p:cNvPr>
          <p:cNvSpPr txBox="1"/>
          <p:nvPr/>
        </p:nvSpPr>
        <p:spPr>
          <a:xfrm>
            <a:off x="17058861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86" name="Left Bracket 85">
            <a:extLst>
              <a:ext uri="{FF2B5EF4-FFF2-40B4-BE49-F238E27FC236}">
                <a16:creationId xmlns:a16="http://schemas.microsoft.com/office/drawing/2014/main" id="{B37F184D-2C4E-EF37-994B-B9BE33626528}"/>
              </a:ext>
            </a:extLst>
          </p:cNvPr>
          <p:cNvSpPr/>
          <p:nvPr/>
        </p:nvSpPr>
        <p:spPr>
          <a:xfrm rot="5400000">
            <a:off x="17474655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78BD976-F607-AB71-39FD-ACE43ADB27E3}"/>
              </a:ext>
            </a:extLst>
          </p:cNvPr>
          <p:cNvSpPr txBox="1"/>
          <p:nvPr/>
        </p:nvSpPr>
        <p:spPr>
          <a:xfrm>
            <a:off x="20538172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88" name="Left Bracket 87">
            <a:extLst>
              <a:ext uri="{FF2B5EF4-FFF2-40B4-BE49-F238E27FC236}">
                <a16:creationId xmlns:a16="http://schemas.microsoft.com/office/drawing/2014/main" id="{EEFE5287-9549-76BA-2C76-539BD2E83B63}"/>
              </a:ext>
            </a:extLst>
          </p:cNvPr>
          <p:cNvSpPr/>
          <p:nvPr/>
        </p:nvSpPr>
        <p:spPr>
          <a:xfrm rot="5400000">
            <a:off x="20953966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CD09F08-43F1-9EEF-6B4E-C9DB2777781F}"/>
              </a:ext>
            </a:extLst>
          </p:cNvPr>
          <p:cNvSpPr txBox="1"/>
          <p:nvPr/>
        </p:nvSpPr>
        <p:spPr>
          <a:xfrm>
            <a:off x="22102786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90" name="Left Bracket 89">
            <a:extLst>
              <a:ext uri="{FF2B5EF4-FFF2-40B4-BE49-F238E27FC236}">
                <a16:creationId xmlns:a16="http://schemas.microsoft.com/office/drawing/2014/main" id="{C5DD86A4-AB36-F86E-DBF0-B3E4CF20781A}"/>
              </a:ext>
            </a:extLst>
          </p:cNvPr>
          <p:cNvSpPr/>
          <p:nvPr/>
        </p:nvSpPr>
        <p:spPr>
          <a:xfrm rot="5400000">
            <a:off x="22518580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9EE171B-3B3A-64ED-99B3-95FA37A3336F}"/>
              </a:ext>
            </a:extLst>
          </p:cNvPr>
          <p:cNvSpPr txBox="1"/>
          <p:nvPr/>
        </p:nvSpPr>
        <p:spPr>
          <a:xfrm>
            <a:off x="18972509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</a:p>
        </p:txBody>
      </p:sp>
      <p:sp>
        <p:nvSpPr>
          <p:cNvPr id="92" name="Left Bracket 91">
            <a:extLst>
              <a:ext uri="{FF2B5EF4-FFF2-40B4-BE49-F238E27FC236}">
                <a16:creationId xmlns:a16="http://schemas.microsoft.com/office/drawing/2014/main" id="{D2ED4F41-61F9-E0C1-DC2D-3D2A0A42ACE0}"/>
              </a:ext>
            </a:extLst>
          </p:cNvPr>
          <p:cNvSpPr/>
          <p:nvPr/>
        </p:nvSpPr>
        <p:spPr>
          <a:xfrm rot="5400000">
            <a:off x="19388303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D52594F-CBD6-2AD2-3399-5D90D08870ED}"/>
              </a:ext>
            </a:extLst>
          </p:cNvPr>
          <p:cNvSpPr txBox="1"/>
          <p:nvPr/>
        </p:nvSpPr>
        <p:spPr>
          <a:xfrm>
            <a:off x="21328819" y="7412035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</a:p>
        </p:txBody>
      </p:sp>
      <p:sp>
        <p:nvSpPr>
          <p:cNvPr id="94" name="Left Bracket 93">
            <a:extLst>
              <a:ext uri="{FF2B5EF4-FFF2-40B4-BE49-F238E27FC236}">
                <a16:creationId xmlns:a16="http://schemas.microsoft.com/office/drawing/2014/main" id="{79A91D94-F8E5-7E21-657C-F0C281E7C2C1}"/>
              </a:ext>
            </a:extLst>
          </p:cNvPr>
          <p:cNvSpPr/>
          <p:nvPr/>
        </p:nvSpPr>
        <p:spPr>
          <a:xfrm rot="5400000">
            <a:off x="21735282" y="7488001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519DF70-541C-EAF7-4972-6C2F4930A02B}"/>
              </a:ext>
            </a:extLst>
          </p:cNvPr>
          <p:cNvSpPr txBox="1"/>
          <p:nvPr/>
        </p:nvSpPr>
        <p:spPr>
          <a:xfrm>
            <a:off x="26535436" y="7404912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96" name="Left Bracket 95">
            <a:extLst>
              <a:ext uri="{FF2B5EF4-FFF2-40B4-BE49-F238E27FC236}">
                <a16:creationId xmlns:a16="http://schemas.microsoft.com/office/drawing/2014/main" id="{F74B5B1B-450E-F75F-5F87-C7FD369ABB84}"/>
              </a:ext>
            </a:extLst>
          </p:cNvPr>
          <p:cNvSpPr/>
          <p:nvPr/>
        </p:nvSpPr>
        <p:spPr>
          <a:xfrm rot="5400000">
            <a:off x="26951230" y="7480878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CC914D9-EBA4-FDD1-5CD3-7AFE72FD576C}"/>
              </a:ext>
            </a:extLst>
          </p:cNvPr>
          <p:cNvSpPr txBox="1"/>
          <p:nvPr/>
        </p:nvSpPr>
        <p:spPr>
          <a:xfrm>
            <a:off x="28052474" y="741163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  </a:t>
            </a:r>
          </a:p>
        </p:txBody>
      </p:sp>
      <p:sp>
        <p:nvSpPr>
          <p:cNvPr id="98" name="Left Bracket 97">
            <a:extLst>
              <a:ext uri="{FF2B5EF4-FFF2-40B4-BE49-F238E27FC236}">
                <a16:creationId xmlns:a16="http://schemas.microsoft.com/office/drawing/2014/main" id="{1C1F32FF-62D1-7D5B-D7C6-618A8B164314}"/>
              </a:ext>
            </a:extLst>
          </p:cNvPr>
          <p:cNvSpPr/>
          <p:nvPr/>
        </p:nvSpPr>
        <p:spPr>
          <a:xfrm rot="5400000">
            <a:off x="28468268" y="7487597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68DEC6C-82A1-46ED-C91F-A81EBDBA17D2}"/>
              </a:ext>
            </a:extLst>
          </p:cNvPr>
          <p:cNvSpPr txBox="1"/>
          <p:nvPr/>
        </p:nvSpPr>
        <p:spPr>
          <a:xfrm>
            <a:off x="28813941" y="7413590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</a:p>
        </p:txBody>
      </p:sp>
      <p:sp>
        <p:nvSpPr>
          <p:cNvPr id="100" name="Left Bracket 99">
            <a:extLst>
              <a:ext uri="{FF2B5EF4-FFF2-40B4-BE49-F238E27FC236}">
                <a16:creationId xmlns:a16="http://schemas.microsoft.com/office/drawing/2014/main" id="{3C4AD3C4-12DC-C385-C0C6-6FB80C20DC71}"/>
              </a:ext>
            </a:extLst>
          </p:cNvPr>
          <p:cNvSpPr/>
          <p:nvPr/>
        </p:nvSpPr>
        <p:spPr>
          <a:xfrm rot="5400000">
            <a:off x="29229735" y="7489556"/>
            <a:ext cx="45720" cy="457200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1D3E699-E0C3-D4C7-A1C3-753FB873BC09}"/>
              </a:ext>
            </a:extLst>
          </p:cNvPr>
          <p:cNvSpPr txBox="1"/>
          <p:nvPr/>
        </p:nvSpPr>
        <p:spPr>
          <a:xfrm rot="16200000">
            <a:off x="16789916" y="8835293"/>
            <a:ext cx="33692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itchFamily="2" charset="0"/>
              </a:rPr>
              <a:t>Tetracycline Resistance (%)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A73C236-CF64-1627-DC21-8E81768E1F93}"/>
              </a:ext>
            </a:extLst>
          </p:cNvPr>
          <p:cNvSpPr txBox="1"/>
          <p:nvPr/>
        </p:nvSpPr>
        <p:spPr>
          <a:xfrm>
            <a:off x="25970720" y="15920388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36BD5ED-55EF-9CBE-5532-E1D025F231BB}"/>
              </a:ext>
            </a:extLst>
          </p:cNvPr>
          <p:cNvSpPr txBox="1"/>
          <p:nvPr/>
        </p:nvSpPr>
        <p:spPr>
          <a:xfrm>
            <a:off x="26939616" y="15920388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05" name="Left Bracket 104">
            <a:extLst>
              <a:ext uri="{FF2B5EF4-FFF2-40B4-BE49-F238E27FC236}">
                <a16:creationId xmlns:a16="http://schemas.microsoft.com/office/drawing/2014/main" id="{189E4BA6-0EA5-0BAC-D226-2D7D635942AF}"/>
              </a:ext>
            </a:extLst>
          </p:cNvPr>
          <p:cNvSpPr/>
          <p:nvPr/>
        </p:nvSpPr>
        <p:spPr>
          <a:xfrm rot="5400000">
            <a:off x="27349645" y="15776241"/>
            <a:ext cx="45719" cy="838199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B9B1674-93F3-E710-FC67-31B8CAAEF45D}"/>
              </a:ext>
            </a:extLst>
          </p:cNvPr>
          <p:cNvSpPr txBox="1"/>
          <p:nvPr/>
        </p:nvSpPr>
        <p:spPr>
          <a:xfrm>
            <a:off x="26463163" y="15742642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07" name="Left Bracket 106">
            <a:extLst>
              <a:ext uri="{FF2B5EF4-FFF2-40B4-BE49-F238E27FC236}">
                <a16:creationId xmlns:a16="http://schemas.microsoft.com/office/drawing/2014/main" id="{48EA6195-87E2-1358-FE08-656C3C56F02A}"/>
              </a:ext>
            </a:extLst>
          </p:cNvPr>
          <p:cNvSpPr/>
          <p:nvPr/>
        </p:nvSpPr>
        <p:spPr>
          <a:xfrm rot="5400000">
            <a:off x="26864665" y="15112238"/>
            <a:ext cx="45719" cy="180815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Left Bracket 107">
            <a:extLst>
              <a:ext uri="{FF2B5EF4-FFF2-40B4-BE49-F238E27FC236}">
                <a16:creationId xmlns:a16="http://schemas.microsoft.com/office/drawing/2014/main" id="{93FE80B5-0423-D7F5-262A-7F0CA7B4E65C}"/>
              </a:ext>
            </a:extLst>
          </p:cNvPr>
          <p:cNvSpPr/>
          <p:nvPr/>
        </p:nvSpPr>
        <p:spPr>
          <a:xfrm rot="5400000">
            <a:off x="26385893" y="15776240"/>
            <a:ext cx="45719" cy="838199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636E9AE-FD8B-5D81-3AC1-82A5E06C32F2}"/>
              </a:ext>
            </a:extLst>
          </p:cNvPr>
          <p:cNvSpPr txBox="1"/>
          <p:nvPr/>
        </p:nvSpPr>
        <p:spPr>
          <a:xfrm>
            <a:off x="11777794" y="24471704"/>
            <a:ext cx="37417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latin typeface="Helvetica" pitchFamily="2" charset="0"/>
              </a:rPr>
              <a:t>Spearman rho</a:t>
            </a:r>
            <a:r>
              <a:rPr lang="en-US" sz="2800" i="1" baseline="30000" dirty="0">
                <a:latin typeface="Helvetica" pitchFamily="2" charset="0"/>
              </a:rPr>
              <a:t> </a:t>
            </a:r>
            <a:r>
              <a:rPr lang="en-US" sz="2800" dirty="0">
                <a:latin typeface="Helvetica" pitchFamily="2" charset="0"/>
              </a:rPr>
              <a:t>= 0.530</a:t>
            </a:r>
          </a:p>
          <a:p>
            <a:r>
              <a:rPr lang="en-US" sz="2800" i="1" dirty="0">
                <a:latin typeface="Helvetica" pitchFamily="2" charset="0"/>
              </a:rPr>
              <a:t>P &lt;</a:t>
            </a:r>
            <a:r>
              <a:rPr lang="en-US" sz="2800" dirty="0">
                <a:latin typeface="Helvetica" pitchFamily="2" charset="0"/>
              </a:rPr>
              <a:t> 0.001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E1AECAC-E1A8-412F-18D6-6430B3D18B1B}"/>
              </a:ext>
            </a:extLst>
          </p:cNvPr>
          <p:cNvSpPr txBox="1"/>
          <p:nvPr/>
        </p:nvSpPr>
        <p:spPr>
          <a:xfrm>
            <a:off x="28186807" y="23830058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C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4B8A30E-6AA3-2791-7CB3-2AA2CC0B43E3}"/>
              </a:ext>
            </a:extLst>
          </p:cNvPr>
          <p:cNvSpPr txBox="1"/>
          <p:nvPr/>
        </p:nvSpPr>
        <p:spPr>
          <a:xfrm>
            <a:off x="27196085" y="23836458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BC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F2F32D6-B334-74E4-D208-AFE05E063191}"/>
              </a:ext>
            </a:extLst>
          </p:cNvPr>
          <p:cNvSpPr txBox="1"/>
          <p:nvPr/>
        </p:nvSpPr>
        <p:spPr>
          <a:xfrm>
            <a:off x="25445491" y="23836458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AB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A18E33-C7A9-1170-E51B-DB018CE1FD22}"/>
              </a:ext>
            </a:extLst>
          </p:cNvPr>
          <p:cNvSpPr txBox="1"/>
          <p:nvPr/>
        </p:nvSpPr>
        <p:spPr>
          <a:xfrm>
            <a:off x="26439005" y="23836458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BCE425B-7BE0-97F5-8A00-BD130CDA6525}"/>
              </a:ext>
            </a:extLst>
          </p:cNvPr>
          <p:cNvSpPr txBox="1"/>
          <p:nvPr/>
        </p:nvSpPr>
        <p:spPr>
          <a:xfrm>
            <a:off x="29942676" y="23836458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9AD4DA0-7A96-04E9-7B1C-46E678EF9209}"/>
              </a:ext>
            </a:extLst>
          </p:cNvPr>
          <p:cNvSpPr txBox="1"/>
          <p:nvPr/>
        </p:nvSpPr>
        <p:spPr>
          <a:xfrm>
            <a:off x="30847478" y="23836458"/>
            <a:ext cx="3866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4544075-FD7A-07C0-912C-D089F85AC31A}"/>
              </a:ext>
            </a:extLst>
          </p:cNvPr>
          <p:cNvSpPr txBox="1"/>
          <p:nvPr/>
        </p:nvSpPr>
        <p:spPr>
          <a:xfrm>
            <a:off x="31579785" y="23836458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AB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BC5662E-064A-3836-AFC0-A2E8CEF2EF08}"/>
              </a:ext>
            </a:extLst>
          </p:cNvPr>
          <p:cNvSpPr txBox="1"/>
          <p:nvPr/>
        </p:nvSpPr>
        <p:spPr>
          <a:xfrm>
            <a:off x="28948818" y="23836458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Helvetica" pitchFamily="2" charset="0"/>
              </a:rPr>
              <a:t>AB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3091A32-899E-0A0A-C0A3-5CF286936D1D}"/>
              </a:ext>
            </a:extLst>
          </p:cNvPr>
          <p:cNvSpPr txBox="1"/>
          <p:nvPr/>
        </p:nvSpPr>
        <p:spPr>
          <a:xfrm>
            <a:off x="24281637" y="23834629"/>
            <a:ext cx="10470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i="1" dirty="0">
                <a:latin typeface="Helvetica" pitchFamily="2" charset="0"/>
                <a:ea typeface="Tahoma" panose="020B0604030504040204" pitchFamily="34" charset="0"/>
                <a:cs typeface="Tahoma" panose="020B0604030504040204" pitchFamily="34" charset="0"/>
              </a:rPr>
              <a:t>q</a:t>
            </a:r>
            <a:r>
              <a:rPr lang="en-US" sz="2600" b="1" dirty="0">
                <a:latin typeface="Helvetica" pitchFamily="2" charset="0"/>
                <a:ea typeface="Tahoma" panose="020B0604030504040204" pitchFamily="34" charset="0"/>
                <a:cs typeface="Tahoma" panose="020B0604030504040204" pitchFamily="34" charset="0"/>
              </a:rPr>
              <a:t>&lt;0.1</a:t>
            </a:r>
          </a:p>
        </p:txBody>
      </p:sp>
      <p:pic>
        <p:nvPicPr>
          <p:cNvPr id="120" name="Picture 119" descr="A vegetable garden with a red and white striped building&#10;&#10;Description automatically generated">
            <a:extLst>
              <a:ext uri="{FF2B5EF4-FFF2-40B4-BE49-F238E27FC236}">
                <a16:creationId xmlns:a16="http://schemas.microsoft.com/office/drawing/2014/main" id="{E16B95C5-9600-85C8-CF93-FB791E6E570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400000">
            <a:off x="19454457" y="24976942"/>
            <a:ext cx="5249114" cy="3936836"/>
          </a:xfrm>
          <a:prstGeom prst="roundRect">
            <a:avLst/>
          </a:prstGeom>
        </p:spPr>
      </p:pic>
      <p:sp>
        <p:nvSpPr>
          <p:cNvPr id="121" name="TextBox 120">
            <a:extLst>
              <a:ext uri="{FF2B5EF4-FFF2-40B4-BE49-F238E27FC236}">
                <a16:creationId xmlns:a16="http://schemas.microsoft.com/office/drawing/2014/main" id="{E1CB24E8-833C-3423-710E-FAB900A7C28A}"/>
              </a:ext>
            </a:extLst>
          </p:cNvPr>
          <p:cNvSpPr txBox="1"/>
          <p:nvPr/>
        </p:nvSpPr>
        <p:spPr>
          <a:xfrm>
            <a:off x="33782242" y="4227829"/>
            <a:ext cx="9528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Within-site variation on produce based on vegetable type</a:t>
            </a:r>
          </a:p>
        </p:txBody>
      </p:sp>
      <p:pic>
        <p:nvPicPr>
          <p:cNvPr id="122" name="Picture 121" descr="A hand in a glove holding a tool&#10;&#10;Description automatically generated">
            <a:extLst>
              <a:ext uri="{FF2B5EF4-FFF2-40B4-BE49-F238E27FC236}">
                <a16:creationId xmlns:a16="http://schemas.microsoft.com/office/drawing/2014/main" id="{3AF23557-B276-456D-8FDB-54C20A74CC9D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t="21"/>
          <a:stretch/>
        </p:blipFill>
        <p:spPr>
          <a:xfrm rot="5400000">
            <a:off x="40166242" y="11184175"/>
            <a:ext cx="3484604" cy="2612887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DD1CCFD8-4682-1B13-ECDF-F691FD84A3F7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25790"/>
          <a:stretch/>
        </p:blipFill>
        <p:spPr>
          <a:xfrm>
            <a:off x="33631697" y="6407114"/>
            <a:ext cx="10015438" cy="4048810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3D9ABD4D-477A-7E4E-BBDC-979543A18A45}"/>
              </a:ext>
            </a:extLst>
          </p:cNvPr>
          <p:cNvSpPr txBox="1"/>
          <p:nvPr/>
        </p:nvSpPr>
        <p:spPr>
          <a:xfrm>
            <a:off x="34622086" y="5909939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F-1 (06/16/23)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D1769B4-0790-32C2-774F-274DBFA2F801}"/>
              </a:ext>
            </a:extLst>
          </p:cNvPr>
          <p:cNvSpPr txBox="1"/>
          <p:nvPr/>
        </p:nvSpPr>
        <p:spPr>
          <a:xfrm>
            <a:off x="37676469" y="5913809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F-4 (07/06/23)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B10BB86-E031-172B-42CB-126E54B765F6}"/>
              </a:ext>
            </a:extLst>
          </p:cNvPr>
          <p:cNvSpPr txBox="1"/>
          <p:nvPr/>
        </p:nvSpPr>
        <p:spPr>
          <a:xfrm>
            <a:off x="40684392" y="5909939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F-5 (06/12/23)</a:t>
            </a:r>
          </a:p>
        </p:txBody>
      </p:sp>
      <p:pic>
        <p:nvPicPr>
          <p:cNvPr id="127" name="Picture 126" descr="A garden with many plants&#10;&#10;Description automatically generated">
            <a:extLst>
              <a:ext uri="{FF2B5EF4-FFF2-40B4-BE49-F238E27FC236}">
                <a16:creationId xmlns:a16="http://schemas.microsoft.com/office/drawing/2014/main" id="{DDB699F5-9BE8-2890-28CD-85C666177277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l="14159" t="35334" r="45738" b="24736"/>
          <a:stretch/>
        </p:blipFill>
        <p:spPr>
          <a:xfrm rot="5400000">
            <a:off x="37209770" y="11205872"/>
            <a:ext cx="3498998" cy="2612888"/>
          </a:xfrm>
          <a:prstGeom prst="rect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B8B5EB22-35F6-7EB1-2CA9-7D70577A39E1}"/>
              </a:ext>
            </a:extLst>
          </p:cNvPr>
          <p:cNvSpPr txBox="1"/>
          <p:nvPr/>
        </p:nvSpPr>
        <p:spPr>
          <a:xfrm>
            <a:off x="41978872" y="6492330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</a:p>
        </p:txBody>
      </p:sp>
      <p:sp>
        <p:nvSpPr>
          <p:cNvPr id="129" name="Left Bracket 128">
            <a:extLst>
              <a:ext uri="{FF2B5EF4-FFF2-40B4-BE49-F238E27FC236}">
                <a16:creationId xmlns:a16="http://schemas.microsoft.com/office/drawing/2014/main" id="{27993FB8-95CB-0584-205D-374BC6E377B3}"/>
              </a:ext>
            </a:extLst>
          </p:cNvPr>
          <p:cNvSpPr/>
          <p:nvPr/>
        </p:nvSpPr>
        <p:spPr>
          <a:xfrm rot="5400000">
            <a:off x="42388266" y="6294196"/>
            <a:ext cx="45720" cy="975182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A57CB78-5ADE-7880-D029-6E1F02785368}"/>
              </a:ext>
            </a:extLst>
          </p:cNvPr>
          <p:cNvSpPr txBox="1"/>
          <p:nvPr/>
        </p:nvSpPr>
        <p:spPr>
          <a:xfrm>
            <a:off x="39000325" y="6488103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31" name="Left Bracket 130">
            <a:extLst>
              <a:ext uri="{FF2B5EF4-FFF2-40B4-BE49-F238E27FC236}">
                <a16:creationId xmlns:a16="http://schemas.microsoft.com/office/drawing/2014/main" id="{00E97A84-37E2-AA36-9A38-49E74116B0F5}"/>
              </a:ext>
            </a:extLst>
          </p:cNvPr>
          <p:cNvSpPr/>
          <p:nvPr/>
        </p:nvSpPr>
        <p:spPr>
          <a:xfrm rot="5400000">
            <a:off x="39420350" y="6289969"/>
            <a:ext cx="45720" cy="975182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EF756E3-2A61-3C93-4A1D-E58C9325F3A5}"/>
              </a:ext>
            </a:extLst>
          </p:cNvPr>
          <p:cNvSpPr txBox="1"/>
          <p:nvPr/>
        </p:nvSpPr>
        <p:spPr>
          <a:xfrm>
            <a:off x="37946790" y="6488103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</a:p>
        </p:txBody>
      </p:sp>
      <p:sp>
        <p:nvSpPr>
          <p:cNvPr id="133" name="Left Bracket 132">
            <a:extLst>
              <a:ext uri="{FF2B5EF4-FFF2-40B4-BE49-F238E27FC236}">
                <a16:creationId xmlns:a16="http://schemas.microsoft.com/office/drawing/2014/main" id="{E8E1BAB4-0D8E-C733-B3FE-09F1AD535A7E}"/>
              </a:ext>
            </a:extLst>
          </p:cNvPr>
          <p:cNvSpPr/>
          <p:nvPr/>
        </p:nvSpPr>
        <p:spPr>
          <a:xfrm rot="5400000">
            <a:off x="38356182" y="6289969"/>
            <a:ext cx="45720" cy="975182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A72CB37-2674-6D52-177B-9F3988EF4344}"/>
              </a:ext>
            </a:extLst>
          </p:cNvPr>
          <p:cNvSpPr txBox="1"/>
          <p:nvPr/>
        </p:nvSpPr>
        <p:spPr>
          <a:xfrm>
            <a:off x="35888204" y="6488103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35" name="Left Bracket 134">
            <a:extLst>
              <a:ext uri="{FF2B5EF4-FFF2-40B4-BE49-F238E27FC236}">
                <a16:creationId xmlns:a16="http://schemas.microsoft.com/office/drawing/2014/main" id="{92E9D4C3-2356-304B-DC0F-2921CCD72C2D}"/>
              </a:ext>
            </a:extLst>
          </p:cNvPr>
          <p:cNvSpPr/>
          <p:nvPr/>
        </p:nvSpPr>
        <p:spPr>
          <a:xfrm rot="5400000">
            <a:off x="36308229" y="6289969"/>
            <a:ext cx="45720" cy="975182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C672BC1-990D-FB1D-5E37-28E75FF9C4C1}"/>
              </a:ext>
            </a:extLst>
          </p:cNvPr>
          <p:cNvSpPr txBox="1"/>
          <p:nvPr/>
        </p:nvSpPr>
        <p:spPr>
          <a:xfrm>
            <a:off x="35436181" y="6765657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37" name="Left Bracket 136">
            <a:extLst>
              <a:ext uri="{FF2B5EF4-FFF2-40B4-BE49-F238E27FC236}">
                <a16:creationId xmlns:a16="http://schemas.microsoft.com/office/drawing/2014/main" id="{EAC14FE2-566E-43D2-0F07-7E65F1C05DC4}"/>
              </a:ext>
            </a:extLst>
          </p:cNvPr>
          <p:cNvSpPr/>
          <p:nvPr/>
        </p:nvSpPr>
        <p:spPr>
          <a:xfrm rot="5400000">
            <a:off x="35841260" y="6112954"/>
            <a:ext cx="45719" cy="1896553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8F19013C-B8F2-B010-575E-E02E289D2446}"/>
              </a:ext>
            </a:extLst>
          </p:cNvPr>
          <p:cNvSpPr txBox="1"/>
          <p:nvPr/>
        </p:nvSpPr>
        <p:spPr>
          <a:xfrm>
            <a:off x="33785292" y="14951683"/>
            <a:ext cx="9822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Within-site variation on produce based on growth stage</a:t>
            </a:r>
          </a:p>
        </p:txBody>
      </p:sp>
      <p:pic>
        <p:nvPicPr>
          <p:cNvPr id="139" name="Picture 138">
            <a:extLst>
              <a:ext uri="{FF2B5EF4-FFF2-40B4-BE49-F238E27FC236}">
                <a16:creationId xmlns:a16="http://schemas.microsoft.com/office/drawing/2014/main" id="{E48AC605-FBED-8DEA-BEB4-2D77530AF5E3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62501" t="37277" b="40923"/>
          <a:stretch/>
        </p:blipFill>
        <p:spPr>
          <a:xfrm>
            <a:off x="37495161" y="8800670"/>
            <a:ext cx="2677162" cy="1416173"/>
          </a:xfrm>
          <a:prstGeom prst="rect">
            <a:avLst/>
          </a:prstGeom>
        </p:spPr>
      </p:pic>
      <p:pic>
        <p:nvPicPr>
          <p:cNvPr id="140" name="Picture 139" descr="A garden with plants and trees&#10;&#10;Description automatically generated">
            <a:extLst>
              <a:ext uri="{FF2B5EF4-FFF2-40B4-BE49-F238E27FC236}">
                <a16:creationId xmlns:a16="http://schemas.microsoft.com/office/drawing/2014/main" id="{24B3E633-0C0A-3E7B-8C65-CCA81ADE9AFD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17730" t="15041" r="7316" b="10327"/>
          <a:stretch/>
        </p:blipFill>
        <p:spPr>
          <a:xfrm rot="5400000">
            <a:off x="34260498" y="11194693"/>
            <a:ext cx="3498997" cy="2612889"/>
          </a:xfrm>
          <a:prstGeom prst="rect">
            <a:avLst/>
          </a:prstGeom>
        </p:spPr>
      </p:pic>
      <p:pic>
        <p:nvPicPr>
          <p:cNvPr id="141" name="Picture 140" descr="A field with green plants&#10;&#10;Description automatically generated">
            <a:extLst>
              <a:ext uri="{FF2B5EF4-FFF2-40B4-BE49-F238E27FC236}">
                <a16:creationId xmlns:a16="http://schemas.microsoft.com/office/drawing/2014/main" id="{34A0F5A2-318C-3405-BAEE-06B1514FC3B6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12023" t="12517"/>
          <a:stretch/>
        </p:blipFill>
        <p:spPr>
          <a:xfrm rot="5400000">
            <a:off x="40271700" y="17467495"/>
            <a:ext cx="3493199" cy="2605194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EF2D5A80-EC17-D3F2-4091-D750F6DA060A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l="26675" t="15558" r="9842" b="21235"/>
          <a:stretch/>
        </p:blipFill>
        <p:spPr>
          <a:xfrm rot="5400000">
            <a:off x="37277764" y="17465812"/>
            <a:ext cx="3493197" cy="2608556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EF9F4D55-AD62-9B2E-5E69-5F62010E55E6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r="28302"/>
          <a:stretch/>
        </p:blipFill>
        <p:spPr>
          <a:xfrm>
            <a:off x="33804153" y="16981329"/>
            <a:ext cx="3602319" cy="4019449"/>
          </a:xfrm>
          <a:prstGeom prst="rect">
            <a:avLst/>
          </a:prstGeom>
        </p:spPr>
      </p:pic>
      <p:sp>
        <p:nvSpPr>
          <p:cNvPr id="144" name="TextBox 143">
            <a:extLst>
              <a:ext uri="{FF2B5EF4-FFF2-40B4-BE49-F238E27FC236}">
                <a16:creationId xmlns:a16="http://schemas.microsoft.com/office/drawing/2014/main" id="{57F9134C-6063-9E34-E054-A4C637186900}"/>
              </a:ext>
            </a:extLst>
          </p:cNvPr>
          <p:cNvSpPr txBox="1"/>
          <p:nvPr/>
        </p:nvSpPr>
        <p:spPr>
          <a:xfrm>
            <a:off x="35413616" y="16992881"/>
            <a:ext cx="87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**</a:t>
            </a:r>
          </a:p>
        </p:txBody>
      </p:sp>
      <p:sp>
        <p:nvSpPr>
          <p:cNvPr id="145" name="Left Bracket 144">
            <a:extLst>
              <a:ext uri="{FF2B5EF4-FFF2-40B4-BE49-F238E27FC236}">
                <a16:creationId xmlns:a16="http://schemas.microsoft.com/office/drawing/2014/main" id="{A70FF356-F55D-27CA-4EDD-C3A5959EA318}"/>
              </a:ext>
            </a:extLst>
          </p:cNvPr>
          <p:cNvSpPr/>
          <p:nvPr/>
        </p:nvSpPr>
        <p:spPr>
          <a:xfrm rot="5400000">
            <a:off x="35814221" y="16561466"/>
            <a:ext cx="47969" cy="1421077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4EB5119-AD16-895D-D810-C83AF698ACF1}"/>
              </a:ext>
            </a:extLst>
          </p:cNvPr>
          <p:cNvSpPr txBox="1"/>
          <p:nvPr/>
        </p:nvSpPr>
        <p:spPr>
          <a:xfrm>
            <a:off x="34600125" y="16500271"/>
            <a:ext cx="246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F-2 (06/26/23)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6CA23E1B-5B52-63FE-30D3-A6EE7C7D3B8F}"/>
              </a:ext>
            </a:extLst>
          </p:cNvPr>
          <p:cNvSpPr txBox="1"/>
          <p:nvPr/>
        </p:nvSpPr>
        <p:spPr>
          <a:xfrm>
            <a:off x="33886120" y="28636286"/>
            <a:ext cx="472437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Acknowledgement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6A3C717D-2126-C080-13D3-B507772CB906}"/>
              </a:ext>
            </a:extLst>
          </p:cNvPr>
          <p:cNvSpPr txBox="1"/>
          <p:nvPr/>
        </p:nvSpPr>
        <p:spPr>
          <a:xfrm>
            <a:off x="33841242" y="29411965"/>
            <a:ext cx="975092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thank the participating farms and gardens. This project is supported by MAES award MD-NFSC-232657</a:t>
            </a:r>
            <a:endParaRPr lang="en-US" sz="2800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0" name="Rectangle 64">
            <a:extLst>
              <a:ext uri="{FF2B5EF4-FFF2-40B4-BE49-F238E27FC236}">
                <a16:creationId xmlns:a16="http://schemas.microsoft.com/office/drawing/2014/main" id="{778A6565-21BC-8ED6-C836-A5B854582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13445" y="22848875"/>
            <a:ext cx="10314469" cy="605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59927" tIns="359927" rIns="359927" bIns="359927"/>
          <a:lstStyle/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30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Restoring soil health is crucial for enhancing production of urban farms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30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Relatively high incidence of multidrug resistance among drug-resistant bacteria in these food systems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30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Organic amendments boost bacterial activity and have applications to control AMR and promote food safety</a:t>
            </a:r>
          </a:p>
          <a:p>
            <a:pPr marL="457200" indent="-457200" defTabSz="917575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3000" kern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Future research on soil and plant microbiomes aims to understand specific bacterial taxa and genes involved in establishing healthy food systems</a:t>
            </a:r>
          </a:p>
        </p:txBody>
      </p:sp>
      <p:sp>
        <p:nvSpPr>
          <p:cNvPr id="151" name="Text Box 59">
            <a:extLst>
              <a:ext uri="{FF2B5EF4-FFF2-40B4-BE49-F238E27FC236}">
                <a16:creationId xmlns:a16="http://schemas.microsoft.com/office/drawing/2014/main" id="{918AEC97-3BDF-E91A-2DB1-D98646318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49918" y="21984652"/>
            <a:ext cx="9509760" cy="800219"/>
          </a:xfrm>
          <a:prstGeom prst="rect">
            <a:avLst/>
          </a:prstGeom>
          <a:solidFill>
            <a:srgbClr val="31092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7575" eaLnBrk="0" hangingPunct="0">
              <a:spcBef>
                <a:spcPct val="50000"/>
              </a:spcBef>
            </a:pPr>
            <a:r>
              <a:rPr lang="en-US" sz="4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Summary</a:t>
            </a:r>
            <a:endParaRPr lang="en-US" altLang="zh-CN" sz="46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7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62</TotalTime>
  <Words>526</Words>
  <Application>Microsoft Macintosh PowerPoint</Application>
  <PresentationFormat>Custom</PresentationFormat>
  <Paragraphs>83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Tahoma</vt:lpstr>
      <vt:lpstr>Times New Roman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Andrew Blaustein</dc:creator>
  <cp:lastModifiedBy>Ryan Andrew Blaustein</cp:lastModifiedBy>
  <cp:revision>6</cp:revision>
  <dcterms:created xsi:type="dcterms:W3CDTF">2023-10-19T18:46:49Z</dcterms:created>
  <dcterms:modified xsi:type="dcterms:W3CDTF">2023-10-19T19:49:37Z</dcterms:modified>
</cp:coreProperties>
</file>