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73D49EC-DFB1-455E-8F5B-DE044D73F85A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ACD92EA-4B37-40F2-9D9B-324FDF287A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exandria Waterfront"/>
          <p:cNvPicPr>
            <a:picLocks noChangeAspect="1"/>
          </p:cNvPicPr>
          <p:nvPr/>
        </p:nvPicPr>
        <p:blipFill>
          <a:blip r:embed="rId2" cstate="print">
            <a:grayscl/>
            <a:lum bright="35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8534400" cy="245745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doni MT Black" pitchFamily="18" charset="0"/>
              </a:rPr>
              <a:t>Valuing “Others”: African American Neighborhoods in Antebellum Alexandria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7220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Kate 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Gastner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   HISP 711	Fall 2011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Reviewers: Donald 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Linebaugh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Paul 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Shackel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3810000" y="6172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5410200" y="6172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Preservation Efforts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416"/>
            <a:ext cx="8077200" cy="4846320"/>
          </a:xfrm>
        </p:spPr>
        <p:txBody>
          <a:bodyPr/>
          <a:lstStyle/>
          <a:p>
            <a:pPr>
              <a:buNone/>
            </a:pP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Two Historic Districts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42 National Register sites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14 Save America's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Treasures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Grant Recipients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47 Easements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Easements.jpg"/>
          <p:cNvPicPr>
            <a:picLocks noChangeAspect="1"/>
          </p:cNvPicPr>
          <p:nvPr/>
        </p:nvPicPr>
        <p:blipFill>
          <a:blip r:embed="rId2" cstate="print"/>
          <a:srcRect l="7084" t="28169" r="17710" b="21127"/>
          <a:stretch>
            <a:fillRect/>
          </a:stretch>
        </p:blipFill>
        <p:spPr>
          <a:xfrm>
            <a:off x="4953000" y="1905000"/>
            <a:ext cx="3962400" cy="4702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696200" cy="8229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doni MT Black" pitchFamily="18" charset="0"/>
              </a:rPr>
              <a:t>Preservation Challenges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Gentrification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Interpretation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Local Politics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Public Interest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Importance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  <a:endParaRPr lang="en-US" sz="4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876800" y="1219200"/>
            <a:ext cx="4267200" cy="4800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Bodoni MT Black" pitchFamily="18" charset="0"/>
              </a:rPr>
              <a:t>Preservation provides,</a:t>
            </a:r>
          </a:p>
          <a:p>
            <a:pPr algn="ctr"/>
            <a:r>
              <a:rPr lang="en-US" sz="2800" dirty="0" smtClean="0">
                <a:latin typeface="Bodoni MT Black" pitchFamily="18" charset="0"/>
              </a:rPr>
              <a:t>"context in which differing points</a:t>
            </a:r>
          </a:p>
          <a:p>
            <a:pPr algn="ctr"/>
            <a:r>
              <a:rPr lang="en-US" sz="2800" dirty="0" smtClean="0">
                <a:latin typeface="Bodoni MT Black" pitchFamily="18" charset="0"/>
              </a:rPr>
              <a:t>of view can be explored, diversity </a:t>
            </a:r>
          </a:p>
          <a:p>
            <a:pPr algn="ctr"/>
            <a:r>
              <a:rPr lang="en-US" sz="2800" dirty="0" smtClean="0">
                <a:latin typeface="Bodoni MT Black" pitchFamily="18" charset="0"/>
              </a:rPr>
              <a:t>acknowledged, empathy inculcated,</a:t>
            </a:r>
          </a:p>
          <a:p>
            <a:pPr algn="ctr"/>
            <a:r>
              <a:rPr lang="en-US" sz="2800" dirty="0" smtClean="0">
                <a:latin typeface="Bodoni MT Black" pitchFamily="18" charset="0"/>
              </a:rPr>
              <a:t>dialogue facilitated, and common</a:t>
            </a:r>
          </a:p>
          <a:p>
            <a:pPr algn="ctr"/>
            <a:r>
              <a:rPr lang="en-US" sz="2800" dirty="0" smtClean="0">
                <a:latin typeface="Bodoni MT Black" pitchFamily="18" charset="0"/>
              </a:rPr>
              <a:t>ground defined."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Placeholder 8" descr="Franklin and Armfiel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-1680" b="26400"/>
          <a:stretch>
            <a:fillRect/>
          </a:stretch>
        </p:blipFill>
        <p:spPr>
          <a:xfrm>
            <a:off x="609600" y="1143000"/>
            <a:ext cx="4206240" cy="408201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Preservation Efforts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1990-2000</a:t>
            </a:r>
          </a:p>
          <a:p>
            <a:pPr lvl="1"/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Master Plan</a:t>
            </a:r>
          </a:p>
          <a:p>
            <a:pPr lvl="1"/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Multiple Property Nominations</a:t>
            </a:r>
          </a:p>
          <a:p>
            <a:pPr lvl="1"/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Changing Values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3" descr="Alexandria Acade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495800"/>
            <a:ext cx="1485900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 descr="Alfred Baptist Original.JPG"/>
          <p:cNvPicPr>
            <a:picLocks noChangeAspect="1"/>
          </p:cNvPicPr>
          <p:nvPr/>
        </p:nvPicPr>
        <p:blipFill>
          <a:blip r:embed="rId3" cstate="print"/>
          <a:srcRect l="18960" t="5440" r="7440" b="9920"/>
          <a:stretch>
            <a:fillRect/>
          </a:stretch>
        </p:blipFill>
        <p:spPr>
          <a:xfrm>
            <a:off x="6096000" y="4419600"/>
            <a:ext cx="2307908" cy="1990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 descr="Dominick Barecroft.JPG"/>
          <p:cNvPicPr>
            <a:picLocks noChangeAspect="1"/>
          </p:cNvPicPr>
          <p:nvPr/>
        </p:nvPicPr>
        <p:blipFill>
          <a:blip r:embed="rId4" cstate="print"/>
          <a:srcRect b="8640"/>
          <a:stretch>
            <a:fillRect/>
          </a:stretch>
        </p:blipFill>
        <p:spPr>
          <a:xfrm>
            <a:off x="1905000" y="4495800"/>
            <a:ext cx="1657350" cy="201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 descr="Moses Hepburn House.JPG"/>
          <p:cNvPicPr>
            <a:picLocks noChangeAspect="1"/>
          </p:cNvPicPr>
          <p:nvPr/>
        </p:nvPicPr>
        <p:blipFill>
          <a:blip r:embed="rId5" cstate="print"/>
          <a:srcRect t="7040" b="17920"/>
          <a:stretch>
            <a:fillRect/>
          </a:stretch>
        </p:blipFill>
        <p:spPr>
          <a:xfrm>
            <a:off x="6096000" y="1143000"/>
            <a:ext cx="2819400" cy="15868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 descr="SAM_0438.JPG"/>
          <p:cNvPicPr>
            <a:picLocks noChangeAspect="1"/>
          </p:cNvPicPr>
          <p:nvPr/>
        </p:nvPicPr>
        <p:blipFill>
          <a:blip r:embed="rId6" cstate="print"/>
          <a:srcRect l="10800" t="2880" r="15120" b="9920"/>
          <a:stretch>
            <a:fillRect/>
          </a:stretch>
        </p:blipFill>
        <p:spPr>
          <a:xfrm>
            <a:off x="3733800" y="4495800"/>
            <a:ext cx="2209800" cy="19508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Picture 19" descr="SAM_0427.JPG"/>
          <p:cNvPicPr>
            <a:picLocks noChangeAspect="1"/>
          </p:cNvPicPr>
          <p:nvPr/>
        </p:nvPicPr>
        <p:blipFill>
          <a:blip r:embed="rId7" cstate="print"/>
          <a:srcRect t="16000" b="28800"/>
          <a:stretch>
            <a:fillRect/>
          </a:stretch>
        </p:blipFill>
        <p:spPr>
          <a:xfrm>
            <a:off x="5904584" y="2895600"/>
            <a:ext cx="3239416" cy="1341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Preservation Efforts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Wealth of Resources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Development of Tours/Trails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Future of Preservation?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Conclusion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Introduction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Scope/Research Questions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Town Establishment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African American Neighborhoods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Legal Situation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Preservation Efforts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Reassessing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Values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6" name="Picture 5" descr="Historic Alexandr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4648200"/>
            <a:ext cx="2305050" cy="1981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SAM_04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228600"/>
            <a:ext cx="2667000" cy="2000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34436" t="42198" r="47789" b="7912"/>
          <a:stretch>
            <a:fillRect/>
          </a:stretch>
        </p:blipFill>
        <p:spPr bwMode="auto">
          <a:xfrm>
            <a:off x="6679018" y="2743200"/>
            <a:ext cx="2464982" cy="36873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Scope/Research Questions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Scope- 1749-1847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African American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Neighborhoods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Contributing Structures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Legal Situation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Evidence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Official Narrative/Values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Engaging in Preservation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ottoms Hayti HD.jpg"/>
          <p:cNvPicPr>
            <a:picLocks noChangeAspect="1"/>
          </p:cNvPicPr>
          <p:nvPr/>
        </p:nvPicPr>
        <p:blipFill>
          <a:blip r:embed="rId2" cstate="print"/>
          <a:srcRect t="4658" b="12811"/>
          <a:stretch>
            <a:fillRect/>
          </a:stretch>
        </p:blipFill>
        <p:spPr>
          <a:xfrm>
            <a:off x="5257800" y="1143000"/>
            <a:ext cx="3582781" cy="518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Methodology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Neighborhood Research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Building on Landscape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Preservation Efforts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ayti and Bottoms.jpg"/>
          <p:cNvPicPr>
            <a:picLocks noChangeAspect="1"/>
          </p:cNvPicPr>
          <p:nvPr/>
        </p:nvPicPr>
        <p:blipFill>
          <a:blip r:embed="rId2" cstate="print"/>
          <a:srcRect l="3876" t="40377" r="15504" b="25236"/>
          <a:stretch>
            <a:fillRect/>
          </a:stretch>
        </p:blipFill>
        <p:spPr>
          <a:xfrm>
            <a:off x="5943600" y="609600"/>
            <a:ext cx="2879825" cy="2358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HABS.gif"/>
          <p:cNvPicPr>
            <a:picLocks noChangeAspect="1"/>
          </p:cNvPicPr>
          <p:nvPr/>
        </p:nvPicPr>
        <p:blipFill>
          <a:blip r:embed="rId3" cstate="print"/>
          <a:srcRect l="9000" t="1836" r="3000" b="9178"/>
          <a:stretch>
            <a:fillRect/>
          </a:stretch>
        </p:blipFill>
        <p:spPr>
          <a:xfrm>
            <a:off x="6019800" y="3657600"/>
            <a:ext cx="2858583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Washington St.JPG"/>
          <p:cNvPicPr>
            <a:picLocks noChangeAspect="1"/>
          </p:cNvPicPr>
          <p:nvPr/>
        </p:nvPicPr>
        <p:blipFill>
          <a:blip r:embed="rId4" cstate="print"/>
          <a:srcRect l="23040" t="2880" b="29280"/>
          <a:stretch>
            <a:fillRect/>
          </a:stretch>
        </p:blipFill>
        <p:spPr>
          <a:xfrm>
            <a:off x="1600200" y="3581400"/>
            <a:ext cx="2528477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9144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Town Establishment</a:t>
            </a:r>
            <a:endParaRPr lang="en-US" sz="48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5181600" y="1066800"/>
            <a:ext cx="3810000" cy="5791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“Alexandria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is built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precisely on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plan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of Philadelphia and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is indeed frequently called Philadelphia in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miniature. The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houses have a mean appearance. There is ... scarcely one handsome mansion in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. A great many of the habitations are of wood and are called frame houses from their being built in a frame on moveable foundation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.” </a:t>
            </a:r>
          </a:p>
          <a:p>
            <a:pPr algn="ctr">
              <a:buNone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English Traveler 1824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Placeholder 5" descr="Alexandria Map Gri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6230" t="23158" b="16842"/>
          <a:stretch>
            <a:fillRect/>
          </a:stretch>
        </p:blipFill>
        <p:spPr>
          <a:xfrm rot="16200000">
            <a:off x="638479" y="1037922"/>
            <a:ext cx="4218783" cy="427654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295400"/>
          </a:xfrm>
        </p:spPr>
        <p:txBody>
          <a:bodyPr>
            <a:noAutofit/>
          </a:bodyPr>
          <a:lstStyle/>
          <a:p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Free African American Neighborhoods: Establishment</a:t>
            </a:r>
            <a:endParaRPr lang="en-US" sz="31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915400" cy="5181600"/>
          </a:xfrm>
        </p:spPr>
        <p:txBody>
          <a:bodyPr numCol="2"/>
          <a:lstStyle/>
          <a:p>
            <a:r>
              <a:rPr lang="en-US" dirty="0" smtClean="0"/>
              <a:t>Bottoms (1798)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Hayti</a:t>
            </a:r>
            <a:r>
              <a:rPr lang="en-US" dirty="0" smtClean="0"/>
              <a:t> (1800)</a:t>
            </a:r>
            <a:endParaRPr lang="en-US" dirty="0"/>
          </a:p>
        </p:txBody>
      </p:sp>
      <p:pic>
        <p:nvPicPr>
          <p:cNvPr id="4" name="Picture 3" descr="Neighborhood_Render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819400"/>
            <a:ext cx="3200400" cy="25472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Hayti and Bottoms.jpg"/>
          <p:cNvPicPr>
            <a:picLocks noChangeAspect="1"/>
          </p:cNvPicPr>
          <p:nvPr/>
        </p:nvPicPr>
        <p:blipFill>
          <a:blip r:embed="rId3" cstate="print"/>
          <a:srcRect t="39367" r="15504" b="26245"/>
          <a:stretch>
            <a:fillRect/>
          </a:stretch>
        </p:blipFill>
        <p:spPr>
          <a:xfrm>
            <a:off x="685800" y="2362200"/>
            <a:ext cx="5063208" cy="3955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gister of Free Negro 18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09800"/>
            <a:ext cx="3372478" cy="23789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239000" cy="85344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Legal Situation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2365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1800-1847 Subject to DC Laws</a:t>
            </a:r>
          </a:p>
          <a:p>
            <a:pPr algn="ctr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	     </a:t>
            </a:r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	Annual Registration</a:t>
            </a:r>
          </a:p>
          <a:p>
            <a:pPr algn="ctr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Certificates of Freedom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Julia Barker Permission to Reside in the City 7 17 18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191000"/>
            <a:ext cx="3670300" cy="24538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40"/>
            <a:ext cx="80772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Free African American Neighborhoods: Development</a:t>
            </a:r>
            <a:endParaRPr lang="en-US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Successful?</a:t>
            </a:r>
          </a:p>
          <a:p>
            <a:pPr lvl="1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Religious Groups</a:t>
            </a:r>
          </a:p>
          <a:p>
            <a:pPr lvl="1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“Living Out”/ Apprenticeships</a:t>
            </a:r>
          </a:p>
          <a:p>
            <a:pPr lvl="1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Educational Opportunities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Alexandria Academy Marker.JPG"/>
          <p:cNvPicPr>
            <a:picLocks noChangeAspect="1"/>
          </p:cNvPicPr>
          <p:nvPr/>
        </p:nvPicPr>
        <p:blipFill>
          <a:blip r:embed="rId2" cstate="print"/>
          <a:srcRect l="9120" r="5520"/>
          <a:stretch>
            <a:fillRect/>
          </a:stretch>
        </p:blipFill>
        <p:spPr>
          <a:xfrm>
            <a:off x="381000" y="4343400"/>
            <a:ext cx="2569246" cy="22573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Alfred Baptist Marker.JPG"/>
          <p:cNvPicPr>
            <a:picLocks noChangeAspect="1"/>
          </p:cNvPicPr>
          <p:nvPr/>
        </p:nvPicPr>
        <p:blipFill>
          <a:blip r:embed="rId3" cstate="print"/>
          <a:srcRect l="30960" t="13120" r="22320" b="30720"/>
          <a:stretch>
            <a:fillRect/>
          </a:stretch>
        </p:blipFill>
        <p:spPr>
          <a:xfrm>
            <a:off x="6400800" y="1828800"/>
            <a:ext cx="2368295" cy="2135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Miller Cllipping.jpg"/>
          <p:cNvPicPr>
            <a:picLocks noChangeAspect="1"/>
          </p:cNvPicPr>
          <p:nvPr/>
        </p:nvPicPr>
        <p:blipFill>
          <a:blip r:embed="rId4" cstate="print"/>
          <a:srcRect t="22500"/>
          <a:stretch>
            <a:fillRect/>
          </a:stretch>
        </p:blipFill>
        <p:spPr>
          <a:xfrm>
            <a:off x="4267200" y="4343400"/>
            <a:ext cx="3323118" cy="2210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Preservation Efforts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Early Preservation Values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Significant Architecture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Military/Political</a:t>
            </a:r>
          </a:p>
        </p:txBody>
      </p:sp>
      <p:pic>
        <p:nvPicPr>
          <p:cNvPr id="4" name="Picture 3" descr="Districts_Map-p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1828800"/>
            <a:ext cx="3650198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AF Plaqu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3505199"/>
            <a:ext cx="2305452" cy="3076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205</TotalTime>
  <Words>248</Words>
  <Application>Microsoft Office PowerPoint</Application>
  <PresentationFormat>On-screen Show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Opulent</vt:lpstr>
      <vt:lpstr>Valuing “Others”: African American Neighborhoods in Antebellum Alexandria</vt:lpstr>
      <vt:lpstr>Introduction</vt:lpstr>
      <vt:lpstr>Scope/Research Questions</vt:lpstr>
      <vt:lpstr>Methodology</vt:lpstr>
      <vt:lpstr>Town Establishment</vt:lpstr>
      <vt:lpstr>Free African American Neighborhoods: Establishment</vt:lpstr>
      <vt:lpstr>Legal Situation</vt:lpstr>
      <vt:lpstr>Free African American Neighborhoods: Development</vt:lpstr>
      <vt:lpstr>Preservation Efforts</vt:lpstr>
      <vt:lpstr>Preservation Efforts</vt:lpstr>
      <vt:lpstr>Preservation Challenges</vt:lpstr>
      <vt:lpstr>Slide 12</vt:lpstr>
      <vt:lpstr>Preservation Efforts</vt:lpstr>
      <vt:lpstr>Preservation Efforts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Valuing “Others”: African American Neighborhoods in Antebellum Alexandria</dc:title>
  <dc:creator>Kate Gastner</dc:creator>
  <cp:lastModifiedBy>Kate Gastner</cp:lastModifiedBy>
  <cp:revision>31</cp:revision>
  <dcterms:created xsi:type="dcterms:W3CDTF">2011-12-11T18:53:22Z</dcterms:created>
  <dcterms:modified xsi:type="dcterms:W3CDTF">2011-12-11T22:18:31Z</dcterms:modified>
</cp:coreProperties>
</file>