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
  </p:notesMasterIdLst>
  <p:sldIdLst>
    <p:sldId id="257" r:id="rId2"/>
  </p:sldIdLst>
  <p:sldSz cx="18288000" cy="10287000"/>
  <p:notesSz cx="6858000" cy="9144000"/>
  <p:embeddedFontLst>
    <p:embeddedFont>
      <p:font typeface="Bell MT" panose="02020503060305020303" pitchFamily="18" charset="77"/>
      <p:regular r:id="rId4"/>
      <p:bold r:id="rId5"/>
      <p:italic r:id="rId6"/>
    </p:embeddedFont>
    <p:embeddedFont>
      <p:font typeface="Calibri" panose="020F0502020204030204" pitchFamily="34" charset="0"/>
      <p:regular r:id="rId7"/>
      <p:bold r:id="rId8"/>
      <p:italic r:id="rId9"/>
      <p:boldItalic r:id="rId1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nathanmohr" initials="j" lastIdx="2" clrIdx="0">
    <p:extLst>
      <p:ext uri="{19B8F6BF-5375-455C-9EA6-DF929625EA0E}">
        <p15:presenceInfo xmlns:p15="http://schemas.microsoft.com/office/powerpoint/2012/main" userId="a24d87db586513e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C145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4764" autoAdjust="0"/>
    <p:restoredTop sz="94607" autoAdjust="0"/>
  </p:normalViewPr>
  <p:slideViewPr>
    <p:cSldViewPr>
      <p:cViewPr>
        <p:scale>
          <a:sx n="71" d="100"/>
          <a:sy n="71" d="100"/>
        </p:scale>
        <p:origin x="1656"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commentAuthors" Target="commentAuthors.xml"/><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onathanmohr\Box%20Sync\All%20Advisees\Vardaan\Thesis%20Results\Interaction%20graphs%20(race-ethnicity).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302904210144463"/>
          <c:y val="6.6839290977222007E-2"/>
          <c:w val="0.80970808526982907"/>
          <c:h val="0.67326734568113877"/>
        </c:manualLayout>
      </c:layout>
      <c:lineChart>
        <c:grouping val="standard"/>
        <c:varyColors val="0"/>
        <c:ser>
          <c:idx val="0"/>
          <c:order val="0"/>
          <c:tx>
            <c:strRef>
              <c:f>Eating!$C$3</c:f>
              <c:strCache>
                <c:ptCount val="1"/>
                <c:pt idx="0">
                  <c:v>East Asian</c:v>
                </c:pt>
              </c:strCache>
            </c:strRef>
          </c:tx>
          <c:spPr>
            <a:ln w="28575" cap="rnd">
              <a:solidFill>
                <a:srgbClr val="FF99FF"/>
              </a:solidFill>
              <a:round/>
            </a:ln>
            <a:effectLst/>
          </c:spPr>
          <c:marker>
            <c:symbol val="none"/>
          </c:marker>
          <c:cat>
            <c:multiLvlStrRef>
              <c:f>Eating!$A$4:$B$5</c:f>
              <c:multiLvlStrCache>
                <c:ptCount val="2"/>
                <c:lvl>
                  <c:pt idx="0">
                    <c:v>Low</c:v>
                  </c:pt>
                  <c:pt idx="1">
                    <c:v>High</c:v>
                  </c:pt>
                </c:lvl>
                <c:lvl>
                  <c:pt idx="0">
                    <c:v>Racist Rejection</c:v>
                  </c:pt>
                </c:lvl>
              </c:multiLvlStrCache>
            </c:multiLvlStrRef>
          </c:cat>
          <c:val>
            <c:numRef>
              <c:f>Eating!$C$4:$C$5</c:f>
              <c:numCache>
                <c:formatCode>General</c:formatCode>
                <c:ptCount val="2"/>
                <c:pt idx="0">
                  <c:v>9.1300000000000008</c:v>
                </c:pt>
                <c:pt idx="1">
                  <c:v>9.4499999999999993</c:v>
                </c:pt>
              </c:numCache>
            </c:numRef>
          </c:val>
          <c:smooth val="0"/>
          <c:extLst>
            <c:ext xmlns:c16="http://schemas.microsoft.com/office/drawing/2014/chart" uri="{C3380CC4-5D6E-409C-BE32-E72D297353CC}">
              <c16:uniqueId val="{00000000-0DAF-41A3-80AB-5C17AC3E200B}"/>
            </c:ext>
          </c:extLst>
        </c:ser>
        <c:ser>
          <c:idx val="1"/>
          <c:order val="1"/>
          <c:tx>
            <c:strRef>
              <c:f>Eating!$D$3</c:f>
              <c:strCache>
                <c:ptCount val="1"/>
                <c:pt idx="0">
                  <c:v>South Asian</c:v>
                </c:pt>
              </c:strCache>
            </c:strRef>
          </c:tx>
          <c:spPr>
            <a:ln w="28575" cap="rnd">
              <a:solidFill>
                <a:srgbClr val="FF0000"/>
              </a:solidFill>
              <a:round/>
            </a:ln>
            <a:effectLst/>
          </c:spPr>
          <c:marker>
            <c:symbol val="none"/>
          </c:marker>
          <c:cat>
            <c:multiLvlStrRef>
              <c:f>Eating!$A$4:$B$5</c:f>
              <c:multiLvlStrCache>
                <c:ptCount val="2"/>
                <c:lvl>
                  <c:pt idx="0">
                    <c:v>Low</c:v>
                  </c:pt>
                  <c:pt idx="1">
                    <c:v>High</c:v>
                  </c:pt>
                </c:lvl>
                <c:lvl>
                  <c:pt idx="0">
                    <c:v>Racist Rejection</c:v>
                  </c:pt>
                </c:lvl>
              </c:multiLvlStrCache>
            </c:multiLvlStrRef>
          </c:cat>
          <c:val>
            <c:numRef>
              <c:f>Eating!$D$4:$D$5</c:f>
              <c:numCache>
                <c:formatCode>General</c:formatCode>
                <c:ptCount val="2"/>
                <c:pt idx="0">
                  <c:v>7.78</c:v>
                </c:pt>
                <c:pt idx="1">
                  <c:v>15.87</c:v>
                </c:pt>
              </c:numCache>
            </c:numRef>
          </c:val>
          <c:smooth val="0"/>
          <c:extLst>
            <c:ext xmlns:c16="http://schemas.microsoft.com/office/drawing/2014/chart" uri="{C3380CC4-5D6E-409C-BE32-E72D297353CC}">
              <c16:uniqueId val="{00000001-0DAF-41A3-80AB-5C17AC3E200B}"/>
            </c:ext>
          </c:extLst>
        </c:ser>
        <c:dLbls>
          <c:showLegendKey val="0"/>
          <c:showVal val="0"/>
          <c:showCatName val="0"/>
          <c:showSerName val="0"/>
          <c:showPercent val="0"/>
          <c:showBubbleSize val="0"/>
        </c:dLbls>
        <c:smooth val="0"/>
        <c:axId val="1624037647"/>
        <c:axId val="1624043055"/>
      </c:lineChart>
      <c:catAx>
        <c:axId val="16240376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4043055"/>
        <c:crosses val="autoZero"/>
        <c:auto val="1"/>
        <c:lblAlgn val="ctr"/>
        <c:lblOffset val="100"/>
        <c:noMultiLvlLbl val="0"/>
      </c:catAx>
      <c:valAx>
        <c:axId val="1624043055"/>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Disordered Eating</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4037647"/>
        <c:crosses val="autoZero"/>
        <c:crossBetween val="between"/>
      </c:valAx>
      <c:spPr>
        <a:noFill/>
        <a:ln>
          <a:noFill/>
        </a:ln>
        <a:effectLst/>
      </c:spPr>
    </c:plotArea>
    <c:legend>
      <c:legendPos val="b"/>
      <c:layout>
        <c:manualLayout>
          <c:xMode val="edge"/>
          <c:yMode val="edge"/>
          <c:x val="0.13610783027121609"/>
          <c:y val="0.25983741615631378"/>
          <c:w val="0.30556211723534565"/>
          <c:h val="0.1568292505103528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0.30667</cdr:x>
      <cdr:y>0.12083</cdr:y>
    </cdr:from>
    <cdr:to>
      <cdr:x>0.50667</cdr:x>
      <cdr:y>0.45417</cdr:y>
    </cdr:to>
    <cdr:sp macro="" textlink="">
      <cdr:nvSpPr>
        <cdr:cNvPr id="2" name="TextBox 1"/>
        <cdr:cNvSpPr txBox="1"/>
      </cdr:nvSpPr>
      <cdr:spPr>
        <a:xfrm xmlns:a="http://schemas.openxmlformats.org/drawingml/2006/main">
          <a:off x="1402080" y="33147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0.73455</cdr:x>
      <cdr:y>0.1746</cdr:y>
    </cdr:from>
    <cdr:to>
      <cdr:x>0.93617</cdr:x>
      <cdr:y>0.2485</cdr:y>
    </cdr:to>
    <cdr:sp macro="" textlink="">
      <cdr:nvSpPr>
        <cdr:cNvPr id="3" name="TextBox 3"/>
        <cdr:cNvSpPr txBox="1"/>
      </cdr:nvSpPr>
      <cdr:spPr>
        <a:xfrm xmlns:a="http://schemas.openxmlformats.org/drawingml/2006/main">
          <a:off x="2350857" y="311525"/>
          <a:ext cx="645273" cy="131857"/>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100" i="1" dirty="0"/>
            <a:t>p</a:t>
          </a:r>
          <a:r>
            <a:rPr lang="en-US" sz="1100" dirty="0"/>
            <a:t> &lt; .001</a:t>
          </a:r>
        </a:p>
      </cdr:txBody>
    </cdr:sp>
  </cdr:relSizeAnchor>
  <cdr:relSizeAnchor xmlns:cdr="http://schemas.openxmlformats.org/drawingml/2006/chartDrawing">
    <cdr:from>
      <cdr:x>0.7286</cdr:x>
      <cdr:y>0.50546</cdr:y>
    </cdr:from>
    <cdr:to>
      <cdr:x>0.93022</cdr:x>
      <cdr:y>0.67965</cdr:y>
    </cdr:to>
    <cdr:sp macro="" textlink="">
      <cdr:nvSpPr>
        <cdr:cNvPr id="4" name="TextBox 3"/>
        <cdr:cNvSpPr txBox="1"/>
      </cdr:nvSpPr>
      <cdr:spPr>
        <a:xfrm xmlns:a="http://schemas.openxmlformats.org/drawingml/2006/main">
          <a:off x="2331807" y="901857"/>
          <a:ext cx="645273" cy="310788"/>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100" i="1" dirty="0"/>
            <a:t>p</a:t>
          </a:r>
          <a:r>
            <a:rPr lang="en-US" sz="1100" dirty="0"/>
            <a:t> = .882</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D0BAA2-3C80-9243-B5BB-0580676AAF2F}" type="datetimeFigureOut">
              <a:rPr lang="en-US" smtClean="0"/>
              <a:t>4/15/21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F789CC-AEA5-4142-B8D9-5328A47088D1}" type="slidenum">
              <a:rPr lang="en-US" smtClean="0"/>
              <a:t>‹#›</a:t>
            </a:fld>
            <a:endParaRPr lang="en-US"/>
          </a:p>
        </p:txBody>
      </p:sp>
    </p:spTree>
    <p:extLst>
      <p:ext uri="{BB962C8B-B14F-4D97-AF65-F5344CB8AC3E}">
        <p14:creationId xmlns:p14="http://schemas.microsoft.com/office/powerpoint/2010/main" val="3435464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F789CC-AEA5-4142-B8D9-5328A47088D1}" type="slidenum">
              <a:rPr lang="en-US" smtClean="0"/>
              <a:t>1</a:t>
            </a:fld>
            <a:endParaRPr lang="en-US"/>
          </a:p>
        </p:txBody>
      </p:sp>
    </p:spTree>
    <p:extLst>
      <p:ext uri="{BB962C8B-B14F-4D97-AF65-F5344CB8AC3E}">
        <p14:creationId xmlns:p14="http://schemas.microsoft.com/office/powerpoint/2010/main" val="2953905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4/15/21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4/15/21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hyperlink" Target="mailto:vdua@umd.edu" TargetMode="Externa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chart" Target="../charts/chart1.xml"/><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hyperlink" Target="mailto:jmohr@umd.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C0C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cstate="print">
            <a:alphaModFix amt="46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028700" y="93818"/>
            <a:ext cx="773904" cy="943786"/>
          </a:xfrm>
          <a:prstGeom prst="rect">
            <a:avLst/>
          </a:prstGeom>
        </p:spPr>
      </p:pic>
      <p:grpSp>
        <p:nvGrpSpPr>
          <p:cNvPr id="12" name="Group 12"/>
          <p:cNvGrpSpPr/>
          <p:nvPr/>
        </p:nvGrpSpPr>
        <p:grpSpPr>
          <a:xfrm>
            <a:off x="5864309" y="742889"/>
            <a:ext cx="9970276" cy="1275061"/>
            <a:chOff x="0" y="0"/>
            <a:chExt cx="7693114" cy="983843"/>
          </a:xfrm>
        </p:grpSpPr>
        <p:sp>
          <p:nvSpPr>
            <p:cNvPr id="13" name="Freeform 13"/>
            <p:cNvSpPr/>
            <p:nvPr/>
          </p:nvSpPr>
          <p:spPr>
            <a:xfrm>
              <a:off x="0" y="0"/>
              <a:ext cx="7693114" cy="983843"/>
            </a:xfrm>
            <a:custGeom>
              <a:avLst/>
              <a:gdLst/>
              <a:ahLst/>
              <a:cxnLst/>
              <a:rect l="l" t="t" r="r" b="b"/>
              <a:pathLst>
                <a:path w="7693114" h="983843">
                  <a:moveTo>
                    <a:pt x="7693114" y="279400"/>
                  </a:moveTo>
                  <a:lnTo>
                    <a:pt x="7693114" y="0"/>
                  </a:lnTo>
                  <a:lnTo>
                    <a:pt x="0" y="0"/>
                  </a:lnTo>
                  <a:lnTo>
                    <a:pt x="0" y="983843"/>
                  </a:lnTo>
                  <a:lnTo>
                    <a:pt x="7693114" y="983843"/>
                  </a:lnTo>
                  <a:lnTo>
                    <a:pt x="7693114" y="279400"/>
                  </a:lnTo>
                  <a:close/>
                  <a:moveTo>
                    <a:pt x="7614374" y="279400"/>
                  </a:moveTo>
                  <a:lnTo>
                    <a:pt x="7614374" y="905103"/>
                  </a:lnTo>
                  <a:lnTo>
                    <a:pt x="78740" y="905103"/>
                  </a:lnTo>
                  <a:lnTo>
                    <a:pt x="78740" y="78740"/>
                  </a:lnTo>
                  <a:lnTo>
                    <a:pt x="7614374" y="78740"/>
                  </a:lnTo>
                  <a:lnTo>
                    <a:pt x="7614374" y="279400"/>
                  </a:lnTo>
                  <a:close/>
                </a:path>
              </a:pathLst>
            </a:custGeom>
            <a:solidFill>
              <a:srgbClr val="FFFFFF"/>
            </a:solidFill>
          </p:spPr>
        </p:sp>
      </p:grpSp>
      <p:pic>
        <p:nvPicPr>
          <p:cNvPr id="14" name="Picture 14"/>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2101288" y="93818"/>
            <a:ext cx="1587561" cy="1688895"/>
          </a:xfrm>
          <a:prstGeom prst="rect">
            <a:avLst/>
          </a:prstGeom>
        </p:spPr>
      </p:pic>
      <p:sp>
        <p:nvSpPr>
          <p:cNvPr id="15" name="AutoShape 15"/>
          <p:cNvSpPr/>
          <p:nvPr/>
        </p:nvSpPr>
        <p:spPr>
          <a:xfrm>
            <a:off x="3230579" y="328577"/>
            <a:ext cx="11895636" cy="1549408"/>
          </a:xfrm>
          <a:prstGeom prst="rect">
            <a:avLst/>
          </a:prstGeom>
          <a:solidFill>
            <a:srgbClr val="AA1945"/>
          </a:solidFill>
        </p:spPr>
      </p:sp>
      <p:pic>
        <p:nvPicPr>
          <p:cNvPr id="16" name="Picture 16"/>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a:off x="2455218" y="233304"/>
            <a:ext cx="337797" cy="337797"/>
          </a:xfrm>
          <a:prstGeom prst="rect">
            <a:avLst/>
          </a:prstGeom>
        </p:spPr>
      </p:pic>
      <p:sp>
        <p:nvSpPr>
          <p:cNvPr id="17" name="TextBox 17"/>
          <p:cNvSpPr txBox="1"/>
          <p:nvPr/>
        </p:nvSpPr>
        <p:spPr>
          <a:xfrm>
            <a:off x="3224483" y="565711"/>
            <a:ext cx="12090123" cy="1053045"/>
          </a:xfrm>
          <a:prstGeom prst="rect">
            <a:avLst/>
          </a:prstGeom>
        </p:spPr>
        <p:txBody>
          <a:bodyPr wrap="square" lIns="0" tIns="0" rIns="0" bIns="0" rtlCol="0" anchor="t">
            <a:spAutoFit/>
          </a:bodyPr>
          <a:lstStyle/>
          <a:p>
            <a:pPr algn="ctr"/>
            <a:r>
              <a:rPr lang="en-US" sz="1600" b="1" i="1" spc="311" dirty="0">
                <a:solidFill>
                  <a:srgbClr val="FFFFFF"/>
                </a:solidFill>
                <a:latin typeface="Bell MT" panose="02020503060305020303" pitchFamily="18" charset="77"/>
              </a:rPr>
              <a:t>I'm sorry curry &amp; rice are just not my thing:</a:t>
            </a:r>
            <a:r>
              <a:rPr lang="en-US" sz="1600" b="1" i="1" spc="133" dirty="0">
                <a:solidFill>
                  <a:srgbClr val="FFFFFF"/>
                </a:solidFill>
                <a:latin typeface="Bell MT" panose="02020503060305020303" pitchFamily="18" charset="77"/>
              </a:rPr>
              <a:t> </a:t>
            </a:r>
          </a:p>
          <a:p>
            <a:pPr algn="ctr"/>
            <a:r>
              <a:rPr lang="en-US" b="1" spc="133" dirty="0">
                <a:solidFill>
                  <a:srgbClr val="FFFFFF"/>
                </a:solidFill>
                <a:latin typeface="Bell MT" panose="02020503060305020303" pitchFamily="18" charset="77"/>
              </a:rPr>
              <a:t>Online Sexual Racism as a Predictor of Body-Oriented Concerns among East Asian &amp; South Asian </a:t>
            </a:r>
          </a:p>
          <a:p>
            <a:pPr algn="ctr"/>
            <a:r>
              <a:rPr lang="en-US" b="1" spc="133" dirty="0">
                <a:solidFill>
                  <a:srgbClr val="FFFFFF"/>
                </a:solidFill>
                <a:latin typeface="Bell MT" panose="02020503060305020303" pitchFamily="18" charset="77"/>
              </a:rPr>
              <a:t>Sexual Minority Men </a:t>
            </a:r>
          </a:p>
          <a:p>
            <a:pPr algn="ctr">
              <a:lnSpc>
                <a:spcPts val="2078"/>
              </a:lnSpc>
              <a:spcBef>
                <a:spcPct val="0"/>
              </a:spcBef>
            </a:pPr>
            <a:r>
              <a:rPr lang="en-US" sz="1400" b="1" spc="222" dirty="0">
                <a:solidFill>
                  <a:srgbClr val="FFFFFF"/>
                </a:solidFill>
                <a:latin typeface="Bell MT" panose="02020503060305020303" pitchFamily="18" charset="77"/>
              </a:rPr>
              <a:t>Vardaan Dua &amp; Jonathan J. Mohr, Ph.D. </a:t>
            </a:r>
          </a:p>
        </p:txBody>
      </p:sp>
      <p:pic>
        <p:nvPicPr>
          <p:cNvPr id="18" name="Picture 18"/>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16055742" y="113438"/>
            <a:ext cx="1342497" cy="1266982"/>
          </a:xfrm>
          <a:prstGeom prst="rect">
            <a:avLst/>
          </a:prstGeom>
        </p:spPr>
      </p:pic>
      <p:pic>
        <p:nvPicPr>
          <p:cNvPr id="21" name="Picture 21"/>
          <p:cNvPicPr>
            <a:picLocks noChangeAspect="1"/>
          </p:cNvPicPr>
          <p:nvPr/>
        </p:nvPicPr>
        <p:blipFill>
          <a:blip r:embed="rId11">
            <a:alphaModFix amt="62000"/>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5214960" y="-29407"/>
            <a:ext cx="2531507" cy="2047356"/>
          </a:xfrm>
          <a:prstGeom prst="rect">
            <a:avLst/>
          </a:prstGeom>
        </p:spPr>
      </p:pic>
      <p:graphicFrame>
        <p:nvGraphicFramePr>
          <p:cNvPr id="55" name="Table 55">
            <a:extLst>
              <a:ext uri="{FF2B5EF4-FFF2-40B4-BE49-F238E27FC236}">
                <a16:creationId xmlns:a16="http://schemas.microsoft.com/office/drawing/2014/main" id="{6798CD56-4B2D-7B4B-9839-59C3F7D03184}"/>
              </a:ext>
            </a:extLst>
          </p:cNvPr>
          <p:cNvGraphicFramePr>
            <a:graphicFrameLocks noGrp="1"/>
          </p:cNvGraphicFramePr>
          <p:nvPr>
            <p:extLst>
              <p:ext uri="{D42A27DB-BD31-4B8C-83A1-F6EECF244321}">
                <p14:modId xmlns:p14="http://schemas.microsoft.com/office/powerpoint/2010/main" val="3990751802"/>
              </p:ext>
            </p:extLst>
          </p:nvPr>
        </p:nvGraphicFramePr>
        <p:xfrm>
          <a:off x="219594" y="2224132"/>
          <a:ext cx="6054932" cy="2473960"/>
        </p:xfrm>
        <a:graphic>
          <a:graphicData uri="http://schemas.openxmlformats.org/drawingml/2006/table">
            <a:tbl>
              <a:tblPr firstRow="1" bandRow="1"/>
              <a:tblGrid>
                <a:gridCol w="6054932">
                  <a:extLst>
                    <a:ext uri="{9D8B030D-6E8A-4147-A177-3AD203B41FA5}">
                      <a16:colId xmlns:a16="http://schemas.microsoft.com/office/drawing/2014/main" val="28458308"/>
                    </a:ext>
                  </a:extLst>
                </a:gridCol>
              </a:tblGrid>
              <a:tr h="370840">
                <a:tc>
                  <a:txBody>
                    <a:bodyPr/>
                    <a:lstStyle/>
                    <a:p>
                      <a:pPr algn="ctr"/>
                      <a:r>
                        <a:rPr lang="en-US" sz="1800" dirty="0">
                          <a:solidFill>
                            <a:schemeClr val="bg1"/>
                          </a:solidFill>
                        </a:rPr>
                        <a:t>Introduction</a:t>
                      </a:r>
                    </a:p>
                  </a:txBody>
                  <a:tcPr>
                    <a:solidFill>
                      <a:srgbClr val="C1455C"/>
                    </a:solidFill>
                  </a:tcPr>
                </a:tc>
                <a:extLst>
                  <a:ext uri="{0D108BD9-81ED-4DB2-BD59-A6C34878D82A}">
                    <a16:rowId xmlns:a16="http://schemas.microsoft.com/office/drawing/2014/main" val="1807558677"/>
                  </a:ext>
                </a:extLst>
              </a:tr>
              <a:tr h="370840">
                <a:tc>
                  <a:txBody>
                    <a:bodyPr/>
                    <a:lstStyle/>
                    <a:p>
                      <a:pPr marL="293029" marR="0" lvl="1" indent="-146515"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Dating apps expose </a:t>
                      </a:r>
                      <a:r>
                        <a:rPr kumimoji="0" lang="en-US" sz="1200" b="1" i="0" u="none" strike="noStrike" kern="1200" cap="none" spc="0" normalizeH="0" baseline="0" noProof="0" dirty="0">
                          <a:ln>
                            <a:noFill/>
                          </a:ln>
                          <a:solidFill>
                            <a:srgbClr val="000000"/>
                          </a:solidFill>
                          <a:effectLst/>
                          <a:uLnTx/>
                          <a:uFillTx/>
                          <a:latin typeface="+mn-lt"/>
                          <a:ea typeface="+mn-ea"/>
                          <a:cs typeface="+mn-cs"/>
                        </a:rPr>
                        <a:t>sexual minority men (SMM)</a:t>
                      </a:r>
                      <a:r>
                        <a:rPr kumimoji="0" lang="en-US" sz="1200" b="0" i="0" u="none" strike="noStrike" kern="1200" cap="none" spc="0" normalizeH="0" baseline="0" noProof="0" dirty="0">
                          <a:ln>
                            <a:noFill/>
                          </a:ln>
                          <a:solidFill>
                            <a:srgbClr val="000000"/>
                          </a:solidFill>
                          <a:effectLst/>
                          <a:uLnTx/>
                          <a:uFillTx/>
                          <a:latin typeface="+mn-lt"/>
                          <a:ea typeface="+mn-ea"/>
                          <a:cs typeface="+mn-cs"/>
                        </a:rPr>
                        <a:t> of color to a culture that features body-objectification and race-based discrimination (Anderson et al., 2018)</a:t>
                      </a:r>
                    </a:p>
                    <a:p>
                      <a:pPr marL="293029" marR="0" lvl="1" indent="-146515"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Dating app use (Breslow et al., 2020) and sexual racism (</a:t>
                      </a:r>
                      <a:r>
                        <a:rPr kumimoji="0" lang="en-US" sz="1200" b="0" i="0" u="none" strike="noStrike" kern="1200" cap="none" spc="0" normalizeH="0" baseline="0" noProof="0" dirty="0" err="1">
                          <a:ln>
                            <a:noFill/>
                          </a:ln>
                          <a:solidFill>
                            <a:srgbClr val="000000"/>
                          </a:solidFill>
                          <a:effectLst/>
                          <a:uLnTx/>
                          <a:uFillTx/>
                          <a:latin typeface="+mn-lt"/>
                          <a:ea typeface="+mn-ea"/>
                          <a:cs typeface="+mn-cs"/>
                        </a:rPr>
                        <a:t>Bhambhani</a:t>
                      </a:r>
                      <a:r>
                        <a:rPr kumimoji="0" lang="en-US" sz="1200" b="0" i="0" u="none" strike="noStrike" kern="1200" cap="none" spc="0" normalizeH="0" baseline="0" noProof="0" dirty="0">
                          <a:ln>
                            <a:noFill/>
                          </a:ln>
                          <a:solidFill>
                            <a:srgbClr val="000000"/>
                          </a:solidFill>
                          <a:effectLst/>
                          <a:uLnTx/>
                          <a:uFillTx/>
                          <a:latin typeface="+mn-lt"/>
                          <a:ea typeface="+mn-ea"/>
                          <a:cs typeface="+mn-cs"/>
                        </a:rPr>
                        <a:t> et al., 2019) are related to body-oriented concerns among SMM of color. However, no work has focused on experiences of online sexual racism and body-oriented concerns among Asian SMM. </a:t>
                      </a:r>
                    </a:p>
                    <a:p>
                      <a:pPr marL="293029" marR="0" lvl="1" indent="-146515"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The present study explores the interrelations between online sexual racism and body-oriented concerns among East Asian and South Asian SMM. </a:t>
                      </a:r>
                    </a:p>
                    <a:p>
                      <a:pPr marL="586058" marR="0" lvl="2" indent="-195353"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2 types of sexual racism were studied: Racist Rejection and Racist Exotification </a:t>
                      </a:r>
                    </a:p>
                    <a:p>
                      <a:pPr marL="586058" marR="0" lvl="2" indent="-195353"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5 domains of body-oriented concerns were studied: Global Body Dissatisfaction, Muscular Dissatisfaction, Body Fat Dissatisfaction, Eating Disorder Symptomatology, and Body Checking. </a:t>
                      </a:r>
                    </a:p>
                  </a:txBody>
                  <a:tcPr>
                    <a:noFill/>
                  </a:tcPr>
                </a:tc>
                <a:extLst>
                  <a:ext uri="{0D108BD9-81ED-4DB2-BD59-A6C34878D82A}">
                    <a16:rowId xmlns:a16="http://schemas.microsoft.com/office/drawing/2014/main" val="1885719286"/>
                  </a:ext>
                </a:extLst>
              </a:tr>
            </a:tbl>
          </a:graphicData>
        </a:graphic>
      </p:graphicFrame>
      <p:graphicFrame>
        <p:nvGraphicFramePr>
          <p:cNvPr id="56" name="Table 55">
            <a:extLst>
              <a:ext uri="{FF2B5EF4-FFF2-40B4-BE49-F238E27FC236}">
                <a16:creationId xmlns:a16="http://schemas.microsoft.com/office/drawing/2014/main" id="{92B85229-D348-E944-B375-8D129673F8C1}"/>
              </a:ext>
            </a:extLst>
          </p:cNvPr>
          <p:cNvGraphicFramePr>
            <a:graphicFrameLocks noGrp="1"/>
          </p:cNvGraphicFramePr>
          <p:nvPr>
            <p:extLst>
              <p:ext uri="{D42A27DB-BD31-4B8C-83A1-F6EECF244321}">
                <p14:modId xmlns:p14="http://schemas.microsoft.com/office/powerpoint/2010/main" val="2664055526"/>
              </p:ext>
            </p:extLst>
          </p:nvPr>
        </p:nvGraphicFramePr>
        <p:xfrm>
          <a:off x="219594" y="4865732"/>
          <a:ext cx="6054932" cy="1747520"/>
        </p:xfrm>
        <a:graphic>
          <a:graphicData uri="http://schemas.openxmlformats.org/drawingml/2006/table">
            <a:tbl>
              <a:tblPr firstRow="1" bandRow="1"/>
              <a:tblGrid>
                <a:gridCol w="6054932">
                  <a:extLst>
                    <a:ext uri="{9D8B030D-6E8A-4147-A177-3AD203B41FA5}">
                      <a16:colId xmlns:a16="http://schemas.microsoft.com/office/drawing/2014/main" val="28458308"/>
                    </a:ext>
                  </a:extLst>
                </a:gridCol>
              </a:tblGrid>
              <a:tr h="370840">
                <a:tc>
                  <a:txBody>
                    <a:bodyPr/>
                    <a:lstStyle/>
                    <a:p>
                      <a:pPr algn="ctr"/>
                      <a:r>
                        <a:rPr lang="en-US" sz="1800" dirty="0">
                          <a:solidFill>
                            <a:schemeClr val="bg1"/>
                          </a:solidFill>
                        </a:rPr>
                        <a:t>Research Aims</a:t>
                      </a:r>
                    </a:p>
                  </a:txBody>
                  <a:tcPr>
                    <a:solidFill>
                      <a:srgbClr val="C1455C"/>
                    </a:solidFill>
                  </a:tcPr>
                </a:tc>
                <a:extLst>
                  <a:ext uri="{0D108BD9-81ED-4DB2-BD59-A6C34878D82A}">
                    <a16:rowId xmlns:a16="http://schemas.microsoft.com/office/drawing/2014/main" val="1807558677"/>
                  </a:ext>
                </a:extLst>
              </a:tr>
              <a:tr h="370840">
                <a:tc>
                  <a:txBody>
                    <a:bodyPr/>
                    <a:lstStyle/>
                    <a:p>
                      <a:pPr marL="315978" lvl="1" indent="-157989">
                        <a:buFont typeface="Arial"/>
                        <a:buChar char="•"/>
                      </a:pPr>
                      <a:r>
                        <a:rPr lang="en-US" sz="1200" b="0" dirty="0">
                          <a:solidFill>
                            <a:srgbClr val="000000"/>
                          </a:solidFill>
                        </a:rPr>
                        <a:t>Develop a measure of online sexual racism experiences with exploratory factor analysis</a:t>
                      </a:r>
                    </a:p>
                    <a:p>
                      <a:pPr marL="315978" lvl="1" indent="-157989">
                        <a:buFont typeface="Arial"/>
                        <a:buChar char="•"/>
                      </a:pPr>
                      <a:r>
                        <a:rPr lang="en-US" sz="1200" b="0" dirty="0">
                          <a:solidFill>
                            <a:srgbClr val="000000"/>
                          </a:solidFill>
                        </a:rPr>
                        <a:t>Examine</a:t>
                      </a:r>
                      <a:r>
                        <a:rPr lang="en-US" sz="1200" b="0" baseline="0" dirty="0">
                          <a:solidFill>
                            <a:srgbClr val="000000"/>
                          </a:solidFill>
                        </a:rPr>
                        <a:t> the association between online sexual racism and the body-oriented concerns</a:t>
                      </a:r>
                    </a:p>
                    <a:p>
                      <a:pPr marL="571500" lvl="1" indent="-171450">
                        <a:buFont typeface="Courier New" panose="02070309020205020404" pitchFamily="49" charset="0"/>
                        <a:buChar char="o"/>
                      </a:pPr>
                      <a:r>
                        <a:rPr lang="en-US" sz="1200" b="0" baseline="0" dirty="0">
                          <a:solidFill>
                            <a:srgbClr val="000000"/>
                          </a:solidFill>
                        </a:rPr>
                        <a:t>Positive correlations were expected</a:t>
                      </a:r>
                    </a:p>
                    <a:p>
                      <a:pPr marL="315978" lvl="1" indent="-157989">
                        <a:buFont typeface="Arial"/>
                        <a:buChar char="•"/>
                      </a:pPr>
                      <a:r>
                        <a:rPr lang="en-US" sz="1200" b="0" baseline="0" dirty="0">
                          <a:solidFill>
                            <a:srgbClr val="000000"/>
                          </a:solidFill>
                        </a:rPr>
                        <a:t>Test for racial/ethnic group differences in</a:t>
                      </a:r>
                      <a:r>
                        <a:rPr lang="en-US" sz="1200" b="0" dirty="0">
                          <a:solidFill>
                            <a:srgbClr val="000000"/>
                          </a:solidFill>
                        </a:rPr>
                        <a:t> the relation between online sexual racism and body-concerns</a:t>
                      </a:r>
                      <a:endParaRPr lang="en-US" sz="1200" dirty="0">
                        <a:solidFill>
                          <a:srgbClr val="000000"/>
                        </a:solidFill>
                      </a:endParaRPr>
                    </a:p>
                  </a:txBody>
                  <a:tcPr>
                    <a:noFill/>
                  </a:tcPr>
                </a:tc>
                <a:extLst>
                  <a:ext uri="{0D108BD9-81ED-4DB2-BD59-A6C34878D82A}">
                    <a16:rowId xmlns:a16="http://schemas.microsoft.com/office/drawing/2014/main" val="1885719286"/>
                  </a:ext>
                </a:extLst>
              </a:tr>
              <a:tr h="370840">
                <a:tc>
                  <a:txBody>
                    <a:bodyPr/>
                    <a:lstStyle/>
                    <a:p>
                      <a:pPr marL="315978" lvl="1" indent="-157989">
                        <a:buFont typeface="Arial"/>
                        <a:buChar char="•"/>
                      </a:pPr>
                      <a:endParaRPr lang="en-US" sz="1200" dirty="0">
                        <a:solidFill>
                          <a:srgbClr val="000000"/>
                        </a:solidFill>
                      </a:endParaRPr>
                    </a:p>
                  </a:txBody>
                  <a:tcPr>
                    <a:noFill/>
                  </a:tcPr>
                </a:tc>
                <a:extLst>
                  <a:ext uri="{0D108BD9-81ED-4DB2-BD59-A6C34878D82A}">
                    <a16:rowId xmlns:a16="http://schemas.microsoft.com/office/drawing/2014/main" val="3927255241"/>
                  </a:ext>
                </a:extLst>
              </a:tr>
            </a:tbl>
          </a:graphicData>
        </a:graphic>
      </p:graphicFrame>
      <p:graphicFrame>
        <p:nvGraphicFramePr>
          <p:cNvPr id="59" name="Table 58">
            <a:extLst>
              <a:ext uri="{FF2B5EF4-FFF2-40B4-BE49-F238E27FC236}">
                <a16:creationId xmlns:a16="http://schemas.microsoft.com/office/drawing/2014/main" id="{62D8F6A3-DC7F-934E-A972-B8580FC0D67D}"/>
              </a:ext>
            </a:extLst>
          </p:cNvPr>
          <p:cNvGraphicFramePr>
            <a:graphicFrameLocks noGrp="1"/>
          </p:cNvGraphicFramePr>
          <p:nvPr>
            <p:extLst>
              <p:ext uri="{D42A27DB-BD31-4B8C-83A1-F6EECF244321}">
                <p14:modId xmlns:p14="http://schemas.microsoft.com/office/powerpoint/2010/main" val="101774088"/>
              </p:ext>
            </p:extLst>
          </p:nvPr>
        </p:nvGraphicFramePr>
        <p:xfrm>
          <a:off x="219594" y="6435244"/>
          <a:ext cx="6054932" cy="3434080"/>
        </p:xfrm>
        <a:graphic>
          <a:graphicData uri="http://schemas.openxmlformats.org/drawingml/2006/table">
            <a:tbl>
              <a:tblPr firstRow="1" bandRow="1"/>
              <a:tblGrid>
                <a:gridCol w="6054932">
                  <a:extLst>
                    <a:ext uri="{9D8B030D-6E8A-4147-A177-3AD203B41FA5}">
                      <a16:colId xmlns:a16="http://schemas.microsoft.com/office/drawing/2014/main" val="677681483"/>
                    </a:ext>
                  </a:extLst>
                </a:gridCol>
              </a:tblGrid>
              <a:tr h="370840">
                <a:tc>
                  <a:txBody>
                    <a:bodyPr/>
                    <a:lstStyle/>
                    <a:p>
                      <a:pPr algn="ctr"/>
                      <a:r>
                        <a:rPr lang="en-US" sz="1800" dirty="0">
                          <a:solidFill>
                            <a:schemeClr val="bg1"/>
                          </a:solidFill>
                        </a:rPr>
                        <a:t>Participants &amp; Procedures</a:t>
                      </a:r>
                    </a:p>
                  </a:txBody>
                  <a:tcPr>
                    <a:solidFill>
                      <a:srgbClr val="C1455C"/>
                    </a:solidFill>
                  </a:tcPr>
                </a:tc>
                <a:extLst>
                  <a:ext uri="{0D108BD9-81ED-4DB2-BD59-A6C34878D82A}">
                    <a16:rowId xmlns:a16="http://schemas.microsoft.com/office/drawing/2014/main" val="2189213616"/>
                  </a:ext>
                </a:extLst>
              </a:tr>
              <a:tr h="370840">
                <a:tc>
                  <a:txBody>
                    <a:bodyPr/>
                    <a:lstStyle/>
                    <a:p>
                      <a:pPr marL="100425" lvl="1"/>
                      <a:r>
                        <a:rPr lang="en-US" sz="1300" b="0" dirty="0">
                          <a:solidFill>
                            <a:srgbClr val="000000"/>
                          </a:solidFill>
                        </a:rPr>
                        <a:t>Asian sexual minority men (</a:t>
                      </a:r>
                      <a:r>
                        <a:rPr lang="en-US" sz="1300" b="0" i="1" dirty="0">
                          <a:solidFill>
                            <a:srgbClr val="000000"/>
                          </a:solidFill>
                        </a:rPr>
                        <a:t>N</a:t>
                      </a:r>
                      <a:r>
                        <a:rPr lang="en-US" sz="1300" b="0" dirty="0">
                          <a:solidFill>
                            <a:srgbClr val="000000"/>
                          </a:solidFill>
                        </a:rPr>
                        <a:t> = 200) </a:t>
                      </a:r>
                      <a:r>
                        <a:rPr lang="en-US" sz="1300" dirty="0">
                          <a:solidFill>
                            <a:srgbClr val="000000"/>
                          </a:solidFill>
                        </a:rPr>
                        <a:t>were recruited from US and Canada via community groups, social media platforms, and online forums</a:t>
                      </a:r>
                      <a:r>
                        <a:rPr lang="en-US" sz="1300" baseline="0" dirty="0">
                          <a:solidFill>
                            <a:srgbClr val="000000"/>
                          </a:solidFill>
                        </a:rPr>
                        <a:t> to complete a survey.</a:t>
                      </a:r>
                      <a:r>
                        <a:rPr lang="en-US" sz="1300" dirty="0">
                          <a:solidFill>
                            <a:srgbClr val="000000"/>
                          </a:solidFill>
                        </a:rPr>
                        <a:t> </a:t>
                      </a:r>
                    </a:p>
                    <a:p>
                      <a:pPr marL="171450" lvl="2" indent="-133350">
                        <a:buFont typeface="Arial"/>
                        <a:buChar char="⚬"/>
                      </a:pPr>
                      <a:r>
                        <a:rPr lang="en-US" sz="1300" b="1" u="sng" dirty="0">
                          <a:solidFill>
                            <a:srgbClr val="000000"/>
                          </a:solidFill>
                        </a:rPr>
                        <a:t>Racial/Ethnicity: </a:t>
                      </a:r>
                      <a:r>
                        <a:rPr lang="en-US" sz="1300" dirty="0">
                          <a:solidFill>
                            <a:srgbClr val="000000"/>
                          </a:solidFill>
                        </a:rPr>
                        <a:t>50% East Asian, 50% South Asian </a:t>
                      </a:r>
                    </a:p>
                    <a:p>
                      <a:pPr marL="171450" lvl="2" indent="-133350">
                        <a:buFont typeface="Arial"/>
                        <a:buChar char="⚬"/>
                      </a:pPr>
                      <a:r>
                        <a:rPr lang="en-US" sz="1300" b="1" u="sng" dirty="0">
                          <a:solidFill>
                            <a:srgbClr val="000000"/>
                          </a:solidFill>
                        </a:rPr>
                        <a:t>Age: </a:t>
                      </a:r>
                      <a:r>
                        <a:rPr lang="en-US" sz="1300" dirty="0">
                          <a:solidFill>
                            <a:srgbClr val="000000"/>
                          </a:solidFill>
                        </a:rPr>
                        <a:t>Range 18 to 38 years (</a:t>
                      </a:r>
                      <a:r>
                        <a:rPr lang="en-US" sz="1300" i="1" dirty="0">
                          <a:solidFill>
                            <a:srgbClr val="000000"/>
                          </a:solidFill>
                        </a:rPr>
                        <a:t>M</a:t>
                      </a:r>
                      <a:r>
                        <a:rPr lang="en-US" sz="1300" dirty="0">
                          <a:solidFill>
                            <a:srgbClr val="000000"/>
                          </a:solidFill>
                        </a:rPr>
                        <a:t> = 25.11, </a:t>
                      </a:r>
                      <a:r>
                        <a:rPr lang="en-US" sz="1300" i="1" dirty="0">
                          <a:solidFill>
                            <a:srgbClr val="000000"/>
                          </a:solidFill>
                        </a:rPr>
                        <a:t>SD</a:t>
                      </a:r>
                      <a:r>
                        <a:rPr lang="en-US" sz="1300" dirty="0">
                          <a:solidFill>
                            <a:srgbClr val="000000"/>
                          </a:solidFill>
                        </a:rPr>
                        <a:t> = 4.39)</a:t>
                      </a:r>
                    </a:p>
                    <a:p>
                      <a:pPr marL="171450" lvl="2" indent="-133350">
                        <a:buFont typeface="Arial"/>
                        <a:buChar char="⚬"/>
                      </a:pPr>
                      <a:r>
                        <a:rPr lang="en-US" sz="1300" b="1" u="sng" dirty="0">
                          <a:solidFill>
                            <a:srgbClr val="000000"/>
                          </a:solidFill>
                        </a:rPr>
                        <a:t>Gender: </a:t>
                      </a:r>
                      <a:r>
                        <a:rPr lang="en-US" sz="1300" dirty="0">
                          <a:solidFill>
                            <a:srgbClr val="000000"/>
                          </a:solidFill>
                        </a:rPr>
                        <a:t>100% Men (5% transgender; 95% cisgender) </a:t>
                      </a:r>
                    </a:p>
                    <a:p>
                      <a:pPr marL="171450" lvl="2" indent="-133350">
                        <a:buFont typeface="Arial"/>
                        <a:buChar char="⚬"/>
                      </a:pPr>
                      <a:r>
                        <a:rPr lang="en-US" sz="1300" b="1" u="sng" dirty="0">
                          <a:solidFill>
                            <a:srgbClr val="000000"/>
                          </a:solidFill>
                        </a:rPr>
                        <a:t>Sexual Orientation: </a:t>
                      </a:r>
                      <a:r>
                        <a:rPr lang="en-US" sz="1300" dirty="0">
                          <a:solidFill>
                            <a:srgbClr val="000000"/>
                          </a:solidFill>
                        </a:rPr>
                        <a:t>77% Gay, 13.5% Bisexual, 1% Pansexual, 7% Queer, 0.5% Questioning or Uncertain, 1% Other  </a:t>
                      </a:r>
                    </a:p>
                    <a:p>
                      <a:pPr marL="401702" lvl="2" indent="-133901">
                        <a:buFont typeface="Arial"/>
                        <a:buChar char="⚬"/>
                      </a:pPr>
                      <a:endParaRPr lang="en-US" sz="1300" dirty="0">
                        <a:solidFill>
                          <a:srgbClr val="000000"/>
                        </a:solidFill>
                      </a:endParaRPr>
                    </a:p>
                    <a:p>
                      <a:r>
                        <a:rPr lang="en-US" sz="1300" b="0" i="0" u="none" dirty="0">
                          <a:solidFill>
                            <a:srgbClr val="000000"/>
                          </a:solidFill>
                        </a:rPr>
                        <a:t>The online survey included measures of</a:t>
                      </a:r>
                    </a:p>
                    <a:p>
                      <a:pPr marL="171450" lvl="2" indent="-133350">
                        <a:buFont typeface="Arial"/>
                        <a:buChar char="⚬"/>
                      </a:pPr>
                      <a:r>
                        <a:rPr lang="en-US" sz="1300" u="sng" dirty="0">
                          <a:solidFill>
                            <a:srgbClr val="000000"/>
                          </a:solidFill>
                        </a:rPr>
                        <a:t>General Body Dissatisfaction</a:t>
                      </a:r>
                      <a:r>
                        <a:rPr lang="en-US" sz="1300" dirty="0">
                          <a:solidFill>
                            <a:srgbClr val="000000"/>
                          </a:solidFill>
                        </a:rPr>
                        <a:t>: Appearance Evaluation subscale of Multidimensional Body-Self Relations Questionnaire (Brown et al., 1990)</a:t>
                      </a:r>
                    </a:p>
                    <a:p>
                      <a:pPr marL="171450" lvl="2" indent="-133350">
                        <a:buFont typeface="Arial"/>
                        <a:buChar char="⚬"/>
                      </a:pPr>
                      <a:r>
                        <a:rPr lang="en-US" sz="1300" u="sng" dirty="0">
                          <a:solidFill>
                            <a:srgbClr val="000000"/>
                          </a:solidFill>
                        </a:rPr>
                        <a:t>Muscular &amp; Body Fat Dissatisfaction</a:t>
                      </a:r>
                      <a:r>
                        <a:rPr lang="en-US" sz="1300" dirty="0">
                          <a:solidFill>
                            <a:srgbClr val="000000"/>
                          </a:solidFill>
                        </a:rPr>
                        <a:t>: Male Body Attitudes Scale (</a:t>
                      </a:r>
                      <a:r>
                        <a:rPr lang="en-US" sz="1300" dirty="0" err="1">
                          <a:solidFill>
                            <a:srgbClr val="000000"/>
                          </a:solidFill>
                        </a:rPr>
                        <a:t>Tylka</a:t>
                      </a:r>
                      <a:r>
                        <a:rPr lang="en-US" sz="1300" dirty="0">
                          <a:solidFill>
                            <a:srgbClr val="000000"/>
                          </a:solidFill>
                        </a:rPr>
                        <a:t> et al., 2005)</a:t>
                      </a:r>
                    </a:p>
                    <a:p>
                      <a:pPr marL="171450" lvl="2" indent="-133350">
                        <a:buFont typeface="Arial"/>
                        <a:buChar char="⚬"/>
                      </a:pPr>
                      <a:r>
                        <a:rPr lang="en-US" sz="1300" u="sng" dirty="0">
                          <a:solidFill>
                            <a:srgbClr val="000000"/>
                          </a:solidFill>
                        </a:rPr>
                        <a:t>Eating Disorder Symptomatology</a:t>
                      </a:r>
                      <a:r>
                        <a:rPr lang="en-US" sz="1300" dirty="0">
                          <a:solidFill>
                            <a:srgbClr val="000000"/>
                          </a:solidFill>
                        </a:rPr>
                        <a:t>: Eating Attitudes Test-26 (Garner et al., 1982) </a:t>
                      </a:r>
                    </a:p>
                    <a:p>
                      <a:pPr marL="171450" lvl="2" indent="-133350">
                        <a:buFont typeface="Arial"/>
                        <a:buChar char="⚬"/>
                      </a:pPr>
                      <a:r>
                        <a:rPr lang="en-US" sz="1300" u="sng" dirty="0">
                          <a:solidFill>
                            <a:srgbClr val="000000"/>
                          </a:solidFill>
                        </a:rPr>
                        <a:t>Body Checking</a:t>
                      </a:r>
                      <a:r>
                        <a:rPr lang="en-US" sz="1300" dirty="0">
                          <a:solidFill>
                            <a:srgbClr val="000000"/>
                          </a:solidFill>
                        </a:rPr>
                        <a:t>: Objectified Body Consciousness Scale (McKinley &amp; Hyde, 1996)</a:t>
                      </a:r>
                    </a:p>
                    <a:p>
                      <a:pPr marL="171450" lvl="2" indent="-133350">
                        <a:buFont typeface="Arial"/>
                        <a:buChar char="⚬"/>
                      </a:pPr>
                      <a:r>
                        <a:rPr lang="en-US" sz="1300" dirty="0">
                          <a:solidFill>
                            <a:srgbClr val="000000"/>
                          </a:solidFill>
                        </a:rPr>
                        <a:t>Adapted items from existing</a:t>
                      </a:r>
                      <a:r>
                        <a:rPr lang="en-US" sz="1300" baseline="0" dirty="0">
                          <a:solidFill>
                            <a:srgbClr val="000000"/>
                          </a:solidFill>
                        </a:rPr>
                        <a:t> measures of sexual racism for sexual minority men</a:t>
                      </a:r>
                      <a:endParaRPr lang="en-US" sz="1300" dirty="0">
                        <a:solidFill>
                          <a:srgbClr val="000000"/>
                        </a:solidFill>
                      </a:endParaRPr>
                    </a:p>
                  </a:txBody>
                  <a:tcPr>
                    <a:noFill/>
                  </a:tcPr>
                </a:tc>
                <a:extLst>
                  <a:ext uri="{0D108BD9-81ED-4DB2-BD59-A6C34878D82A}">
                    <a16:rowId xmlns:a16="http://schemas.microsoft.com/office/drawing/2014/main" val="332799541"/>
                  </a:ext>
                </a:extLst>
              </a:tr>
            </a:tbl>
          </a:graphicData>
        </a:graphic>
      </p:graphicFrame>
      <p:graphicFrame>
        <p:nvGraphicFramePr>
          <p:cNvPr id="63" name="Table 62">
            <a:extLst>
              <a:ext uri="{FF2B5EF4-FFF2-40B4-BE49-F238E27FC236}">
                <a16:creationId xmlns:a16="http://schemas.microsoft.com/office/drawing/2014/main" id="{641DB5FE-3D26-614B-A951-422DA50AFE09}"/>
              </a:ext>
            </a:extLst>
          </p:cNvPr>
          <p:cNvGraphicFramePr>
            <a:graphicFrameLocks noGrp="1"/>
          </p:cNvGraphicFramePr>
          <p:nvPr>
            <p:extLst>
              <p:ext uri="{D42A27DB-BD31-4B8C-83A1-F6EECF244321}">
                <p14:modId xmlns:p14="http://schemas.microsoft.com/office/powerpoint/2010/main" val="2755298697"/>
              </p:ext>
            </p:extLst>
          </p:nvPr>
        </p:nvGraphicFramePr>
        <p:xfrm>
          <a:off x="6332780" y="2230480"/>
          <a:ext cx="6054932" cy="4015637"/>
        </p:xfrm>
        <a:graphic>
          <a:graphicData uri="http://schemas.openxmlformats.org/drawingml/2006/table">
            <a:tbl>
              <a:tblPr firstRow="1" bandRow="1"/>
              <a:tblGrid>
                <a:gridCol w="6054932">
                  <a:extLst>
                    <a:ext uri="{9D8B030D-6E8A-4147-A177-3AD203B41FA5}">
                      <a16:colId xmlns:a16="http://schemas.microsoft.com/office/drawing/2014/main" val="4246049968"/>
                    </a:ext>
                  </a:extLst>
                </a:gridCol>
              </a:tblGrid>
              <a:tr h="344870">
                <a:tc>
                  <a:txBody>
                    <a:bodyPr/>
                    <a:lstStyle/>
                    <a:p>
                      <a:pPr algn="ctr"/>
                      <a:r>
                        <a:rPr lang="en-US" dirty="0">
                          <a:solidFill>
                            <a:schemeClr val="bg1"/>
                          </a:solidFill>
                        </a:rPr>
                        <a:t>Results: Development of Online Sexual Racism Measure </a:t>
                      </a:r>
                    </a:p>
                  </a:txBody>
                  <a:tcPr>
                    <a:solidFill>
                      <a:srgbClr val="C1455C"/>
                    </a:solidFill>
                  </a:tcPr>
                </a:tc>
                <a:extLst>
                  <a:ext uri="{0D108BD9-81ED-4DB2-BD59-A6C34878D82A}">
                    <a16:rowId xmlns:a16="http://schemas.microsoft.com/office/drawing/2014/main" val="1034652858"/>
                  </a:ext>
                </a:extLst>
              </a:tr>
              <a:tr h="3649877">
                <a:tc>
                  <a:txBody>
                    <a:bodyPr/>
                    <a:lstStyle/>
                    <a:p>
                      <a:pPr marL="25400" marR="0" lvl="1" indent="0" algn="l" defTabSz="914400" rtl="0" eaLnBrk="1" fontAlgn="auto" latinLnBrk="0" hangingPunct="1">
                        <a:lnSpc>
                          <a:spcPct val="100000"/>
                        </a:lnSpc>
                        <a:spcBef>
                          <a:spcPts val="0"/>
                        </a:spcBef>
                        <a:spcAft>
                          <a:spcPts val="0"/>
                        </a:spcAft>
                        <a:buClrTx/>
                        <a:buSzTx/>
                        <a:buFont typeface="Arial"/>
                        <a:buNone/>
                        <a:tabLst/>
                        <a:defRPr/>
                      </a:pPr>
                      <a:endParaRPr lang="en-US" sz="950" dirty="0">
                        <a:effectLst/>
                        <a:ea typeface="Calibri" panose="020F0502020204030204" pitchFamily="34" charset="0"/>
                        <a:cs typeface="Times New Roman" panose="02020603050405020304" pitchFamily="18" charset="0"/>
                      </a:endParaRPr>
                    </a:p>
                  </a:txBody>
                  <a:tcPr>
                    <a:noFill/>
                  </a:tcPr>
                </a:tc>
                <a:extLst>
                  <a:ext uri="{0D108BD9-81ED-4DB2-BD59-A6C34878D82A}">
                    <a16:rowId xmlns:a16="http://schemas.microsoft.com/office/drawing/2014/main" val="3778853939"/>
                  </a:ext>
                </a:extLst>
              </a:tr>
            </a:tbl>
          </a:graphicData>
        </a:graphic>
      </p:graphicFrame>
      <p:graphicFrame>
        <p:nvGraphicFramePr>
          <p:cNvPr id="68" name="Table 67">
            <a:extLst>
              <a:ext uri="{FF2B5EF4-FFF2-40B4-BE49-F238E27FC236}">
                <a16:creationId xmlns:a16="http://schemas.microsoft.com/office/drawing/2014/main" id="{65BF04BE-4865-E046-83BD-5BE89004BE77}"/>
              </a:ext>
            </a:extLst>
          </p:cNvPr>
          <p:cNvGraphicFramePr>
            <a:graphicFrameLocks noGrp="1"/>
          </p:cNvGraphicFramePr>
          <p:nvPr>
            <p:extLst>
              <p:ext uri="{D42A27DB-BD31-4B8C-83A1-F6EECF244321}">
                <p14:modId xmlns:p14="http://schemas.microsoft.com/office/powerpoint/2010/main" val="1131085476"/>
              </p:ext>
            </p:extLst>
          </p:nvPr>
        </p:nvGraphicFramePr>
        <p:xfrm>
          <a:off x="12464966" y="6435244"/>
          <a:ext cx="5535222" cy="3176524"/>
        </p:xfrm>
        <a:graphic>
          <a:graphicData uri="http://schemas.openxmlformats.org/drawingml/2006/table">
            <a:tbl>
              <a:tblPr firstRow="1" bandRow="1"/>
              <a:tblGrid>
                <a:gridCol w="5535222">
                  <a:extLst>
                    <a:ext uri="{9D8B030D-6E8A-4147-A177-3AD203B41FA5}">
                      <a16:colId xmlns:a16="http://schemas.microsoft.com/office/drawing/2014/main" val="1875470814"/>
                    </a:ext>
                  </a:extLst>
                </a:gridCol>
              </a:tblGrid>
              <a:tr h="370840">
                <a:tc>
                  <a:txBody>
                    <a:bodyPr/>
                    <a:lstStyle/>
                    <a:p>
                      <a:pPr algn="ctr"/>
                      <a:r>
                        <a:rPr lang="en-US" dirty="0">
                          <a:solidFill>
                            <a:schemeClr val="bg1"/>
                          </a:solidFill>
                        </a:rPr>
                        <a:t>Discussion</a:t>
                      </a:r>
                    </a:p>
                  </a:txBody>
                  <a:tcPr>
                    <a:solidFill>
                      <a:srgbClr val="C1455C"/>
                    </a:solidFill>
                  </a:tcPr>
                </a:tc>
                <a:extLst>
                  <a:ext uri="{0D108BD9-81ED-4DB2-BD59-A6C34878D82A}">
                    <a16:rowId xmlns:a16="http://schemas.microsoft.com/office/drawing/2014/main" val="856907938"/>
                  </a:ext>
                </a:extLst>
              </a:tr>
              <a:tr h="370840">
                <a:tc>
                  <a:txBody>
                    <a:bodyPr/>
                    <a:lstStyle/>
                    <a:p>
                      <a:pPr marL="342900" marR="0" lvl="0" indent="-342900">
                        <a:lnSpc>
                          <a:spcPct val="107000"/>
                        </a:lnSpc>
                        <a:spcBef>
                          <a:spcPts val="0"/>
                        </a:spcBef>
                        <a:spcAft>
                          <a:spcPts val="0"/>
                        </a:spcAft>
                        <a:buFont typeface="Symbol" pitchFamily="2" charset="2"/>
                        <a:buChar char=""/>
                      </a:pPr>
                      <a:r>
                        <a:rPr lang="en-US" sz="1200" dirty="0">
                          <a:ea typeface="Calibri" panose="020F0502020204030204" pitchFamily="34" charset="0"/>
                          <a:cs typeface="Times New Roman" panose="02020603050405020304" pitchFamily="18" charset="0"/>
                        </a:rPr>
                        <a:t>To our knowledge, this is the first known study to test the interrelations between two types of online sexual racism and the five listed body-oriented concerns exclusively among a sample of Asian SMM </a:t>
                      </a:r>
                    </a:p>
                    <a:p>
                      <a:pPr marL="342900" marR="0" lvl="0" indent="-342900">
                        <a:lnSpc>
                          <a:spcPct val="107000"/>
                        </a:lnSpc>
                        <a:spcBef>
                          <a:spcPts val="0"/>
                        </a:spcBef>
                        <a:spcAft>
                          <a:spcPts val="0"/>
                        </a:spcAft>
                        <a:buFont typeface="Symbol" pitchFamily="2" charset="2"/>
                        <a:buChar char=""/>
                      </a:pPr>
                      <a:r>
                        <a:rPr lang="en-US" sz="1200" dirty="0">
                          <a:ea typeface="Calibri" panose="020F0502020204030204" pitchFamily="34" charset="0"/>
                          <a:cs typeface="Times New Roman" panose="02020603050405020304" pitchFamily="18" charset="0"/>
                        </a:rPr>
                        <a:t>Our findings remain consistent with previous literature highlighting links between sexual racism and body-oriented concerns among SMM of Color </a:t>
                      </a:r>
                    </a:p>
                    <a:p>
                      <a:pPr marL="342900" marR="0" lvl="0" indent="-342900">
                        <a:lnSpc>
                          <a:spcPct val="107000"/>
                        </a:lnSpc>
                        <a:spcBef>
                          <a:spcPts val="0"/>
                        </a:spcBef>
                        <a:spcAft>
                          <a:spcPts val="0"/>
                        </a:spcAft>
                        <a:buFont typeface="Symbol" pitchFamily="2" charset="2"/>
                        <a:buChar char=""/>
                      </a:pPr>
                      <a:r>
                        <a:rPr lang="en-US" sz="1200" dirty="0">
                          <a:ea typeface="Calibri" panose="020F0502020204030204" pitchFamily="34" charset="0"/>
                          <a:cs typeface="Times New Roman" panose="02020603050405020304" pitchFamily="18" charset="0"/>
                        </a:rPr>
                        <a:t>The study highlights important distinctions between the two racial/ethnic groups with respect to the impacts of Racial Rejection and Racial Exotification </a:t>
                      </a:r>
                    </a:p>
                    <a:p>
                      <a:pPr marL="342900" marR="0" lvl="0" indent="-342900">
                        <a:lnSpc>
                          <a:spcPct val="107000"/>
                        </a:lnSpc>
                        <a:spcBef>
                          <a:spcPts val="0"/>
                        </a:spcBef>
                        <a:spcAft>
                          <a:spcPts val="0"/>
                        </a:spcAft>
                        <a:buFont typeface="Symbol" pitchFamily="2" charset="2"/>
                        <a:buChar char=""/>
                      </a:pPr>
                      <a:r>
                        <a:rPr lang="en-US" sz="1200" dirty="0">
                          <a:ea typeface="Calibri" panose="020F0502020204030204" pitchFamily="34" charset="0"/>
                          <a:cs typeface="Times New Roman" panose="02020603050405020304" pitchFamily="18" charset="0"/>
                        </a:rPr>
                        <a:t>Researchers and clinicians should be more aware of the unique experiences of different sexual minority communities of color, and should avoid generalizing experiences across racial/ethnic groups </a:t>
                      </a:r>
                    </a:p>
                    <a:p>
                      <a:pPr marL="342900" marR="0" lvl="0" indent="-342900">
                        <a:lnSpc>
                          <a:spcPct val="107000"/>
                        </a:lnSpc>
                        <a:spcBef>
                          <a:spcPts val="0"/>
                        </a:spcBef>
                        <a:spcAft>
                          <a:spcPts val="0"/>
                        </a:spcAft>
                        <a:buFont typeface="Symbol" pitchFamily="2" charset="2"/>
                        <a:buChar char=""/>
                      </a:pPr>
                      <a:r>
                        <a:rPr lang="en-US" sz="1200" dirty="0">
                          <a:ea typeface="Calibri" panose="020F0502020204030204" pitchFamily="34" charset="0"/>
                          <a:cs typeface="Times New Roman" panose="02020603050405020304" pitchFamily="18" charset="0"/>
                        </a:rPr>
                        <a:t>Future studies should explore potential moderators, protective factors, and longitudinal effects of sexual discrimination </a:t>
                      </a:r>
                    </a:p>
                    <a:p>
                      <a:pPr marL="342900" marR="0" lvl="0" indent="-342900">
                        <a:lnSpc>
                          <a:spcPct val="100000"/>
                        </a:lnSpc>
                        <a:spcBef>
                          <a:spcPts val="0"/>
                        </a:spcBef>
                        <a:spcAft>
                          <a:spcPts val="800"/>
                        </a:spcAft>
                        <a:buFont typeface="Symbol" pitchFamily="2" charset="2"/>
                        <a:buChar char=""/>
                      </a:pPr>
                      <a:r>
                        <a:rPr lang="en-US" sz="1200" dirty="0">
                          <a:ea typeface="Calibri" panose="020F0502020204030204" pitchFamily="34" charset="0"/>
                          <a:cs typeface="Times New Roman" panose="02020603050405020304" pitchFamily="18" charset="0"/>
                        </a:rPr>
                        <a:t>Limitations include sample size, cross-sectional design of the study, and the use of brief and adapted measures</a:t>
                      </a:r>
                    </a:p>
                  </a:txBody>
                  <a:tcPr>
                    <a:noFill/>
                  </a:tcPr>
                </a:tc>
                <a:extLst>
                  <a:ext uri="{0D108BD9-81ED-4DB2-BD59-A6C34878D82A}">
                    <a16:rowId xmlns:a16="http://schemas.microsoft.com/office/drawing/2014/main" val="304799020"/>
                  </a:ext>
                </a:extLst>
              </a:tr>
            </a:tbl>
          </a:graphicData>
        </a:graphic>
      </p:graphicFrame>
      <p:sp>
        <p:nvSpPr>
          <p:cNvPr id="69" name="Rectangle 68">
            <a:extLst>
              <a:ext uri="{FF2B5EF4-FFF2-40B4-BE49-F238E27FC236}">
                <a16:creationId xmlns:a16="http://schemas.microsoft.com/office/drawing/2014/main" id="{47F44D36-D5D6-2B4A-ACD8-C0C8F15E91AE}"/>
              </a:ext>
            </a:extLst>
          </p:cNvPr>
          <p:cNvSpPr/>
          <p:nvPr/>
        </p:nvSpPr>
        <p:spPr>
          <a:xfrm>
            <a:off x="12575520" y="9895701"/>
            <a:ext cx="5993623" cy="276999"/>
          </a:xfrm>
          <a:prstGeom prst="rect">
            <a:avLst/>
          </a:prstGeom>
        </p:spPr>
        <p:txBody>
          <a:bodyPr wrap="square">
            <a:spAutoFit/>
          </a:bodyPr>
          <a:lstStyle/>
          <a:p>
            <a:pPr marR="0" lvl="0">
              <a:lnSpc>
                <a:spcPct val="100000"/>
              </a:lnSpc>
              <a:spcBef>
                <a:spcPts val="0"/>
              </a:spcBef>
              <a:spcAft>
                <a:spcPts val="800"/>
              </a:spcAft>
            </a:pPr>
            <a:r>
              <a:rPr lang="en-US" sz="1200" dirty="0">
                <a:ea typeface="Calibri" panose="020F0502020204030204" pitchFamily="34" charset="0"/>
                <a:cs typeface="Times New Roman" panose="02020603050405020304" pitchFamily="18" charset="0"/>
              </a:rPr>
              <a:t>Contact Information: Vardaan Dua (</a:t>
            </a:r>
            <a:r>
              <a:rPr lang="en-US" sz="1200" dirty="0">
                <a:ea typeface="Calibri" panose="020F0502020204030204" pitchFamily="34" charset="0"/>
                <a:cs typeface="Times New Roman" panose="02020603050405020304" pitchFamily="18" charset="0"/>
                <a:hlinkClick r:id="rId13"/>
              </a:rPr>
              <a:t>vdua@umd.edu</a:t>
            </a:r>
            <a:r>
              <a:rPr lang="en-US" sz="1200" dirty="0">
                <a:ea typeface="Calibri" panose="020F0502020204030204" pitchFamily="34" charset="0"/>
                <a:cs typeface="Times New Roman" panose="02020603050405020304" pitchFamily="18" charset="0"/>
              </a:rPr>
              <a:t>) or Jonathan Mohr (</a:t>
            </a:r>
            <a:r>
              <a:rPr lang="en-US" sz="1200" dirty="0">
                <a:ea typeface="Calibri" panose="020F0502020204030204" pitchFamily="34" charset="0"/>
                <a:cs typeface="Times New Roman" panose="02020603050405020304" pitchFamily="18" charset="0"/>
                <a:hlinkClick r:id="rId14"/>
              </a:rPr>
              <a:t>jmohr@umd.edu</a:t>
            </a:r>
            <a:r>
              <a:rPr lang="en-US" sz="1200" dirty="0">
                <a:ea typeface="Calibri" panose="020F0502020204030204" pitchFamily="34" charset="0"/>
                <a:cs typeface="Times New Roman" panose="02020603050405020304" pitchFamily="18" charset="0"/>
              </a:rPr>
              <a:t>) </a:t>
            </a:r>
          </a:p>
        </p:txBody>
      </p:sp>
      <p:graphicFrame>
        <p:nvGraphicFramePr>
          <p:cNvPr id="52" name="Table 51">
            <a:extLst>
              <a:ext uri="{FF2B5EF4-FFF2-40B4-BE49-F238E27FC236}">
                <a16:creationId xmlns:a16="http://schemas.microsoft.com/office/drawing/2014/main" id="{EFF2C4F3-63DA-AA4D-ABAD-6A4F1F7292F4}"/>
              </a:ext>
            </a:extLst>
          </p:cNvPr>
          <p:cNvGraphicFramePr>
            <a:graphicFrameLocks noGrp="1"/>
          </p:cNvGraphicFramePr>
          <p:nvPr>
            <p:extLst>
              <p:ext uri="{D42A27DB-BD31-4B8C-83A1-F6EECF244321}">
                <p14:modId xmlns:p14="http://schemas.microsoft.com/office/powerpoint/2010/main" val="2733423335"/>
              </p:ext>
            </p:extLst>
          </p:nvPr>
        </p:nvGraphicFramePr>
        <p:xfrm>
          <a:off x="8839200" y="2933700"/>
          <a:ext cx="3505200" cy="3225102"/>
        </p:xfrm>
        <a:graphic>
          <a:graphicData uri="http://schemas.openxmlformats.org/drawingml/2006/table">
            <a:tbl>
              <a:tblPr firstRow="1" bandRow="1">
                <a:tableStyleId>{7DF18680-E054-41AD-8BC1-D1AEF772440D}</a:tableStyleId>
              </a:tblPr>
              <a:tblGrid>
                <a:gridCol w="2743200">
                  <a:extLst>
                    <a:ext uri="{9D8B030D-6E8A-4147-A177-3AD203B41FA5}">
                      <a16:colId xmlns:a16="http://schemas.microsoft.com/office/drawing/2014/main" val="1816498014"/>
                    </a:ext>
                  </a:extLst>
                </a:gridCol>
                <a:gridCol w="381000">
                  <a:extLst>
                    <a:ext uri="{9D8B030D-6E8A-4147-A177-3AD203B41FA5}">
                      <a16:colId xmlns:a16="http://schemas.microsoft.com/office/drawing/2014/main" val="265934594"/>
                    </a:ext>
                  </a:extLst>
                </a:gridCol>
                <a:gridCol w="381000">
                  <a:extLst>
                    <a:ext uri="{9D8B030D-6E8A-4147-A177-3AD203B41FA5}">
                      <a16:colId xmlns:a16="http://schemas.microsoft.com/office/drawing/2014/main" val="2050251346"/>
                    </a:ext>
                  </a:extLst>
                </a:gridCol>
              </a:tblGrid>
              <a:tr h="311242">
                <a:tc>
                  <a:txBody>
                    <a:bodyPr/>
                    <a:lstStyle/>
                    <a:p>
                      <a:pPr algn="ctr"/>
                      <a:r>
                        <a:rPr lang="en-US" sz="800" dirty="0"/>
                        <a:t>Items</a:t>
                      </a:r>
                    </a:p>
                  </a:txBody>
                  <a:tcPr/>
                </a:tc>
                <a:tc>
                  <a:txBody>
                    <a:bodyPr/>
                    <a:lstStyle/>
                    <a:p>
                      <a:pPr algn="ctr"/>
                      <a:r>
                        <a:rPr lang="en-US" sz="800" dirty="0"/>
                        <a:t>1</a:t>
                      </a:r>
                    </a:p>
                  </a:txBody>
                  <a:tcPr/>
                </a:tc>
                <a:tc>
                  <a:txBody>
                    <a:bodyPr/>
                    <a:lstStyle/>
                    <a:p>
                      <a:pPr algn="ctr"/>
                      <a:r>
                        <a:rPr lang="en-US" sz="800" dirty="0"/>
                        <a:t>2 </a:t>
                      </a:r>
                      <a:br>
                        <a:rPr lang="en-US" sz="800" dirty="0"/>
                      </a:br>
                      <a:endParaRPr lang="en-US" sz="800" dirty="0"/>
                    </a:p>
                  </a:txBody>
                  <a:tcPr/>
                </a:tc>
                <a:extLst>
                  <a:ext uri="{0D108BD9-81ED-4DB2-BD59-A6C34878D82A}">
                    <a16:rowId xmlns:a16="http://schemas.microsoft.com/office/drawing/2014/main" val="3629450622"/>
                  </a:ext>
                </a:extLst>
              </a:tr>
              <a:tr h="350520">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I’ve been made to feel unwanted on online dating/hook-up apps because of my race or ethnicity </a:t>
                      </a:r>
                    </a:p>
                  </a:txBody>
                  <a:tcPr>
                    <a:solidFill>
                      <a:schemeClr val="accent1">
                        <a:lumMod val="20000"/>
                        <a:lumOff val="80000"/>
                      </a:schemeClr>
                    </a:solidFill>
                  </a:tcPr>
                </a:tc>
                <a:tc>
                  <a:txBody>
                    <a:bodyPr/>
                    <a:lstStyle/>
                    <a:p>
                      <a:r>
                        <a:rPr lang="en-US" sz="800" b="1" dirty="0"/>
                        <a:t>.89 </a:t>
                      </a:r>
                    </a:p>
                  </a:txBody>
                  <a:tcPr>
                    <a:solidFill>
                      <a:schemeClr val="accent1">
                        <a:lumMod val="20000"/>
                        <a:lumOff val="80000"/>
                      </a:schemeClr>
                    </a:solidFill>
                  </a:tcPr>
                </a:tc>
                <a:tc>
                  <a:txBody>
                    <a:bodyPr/>
                    <a:lstStyle/>
                    <a:p>
                      <a:r>
                        <a:rPr lang="en-US" sz="800" dirty="0"/>
                        <a:t>.44</a:t>
                      </a:r>
                    </a:p>
                  </a:txBody>
                  <a:tcPr>
                    <a:solidFill>
                      <a:schemeClr val="accent1">
                        <a:lumMod val="20000"/>
                        <a:lumOff val="80000"/>
                      </a:schemeClr>
                    </a:solidFill>
                  </a:tcPr>
                </a:tc>
                <a:extLst>
                  <a:ext uri="{0D108BD9-81ED-4DB2-BD59-A6C34878D82A}">
                    <a16:rowId xmlns:a16="http://schemas.microsoft.com/office/drawing/2014/main" val="1619716258"/>
                  </a:ext>
                </a:extLst>
              </a:tr>
              <a:tr h="314703">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I’ve felt ignored or invisible on online dating/hook-up apps because of my race or ethnicity </a:t>
                      </a:r>
                    </a:p>
                  </a:txBody>
                  <a:tcPr>
                    <a:solidFill>
                      <a:schemeClr val="accent1">
                        <a:lumMod val="20000"/>
                        <a:lumOff val="80000"/>
                      </a:schemeClr>
                    </a:solidFill>
                  </a:tcPr>
                </a:tc>
                <a:tc>
                  <a:txBody>
                    <a:bodyPr/>
                    <a:lstStyle/>
                    <a:p>
                      <a:r>
                        <a:rPr lang="en-US" sz="800" b="1" dirty="0"/>
                        <a:t>.89</a:t>
                      </a:r>
                    </a:p>
                  </a:txBody>
                  <a:tcPr>
                    <a:solidFill>
                      <a:schemeClr val="accent1">
                        <a:lumMod val="20000"/>
                        <a:lumOff val="80000"/>
                      </a:schemeClr>
                    </a:solidFill>
                  </a:tcPr>
                </a:tc>
                <a:tc>
                  <a:txBody>
                    <a:bodyPr/>
                    <a:lstStyle/>
                    <a:p>
                      <a:r>
                        <a:rPr lang="en-US" sz="800" dirty="0"/>
                        <a:t>.38</a:t>
                      </a:r>
                    </a:p>
                  </a:txBody>
                  <a:tcPr>
                    <a:solidFill>
                      <a:schemeClr val="accent1">
                        <a:lumMod val="20000"/>
                        <a:lumOff val="80000"/>
                      </a:schemeClr>
                    </a:solidFill>
                  </a:tcPr>
                </a:tc>
                <a:extLst>
                  <a:ext uri="{0D108BD9-81ED-4DB2-BD59-A6C34878D82A}">
                    <a16:rowId xmlns:a16="http://schemas.microsoft.com/office/drawing/2014/main" val="212417524"/>
                  </a:ext>
                </a:extLst>
              </a:tr>
              <a:tr h="350520">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I’ve been turned down for sex on online dating/hook-up apps because of my race or ethnicity </a:t>
                      </a:r>
                    </a:p>
                  </a:txBody>
                  <a:tcPr>
                    <a:solidFill>
                      <a:schemeClr val="accent1">
                        <a:lumMod val="20000"/>
                        <a:lumOff val="80000"/>
                      </a:schemeClr>
                    </a:solidFill>
                  </a:tcPr>
                </a:tc>
                <a:tc>
                  <a:txBody>
                    <a:bodyPr/>
                    <a:lstStyle/>
                    <a:p>
                      <a:r>
                        <a:rPr lang="en-US" sz="800" b="1" dirty="0"/>
                        <a:t>.75</a:t>
                      </a:r>
                    </a:p>
                  </a:txBody>
                  <a:tcPr>
                    <a:solidFill>
                      <a:schemeClr val="accent1">
                        <a:lumMod val="20000"/>
                        <a:lumOff val="80000"/>
                      </a:schemeClr>
                    </a:solidFill>
                  </a:tcPr>
                </a:tc>
                <a:tc>
                  <a:txBody>
                    <a:bodyPr/>
                    <a:lstStyle/>
                    <a:p>
                      <a:r>
                        <a:rPr lang="en-US" sz="800" dirty="0"/>
                        <a:t>.40</a:t>
                      </a:r>
                    </a:p>
                  </a:txBody>
                  <a:tcPr>
                    <a:solidFill>
                      <a:schemeClr val="accent1">
                        <a:lumMod val="20000"/>
                        <a:lumOff val="80000"/>
                      </a:schemeClr>
                    </a:solidFill>
                  </a:tcPr>
                </a:tc>
                <a:extLst>
                  <a:ext uri="{0D108BD9-81ED-4DB2-BD59-A6C34878D82A}">
                    <a16:rowId xmlns:a16="http://schemas.microsoft.com/office/drawing/2014/main" val="3611366011"/>
                  </a:ext>
                </a:extLst>
              </a:tr>
              <a:tr h="357870">
                <a:tc>
                  <a:txBody>
                    <a:bodyPr/>
                    <a:lstStyle/>
                    <a:p>
                      <a:pPr marL="0" marR="0">
                        <a:lnSpc>
                          <a:spcPct val="107000"/>
                        </a:lnSpc>
                        <a:spcBef>
                          <a:spcPts val="0"/>
                        </a:spcBef>
                        <a:spcAft>
                          <a:spcPts val="0"/>
                        </a:spcAft>
                      </a:pPr>
                      <a:r>
                        <a:rPr lang="en-US" sz="800" b="0" dirty="0">
                          <a:effectLst/>
                        </a:rPr>
                        <a:t>I’ve felt men of other races or ethnicities on online dating and hook-up apps have acted as if they’re better than me because of my race or ethnicity</a:t>
                      </a:r>
                      <a:endParaRPr lang="en-US" sz="800" b="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r>
                        <a:rPr lang="en-US" sz="800" b="1" dirty="0"/>
                        <a:t>.73</a:t>
                      </a:r>
                    </a:p>
                  </a:txBody>
                  <a:tcPr>
                    <a:solidFill>
                      <a:schemeClr val="accent1">
                        <a:lumMod val="20000"/>
                        <a:lumOff val="80000"/>
                      </a:schemeClr>
                    </a:solidFill>
                  </a:tcPr>
                </a:tc>
                <a:tc>
                  <a:txBody>
                    <a:bodyPr/>
                    <a:lstStyle/>
                    <a:p>
                      <a:r>
                        <a:rPr lang="en-US" sz="800" dirty="0"/>
                        <a:t>.45</a:t>
                      </a:r>
                    </a:p>
                  </a:txBody>
                  <a:tcPr>
                    <a:solidFill>
                      <a:schemeClr val="accent1">
                        <a:lumMod val="20000"/>
                        <a:lumOff val="80000"/>
                      </a:schemeClr>
                    </a:solidFill>
                  </a:tcPr>
                </a:tc>
                <a:extLst>
                  <a:ext uri="{0D108BD9-81ED-4DB2-BD59-A6C34878D82A}">
                    <a16:rowId xmlns:a16="http://schemas.microsoft.com/office/drawing/2014/main" val="3262349014"/>
                  </a:ext>
                </a:extLst>
              </a:tr>
              <a:tr h="294513">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I’ve felt that men of other races or ethnicities are uncomfortable around me because of my race or ethnicity </a:t>
                      </a:r>
                    </a:p>
                  </a:txBody>
                  <a:tcPr>
                    <a:solidFill>
                      <a:schemeClr val="accent1">
                        <a:lumMod val="20000"/>
                        <a:lumOff val="80000"/>
                      </a:schemeClr>
                    </a:solidFill>
                  </a:tcPr>
                </a:tc>
                <a:tc>
                  <a:txBody>
                    <a:bodyPr/>
                    <a:lstStyle/>
                    <a:p>
                      <a:r>
                        <a:rPr lang="en-US" sz="800" b="1" dirty="0"/>
                        <a:t>.67</a:t>
                      </a:r>
                    </a:p>
                  </a:txBody>
                  <a:tcPr>
                    <a:solidFill>
                      <a:schemeClr val="accent1">
                        <a:lumMod val="20000"/>
                        <a:lumOff val="80000"/>
                      </a:schemeClr>
                    </a:solidFill>
                  </a:tcPr>
                </a:tc>
                <a:tc>
                  <a:txBody>
                    <a:bodyPr/>
                    <a:lstStyle/>
                    <a:p>
                      <a:r>
                        <a:rPr lang="en-US" sz="800" dirty="0"/>
                        <a:t>.39</a:t>
                      </a:r>
                    </a:p>
                  </a:txBody>
                  <a:tcPr>
                    <a:solidFill>
                      <a:schemeClr val="accent1">
                        <a:lumMod val="20000"/>
                        <a:lumOff val="80000"/>
                      </a:schemeClr>
                    </a:solidFill>
                  </a:tcPr>
                </a:tc>
                <a:extLst>
                  <a:ext uri="{0D108BD9-81ED-4DB2-BD59-A6C34878D82A}">
                    <a16:rowId xmlns:a16="http://schemas.microsoft.com/office/drawing/2014/main" val="815315582"/>
                  </a:ext>
                </a:extLst>
              </a:tr>
              <a:tr h="340233">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How often have you been made to feel sexually objectified (like a piece of meat) because of your race or ethnicity? </a:t>
                      </a:r>
                    </a:p>
                  </a:txBody>
                  <a:tcPr>
                    <a:solidFill>
                      <a:schemeClr val="accent5">
                        <a:lumMod val="40000"/>
                        <a:lumOff val="60000"/>
                      </a:schemeClr>
                    </a:solidFill>
                  </a:tcPr>
                </a:tc>
                <a:tc>
                  <a:txBody>
                    <a:bodyPr/>
                    <a:lstStyle/>
                    <a:p>
                      <a:r>
                        <a:rPr lang="en-US" sz="800" dirty="0"/>
                        <a:t>.48</a:t>
                      </a:r>
                    </a:p>
                  </a:txBody>
                  <a:tcPr>
                    <a:solidFill>
                      <a:schemeClr val="accent5">
                        <a:lumMod val="40000"/>
                        <a:lumOff val="60000"/>
                      </a:schemeClr>
                    </a:solidFill>
                  </a:tcPr>
                </a:tc>
                <a:tc>
                  <a:txBody>
                    <a:bodyPr/>
                    <a:lstStyle/>
                    <a:p>
                      <a:r>
                        <a:rPr lang="en-US" sz="800" b="1" dirty="0"/>
                        <a:t>.85</a:t>
                      </a:r>
                    </a:p>
                  </a:txBody>
                  <a:tcPr>
                    <a:solidFill>
                      <a:schemeClr val="accent5">
                        <a:lumMod val="40000"/>
                        <a:lumOff val="60000"/>
                      </a:schemeClr>
                    </a:solidFill>
                  </a:tcPr>
                </a:tc>
                <a:extLst>
                  <a:ext uri="{0D108BD9-81ED-4DB2-BD59-A6C34878D82A}">
                    <a16:rowId xmlns:a16="http://schemas.microsoft.com/office/drawing/2014/main" val="3675617624"/>
                  </a:ext>
                </a:extLst>
              </a:tr>
              <a:tr h="424421">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In sexual relationships, how often do you find that people pay more attention to your race or ethnicity than to who you are as a person? </a:t>
                      </a:r>
                    </a:p>
                  </a:txBody>
                  <a:tcPr>
                    <a:solidFill>
                      <a:schemeClr val="accent5">
                        <a:lumMod val="40000"/>
                        <a:lumOff val="60000"/>
                      </a:schemeClr>
                    </a:solidFill>
                  </a:tcPr>
                </a:tc>
                <a:tc>
                  <a:txBody>
                    <a:bodyPr/>
                    <a:lstStyle/>
                    <a:p>
                      <a:r>
                        <a:rPr lang="en-US" sz="800" dirty="0"/>
                        <a:t>.43</a:t>
                      </a:r>
                    </a:p>
                  </a:txBody>
                  <a:tcPr>
                    <a:solidFill>
                      <a:schemeClr val="accent5">
                        <a:lumMod val="40000"/>
                        <a:lumOff val="60000"/>
                      </a:schemeClr>
                    </a:solidFill>
                  </a:tcPr>
                </a:tc>
                <a:tc>
                  <a:txBody>
                    <a:bodyPr/>
                    <a:lstStyle/>
                    <a:p>
                      <a:r>
                        <a:rPr lang="en-US" sz="800" b="1" dirty="0"/>
                        <a:t>.69</a:t>
                      </a:r>
                    </a:p>
                  </a:txBody>
                  <a:tcPr>
                    <a:solidFill>
                      <a:schemeClr val="accent5">
                        <a:lumMod val="40000"/>
                        <a:lumOff val="60000"/>
                      </a:schemeClr>
                    </a:solidFill>
                  </a:tcPr>
                </a:tc>
                <a:extLst>
                  <a:ext uri="{0D108BD9-81ED-4DB2-BD59-A6C34878D82A}">
                    <a16:rowId xmlns:a16="http://schemas.microsoft.com/office/drawing/2014/main" val="1421688865"/>
                  </a:ext>
                </a:extLst>
              </a:tr>
              <a:tr h="311242">
                <a:tc>
                  <a:txBody>
                    <a:bodyPr/>
                    <a:lstStyle/>
                    <a:p>
                      <a:pPr marL="0" marR="0" indent="0" algn="l" defTabSz="2468880" rtl="0" eaLnBrk="1" fontAlgn="auto" latinLnBrk="0" hangingPunct="1">
                        <a:lnSpc>
                          <a:spcPct val="100000"/>
                        </a:lnSpc>
                        <a:spcBef>
                          <a:spcPts val="0"/>
                        </a:spcBef>
                        <a:spcAft>
                          <a:spcPts val="0"/>
                        </a:spcAft>
                        <a:buClrTx/>
                        <a:buSzTx/>
                        <a:buFontTx/>
                        <a:buNone/>
                        <a:tabLst/>
                        <a:defRPr/>
                      </a:pPr>
                      <a:r>
                        <a:rPr lang="en-US" sz="800" dirty="0"/>
                        <a:t>How often did you hear sexual comments about your race or ethnicity? </a:t>
                      </a:r>
                    </a:p>
                  </a:txBody>
                  <a:tcPr>
                    <a:solidFill>
                      <a:schemeClr val="accent5">
                        <a:lumMod val="40000"/>
                        <a:lumOff val="60000"/>
                      </a:schemeClr>
                    </a:solidFill>
                  </a:tcPr>
                </a:tc>
                <a:tc>
                  <a:txBody>
                    <a:bodyPr/>
                    <a:lstStyle/>
                    <a:p>
                      <a:r>
                        <a:rPr lang="en-US" sz="800" dirty="0"/>
                        <a:t>.29</a:t>
                      </a:r>
                    </a:p>
                  </a:txBody>
                  <a:tcPr>
                    <a:solidFill>
                      <a:schemeClr val="accent5">
                        <a:lumMod val="40000"/>
                        <a:lumOff val="60000"/>
                      </a:schemeClr>
                    </a:solidFill>
                  </a:tcPr>
                </a:tc>
                <a:tc>
                  <a:txBody>
                    <a:bodyPr/>
                    <a:lstStyle/>
                    <a:p>
                      <a:r>
                        <a:rPr lang="en-US" sz="800" b="1" dirty="0"/>
                        <a:t>.69</a:t>
                      </a:r>
                    </a:p>
                  </a:txBody>
                  <a:tcPr>
                    <a:solidFill>
                      <a:schemeClr val="accent5">
                        <a:lumMod val="40000"/>
                        <a:lumOff val="60000"/>
                      </a:schemeClr>
                    </a:solidFill>
                  </a:tcPr>
                </a:tc>
                <a:extLst>
                  <a:ext uri="{0D108BD9-81ED-4DB2-BD59-A6C34878D82A}">
                    <a16:rowId xmlns:a16="http://schemas.microsoft.com/office/drawing/2014/main" val="1405716288"/>
                  </a:ext>
                </a:extLst>
              </a:tr>
            </a:tbl>
          </a:graphicData>
        </a:graphic>
      </p:graphicFrame>
      <p:sp>
        <p:nvSpPr>
          <p:cNvPr id="4" name="TextBox 3"/>
          <p:cNvSpPr txBox="1"/>
          <p:nvPr/>
        </p:nvSpPr>
        <p:spPr>
          <a:xfrm>
            <a:off x="6402383" y="2705100"/>
            <a:ext cx="2360617" cy="3600986"/>
          </a:xfrm>
          <a:prstGeom prst="rect">
            <a:avLst/>
          </a:prstGeom>
          <a:noFill/>
        </p:spPr>
        <p:txBody>
          <a:bodyPr wrap="square" rtlCol="0">
            <a:spAutoFit/>
          </a:bodyPr>
          <a:lstStyle/>
          <a:p>
            <a:pPr marL="171450" indent="-171450">
              <a:buFont typeface="Arial" panose="020B0604020202020204" pitchFamily="34" charset="0"/>
              <a:buChar char="•"/>
            </a:pPr>
            <a:r>
              <a:rPr lang="en-US" sz="1200" dirty="0"/>
              <a:t>Twelve items from existing measures of sexual racism were adapted for this new scale.</a:t>
            </a:r>
          </a:p>
          <a:p>
            <a:pPr marL="171450" indent="-171450">
              <a:buFont typeface="Arial" panose="020B0604020202020204" pitchFamily="34" charset="0"/>
              <a:buChar char="•"/>
            </a:pPr>
            <a:r>
              <a:rPr lang="en-US" sz="1200" dirty="0"/>
              <a:t>Parallel analysis indicated that two factors should be extracted.</a:t>
            </a:r>
          </a:p>
          <a:p>
            <a:pPr marL="171450" indent="-171450">
              <a:buFont typeface="Arial" panose="020B0604020202020204" pitchFamily="34" charset="0"/>
              <a:buChar char="•"/>
            </a:pPr>
            <a:r>
              <a:rPr lang="en-US" sz="1200" dirty="0"/>
              <a:t>Principal axis factor analysis was used with </a:t>
            </a:r>
            <a:r>
              <a:rPr lang="en-US" sz="1200" dirty="0" err="1"/>
              <a:t>promax</a:t>
            </a:r>
            <a:r>
              <a:rPr lang="en-US" sz="1200" dirty="0"/>
              <a:t> rotation.</a:t>
            </a:r>
          </a:p>
          <a:p>
            <a:pPr marL="171450" indent="-171450">
              <a:buFont typeface="Arial" panose="020B0604020202020204" pitchFamily="34" charset="0"/>
              <a:buChar char="•"/>
            </a:pPr>
            <a:r>
              <a:rPr lang="en-US" sz="1200" dirty="0"/>
              <a:t>Four items were discarded for loading similarly on both factors</a:t>
            </a:r>
          </a:p>
          <a:p>
            <a:pPr marL="171450" indent="-171450">
              <a:buFont typeface="Arial" panose="020B0604020202020204" pitchFamily="34" charset="0"/>
              <a:buChar char="•"/>
            </a:pPr>
            <a:r>
              <a:rPr lang="en-US" sz="1200" dirty="0"/>
              <a:t>Analysis led to development of two sexual racism subscales:</a:t>
            </a:r>
          </a:p>
          <a:p>
            <a:pPr marL="342900" indent="-171450">
              <a:buFont typeface="Arial" panose="020B0604020202020204" pitchFamily="34" charset="0"/>
              <a:buChar char="•"/>
            </a:pPr>
            <a:r>
              <a:rPr lang="en-US" sz="1200" dirty="0"/>
              <a:t>Racist Rejection (5 items)</a:t>
            </a:r>
          </a:p>
          <a:p>
            <a:pPr marL="342900" indent="-171450">
              <a:buFont typeface="Arial" panose="020B0604020202020204" pitchFamily="34" charset="0"/>
              <a:buChar char="•"/>
            </a:pPr>
            <a:r>
              <a:rPr lang="en-US" sz="1200" dirty="0"/>
              <a:t>Racist Exotification (3 items)</a:t>
            </a:r>
          </a:p>
          <a:p>
            <a:pPr marL="171450" indent="-171450">
              <a:buFont typeface="Arial" panose="020B0604020202020204" pitchFamily="34" charset="0"/>
              <a:buChar char="•"/>
            </a:pPr>
            <a:r>
              <a:rPr lang="en-US" sz="1200" dirty="0"/>
              <a:t>Preliminary convergent validity evidence was provided through moderate-to-high correlations with existing measures of perceived racism in dating and close relationship</a:t>
            </a:r>
          </a:p>
        </p:txBody>
      </p:sp>
      <p:sp>
        <p:nvSpPr>
          <p:cNvPr id="5" name="Rectangle 4"/>
          <p:cNvSpPr/>
          <p:nvPr/>
        </p:nvSpPr>
        <p:spPr>
          <a:xfrm>
            <a:off x="11601450" y="3276600"/>
            <a:ext cx="304800" cy="1645920"/>
          </a:xfrm>
          <a:prstGeom prst="rect">
            <a:avLst/>
          </a:prstGeom>
          <a:solidFill>
            <a:srgbClr val="4F81BD">
              <a:alpha val="2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1991975" y="5059767"/>
            <a:ext cx="292608" cy="1005840"/>
          </a:xfrm>
          <a:prstGeom prst="rect">
            <a:avLst/>
          </a:prstGeom>
          <a:solidFill>
            <a:srgbClr val="4F81BD">
              <a:alpha val="2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8" name="Table 27">
            <a:extLst>
              <a:ext uri="{FF2B5EF4-FFF2-40B4-BE49-F238E27FC236}">
                <a16:creationId xmlns:a16="http://schemas.microsoft.com/office/drawing/2014/main" id="{62D8F6A3-DC7F-934E-A972-B8580FC0D67D}"/>
              </a:ext>
            </a:extLst>
          </p:cNvPr>
          <p:cNvGraphicFramePr>
            <a:graphicFrameLocks noGrp="1"/>
          </p:cNvGraphicFramePr>
          <p:nvPr>
            <p:extLst>
              <p:ext uri="{D42A27DB-BD31-4B8C-83A1-F6EECF244321}">
                <p14:modId xmlns:p14="http://schemas.microsoft.com/office/powerpoint/2010/main" val="410060714"/>
              </p:ext>
            </p:extLst>
          </p:nvPr>
        </p:nvGraphicFramePr>
        <p:xfrm>
          <a:off x="6365668" y="6438900"/>
          <a:ext cx="6054932" cy="3693160"/>
        </p:xfrm>
        <a:graphic>
          <a:graphicData uri="http://schemas.openxmlformats.org/drawingml/2006/table">
            <a:tbl>
              <a:tblPr firstRow="1" bandRow="1"/>
              <a:tblGrid>
                <a:gridCol w="6054932">
                  <a:extLst>
                    <a:ext uri="{9D8B030D-6E8A-4147-A177-3AD203B41FA5}">
                      <a16:colId xmlns:a16="http://schemas.microsoft.com/office/drawing/2014/main" val="677681483"/>
                    </a:ext>
                  </a:extLst>
                </a:gridCol>
              </a:tblGrid>
              <a:tr h="370840">
                <a:tc>
                  <a:txBody>
                    <a:bodyPr/>
                    <a:lstStyle/>
                    <a:p>
                      <a:pPr algn="ctr"/>
                      <a:r>
                        <a:rPr lang="en-US" sz="1800" dirty="0">
                          <a:solidFill>
                            <a:schemeClr val="bg1"/>
                          </a:solidFill>
                        </a:rPr>
                        <a:t>Results: Links between Sexual</a:t>
                      </a:r>
                      <a:r>
                        <a:rPr lang="en-US" sz="1800" baseline="0" dirty="0">
                          <a:solidFill>
                            <a:schemeClr val="bg1"/>
                          </a:solidFill>
                        </a:rPr>
                        <a:t> Racism and Body Concerns</a:t>
                      </a:r>
                      <a:endParaRPr lang="en-US" sz="1800" dirty="0">
                        <a:solidFill>
                          <a:schemeClr val="bg1"/>
                        </a:solidFill>
                      </a:endParaRPr>
                    </a:p>
                  </a:txBody>
                  <a:tcPr>
                    <a:solidFill>
                      <a:srgbClr val="C1455C"/>
                    </a:solidFill>
                  </a:tcPr>
                </a:tc>
                <a:extLst>
                  <a:ext uri="{0D108BD9-81ED-4DB2-BD59-A6C34878D82A}">
                    <a16:rowId xmlns:a16="http://schemas.microsoft.com/office/drawing/2014/main" val="2189213616"/>
                  </a:ext>
                </a:extLst>
              </a:tr>
              <a:tr h="370840">
                <a:tc>
                  <a:txBody>
                    <a:bodyPr/>
                    <a:lstStyle/>
                    <a:p>
                      <a:pPr marL="386175" lvl="1" indent="-285750">
                        <a:buFont typeface="Arial" panose="020B0604020202020204" pitchFamily="34" charset="0"/>
                        <a:buChar char="•"/>
                      </a:pPr>
                      <a:r>
                        <a:rPr lang="en-US" sz="1200" kern="1200" dirty="0">
                          <a:solidFill>
                            <a:schemeClr val="tx1"/>
                          </a:solidFill>
                          <a:effectLst/>
                          <a:latin typeface="+mn-lt"/>
                          <a:ea typeface="+mn-ea"/>
                          <a:cs typeface="+mn-cs"/>
                        </a:rPr>
                        <a:t>For South Asian SMM, Racist Rejection was positively correlated with all five body-oriented concerns (see Table 2). However, Racist Exotification was only positively correlated with Muscular Dissatisfaction and Eating Disorder Symptomatology. </a:t>
                      </a:r>
                    </a:p>
                    <a:p>
                      <a:pPr marL="386175" lvl="1" indent="-285750">
                        <a:buFont typeface="Arial" panose="020B0604020202020204" pitchFamily="34" charset="0"/>
                        <a:buChar char="•"/>
                      </a:pPr>
                      <a:r>
                        <a:rPr lang="en-US" sz="1200" kern="1200" dirty="0">
                          <a:solidFill>
                            <a:schemeClr val="tx1"/>
                          </a:solidFill>
                          <a:effectLst/>
                          <a:latin typeface="+mn-lt"/>
                          <a:ea typeface="+mn-ea"/>
                          <a:cs typeface="+mn-cs"/>
                        </a:rPr>
                        <a:t>For East Asian SMM, Racist Exotification was positively correlated with all five body-oriented concerns. However, Racist Rejection was not significantly correlated with any of the five body-oriented concerns. </a:t>
                      </a:r>
                    </a:p>
                    <a:p>
                      <a:pPr marL="386175" lvl="1" indent="-285750">
                        <a:buFont typeface="Arial" panose="020B0604020202020204" pitchFamily="34" charset="0"/>
                        <a:buChar char="•"/>
                      </a:pPr>
                      <a:r>
                        <a:rPr lang="en-US" sz="1200" kern="1200" dirty="0">
                          <a:solidFill>
                            <a:schemeClr val="tx1"/>
                          </a:solidFill>
                          <a:effectLst/>
                          <a:latin typeface="+mn-lt"/>
                          <a:ea typeface="+mn-ea"/>
                          <a:cs typeface="+mn-cs"/>
                        </a:rPr>
                        <a:t>Independent</a:t>
                      </a:r>
                      <a:r>
                        <a:rPr lang="en-US" sz="1200" kern="1200" baseline="0" dirty="0">
                          <a:solidFill>
                            <a:schemeClr val="tx1"/>
                          </a:solidFill>
                          <a:effectLst/>
                          <a:latin typeface="+mn-lt"/>
                          <a:ea typeface="+mn-ea"/>
                          <a:cs typeface="+mn-cs"/>
                        </a:rPr>
                        <a:t> sample </a:t>
                      </a:r>
                      <a:r>
                        <a:rPr lang="en-US" sz="1200" i="1" kern="1200" baseline="0" dirty="0">
                          <a:solidFill>
                            <a:schemeClr val="tx1"/>
                          </a:solidFill>
                          <a:effectLst/>
                          <a:latin typeface="+mn-lt"/>
                          <a:ea typeface="+mn-ea"/>
                          <a:cs typeface="+mn-cs"/>
                        </a:rPr>
                        <a:t>t</a:t>
                      </a:r>
                      <a:r>
                        <a:rPr lang="en-US" sz="1200" i="0" kern="1200" baseline="0" dirty="0">
                          <a:solidFill>
                            <a:schemeClr val="tx1"/>
                          </a:solidFill>
                          <a:effectLst/>
                          <a:latin typeface="+mn-lt"/>
                          <a:ea typeface="+mn-ea"/>
                          <a:cs typeface="+mn-cs"/>
                        </a:rPr>
                        <a:t>-tests indicated only one differences in mean between the two groups. Muscular Dissatisfaction was high in South Asians (</a:t>
                      </a:r>
                      <a:r>
                        <a:rPr lang="en-US" sz="1200" i="1" kern="1200" baseline="0" dirty="0">
                          <a:solidFill>
                            <a:schemeClr val="tx1"/>
                          </a:solidFill>
                          <a:effectLst/>
                          <a:latin typeface="+mn-lt"/>
                          <a:ea typeface="+mn-ea"/>
                          <a:cs typeface="+mn-cs"/>
                        </a:rPr>
                        <a:t>M </a:t>
                      </a:r>
                      <a:r>
                        <a:rPr lang="en-US" sz="1200" i="0" kern="1200" baseline="0" dirty="0">
                          <a:solidFill>
                            <a:schemeClr val="tx1"/>
                          </a:solidFill>
                          <a:effectLst/>
                          <a:latin typeface="+mn-lt"/>
                          <a:ea typeface="+mn-ea"/>
                          <a:cs typeface="+mn-cs"/>
                        </a:rPr>
                        <a:t>= 3.34) than East Asians (</a:t>
                      </a:r>
                      <a:r>
                        <a:rPr lang="en-US" sz="1200" i="1" kern="1200" baseline="0" dirty="0">
                          <a:solidFill>
                            <a:schemeClr val="tx1"/>
                          </a:solidFill>
                          <a:effectLst/>
                          <a:latin typeface="+mn-lt"/>
                          <a:ea typeface="+mn-ea"/>
                          <a:cs typeface="+mn-cs"/>
                        </a:rPr>
                        <a:t>M</a:t>
                      </a:r>
                      <a:r>
                        <a:rPr lang="en-US" sz="1200" i="0" kern="1200" baseline="0" dirty="0">
                          <a:solidFill>
                            <a:schemeClr val="tx1"/>
                          </a:solidFill>
                          <a:effectLst/>
                          <a:latin typeface="+mn-lt"/>
                          <a:ea typeface="+mn-ea"/>
                          <a:cs typeface="+mn-cs"/>
                        </a:rPr>
                        <a:t> = 3.08), </a:t>
                      </a:r>
                      <a:r>
                        <a:rPr lang="en-US" sz="1200" i="1" kern="1200" baseline="0" dirty="0">
                          <a:solidFill>
                            <a:schemeClr val="tx1"/>
                          </a:solidFill>
                          <a:effectLst/>
                          <a:latin typeface="+mn-lt"/>
                          <a:ea typeface="+mn-ea"/>
                          <a:cs typeface="+mn-cs"/>
                        </a:rPr>
                        <a:t>t</a:t>
                      </a:r>
                      <a:r>
                        <a:rPr lang="en-US" sz="1200" i="0" kern="1200" baseline="0" dirty="0">
                          <a:solidFill>
                            <a:schemeClr val="tx1"/>
                          </a:solidFill>
                          <a:effectLst/>
                          <a:latin typeface="+mn-lt"/>
                          <a:ea typeface="+mn-ea"/>
                          <a:cs typeface="+mn-cs"/>
                        </a:rPr>
                        <a:t>(198) = 2.32, </a:t>
                      </a:r>
                      <a:r>
                        <a:rPr lang="en-US" sz="1200" i="1" kern="1200" baseline="0" dirty="0">
                          <a:solidFill>
                            <a:schemeClr val="tx1"/>
                          </a:solidFill>
                          <a:effectLst/>
                          <a:latin typeface="+mn-lt"/>
                          <a:ea typeface="+mn-ea"/>
                          <a:cs typeface="+mn-cs"/>
                        </a:rPr>
                        <a:t>p </a:t>
                      </a:r>
                      <a:r>
                        <a:rPr lang="en-US" sz="1200" i="0" kern="1200" baseline="0" dirty="0">
                          <a:solidFill>
                            <a:schemeClr val="tx1"/>
                          </a:solidFill>
                          <a:effectLst/>
                          <a:latin typeface="+mn-lt"/>
                          <a:ea typeface="+mn-ea"/>
                          <a:cs typeface="+mn-cs"/>
                        </a:rPr>
                        <a:t>= .02. </a:t>
                      </a:r>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p>
                      <a:pPr marL="100425" lvl="1"/>
                      <a:endParaRPr lang="en-US" sz="1300" dirty="0">
                        <a:solidFill>
                          <a:srgbClr val="000000"/>
                        </a:solidFill>
                      </a:endParaRPr>
                    </a:p>
                  </a:txBody>
                  <a:tcPr>
                    <a:noFill/>
                  </a:tcPr>
                </a:tc>
                <a:extLst>
                  <a:ext uri="{0D108BD9-81ED-4DB2-BD59-A6C34878D82A}">
                    <a16:rowId xmlns:a16="http://schemas.microsoft.com/office/drawing/2014/main" val="33279954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28791949"/>
              </p:ext>
            </p:extLst>
          </p:nvPr>
        </p:nvGraphicFramePr>
        <p:xfrm>
          <a:off x="6781800" y="8780145"/>
          <a:ext cx="5149215" cy="1173480"/>
        </p:xfrm>
        <a:graphic>
          <a:graphicData uri="http://schemas.openxmlformats.org/drawingml/2006/table">
            <a:tbl>
              <a:tblPr firstRow="1" firstCol="1" bandRow="1">
                <a:tableStyleId>{7DF18680-E054-41AD-8BC1-D1AEF772440D}</a:tableStyleId>
              </a:tblPr>
              <a:tblGrid>
                <a:gridCol w="1768475">
                  <a:extLst>
                    <a:ext uri="{9D8B030D-6E8A-4147-A177-3AD203B41FA5}">
                      <a16:colId xmlns:a16="http://schemas.microsoft.com/office/drawing/2014/main" val="1069362630"/>
                    </a:ext>
                  </a:extLst>
                </a:gridCol>
                <a:gridCol w="845185">
                  <a:extLst>
                    <a:ext uri="{9D8B030D-6E8A-4147-A177-3AD203B41FA5}">
                      <a16:colId xmlns:a16="http://schemas.microsoft.com/office/drawing/2014/main" val="2668628632"/>
                    </a:ext>
                  </a:extLst>
                </a:gridCol>
                <a:gridCol w="845185">
                  <a:extLst>
                    <a:ext uri="{9D8B030D-6E8A-4147-A177-3AD203B41FA5}">
                      <a16:colId xmlns:a16="http://schemas.microsoft.com/office/drawing/2014/main" val="2905518686"/>
                    </a:ext>
                  </a:extLst>
                </a:gridCol>
                <a:gridCol w="845185">
                  <a:extLst>
                    <a:ext uri="{9D8B030D-6E8A-4147-A177-3AD203B41FA5}">
                      <a16:colId xmlns:a16="http://schemas.microsoft.com/office/drawing/2014/main" val="8808413"/>
                    </a:ext>
                  </a:extLst>
                </a:gridCol>
                <a:gridCol w="845185">
                  <a:extLst>
                    <a:ext uri="{9D8B030D-6E8A-4147-A177-3AD203B41FA5}">
                      <a16:colId xmlns:a16="http://schemas.microsoft.com/office/drawing/2014/main" val="1576082289"/>
                    </a:ext>
                  </a:extLst>
                </a:gridCol>
              </a:tblGrid>
              <a:tr h="0">
                <a:tc>
                  <a:txBody>
                    <a:bodyPr/>
                    <a:lstStyle/>
                    <a:p>
                      <a:pPr marL="0" marR="0">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ctr">
                        <a:spcBef>
                          <a:spcPts val="0"/>
                        </a:spcBef>
                        <a:spcAft>
                          <a:spcPts val="0"/>
                        </a:spcAft>
                      </a:pPr>
                      <a:r>
                        <a:rPr lang="en-US" sz="1100" dirty="0">
                          <a:effectLst/>
                        </a:rPr>
                        <a:t>Racist Rejection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ctr">
                        <a:spcBef>
                          <a:spcPts val="0"/>
                        </a:spcBef>
                        <a:spcAft>
                          <a:spcPts val="0"/>
                        </a:spcAft>
                      </a:pPr>
                      <a:r>
                        <a:rPr lang="en-US" sz="1100">
                          <a:effectLst/>
                        </a:rPr>
                        <a:t>Racist Exotification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2671471814"/>
                  </a:ext>
                </a:extLst>
              </a:tr>
              <a:tr h="0">
                <a:tc>
                  <a:txBody>
                    <a:bodyPr/>
                    <a:lstStyle/>
                    <a:p>
                      <a:pPr marL="0" marR="0">
                        <a:spcBef>
                          <a:spcPts val="0"/>
                        </a:spcBef>
                        <a:spcAft>
                          <a:spcPts val="0"/>
                        </a:spcAft>
                      </a:pPr>
                      <a:r>
                        <a:rPr lang="en-US" sz="1100">
                          <a:effectLst/>
                        </a:rPr>
                        <a:t>Outcomes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dirty="0">
                          <a:effectLst/>
                        </a:rPr>
                        <a:t>South Asian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dirty="0">
                          <a:effectLst/>
                        </a:rPr>
                        <a:t>East Asian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dirty="0">
                          <a:effectLst/>
                        </a:rPr>
                        <a:t>South Asian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dirty="0">
                          <a:effectLst/>
                        </a:rPr>
                        <a:t>East Asian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1967457"/>
                  </a:ext>
                </a:extLst>
              </a:tr>
              <a:tr h="0">
                <a:tc>
                  <a:txBody>
                    <a:bodyPr/>
                    <a:lstStyle/>
                    <a:p>
                      <a:pPr marL="0" marR="0">
                        <a:spcBef>
                          <a:spcPts val="0"/>
                        </a:spcBef>
                        <a:spcAft>
                          <a:spcPts val="0"/>
                        </a:spcAft>
                      </a:pPr>
                      <a:r>
                        <a:rPr lang="en-US" sz="1100">
                          <a:effectLst/>
                        </a:rPr>
                        <a:t>Global Dissatisfaction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83820" algn="dec"/>
                        </a:tabLst>
                      </a:pPr>
                      <a:r>
                        <a:rPr lang="en-US" sz="1100" dirty="0">
                          <a:effectLst/>
                        </a:rPr>
                        <a:t>.30***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91440" algn="dec"/>
                        </a:tabLst>
                      </a:pPr>
                      <a:r>
                        <a:rPr lang="en-US" sz="1100" dirty="0">
                          <a:effectLst/>
                        </a:rPr>
                        <a:t>-.01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60960" algn="dec"/>
                        </a:tabLst>
                      </a:pPr>
                      <a:r>
                        <a:rPr lang="en-US" sz="1100">
                          <a:effectLst/>
                        </a:rPr>
                        <a:t>.08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100">
                          <a:effectLst/>
                        </a:rPr>
                        <a:t>.28**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5889758"/>
                  </a:ext>
                </a:extLst>
              </a:tr>
              <a:tr h="0">
                <a:tc>
                  <a:txBody>
                    <a:bodyPr/>
                    <a:lstStyle/>
                    <a:p>
                      <a:pPr marL="0" marR="0">
                        <a:spcBef>
                          <a:spcPts val="0"/>
                        </a:spcBef>
                        <a:spcAft>
                          <a:spcPts val="0"/>
                        </a:spcAft>
                      </a:pPr>
                      <a:r>
                        <a:rPr lang="en-US" sz="1100">
                          <a:effectLst/>
                        </a:rPr>
                        <a:t>Muscular Dissatisfaction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83820" algn="dec"/>
                        </a:tabLst>
                      </a:pPr>
                      <a:r>
                        <a:rPr lang="en-US" sz="11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91440" algn="dec"/>
                        </a:tabLst>
                      </a:pPr>
                      <a:r>
                        <a:rPr lang="en-US" sz="1100" dirty="0">
                          <a:effectLst/>
                        </a:rPr>
                        <a:t> .13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60960" algn="dec"/>
                        </a:tabLst>
                      </a:pPr>
                      <a:r>
                        <a:rPr lang="en-US" sz="1100">
                          <a:effectLst/>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100">
                          <a:effectLst/>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2198384"/>
                  </a:ext>
                </a:extLst>
              </a:tr>
              <a:tr h="0">
                <a:tc>
                  <a:txBody>
                    <a:bodyPr/>
                    <a:lstStyle/>
                    <a:p>
                      <a:pPr marL="0" marR="0">
                        <a:spcBef>
                          <a:spcPts val="0"/>
                        </a:spcBef>
                        <a:spcAft>
                          <a:spcPts val="0"/>
                        </a:spcAft>
                      </a:pPr>
                      <a:r>
                        <a:rPr lang="en-US" sz="1100" dirty="0">
                          <a:effectLst/>
                        </a:rPr>
                        <a:t>Body Fat Dissatisfaction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83820" algn="dec"/>
                        </a:tabLst>
                      </a:pPr>
                      <a:r>
                        <a:rPr lang="en-US" sz="1100">
                          <a:effectLst/>
                        </a:rPr>
                        <a:t>.49***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91440" algn="dec"/>
                        </a:tabLst>
                      </a:pPr>
                      <a:r>
                        <a:rPr lang="en-US" sz="1100" dirty="0">
                          <a:effectLst/>
                        </a:rPr>
                        <a:t>-.07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60960" algn="dec"/>
                        </a:tabLst>
                      </a:pPr>
                      <a:r>
                        <a:rPr lang="en-US" sz="1100">
                          <a:effectLst/>
                        </a:rPr>
                        <a:t>.16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100">
                          <a:effectLst/>
                        </a:rPr>
                        <a:t>.33**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0371152"/>
                  </a:ext>
                </a:extLst>
              </a:tr>
              <a:tr h="0">
                <a:tc>
                  <a:txBody>
                    <a:bodyPr/>
                    <a:lstStyle/>
                    <a:p>
                      <a:pPr marL="0" marR="0">
                        <a:spcBef>
                          <a:spcPts val="0"/>
                        </a:spcBef>
                        <a:spcAft>
                          <a:spcPts val="0"/>
                        </a:spcAft>
                      </a:pPr>
                      <a:r>
                        <a:rPr lang="en-US" sz="1100">
                          <a:effectLst/>
                        </a:rPr>
                        <a:t>Disordered Eating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83820" algn="dec"/>
                        </a:tabLst>
                      </a:pPr>
                      <a:r>
                        <a:rPr lang="en-US" sz="1100">
                          <a:effectLst/>
                        </a:rPr>
                        <a:t>.36***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91440" algn="dec"/>
                        </a:tabLst>
                      </a:pPr>
                      <a:r>
                        <a:rPr lang="en-US" sz="1100" dirty="0">
                          <a:effectLst/>
                        </a:rPr>
                        <a:t> .02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60960" algn="dec"/>
                        </a:tabLst>
                      </a:pPr>
                      <a:r>
                        <a:rPr lang="en-US" sz="1100">
                          <a:effectLst/>
                        </a:rPr>
                        <a:t>.37***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100">
                          <a:effectLst/>
                        </a:rPr>
                        <a:t>.37***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5799992"/>
                  </a:ext>
                </a:extLst>
              </a:tr>
              <a:tr h="0">
                <a:tc>
                  <a:txBody>
                    <a:bodyPr/>
                    <a:lstStyle/>
                    <a:p>
                      <a:pPr marL="0" marR="0">
                        <a:spcBef>
                          <a:spcPts val="0"/>
                        </a:spcBef>
                        <a:spcAft>
                          <a:spcPts val="0"/>
                        </a:spcAft>
                      </a:pPr>
                      <a:r>
                        <a:rPr lang="en-US" sz="1100" dirty="0">
                          <a:effectLst/>
                        </a:rPr>
                        <a:t>Body Checking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83820" algn="dec"/>
                        </a:tabLst>
                      </a:pPr>
                      <a:r>
                        <a:rPr lang="en-US" sz="1100">
                          <a:effectLst/>
                        </a:rPr>
                        <a:t>.52***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91440" algn="dec"/>
                        </a:tabLst>
                      </a:pPr>
                      <a:r>
                        <a:rPr lang="en-US" sz="1100" dirty="0">
                          <a:effectLst/>
                        </a:rPr>
                        <a:t> .05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tabLst>
                          <a:tab pos="60960" algn="dec"/>
                        </a:tabLst>
                      </a:pPr>
                      <a:r>
                        <a:rPr lang="en-US" sz="1100">
                          <a:effectLst/>
                        </a:rPr>
                        <a:t>.13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100" dirty="0">
                          <a:effectLst/>
                        </a:rPr>
                        <a:t>.22*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56735"/>
                  </a:ext>
                </a:extLst>
              </a:tr>
            </a:tbl>
          </a:graphicData>
        </a:graphic>
      </p:graphicFrame>
      <p:sp>
        <p:nvSpPr>
          <p:cNvPr id="29" name="TextBox 28"/>
          <p:cNvSpPr txBox="1"/>
          <p:nvPr/>
        </p:nvSpPr>
        <p:spPr>
          <a:xfrm>
            <a:off x="6705600" y="8556709"/>
            <a:ext cx="5253990" cy="253916"/>
          </a:xfrm>
          <a:prstGeom prst="rect">
            <a:avLst/>
          </a:prstGeom>
          <a:noFill/>
        </p:spPr>
        <p:txBody>
          <a:bodyPr wrap="square" rtlCol="0">
            <a:spAutoFit/>
          </a:bodyPr>
          <a:lstStyle/>
          <a:p>
            <a:r>
              <a:rPr lang="en-US" sz="1050" i="1" dirty="0"/>
              <a:t>Table 2. </a:t>
            </a:r>
            <a:r>
              <a:rPr lang="en-US" sz="1050" dirty="0"/>
              <a:t>Correlations between Sexual Racism and Body Concern Measures by Race/Ethnicity</a:t>
            </a:r>
            <a:endParaRPr lang="en-US" sz="1050" i="1" dirty="0"/>
          </a:p>
        </p:txBody>
      </p:sp>
      <p:sp>
        <p:nvSpPr>
          <p:cNvPr id="7" name="TextBox 6"/>
          <p:cNvSpPr txBox="1"/>
          <p:nvPr/>
        </p:nvSpPr>
        <p:spPr>
          <a:xfrm>
            <a:off x="6705600" y="9911090"/>
            <a:ext cx="2532959" cy="261610"/>
          </a:xfrm>
          <a:prstGeom prst="rect">
            <a:avLst/>
          </a:prstGeom>
          <a:noFill/>
        </p:spPr>
        <p:txBody>
          <a:bodyPr wrap="square" rtlCol="0">
            <a:spAutoFit/>
          </a:bodyPr>
          <a:lstStyle/>
          <a:p>
            <a:r>
              <a:rPr lang="en-US" sz="1100" dirty="0"/>
              <a:t>*</a:t>
            </a:r>
            <a:r>
              <a:rPr lang="en-US" sz="1100" i="1" dirty="0"/>
              <a:t>p</a:t>
            </a:r>
            <a:r>
              <a:rPr lang="en-US" sz="1100" dirty="0"/>
              <a:t> &lt; .05. **</a:t>
            </a:r>
            <a:r>
              <a:rPr lang="en-US" sz="1100" i="1" dirty="0"/>
              <a:t>p</a:t>
            </a:r>
            <a:r>
              <a:rPr lang="en-US" sz="1100" dirty="0"/>
              <a:t> &lt; .01. ***</a:t>
            </a:r>
            <a:r>
              <a:rPr lang="en-US" sz="1100" i="1" dirty="0"/>
              <a:t>p</a:t>
            </a:r>
            <a:r>
              <a:rPr lang="en-US" sz="1100" dirty="0"/>
              <a:t> &lt; .001.</a:t>
            </a:r>
            <a:endParaRPr lang="en-US" sz="1600" dirty="0"/>
          </a:p>
        </p:txBody>
      </p:sp>
      <p:graphicFrame>
        <p:nvGraphicFramePr>
          <p:cNvPr id="31" name="Table 30">
            <a:extLst>
              <a:ext uri="{FF2B5EF4-FFF2-40B4-BE49-F238E27FC236}">
                <a16:creationId xmlns:a16="http://schemas.microsoft.com/office/drawing/2014/main" id="{641DB5FE-3D26-614B-A951-422DA50AFE09}"/>
              </a:ext>
            </a:extLst>
          </p:cNvPr>
          <p:cNvGraphicFramePr>
            <a:graphicFrameLocks noGrp="1"/>
          </p:cNvGraphicFramePr>
          <p:nvPr>
            <p:extLst>
              <p:ext uri="{D42A27DB-BD31-4B8C-83A1-F6EECF244321}">
                <p14:modId xmlns:p14="http://schemas.microsoft.com/office/powerpoint/2010/main" val="2385648581"/>
              </p:ext>
            </p:extLst>
          </p:nvPr>
        </p:nvGraphicFramePr>
        <p:xfrm>
          <a:off x="12480900" y="2239419"/>
          <a:ext cx="5519288" cy="4015637"/>
        </p:xfrm>
        <a:graphic>
          <a:graphicData uri="http://schemas.openxmlformats.org/drawingml/2006/table">
            <a:tbl>
              <a:tblPr firstRow="1" bandRow="1"/>
              <a:tblGrid>
                <a:gridCol w="5519288">
                  <a:extLst>
                    <a:ext uri="{9D8B030D-6E8A-4147-A177-3AD203B41FA5}">
                      <a16:colId xmlns:a16="http://schemas.microsoft.com/office/drawing/2014/main" val="4246049968"/>
                    </a:ext>
                  </a:extLst>
                </a:gridCol>
              </a:tblGrid>
              <a:tr h="344870">
                <a:tc>
                  <a:txBody>
                    <a:bodyPr/>
                    <a:lstStyle/>
                    <a:p>
                      <a:pPr algn="ctr"/>
                      <a:r>
                        <a:rPr lang="en-US" dirty="0">
                          <a:solidFill>
                            <a:schemeClr val="bg1"/>
                          </a:solidFill>
                        </a:rPr>
                        <a:t>Results: Differences in Associations </a:t>
                      </a:r>
                    </a:p>
                  </a:txBody>
                  <a:tcPr>
                    <a:solidFill>
                      <a:srgbClr val="C1455C"/>
                    </a:solidFill>
                  </a:tcPr>
                </a:tc>
                <a:extLst>
                  <a:ext uri="{0D108BD9-81ED-4DB2-BD59-A6C34878D82A}">
                    <a16:rowId xmlns:a16="http://schemas.microsoft.com/office/drawing/2014/main" val="1034652858"/>
                  </a:ext>
                </a:extLst>
              </a:tr>
              <a:tr h="3649877">
                <a:tc>
                  <a:txBody>
                    <a:bodyPr/>
                    <a:lstStyle/>
                    <a:p>
                      <a:pPr marL="25400" marR="0" lvl="1" indent="0" algn="l" defTabSz="914400" rtl="0" eaLnBrk="1" fontAlgn="auto" latinLnBrk="0" hangingPunct="1">
                        <a:lnSpc>
                          <a:spcPct val="100000"/>
                        </a:lnSpc>
                        <a:spcBef>
                          <a:spcPts val="0"/>
                        </a:spcBef>
                        <a:spcAft>
                          <a:spcPts val="0"/>
                        </a:spcAft>
                        <a:buClrTx/>
                        <a:buSzTx/>
                        <a:buFont typeface="Arial"/>
                        <a:buNone/>
                        <a:tabLst/>
                        <a:defRPr/>
                      </a:pPr>
                      <a:endParaRPr lang="en-US" sz="950" dirty="0">
                        <a:effectLst/>
                        <a:ea typeface="Calibri" panose="020F0502020204030204" pitchFamily="34" charset="0"/>
                        <a:cs typeface="Times New Roman" panose="02020603050405020304" pitchFamily="18" charset="0"/>
                      </a:endParaRPr>
                    </a:p>
                  </a:txBody>
                  <a:tcPr>
                    <a:noFill/>
                  </a:tcPr>
                </a:tc>
                <a:extLst>
                  <a:ext uri="{0D108BD9-81ED-4DB2-BD59-A6C34878D82A}">
                    <a16:rowId xmlns:a16="http://schemas.microsoft.com/office/drawing/2014/main" val="3778853939"/>
                  </a:ext>
                </a:extLst>
              </a:tr>
            </a:tbl>
          </a:graphicData>
        </a:graphic>
      </p:graphicFrame>
      <p:graphicFrame>
        <p:nvGraphicFramePr>
          <p:cNvPr id="35" name="Chart 34"/>
          <p:cNvGraphicFramePr>
            <a:graphicFrameLocks noChangeAspect="1"/>
          </p:cNvGraphicFramePr>
          <p:nvPr>
            <p:extLst>
              <p:ext uri="{D42A27DB-BD31-4B8C-83A1-F6EECF244321}">
                <p14:modId xmlns:p14="http://schemas.microsoft.com/office/powerpoint/2010/main" val="2774539729"/>
              </p:ext>
            </p:extLst>
          </p:nvPr>
        </p:nvGraphicFramePr>
        <p:xfrm>
          <a:off x="14723588" y="3947957"/>
          <a:ext cx="3200400" cy="1784220"/>
        </p:xfrm>
        <a:graphic>
          <a:graphicData uri="http://schemas.openxmlformats.org/drawingml/2006/chart">
            <c:chart xmlns:c="http://schemas.openxmlformats.org/drawingml/2006/chart" xmlns:r="http://schemas.openxmlformats.org/officeDocument/2006/relationships" r:id="rId15"/>
          </a:graphicData>
        </a:graphic>
      </p:graphicFrame>
      <p:sp>
        <p:nvSpPr>
          <p:cNvPr id="3" name="TextBox 2"/>
          <p:cNvSpPr txBox="1"/>
          <p:nvPr/>
        </p:nvSpPr>
        <p:spPr>
          <a:xfrm>
            <a:off x="8763000" y="2571750"/>
            <a:ext cx="3505200" cy="430887"/>
          </a:xfrm>
          <a:prstGeom prst="rect">
            <a:avLst/>
          </a:prstGeom>
          <a:noFill/>
        </p:spPr>
        <p:txBody>
          <a:bodyPr wrap="square" rtlCol="0">
            <a:spAutoFit/>
          </a:bodyPr>
          <a:lstStyle/>
          <a:p>
            <a:r>
              <a:rPr lang="en-US" sz="1050" i="1" dirty="0"/>
              <a:t>Table 1. </a:t>
            </a:r>
            <a:r>
              <a:rPr lang="en-US" sz="1050" dirty="0"/>
              <a:t>EFA factor loadings and final items for measure of online racism.</a:t>
            </a:r>
            <a:endParaRPr lang="en-US" sz="1050" i="1" dirty="0"/>
          </a:p>
        </p:txBody>
      </p:sp>
      <p:sp>
        <p:nvSpPr>
          <p:cNvPr id="36" name="TextBox 35"/>
          <p:cNvSpPr txBox="1"/>
          <p:nvPr/>
        </p:nvSpPr>
        <p:spPr>
          <a:xfrm>
            <a:off x="14723588" y="5753100"/>
            <a:ext cx="3505200" cy="400110"/>
          </a:xfrm>
          <a:prstGeom prst="rect">
            <a:avLst/>
          </a:prstGeom>
          <a:noFill/>
        </p:spPr>
        <p:txBody>
          <a:bodyPr wrap="square" rtlCol="0">
            <a:spAutoFit/>
          </a:bodyPr>
          <a:lstStyle/>
          <a:p>
            <a:pPr marL="0" lvl="1"/>
            <a:r>
              <a:rPr lang="en-US" sz="1000" i="1" dirty="0"/>
              <a:t>Figure 1. </a:t>
            </a:r>
            <a:r>
              <a:rPr lang="en-US" sz="1000" dirty="0"/>
              <a:t>Simple slopes for relation between Rejection and Disordered Eating</a:t>
            </a:r>
            <a:endParaRPr lang="en-US" sz="1050" i="1" dirty="0"/>
          </a:p>
        </p:txBody>
      </p:sp>
      <p:sp>
        <p:nvSpPr>
          <p:cNvPr id="37" name="TextBox 36"/>
          <p:cNvSpPr txBox="1"/>
          <p:nvPr/>
        </p:nvSpPr>
        <p:spPr>
          <a:xfrm>
            <a:off x="12420600" y="2628900"/>
            <a:ext cx="5523456" cy="1384995"/>
          </a:xfrm>
          <a:prstGeom prst="rect">
            <a:avLst/>
          </a:prstGeom>
          <a:noFill/>
        </p:spPr>
        <p:txBody>
          <a:bodyPr wrap="square" rtlCol="0">
            <a:spAutoFit/>
          </a:bodyPr>
          <a:lstStyle/>
          <a:p>
            <a:pPr marL="171450" indent="-171450">
              <a:buFont typeface="Arial" panose="020B0604020202020204" pitchFamily="34" charset="0"/>
              <a:buChar char="•"/>
            </a:pPr>
            <a:r>
              <a:rPr lang="en-US" sz="1200" dirty="0"/>
              <a:t>Did links between sexual racism and body concerns differ by race/ethnicity? This was answered by testing the interaction between race/ethnicity and sexual racism. </a:t>
            </a:r>
          </a:p>
          <a:p>
            <a:pPr marL="171450" indent="-171450">
              <a:buFont typeface="Arial" panose="020B0604020202020204" pitchFamily="34" charset="0"/>
              <a:buChar char="•"/>
            </a:pPr>
            <a:r>
              <a:rPr lang="en-US" sz="1200" dirty="0"/>
              <a:t>No interaction effects involving Racist Exotification were statistically significant. </a:t>
            </a:r>
          </a:p>
          <a:p>
            <a:pPr marL="171450" indent="-171450">
              <a:buFont typeface="Arial" panose="020B0604020202020204" pitchFamily="34" charset="0"/>
              <a:buChar char="•"/>
            </a:pPr>
            <a:r>
              <a:rPr lang="en-US" sz="1200" dirty="0"/>
              <a:t>For Racist Rejection, interactions were found for Global Dissatisfaction, Fat Dissatisfaction, Disordered Eating, and Body Checking. In all cases, Rejection was related to body concerns for South Asians but not East Asians (see Figure 1 for sample interaction).</a:t>
            </a:r>
          </a:p>
        </p:txBody>
      </p:sp>
      <p:sp>
        <p:nvSpPr>
          <p:cNvPr id="38" name="TextBox 37"/>
          <p:cNvSpPr txBox="1"/>
          <p:nvPr/>
        </p:nvSpPr>
        <p:spPr>
          <a:xfrm>
            <a:off x="12556470" y="4000500"/>
            <a:ext cx="2110986" cy="2492990"/>
          </a:xfrm>
          <a:prstGeom prst="rect">
            <a:avLst/>
          </a:prstGeom>
          <a:noFill/>
        </p:spPr>
        <p:txBody>
          <a:bodyPr wrap="square" rtlCol="0">
            <a:spAutoFit/>
          </a:bodyPr>
          <a:lstStyle/>
          <a:p>
            <a:pPr marL="171450" indent="-171450">
              <a:buFont typeface="Arial" panose="020B0604020202020204" pitchFamily="34" charset="0"/>
              <a:buChar char="•"/>
            </a:pPr>
            <a:r>
              <a:rPr lang="en-US" sz="1200" dirty="0"/>
              <a:t>Dependent correlation tests revealed that South Asian and East Asian SMM differed in which type of sexual racism most strongly predicted body concerns.</a:t>
            </a:r>
          </a:p>
          <a:p>
            <a:pPr marL="171450" indent="-171450">
              <a:buFont typeface="Arial" panose="020B0604020202020204" pitchFamily="34" charset="0"/>
              <a:buChar char="•"/>
            </a:pPr>
            <a:r>
              <a:rPr lang="en-US" sz="1200" dirty="0"/>
              <a:t>Rejection more strongly predicted body concerns for South Asians, whereas Exotification more strongly predicted body concerns for East Asians. </a:t>
            </a:r>
          </a:p>
          <a:p>
            <a:pPr marL="171450" indent="-171450">
              <a:buFont typeface="Arial" panose="020B0604020202020204" pitchFamily="34" charset="0"/>
              <a:buChar char="•"/>
            </a:pPr>
            <a:endParaRPr lang="en-US" sz="1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599</TotalTime>
  <Words>1279</Words>
  <Application>Microsoft Macintosh PowerPoint</Application>
  <PresentationFormat>Custom</PresentationFormat>
  <Paragraphs>129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Arial</vt:lpstr>
      <vt:lpstr>Courier New</vt:lpstr>
      <vt:lpstr>Bell MT</vt:lpstr>
      <vt:lpstr>Symbol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of APA 2020 Poster-Sleep &amp; Minority Stress</dc:title>
  <dc:creator>Jonathan Mohr</dc:creator>
  <cp:lastModifiedBy>Vardaan Dua</cp:lastModifiedBy>
  <cp:revision>53</cp:revision>
  <dcterms:created xsi:type="dcterms:W3CDTF">2006-08-16T00:00:00Z</dcterms:created>
  <dcterms:modified xsi:type="dcterms:W3CDTF">2021-04-15T05:00:28Z</dcterms:modified>
  <dc:identifier>DAEbYWA18PI</dc:identifier>
</cp:coreProperties>
</file>