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8" r:id="rId3"/>
    <p:sldId id="259" r:id="rId4"/>
    <p:sldId id="274" r:id="rId5"/>
    <p:sldId id="275" r:id="rId6"/>
    <p:sldId id="276" r:id="rId7"/>
    <p:sldId id="260" r:id="rId8"/>
    <p:sldId id="271" r:id="rId9"/>
    <p:sldId id="261" r:id="rId10"/>
    <p:sldId id="263" r:id="rId11"/>
    <p:sldId id="265" r:id="rId12"/>
    <p:sldId id="266" r:id="rId13"/>
    <p:sldId id="277" r:id="rId14"/>
    <p:sldId id="264" r:id="rId15"/>
    <p:sldId id="278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69" autoAdjust="0"/>
  </p:normalViewPr>
  <p:slideViewPr>
    <p:cSldViewPr>
      <p:cViewPr varScale="1">
        <p:scale>
          <a:sx n="106" d="100"/>
          <a:sy n="106" d="100"/>
        </p:scale>
        <p:origin x="-11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25596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BC06EF-3E75-4685-A742-3C8272B9C334}" type="datetimeFigureOut">
              <a:rPr lang="en-US" smtClean="0"/>
              <a:t>4/18/2016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0CF1E1-AC0D-4916-85A6-178B162D7A7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67501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Intro slide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CF1E1-AC0D-4916-85A6-178B162D7A74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11275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CF1E1-AC0D-4916-85A6-178B162D7A74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82345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F90CB-6859-4712-9842-21055604118E}" type="datetimeFigureOut">
              <a:rPr lang="en-US" smtClean="0"/>
              <a:t>4/18/2016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039D4-0C16-497A-8764-EF0CA6EE86E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5820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F90CB-6859-4712-9842-21055604118E}" type="datetimeFigureOut">
              <a:rPr lang="en-US" smtClean="0"/>
              <a:t>4/18/2016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039D4-0C16-497A-8764-EF0CA6EE86E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89580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F90CB-6859-4712-9842-21055604118E}" type="datetimeFigureOut">
              <a:rPr lang="en-US" smtClean="0"/>
              <a:t>4/18/2016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039D4-0C16-497A-8764-EF0CA6EE86E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50844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F90CB-6859-4712-9842-21055604118E}" type="datetimeFigureOut">
              <a:rPr lang="en-US" smtClean="0"/>
              <a:t>4/18/2016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039D4-0C16-497A-8764-EF0CA6EE86E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55863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F90CB-6859-4712-9842-21055604118E}" type="datetimeFigureOut">
              <a:rPr lang="en-US" smtClean="0"/>
              <a:t>4/18/2016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039D4-0C16-497A-8764-EF0CA6EE86E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6866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F90CB-6859-4712-9842-21055604118E}" type="datetimeFigureOut">
              <a:rPr lang="en-US" smtClean="0"/>
              <a:t>4/18/2016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039D4-0C16-497A-8764-EF0CA6EE86E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60556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F90CB-6859-4712-9842-21055604118E}" type="datetimeFigureOut">
              <a:rPr lang="en-US" smtClean="0"/>
              <a:t>4/18/2016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039D4-0C16-497A-8764-EF0CA6EE86E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01252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F90CB-6859-4712-9842-21055604118E}" type="datetimeFigureOut">
              <a:rPr lang="en-US" smtClean="0"/>
              <a:t>4/18/2016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039D4-0C16-497A-8764-EF0CA6EE86E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1808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F90CB-6859-4712-9842-21055604118E}" type="datetimeFigureOut">
              <a:rPr lang="en-US" smtClean="0"/>
              <a:t>4/18/2016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039D4-0C16-497A-8764-EF0CA6EE86E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300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F90CB-6859-4712-9842-21055604118E}" type="datetimeFigureOut">
              <a:rPr lang="en-US" smtClean="0"/>
              <a:t>4/18/2016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039D4-0C16-497A-8764-EF0CA6EE86E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6695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F90CB-6859-4712-9842-21055604118E}" type="datetimeFigureOut">
              <a:rPr lang="en-US" smtClean="0"/>
              <a:t>4/18/2016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039D4-0C16-497A-8764-EF0CA6EE86E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38587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AF90CB-6859-4712-9842-21055604118E}" type="datetimeFigureOut">
              <a:rPr lang="en-US" smtClean="0"/>
              <a:t>4/18/2016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4039D4-0C16-497A-8764-EF0CA6EE86E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7174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4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6800" y="762000"/>
            <a:ext cx="7010400" cy="1470025"/>
          </a:xfrm>
        </p:spPr>
        <p:txBody>
          <a:bodyPr>
            <a:normAutofit/>
          </a:bodyPr>
          <a:lstStyle/>
          <a:p>
            <a:r>
              <a:rPr lang="en-US" dirty="0">
                <a:latin typeface="Adobe Devanagari" pitchFamily="18" charset="0"/>
                <a:cs typeface="Adobe Devanagari" pitchFamily="18" charset="0"/>
              </a:rPr>
              <a:t>Seven minutes to Digitize and </a:t>
            </a:r>
            <a:r>
              <a:rPr lang="en-US" dirty="0" smtClean="0">
                <a:latin typeface="Adobe Devanagari" pitchFamily="18" charset="0"/>
                <a:cs typeface="Adobe Devanagari" pitchFamily="18" charset="0"/>
              </a:rPr>
              <a:t>Describe</a:t>
            </a:r>
            <a:endParaRPr lang="en-US" dirty="0"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2438400"/>
            <a:ext cx="6096000" cy="1752600"/>
          </a:xfrm>
        </p:spPr>
        <p:txBody>
          <a:bodyPr/>
          <a:lstStyle/>
          <a:p>
            <a:r>
              <a:rPr lang="en-US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dobe Devanagari" pitchFamily="18" charset="0"/>
                <a:cs typeface="Adobe Devanagari" pitchFamily="18" charset="0"/>
              </a:rPr>
              <a:t>An </a:t>
            </a:r>
            <a:r>
              <a:rPr lang="en-US" i="1" dirty="0">
                <a:solidFill>
                  <a:schemeClr val="tx1">
                    <a:lumMod val="95000"/>
                    <a:lumOff val="5000"/>
                  </a:schemeClr>
                </a:solidFill>
                <a:latin typeface="Adobe Devanagari" pitchFamily="18" charset="0"/>
                <a:cs typeface="Adobe Devanagari" pitchFamily="18" charset="0"/>
              </a:rPr>
              <a:t>approachable, hands-on metadata workshop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61804" y="5804204"/>
            <a:ext cx="7924800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i="1" dirty="0" smtClean="0">
                <a:latin typeface="Adobe Devanagari" pitchFamily="18" charset="0"/>
                <a:cs typeface="Adobe Devanagari" pitchFamily="18" charset="0"/>
              </a:rPr>
              <a:t>India Spartz, Head of Special Collections and Archives, Union College</a:t>
            </a:r>
          </a:p>
          <a:p>
            <a:pPr>
              <a:lnSpc>
                <a:spcPct val="150000"/>
              </a:lnSpc>
            </a:pPr>
            <a:r>
              <a:rPr lang="en-US" b="1" i="1" dirty="0" smtClean="0">
                <a:latin typeface="Adobe Devanagari" pitchFamily="18" charset="0"/>
                <a:cs typeface="Adobe Devanagari" pitchFamily="18" charset="0"/>
              </a:rPr>
              <a:t>Abi Simkovic, Project Archivist/ Project Manager, Union College</a:t>
            </a:r>
            <a:endParaRPr lang="en-US" b="1" i="1" dirty="0">
              <a:latin typeface="Adobe Devanagari" pitchFamily="18" charset="0"/>
              <a:cs typeface="Adobe Devanagari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5408" y="5804204"/>
            <a:ext cx="1914792" cy="1114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480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457" y="1143000"/>
            <a:ext cx="6858000" cy="4791400"/>
          </a:xfrm>
          <a:prstGeom prst="rect">
            <a:avLst/>
          </a:prstGeom>
          <a:solidFill>
            <a:schemeClr val="bg1">
              <a:alpha val="40000"/>
            </a:schemeClr>
          </a:solidFill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7446" y="6077793"/>
            <a:ext cx="1340354" cy="780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589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dirty="0" smtClean="0">
                <a:latin typeface="Adobe Devanagari" pitchFamily="18" charset="0"/>
                <a:cs typeface="Adobe Devanagari" pitchFamily="18" charset="0"/>
              </a:rPr>
              <a:t>Divide and Conquer: Step 4</a:t>
            </a:r>
            <a:endParaRPr lang="en-US" dirty="0"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0"/>
            <a:ext cx="7848600" cy="4648200"/>
          </a:xfrm>
          <a:solidFill>
            <a:schemeClr val="bg1">
              <a:alpha val="50000"/>
            </a:schemeClr>
          </a:solidFill>
        </p:spPr>
        <p:txBody>
          <a:bodyPr numCol="2">
            <a:noAutofit/>
          </a:bodyPr>
          <a:lstStyle/>
          <a:p>
            <a:pPr marL="0" indent="0">
              <a:buNone/>
            </a:pPr>
            <a:r>
              <a:rPr lang="en-US" sz="2000" b="1" dirty="0">
                <a:latin typeface="Adobe Devanagari" pitchFamily="18" charset="0"/>
                <a:cs typeface="Adobe Devanagari" pitchFamily="18" charset="0"/>
              </a:rPr>
              <a:t>4) Project Archivist</a:t>
            </a:r>
          </a:p>
          <a:p>
            <a:r>
              <a:rPr lang="en-US" sz="2000" dirty="0" smtClean="0">
                <a:latin typeface="Adobe Devanagari" pitchFamily="18" charset="0"/>
                <a:cs typeface="Adobe Devanagari" pitchFamily="18" charset="0"/>
              </a:rPr>
              <a:t>Reviews </a:t>
            </a:r>
            <a:r>
              <a:rPr lang="en-US" sz="2000" dirty="0">
                <a:latin typeface="Adobe Devanagari" pitchFamily="18" charset="0"/>
                <a:cs typeface="Adobe Devanagari" pitchFamily="18" charset="0"/>
              </a:rPr>
              <a:t>metadata for </a:t>
            </a:r>
            <a:r>
              <a:rPr lang="en-US" sz="2000" dirty="0" smtClean="0">
                <a:latin typeface="Adobe Devanagari" pitchFamily="18" charset="0"/>
                <a:cs typeface="Adobe Devanagari" pitchFamily="18" charset="0"/>
              </a:rPr>
              <a:t>quality control.</a:t>
            </a:r>
          </a:p>
          <a:p>
            <a:r>
              <a:rPr lang="en-US" sz="2000" dirty="0" smtClean="0">
                <a:latin typeface="Adobe Devanagari" pitchFamily="18" charset="0"/>
                <a:cs typeface="Adobe Devanagari" pitchFamily="18" charset="0"/>
              </a:rPr>
              <a:t>Combines spreadsheets.</a:t>
            </a:r>
          </a:p>
          <a:p>
            <a:endParaRPr lang="en-US" sz="2000" dirty="0">
              <a:latin typeface="Adobe Devanagari" pitchFamily="18" charset="0"/>
              <a:cs typeface="Adobe Devanagari" pitchFamily="18" charset="0"/>
            </a:endParaRPr>
          </a:p>
          <a:p>
            <a:endParaRPr lang="en-US" sz="2000" dirty="0" smtClean="0">
              <a:latin typeface="Adobe Devanagari" pitchFamily="18" charset="0"/>
              <a:cs typeface="Adobe Devanagari" pitchFamily="18" charset="0"/>
            </a:endParaRPr>
          </a:p>
          <a:p>
            <a:endParaRPr lang="en-US" sz="2000" dirty="0">
              <a:latin typeface="Adobe Devanagari" pitchFamily="18" charset="0"/>
              <a:cs typeface="Adobe Devanagari" pitchFamily="18" charset="0"/>
            </a:endParaRPr>
          </a:p>
          <a:p>
            <a:endParaRPr lang="en-US" sz="2000" dirty="0" smtClean="0">
              <a:latin typeface="Adobe Devanagari" pitchFamily="18" charset="0"/>
              <a:cs typeface="Adobe Devanagari" pitchFamily="18" charset="0"/>
            </a:endParaRPr>
          </a:p>
          <a:p>
            <a:pPr marL="0" indent="0">
              <a:buNone/>
            </a:pPr>
            <a:endParaRPr lang="en-US" sz="2000" dirty="0" smtClean="0">
              <a:latin typeface="Adobe Devanagari" pitchFamily="18" charset="0"/>
              <a:cs typeface="Adobe Devanagari" pitchFamily="18" charset="0"/>
            </a:endParaRPr>
          </a:p>
          <a:p>
            <a:endParaRPr lang="en-US" sz="2000" dirty="0">
              <a:latin typeface="Adobe Devanagari" pitchFamily="18" charset="0"/>
              <a:cs typeface="Adobe Devanagari" pitchFamily="18" charset="0"/>
            </a:endParaRPr>
          </a:p>
          <a:p>
            <a:endParaRPr lang="en-US" sz="2000" dirty="0" smtClean="0">
              <a:latin typeface="Adobe Devanagari" pitchFamily="18" charset="0"/>
              <a:cs typeface="Adobe Devanagari" pitchFamily="18" charset="0"/>
            </a:endParaRPr>
          </a:p>
          <a:p>
            <a:endParaRPr lang="en-US" sz="2000" dirty="0" smtClean="0">
              <a:latin typeface="Adobe Devanagari" pitchFamily="18" charset="0"/>
              <a:cs typeface="Adobe Devanagari" pitchFamily="18" charset="0"/>
            </a:endParaRPr>
          </a:p>
          <a:p>
            <a:r>
              <a:rPr lang="en-US" sz="2000" dirty="0" smtClean="0">
                <a:latin typeface="Adobe Devanagari" pitchFamily="18" charset="0"/>
                <a:cs typeface="Adobe Devanagari" pitchFamily="18" charset="0"/>
              </a:rPr>
              <a:t>Inserts </a:t>
            </a:r>
            <a:r>
              <a:rPr lang="en-US" sz="2000" dirty="0">
                <a:latin typeface="Adobe Devanagari" pitchFamily="18" charset="0"/>
                <a:cs typeface="Adobe Devanagari" pitchFamily="18" charset="0"/>
              </a:rPr>
              <a:t>9 </a:t>
            </a:r>
            <a:r>
              <a:rPr lang="en-US" sz="2000" b="1" dirty="0">
                <a:latin typeface="Adobe Devanagari" pitchFamily="18" charset="0"/>
                <a:cs typeface="Adobe Devanagari" pitchFamily="18" charset="0"/>
              </a:rPr>
              <a:t>Default Fields</a:t>
            </a:r>
          </a:p>
          <a:p>
            <a:pPr lvl="1"/>
            <a:r>
              <a:rPr lang="en-US" sz="2000" dirty="0" smtClean="0">
                <a:latin typeface="Adobe Devanagari" pitchFamily="18" charset="0"/>
                <a:cs typeface="Adobe Devanagari" pitchFamily="18" charset="0"/>
              </a:rPr>
              <a:t>Collection </a:t>
            </a:r>
            <a:r>
              <a:rPr lang="en-US" sz="2000" dirty="0">
                <a:latin typeface="Adobe Devanagari" pitchFamily="18" charset="0"/>
                <a:cs typeface="Adobe Devanagari" pitchFamily="18" charset="0"/>
              </a:rPr>
              <a:t>ID</a:t>
            </a:r>
          </a:p>
          <a:p>
            <a:pPr lvl="1"/>
            <a:r>
              <a:rPr lang="en-US" sz="2000" dirty="0" smtClean="0">
                <a:latin typeface="Adobe Devanagari" pitchFamily="18" charset="0"/>
                <a:cs typeface="Adobe Devanagari" pitchFamily="18" charset="0"/>
              </a:rPr>
              <a:t>Contact </a:t>
            </a:r>
            <a:r>
              <a:rPr lang="en-US" sz="2000" dirty="0">
                <a:latin typeface="Adobe Devanagari" pitchFamily="18" charset="0"/>
                <a:cs typeface="Adobe Devanagari" pitchFamily="18" charset="0"/>
              </a:rPr>
              <a:t>Information</a:t>
            </a:r>
          </a:p>
          <a:p>
            <a:pPr lvl="1"/>
            <a:r>
              <a:rPr lang="en-US" sz="2000" dirty="0" smtClean="0">
                <a:latin typeface="Adobe Devanagari" pitchFamily="18" charset="0"/>
                <a:cs typeface="Adobe Devanagari" pitchFamily="18" charset="0"/>
              </a:rPr>
              <a:t>Digital </a:t>
            </a:r>
            <a:r>
              <a:rPr lang="en-US" sz="2000" dirty="0">
                <a:latin typeface="Adobe Devanagari" pitchFamily="18" charset="0"/>
                <a:cs typeface="Adobe Devanagari" pitchFamily="18" charset="0"/>
              </a:rPr>
              <a:t>Collection</a:t>
            </a:r>
          </a:p>
          <a:p>
            <a:pPr lvl="1"/>
            <a:r>
              <a:rPr lang="en-US" sz="2000" dirty="0" smtClean="0">
                <a:latin typeface="Adobe Devanagari" pitchFamily="18" charset="0"/>
                <a:cs typeface="Adobe Devanagari" pitchFamily="18" charset="0"/>
              </a:rPr>
              <a:t>Format </a:t>
            </a:r>
            <a:r>
              <a:rPr lang="en-US" sz="2000" dirty="0">
                <a:latin typeface="Adobe Devanagari" pitchFamily="18" charset="0"/>
                <a:cs typeface="Adobe Devanagari" pitchFamily="18" charset="0"/>
              </a:rPr>
              <a:t>of Digital</a:t>
            </a:r>
          </a:p>
          <a:p>
            <a:pPr lvl="1"/>
            <a:r>
              <a:rPr lang="en-US" sz="2000" dirty="0" smtClean="0">
                <a:latin typeface="Adobe Devanagari" pitchFamily="18" charset="0"/>
                <a:cs typeface="Adobe Devanagari" pitchFamily="18" charset="0"/>
              </a:rPr>
              <a:t>Holding </a:t>
            </a:r>
            <a:r>
              <a:rPr lang="en-US" sz="2000" dirty="0">
                <a:latin typeface="Adobe Devanagari" pitchFamily="18" charset="0"/>
                <a:cs typeface="Adobe Devanagari" pitchFamily="18" charset="0"/>
              </a:rPr>
              <a:t>Institution</a:t>
            </a:r>
          </a:p>
          <a:p>
            <a:pPr lvl="1"/>
            <a:r>
              <a:rPr lang="en-US" sz="2000" dirty="0" smtClean="0">
                <a:latin typeface="Adobe Devanagari" pitchFamily="18" charset="0"/>
                <a:cs typeface="Adobe Devanagari" pitchFamily="18" charset="0"/>
              </a:rPr>
              <a:t>Library </a:t>
            </a:r>
            <a:r>
              <a:rPr lang="en-US" sz="2000" dirty="0">
                <a:latin typeface="Adobe Devanagari" pitchFamily="18" charset="0"/>
                <a:cs typeface="Adobe Devanagari" pitchFamily="18" charset="0"/>
              </a:rPr>
              <a:t>Council</a:t>
            </a:r>
          </a:p>
          <a:p>
            <a:pPr lvl="1"/>
            <a:r>
              <a:rPr lang="en-US" sz="2000" dirty="0" smtClean="0">
                <a:latin typeface="Adobe Devanagari" pitchFamily="18" charset="0"/>
                <a:cs typeface="Adobe Devanagari" pitchFamily="18" charset="0"/>
              </a:rPr>
              <a:t>Publisher </a:t>
            </a:r>
            <a:r>
              <a:rPr lang="en-US" sz="2000" dirty="0">
                <a:latin typeface="Adobe Devanagari" pitchFamily="18" charset="0"/>
                <a:cs typeface="Adobe Devanagari" pitchFamily="18" charset="0"/>
              </a:rPr>
              <a:t>of Digital</a:t>
            </a:r>
          </a:p>
          <a:p>
            <a:pPr lvl="1"/>
            <a:r>
              <a:rPr lang="en-US" sz="2000" dirty="0" smtClean="0">
                <a:latin typeface="Adobe Devanagari" pitchFamily="18" charset="0"/>
                <a:cs typeface="Adobe Devanagari" pitchFamily="18" charset="0"/>
              </a:rPr>
              <a:t>Rights</a:t>
            </a:r>
            <a:endParaRPr lang="en-US" sz="2000" dirty="0">
              <a:latin typeface="Adobe Devanagari" pitchFamily="18" charset="0"/>
              <a:cs typeface="Adobe Devanagari" pitchFamily="18" charset="0"/>
            </a:endParaRPr>
          </a:p>
          <a:p>
            <a:pPr lvl="1"/>
            <a:r>
              <a:rPr lang="en-US" sz="2000" dirty="0" smtClean="0">
                <a:latin typeface="Adobe Devanagari" pitchFamily="18" charset="0"/>
                <a:cs typeface="Adobe Devanagari" pitchFamily="18" charset="0"/>
              </a:rPr>
              <a:t>Technical </a:t>
            </a:r>
            <a:r>
              <a:rPr lang="en-US" sz="2000" dirty="0">
                <a:latin typeface="Adobe Devanagari" pitchFamily="18" charset="0"/>
                <a:cs typeface="Adobe Devanagari" pitchFamily="18" charset="0"/>
              </a:rPr>
              <a:t>Data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0" y="6096000"/>
            <a:ext cx="1340354" cy="780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932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35000"/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dirty="0" smtClean="0">
                <a:latin typeface="Adobe Devanagari" pitchFamily="18" charset="0"/>
                <a:cs typeface="Adobe Devanagari" pitchFamily="18" charset="0"/>
              </a:rPr>
              <a:t>Metadata Reference Guide</a:t>
            </a:r>
            <a:endParaRPr lang="en-US" dirty="0"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8763000" cy="3505200"/>
          </a:xfrm>
          <a:solidFill>
            <a:schemeClr val="bg1">
              <a:alpha val="50000"/>
            </a:schemeClr>
          </a:solidFill>
        </p:spPr>
        <p:txBody>
          <a:bodyPr>
            <a:noAutofit/>
          </a:bodyPr>
          <a:lstStyle/>
          <a:p>
            <a:pPr fontAlgn="ctr">
              <a:lnSpc>
                <a:spcPts val="2600"/>
              </a:lnSpc>
            </a:pPr>
            <a:r>
              <a:rPr lang="en-US" sz="2400" dirty="0" smtClean="0">
                <a:latin typeface="Adobe Devanagari" pitchFamily="18" charset="0"/>
                <a:cs typeface="Adobe Devanagari" pitchFamily="18" charset="0"/>
              </a:rPr>
              <a:t>Written with language for professionals, para-professionals, students, and volunteers.</a:t>
            </a:r>
          </a:p>
          <a:p>
            <a:pPr fontAlgn="ctr">
              <a:lnSpc>
                <a:spcPts val="2600"/>
              </a:lnSpc>
            </a:pPr>
            <a:r>
              <a:rPr lang="en-US" sz="2400" dirty="0" smtClean="0">
                <a:latin typeface="Adobe Devanagari" pitchFamily="18" charset="0"/>
                <a:cs typeface="Adobe Devanagari" pitchFamily="18" charset="0"/>
              </a:rPr>
              <a:t>Contains definitions, examples, and explanations for each field.</a:t>
            </a:r>
          </a:p>
          <a:p>
            <a:pPr fontAlgn="ctr">
              <a:lnSpc>
                <a:spcPts val="2600"/>
              </a:lnSpc>
            </a:pPr>
            <a:r>
              <a:rPr lang="en-US" sz="2400" dirty="0" smtClean="0">
                <a:latin typeface="Adobe Devanagari" pitchFamily="18" charset="0"/>
                <a:cs typeface="Adobe Devanagari" pitchFamily="18" charset="0"/>
              </a:rPr>
              <a:t>Links to resources.</a:t>
            </a:r>
          </a:p>
          <a:p>
            <a:pPr fontAlgn="ctr">
              <a:lnSpc>
                <a:spcPts val="2600"/>
              </a:lnSpc>
            </a:pPr>
            <a:endParaRPr lang="en-US" sz="2000" dirty="0" smtClean="0">
              <a:latin typeface="Adobe Devanagari" pitchFamily="18" charset="0"/>
              <a:cs typeface="Adobe Devanagari" pitchFamily="18" charset="0"/>
            </a:endParaRPr>
          </a:p>
          <a:p>
            <a:pPr fontAlgn="ctr">
              <a:lnSpc>
                <a:spcPts val="2600"/>
              </a:lnSpc>
            </a:pPr>
            <a:endParaRPr lang="en-US" sz="2000" dirty="0">
              <a:latin typeface="Adobe Devanagari" pitchFamily="18" charset="0"/>
              <a:cs typeface="Adobe Devanagari" pitchFamily="18" charset="0"/>
            </a:endParaRPr>
          </a:p>
          <a:p>
            <a:pPr marL="0" indent="0" algn="ctr" fontAlgn="ctr">
              <a:lnSpc>
                <a:spcPts val="2600"/>
              </a:lnSpc>
              <a:buNone/>
            </a:pPr>
            <a:r>
              <a:rPr lang="en-US" sz="4000" dirty="0" smtClean="0">
                <a:latin typeface="Adobe Devanagari" pitchFamily="18" charset="0"/>
                <a:cs typeface="Adobe Devanagari" pitchFamily="18" charset="0"/>
              </a:rPr>
              <a:t>https</a:t>
            </a:r>
            <a:r>
              <a:rPr lang="en-US" sz="4000" dirty="0">
                <a:latin typeface="Adobe Devanagari" pitchFamily="18" charset="0"/>
                <a:cs typeface="Adobe Devanagari" pitchFamily="18" charset="0"/>
              </a:rPr>
              <a:t>://goo.gl/yzVZys</a:t>
            </a:r>
          </a:p>
          <a:p>
            <a:pPr>
              <a:lnSpc>
                <a:spcPts val="2600"/>
              </a:lnSpc>
            </a:pPr>
            <a:endParaRPr lang="en-US" sz="2000" dirty="0">
              <a:latin typeface="Adobe Devanagari" pitchFamily="18" charset="0"/>
              <a:cs typeface="Adobe Devanagari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0" y="6096000"/>
            <a:ext cx="1340354" cy="780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350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14000" r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 smtClean="0">
                <a:latin typeface="Adobe Devanagari" pitchFamily="18" charset="0"/>
                <a:cs typeface="Adobe Devanagari" pitchFamily="18" charset="0"/>
              </a:rPr>
              <a:t>“Metadata Monday” Workshops</a:t>
            </a:r>
            <a:endParaRPr lang="en-US" dirty="0"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bg1">
              <a:alpha val="50000"/>
            </a:schemeClr>
          </a:solidFill>
        </p:spPr>
        <p:txBody>
          <a:bodyPr/>
          <a:lstStyle/>
          <a:p>
            <a:r>
              <a:rPr lang="en-US" dirty="0" smtClean="0">
                <a:latin typeface="Adobe Devanagari" pitchFamily="18" charset="0"/>
                <a:cs typeface="Adobe Devanagari" pitchFamily="18" charset="0"/>
              </a:rPr>
              <a:t>Practiced the workflow in analog format.</a:t>
            </a:r>
          </a:p>
          <a:p>
            <a:pPr marL="0" indent="0">
              <a:buNone/>
            </a:pPr>
            <a:endParaRPr lang="en-US" dirty="0" smtClean="0">
              <a:latin typeface="Adobe Devanagari" pitchFamily="18" charset="0"/>
              <a:cs typeface="Adobe Devanagari" pitchFamily="18" charset="0"/>
            </a:endParaRPr>
          </a:p>
          <a:p>
            <a:r>
              <a:rPr lang="en-US" dirty="0" smtClean="0">
                <a:latin typeface="Adobe Devanagari" pitchFamily="18" charset="0"/>
                <a:cs typeface="Adobe Devanagari" pitchFamily="18" charset="0"/>
              </a:rPr>
              <a:t>Created further documentation to support and expedite the workflow:</a:t>
            </a:r>
          </a:p>
          <a:p>
            <a:pPr lvl="1"/>
            <a:r>
              <a:rPr lang="en-US" dirty="0" smtClean="0">
                <a:latin typeface="Adobe Devanagari" pitchFamily="18" charset="0"/>
                <a:cs typeface="Adobe Devanagari" pitchFamily="18" charset="0"/>
              </a:rPr>
              <a:t>Big sign with filename standards.</a:t>
            </a:r>
          </a:p>
          <a:p>
            <a:pPr lvl="1"/>
            <a:r>
              <a:rPr lang="en-US" dirty="0" smtClean="0">
                <a:latin typeface="Adobe Devanagari" pitchFamily="18" charset="0"/>
                <a:cs typeface="Adobe Devanagari" pitchFamily="18" charset="0"/>
              </a:rPr>
              <a:t>Collection specific LCSH vocabulary list. </a:t>
            </a:r>
          </a:p>
          <a:p>
            <a:pPr lvl="1"/>
            <a:r>
              <a:rPr lang="en-US" dirty="0" smtClean="0">
                <a:latin typeface="Adobe Devanagari" pitchFamily="18" charset="0"/>
                <a:cs typeface="Adobe Devanagari" pitchFamily="18" charset="0"/>
              </a:rPr>
              <a:t>Print copy of NYH Topics.</a:t>
            </a:r>
          </a:p>
          <a:p>
            <a:endParaRPr lang="en-US" dirty="0" smtClean="0">
              <a:latin typeface="Adobe Devanagari" pitchFamily="18" charset="0"/>
              <a:cs typeface="Adobe Devanagari" pitchFamily="18" charset="0"/>
            </a:endParaRPr>
          </a:p>
          <a:p>
            <a:endParaRPr lang="en-US" dirty="0" smtClean="0">
              <a:latin typeface="Adobe Devanagari" pitchFamily="18" charset="0"/>
              <a:cs typeface="Adobe Devanagari" pitchFamily="18" charset="0"/>
            </a:endParaRPr>
          </a:p>
          <a:p>
            <a:endParaRPr lang="en-US" dirty="0">
              <a:latin typeface="Adobe Devanagari" pitchFamily="18" charset="0"/>
              <a:cs typeface="Adobe Devanagari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79392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1066800"/>
          </a:xfrm>
        </p:spPr>
        <p:txBody>
          <a:bodyPr>
            <a:noAutofit/>
          </a:bodyPr>
          <a:lstStyle/>
          <a:p>
            <a:r>
              <a:rPr lang="en-US" sz="8000" dirty="0" smtClean="0">
                <a:latin typeface="Adobe Devanagari" pitchFamily="18" charset="0"/>
                <a:cs typeface="Adobe Devanagari" pitchFamily="18" charset="0"/>
              </a:rPr>
              <a:t>Time to Practice!</a:t>
            </a:r>
            <a:endParaRPr lang="en-US" sz="8000" dirty="0">
              <a:latin typeface="Adobe Devanagari" pitchFamily="18" charset="0"/>
              <a:cs typeface="Adobe Devanagari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5743419"/>
            <a:ext cx="1914792" cy="1114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72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143000"/>
          </a:xfrm>
        </p:spPr>
        <p:txBody>
          <a:bodyPr>
            <a:noAutofit/>
          </a:bodyPr>
          <a:lstStyle/>
          <a:p>
            <a:r>
              <a:rPr lang="en-US" sz="7200" dirty="0" smtClean="0">
                <a:latin typeface="Adobe Devanagari" pitchFamily="18" charset="0"/>
                <a:cs typeface="Adobe Devanagari" pitchFamily="18" charset="0"/>
              </a:rPr>
              <a:t>Questions/ Comments</a:t>
            </a:r>
            <a:endParaRPr lang="en-US" sz="7200" dirty="0">
              <a:latin typeface="Adobe Devanagari" pitchFamily="18" charset="0"/>
              <a:cs typeface="Adobe Devanagari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1608" y="5750676"/>
            <a:ext cx="1914792" cy="1114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8745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dobe Devanagari" pitchFamily="18" charset="0"/>
                <a:cs typeface="Adobe Devanagari" pitchFamily="18" charset="0"/>
              </a:rPr>
              <a:t>Our Project</a:t>
            </a:r>
            <a:endParaRPr lang="en-US" dirty="0"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400"/>
          </a:xfrm>
          <a:solidFill>
            <a:schemeClr val="bg1">
              <a:alpha val="54000"/>
            </a:schemeClr>
          </a:solidFill>
        </p:spPr>
        <p:txBody>
          <a:bodyPr>
            <a:normAutofit/>
          </a:bodyPr>
          <a:lstStyle/>
          <a:p>
            <a:pPr fontAlgn="ctr"/>
            <a:r>
              <a:rPr lang="en-US" sz="2000" b="1" dirty="0">
                <a:latin typeface="Adobe Devanagari" pitchFamily="18" charset="0"/>
                <a:cs typeface="Adobe Devanagari" pitchFamily="18" charset="0"/>
              </a:rPr>
              <a:t>Project Title</a:t>
            </a:r>
            <a:r>
              <a:rPr lang="en-US" sz="2000" dirty="0">
                <a:latin typeface="Adobe Devanagari" pitchFamily="18" charset="0"/>
                <a:cs typeface="Adobe Devanagari" pitchFamily="18" charset="0"/>
              </a:rPr>
              <a:t>: </a:t>
            </a:r>
            <a:r>
              <a:rPr lang="en-US" sz="2000" i="1" dirty="0">
                <a:latin typeface="Adobe Devanagari" pitchFamily="18" charset="0"/>
                <a:cs typeface="Adobe Devanagari" pitchFamily="18" charset="0"/>
              </a:rPr>
              <a:t>Grass Roots Activism and the American Wilderness: Pioneers in the Twentieth Century Adirondack Park Conservation Movement.</a:t>
            </a:r>
            <a:endParaRPr lang="en-US" sz="2000" dirty="0">
              <a:latin typeface="Adobe Devanagari" pitchFamily="18" charset="0"/>
              <a:cs typeface="Adobe Devanagari" pitchFamily="18" charset="0"/>
            </a:endParaRPr>
          </a:p>
          <a:p>
            <a:pPr lvl="1" fontAlgn="ctr"/>
            <a:r>
              <a:rPr lang="en-US" sz="2000" dirty="0">
                <a:latin typeface="Adobe Devanagari" pitchFamily="18" charset="0"/>
                <a:cs typeface="Adobe Devanagari" pitchFamily="18" charset="0"/>
              </a:rPr>
              <a:t>CLIR Hidden Collections Cataloging grant awarded in 2013. </a:t>
            </a:r>
            <a:endParaRPr lang="en-US" sz="2000" dirty="0" smtClean="0">
              <a:latin typeface="Adobe Devanagari" pitchFamily="18" charset="0"/>
              <a:cs typeface="Adobe Devanagari" pitchFamily="18" charset="0"/>
            </a:endParaRPr>
          </a:p>
          <a:p>
            <a:pPr lvl="1" fontAlgn="ctr"/>
            <a:endParaRPr lang="en-US" sz="2000" dirty="0">
              <a:latin typeface="Adobe Devanagari" pitchFamily="18" charset="0"/>
              <a:cs typeface="Adobe Devanagari" pitchFamily="18" charset="0"/>
            </a:endParaRPr>
          </a:p>
          <a:p>
            <a:pPr fontAlgn="ctr"/>
            <a:r>
              <a:rPr lang="en-US" sz="2000" b="1" dirty="0">
                <a:latin typeface="Adobe Devanagari" pitchFamily="18" charset="0"/>
                <a:cs typeface="Adobe Devanagari" pitchFamily="18" charset="0"/>
              </a:rPr>
              <a:t>Project Scope</a:t>
            </a:r>
            <a:r>
              <a:rPr lang="en-US" sz="2000" dirty="0">
                <a:latin typeface="Adobe Devanagari" pitchFamily="18" charset="0"/>
                <a:cs typeface="Adobe Devanagari" pitchFamily="18" charset="0"/>
              </a:rPr>
              <a:t>: </a:t>
            </a:r>
          </a:p>
          <a:p>
            <a:pPr lvl="1" fontAlgn="ctr"/>
            <a:r>
              <a:rPr lang="en-US" sz="2000" dirty="0">
                <a:latin typeface="Adobe Devanagari" pitchFamily="18" charset="0"/>
                <a:cs typeface="Adobe Devanagari" pitchFamily="18" charset="0"/>
              </a:rPr>
              <a:t>The John S. </a:t>
            </a:r>
            <a:r>
              <a:rPr lang="en-US" sz="2000" dirty="0" smtClean="0">
                <a:latin typeface="Adobe Devanagari" pitchFamily="18" charset="0"/>
                <a:cs typeface="Adobe Devanagari" pitchFamily="18" charset="0"/>
              </a:rPr>
              <a:t>Apperson </a:t>
            </a:r>
            <a:r>
              <a:rPr lang="en-US" sz="2000" dirty="0">
                <a:latin typeface="Adobe Devanagari" pitchFamily="18" charset="0"/>
                <a:cs typeface="Adobe Devanagari" pitchFamily="18" charset="0"/>
              </a:rPr>
              <a:t>Jr</a:t>
            </a:r>
            <a:r>
              <a:rPr lang="en-US" sz="2000" dirty="0" smtClean="0">
                <a:latin typeface="Adobe Devanagari" pitchFamily="18" charset="0"/>
                <a:cs typeface="Adobe Devanagari" pitchFamily="18" charset="0"/>
              </a:rPr>
              <a:t>. </a:t>
            </a:r>
            <a:r>
              <a:rPr lang="en-US" sz="2000" dirty="0">
                <a:latin typeface="Adobe Devanagari" pitchFamily="18" charset="0"/>
                <a:cs typeface="Adobe Devanagari" pitchFamily="18" charset="0"/>
              </a:rPr>
              <a:t>papers (1878-1963) and the Paul Schaefer Collection   (1908-1997), </a:t>
            </a:r>
            <a:r>
              <a:rPr lang="en-US" sz="2000" dirty="0" smtClean="0">
                <a:latin typeface="Adobe Devanagari" pitchFamily="18" charset="0"/>
                <a:cs typeface="Adobe Devanagari" pitchFamily="18" charset="0"/>
              </a:rPr>
              <a:t>totaling </a:t>
            </a:r>
            <a:r>
              <a:rPr lang="en-US" sz="2000" dirty="0">
                <a:latin typeface="Adobe Devanagari" pitchFamily="18" charset="0"/>
                <a:cs typeface="Adobe Devanagari" pitchFamily="18" charset="0"/>
              </a:rPr>
              <a:t>210 cubic feet</a:t>
            </a:r>
            <a:r>
              <a:rPr lang="en-US" sz="2000" dirty="0" smtClean="0">
                <a:latin typeface="Adobe Devanagari" pitchFamily="18" charset="0"/>
                <a:cs typeface="Adobe Devanagari" pitchFamily="18" charset="0"/>
              </a:rPr>
              <a:t>.</a:t>
            </a:r>
            <a:endParaRPr lang="en-US" sz="1600" dirty="0" smtClean="0">
              <a:latin typeface="Adobe Devanagari" pitchFamily="18" charset="0"/>
              <a:cs typeface="Adobe Devanagari" pitchFamily="18" charset="0"/>
            </a:endParaRPr>
          </a:p>
          <a:p>
            <a:pPr lvl="1" fontAlgn="ctr"/>
            <a:endParaRPr lang="en-US" sz="2000" dirty="0" smtClean="0">
              <a:latin typeface="Adobe Devanagari" pitchFamily="18" charset="0"/>
              <a:cs typeface="Adobe Devanagari" pitchFamily="18" charset="0"/>
            </a:endParaRPr>
          </a:p>
          <a:p>
            <a:pPr fontAlgn="ctr"/>
            <a:r>
              <a:rPr lang="en-US" sz="2000" b="1" dirty="0" smtClean="0">
                <a:latin typeface="Adobe Devanagari" pitchFamily="18" charset="0"/>
                <a:cs typeface="Adobe Devanagari" pitchFamily="18" charset="0"/>
              </a:rPr>
              <a:t>Digitization Within the Project:</a:t>
            </a:r>
            <a:endParaRPr lang="en-US" sz="2000" b="1" dirty="0">
              <a:latin typeface="Adobe Devanagari" pitchFamily="18" charset="0"/>
              <a:cs typeface="Adobe Devanagari" pitchFamily="18" charset="0"/>
            </a:endParaRPr>
          </a:p>
          <a:p>
            <a:pPr lvl="1" fontAlgn="ctr"/>
            <a:r>
              <a:rPr lang="en-US" sz="2000" dirty="0">
                <a:latin typeface="Adobe Devanagari" pitchFamily="18" charset="0"/>
                <a:cs typeface="Adobe Devanagari" pitchFamily="18" charset="0"/>
              </a:rPr>
              <a:t>Selective </a:t>
            </a:r>
            <a:r>
              <a:rPr lang="en-US" sz="2000" dirty="0" smtClean="0">
                <a:latin typeface="Adobe Devanagari" pitchFamily="18" charset="0"/>
                <a:cs typeface="Adobe Devanagari" pitchFamily="18" charset="0"/>
              </a:rPr>
              <a:t>with a minimum of 500 objects.</a:t>
            </a:r>
          </a:p>
          <a:p>
            <a:pPr lvl="1" fontAlgn="ctr"/>
            <a:r>
              <a:rPr lang="en-US" sz="2000" dirty="0" smtClean="0">
                <a:latin typeface="Adobe Devanagari" pitchFamily="18" charset="0"/>
                <a:cs typeface="Adobe Devanagari" pitchFamily="18" charset="0"/>
              </a:rPr>
              <a:t>Showcased via scholarly website featuring undergraduate research.</a:t>
            </a:r>
          </a:p>
          <a:p>
            <a:pPr lvl="1" fontAlgn="ctr"/>
            <a:r>
              <a:rPr lang="en-US" sz="2000" dirty="0" smtClean="0">
                <a:latin typeface="Adobe Devanagari" pitchFamily="18" charset="0"/>
                <a:cs typeface="Adobe Devanagari" pitchFamily="18" charset="0"/>
              </a:rPr>
              <a:t>Disseminated via outside digital catalogs New York Heritage and DPLA.</a:t>
            </a:r>
            <a:endParaRPr lang="en-US" sz="2000" dirty="0">
              <a:latin typeface="Adobe Devanagari" pitchFamily="18" charset="0"/>
              <a:cs typeface="Adobe Devanagari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7446" y="6153993"/>
            <a:ext cx="1340354" cy="780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325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0000"/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19200"/>
          </a:xfrm>
        </p:spPr>
        <p:txBody>
          <a:bodyPr/>
          <a:lstStyle/>
          <a:p>
            <a:r>
              <a:rPr lang="en-US" dirty="0" smtClean="0">
                <a:latin typeface="Adobe Devanagari" pitchFamily="18" charset="0"/>
                <a:cs typeface="Adobe Devanagari" pitchFamily="18" charset="0"/>
              </a:rPr>
              <a:t>Metadata Development</a:t>
            </a:r>
            <a:endParaRPr lang="en-US" dirty="0"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3810000"/>
          </a:xfrm>
          <a:solidFill>
            <a:schemeClr val="bg1">
              <a:alpha val="50000"/>
            </a:schemeClr>
          </a:solidFill>
        </p:spPr>
        <p:txBody>
          <a:bodyPr>
            <a:noAutofit/>
          </a:bodyPr>
          <a:lstStyle/>
          <a:p>
            <a:pPr fontAlgn="ctr">
              <a:lnSpc>
                <a:spcPct val="150000"/>
              </a:lnSpc>
            </a:pPr>
            <a:r>
              <a:rPr lang="en-US" sz="2400" dirty="0" smtClean="0">
                <a:latin typeface="Adobe Devanagari" pitchFamily="18" charset="0"/>
                <a:cs typeface="Adobe Devanagari" pitchFamily="18" charset="0"/>
              </a:rPr>
              <a:t>Surveyed practices of successful, established institutions.</a:t>
            </a:r>
          </a:p>
          <a:p>
            <a:pPr fontAlgn="ctr">
              <a:lnSpc>
                <a:spcPct val="150000"/>
              </a:lnSpc>
            </a:pPr>
            <a:r>
              <a:rPr lang="en-US" sz="2400" dirty="0" smtClean="0">
                <a:latin typeface="Adobe Devanagari" pitchFamily="18" charset="0"/>
                <a:cs typeface="Adobe Devanagari" pitchFamily="18" charset="0"/>
              </a:rPr>
              <a:t>New York Heritage Metadata Dictionary and Best Practice.</a:t>
            </a:r>
          </a:p>
          <a:p>
            <a:pPr fontAlgn="ctr">
              <a:lnSpc>
                <a:spcPct val="150000"/>
              </a:lnSpc>
            </a:pPr>
            <a:r>
              <a:rPr lang="en-US" sz="2400" dirty="0" smtClean="0">
                <a:latin typeface="Adobe Devanagari" pitchFamily="18" charset="0"/>
                <a:cs typeface="Adobe Devanagari" pitchFamily="18" charset="0"/>
              </a:rPr>
              <a:t>Studied search capabilities of chosen digital catalogs.</a:t>
            </a:r>
          </a:p>
          <a:p>
            <a:pPr lvl="1" fontAlgn="ctr">
              <a:lnSpc>
                <a:spcPct val="150000"/>
              </a:lnSpc>
            </a:pPr>
            <a:r>
              <a:rPr lang="en-US" sz="2400" dirty="0" smtClean="0">
                <a:latin typeface="Adobe Devanagari" pitchFamily="18" charset="0"/>
                <a:cs typeface="Adobe Devanagari" pitchFamily="18" charset="0"/>
              </a:rPr>
              <a:t>DPLA: Controlled vocabulary terms become disarticulated, only Title and Description fields are full-text searchable.</a:t>
            </a:r>
          </a:p>
          <a:p>
            <a:pPr fontAlgn="ctr">
              <a:lnSpc>
                <a:spcPct val="150000"/>
              </a:lnSpc>
            </a:pPr>
            <a:endParaRPr lang="en-US" sz="2400" dirty="0" smtClean="0">
              <a:latin typeface="Adobe Devanagari" pitchFamily="18" charset="0"/>
              <a:cs typeface="Adobe Devanagari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0" y="6096000"/>
            <a:ext cx="1340354" cy="780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528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0000"/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52400"/>
            <a:ext cx="8229600" cy="1295400"/>
          </a:xfrm>
        </p:spPr>
        <p:txBody>
          <a:bodyPr/>
          <a:lstStyle/>
          <a:p>
            <a:r>
              <a:rPr lang="en-US" dirty="0" smtClean="0">
                <a:latin typeface="Adobe Devanagari" pitchFamily="18" charset="0"/>
                <a:cs typeface="Adobe Devanagari" pitchFamily="18" charset="0"/>
              </a:rPr>
              <a:t>Our Final Metadata Fields</a:t>
            </a:r>
            <a:endParaRPr lang="en-US" dirty="0"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267200"/>
          </a:xfrm>
          <a:solidFill>
            <a:schemeClr val="bg1">
              <a:alpha val="50000"/>
            </a:schemeClr>
          </a:solidFill>
        </p:spPr>
        <p:txBody>
          <a:bodyPr numCol="2"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000" dirty="0">
                <a:latin typeface="Adobe Devanagari" pitchFamily="18" charset="0"/>
                <a:cs typeface="Adobe Devanagari" pitchFamily="18" charset="0"/>
              </a:rPr>
              <a:t>Collection ID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>
                <a:latin typeface="Adobe Devanagari" pitchFamily="18" charset="0"/>
                <a:cs typeface="Adobe Devanagari" pitchFamily="18" charset="0"/>
              </a:rPr>
              <a:t>Contact Information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>
                <a:latin typeface="Adobe Devanagari" pitchFamily="18" charset="0"/>
                <a:cs typeface="Adobe Devanagari" pitchFamily="18" charset="0"/>
              </a:rPr>
              <a:t>Creator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>
                <a:latin typeface="Adobe Devanagari" pitchFamily="18" charset="0"/>
                <a:cs typeface="Adobe Devanagari" pitchFamily="18" charset="0"/>
              </a:rPr>
              <a:t>Date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>
                <a:latin typeface="Adobe Devanagari" pitchFamily="18" charset="0"/>
                <a:cs typeface="Adobe Devanagari" pitchFamily="18" charset="0"/>
              </a:rPr>
              <a:t>Date of Digital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>
                <a:latin typeface="Adobe Devanagari" pitchFamily="18" charset="0"/>
                <a:cs typeface="Adobe Devanagari" pitchFamily="18" charset="0"/>
              </a:rPr>
              <a:t>Description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>
                <a:latin typeface="Adobe Devanagari" pitchFamily="18" charset="0"/>
                <a:cs typeface="Adobe Devanagari" pitchFamily="18" charset="0"/>
              </a:rPr>
              <a:t>Digital Collection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>
                <a:latin typeface="Adobe Devanagari" pitchFamily="18" charset="0"/>
                <a:cs typeface="Adobe Devanagari" pitchFamily="18" charset="0"/>
              </a:rPr>
              <a:t>Filename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>
                <a:latin typeface="Adobe Devanagari" pitchFamily="18" charset="0"/>
                <a:cs typeface="Adobe Devanagari" pitchFamily="18" charset="0"/>
              </a:rPr>
              <a:t>Format of Digital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>
                <a:latin typeface="Adobe Devanagari" pitchFamily="18" charset="0"/>
                <a:cs typeface="Adobe Devanagari" pitchFamily="18" charset="0"/>
              </a:rPr>
              <a:t>Holding Institution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>
                <a:latin typeface="Adobe Devanagari" pitchFamily="18" charset="0"/>
                <a:cs typeface="Adobe Devanagari" pitchFamily="18" charset="0"/>
              </a:rPr>
              <a:t>LCSH </a:t>
            </a:r>
            <a:r>
              <a:rPr lang="en-US" sz="2000" dirty="0" smtClean="0">
                <a:latin typeface="Adobe Devanagari" pitchFamily="18" charset="0"/>
                <a:cs typeface="Adobe Devanagari" pitchFamily="18" charset="0"/>
              </a:rPr>
              <a:t>Subjects</a:t>
            </a:r>
            <a:endParaRPr lang="en-US" sz="2000" dirty="0">
              <a:latin typeface="Adobe Devanagari" pitchFamily="18" charset="0"/>
              <a:cs typeface="Adobe Devanagari" pitchFamily="18" charset="0"/>
            </a:endParaRPr>
          </a:p>
          <a:p>
            <a:pPr marL="457200" indent="-457200">
              <a:buFont typeface="+mj-lt"/>
              <a:buAutoNum type="arabicPeriod"/>
            </a:pPr>
            <a:endParaRPr lang="en-US" sz="2000" dirty="0">
              <a:latin typeface="Adobe Devanagari" pitchFamily="18" charset="0"/>
              <a:cs typeface="Adobe Devanagari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>
                <a:latin typeface="Adobe Devanagari" pitchFamily="18" charset="0"/>
                <a:cs typeface="Adobe Devanagari" pitchFamily="18" charset="0"/>
              </a:rPr>
              <a:t>Library Council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>
                <a:latin typeface="Adobe Devanagari" pitchFamily="18" charset="0"/>
                <a:cs typeface="Adobe Devanagari" pitchFamily="18" charset="0"/>
              </a:rPr>
              <a:t>Local Location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>
                <a:latin typeface="Adobe Devanagari" pitchFamily="18" charset="0"/>
                <a:cs typeface="Adobe Devanagari" pitchFamily="18" charset="0"/>
              </a:rPr>
              <a:t>Location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>
                <a:latin typeface="Adobe Devanagari" pitchFamily="18" charset="0"/>
                <a:cs typeface="Adobe Devanagari" pitchFamily="18" charset="0"/>
              </a:rPr>
              <a:t>New York Heritage Topics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>
                <a:latin typeface="Adobe Devanagari" pitchFamily="18" charset="0"/>
                <a:cs typeface="Adobe Devanagari" pitchFamily="18" charset="0"/>
              </a:rPr>
              <a:t>Physical Description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>
                <a:latin typeface="Adobe Devanagari" pitchFamily="18" charset="0"/>
                <a:cs typeface="Adobe Devanagari" pitchFamily="18" charset="0"/>
              </a:rPr>
              <a:t>Physical Format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>
                <a:latin typeface="Adobe Devanagari" pitchFamily="18" charset="0"/>
                <a:cs typeface="Adobe Devanagari" pitchFamily="18" charset="0"/>
              </a:rPr>
              <a:t>Publisher of Digital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>
                <a:latin typeface="Adobe Devanagari" pitchFamily="18" charset="0"/>
                <a:cs typeface="Adobe Devanagari" pitchFamily="18" charset="0"/>
              </a:rPr>
              <a:t>Rights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>
                <a:latin typeface="Adobe Devanagari" pitchFamily="18" charset="0"/>
                <a:cs typeface="Adobe Devanagari" pitchFamily="18" charset="0"/>
              </a:rPr>
              <a:t>Technical Data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>
                <a:latin typeface="Adobe Devanagari" pitchFamily="18" charset="0"/>
                <a:cs typeface="Adobe Devanagari" pitchFamily="18" charset="0"/>
              </a:rPr>
              <a:t>Title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>
                <a:latin typeface="Adobe Devanagari" pitchFamily="18" charset="0"/>
                <a:cs typeface="Adobe Devanagari" pitchFamily="18" charset="0"/>
              </a:rPr>
              <a:t>Type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0" y="6077793"/>
            <a:ext cx="1340354" cy="780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94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1823" y="6096000"/>
            <a:ext cx="1340354" cy="78020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262062"/>
            <a:ext cx="3124200" cy="312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154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9764" y="2057400"/>
            <a:ext cx="4762500" cy="35718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1823" y="6096000"/>
            <a:ext cx="1340354" cy="78020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262062"/>
            <a:ext cx="3124200" cy="312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441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/>
          <a:lstStyle/>
          <a:p>
            <a:r>
              <a:rPr lang="en-US" dirty="0" smtClean="0">
                <a:latin typeface="Adobe Devanagari" pitchFamily="18" charset="0"/>
                <a:cs typeface="Adobe Devanagari" pitchFamily="18" charset="0"/>
              </a:rPr>
              <a:t>Divide and Conquer: Step 1</a:t>
            </a:r>
            <a:endParaRPr lang="en-US" dirty="0"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8752" y="914400"/>
            <a:ext cx="8852848" cy="5553496"/>
          </a:xfrm>
          <a:solidFill>
            <a:schemeClr val="bg1">
              <a:alpha val="50000"/>
            </a:schemeClr>
          </a:solidFill>
        </p:spPr>
        <p:txBody>
          <a:bodyPr numCol="2">
            <a:noAutofit/>
          </a:bodyPr>
          <a:lstStyle/>
          <a:p>
            <a:r>
              <a:rPr lang="en-US" sz="2000" b="1" dirty="0" smtClean="0">
                <a:latin typeface="Adobe Devanagari" pitchFamily="18" charset="0"/>
                <a:cs typeface="Adobe Devanagari" pitchFamily="18" charset="0"/>
              </a:rPr>
              <a:t>Default</a:t>
            </a:r>
            <a:r>
              <a:rPr lang="en-US" sz="2000" dirty="0" smtClean="0">
                <a:latin typeface="Adobe Devanagari" pitchFamily="18" charset="0"/>
                <a:cs typeface="Adobe Devanagari" pitchFamily="18" charset="0"/>
              </a:rPr>
              <a:t>: </a:t>
            </a:r>
          </a:p>
          <a:p>
            <a:pPr lvl="1"/>
            <a:r>
              <a:rPr lang="en-US" sz="2000" dirty="0" smtClean="0">
                <a:latin typeface="Adobe Devanagari" pitchFamily="18" charset="0"/>
                <a:cs typeface="Adobe Devanagari" pitchFamily="18" charset="0"/>
              </a:rPr>
              <a:t>Collection </a:t>
            </a:r>
            <a:r>
              <a:rPr lang="en-US" sz="2000" dirty="0">
                <a:latin typeface="Adobe Devanagari" pitchFamily="18" charset="0"/>
                <a:cs typeface="Adobe Devanagari" pitchFamily="18" charset="0"/>
              </a:rPr>
              <a:t>ID</a:t>
            </a:r>
          </a:p>
          <a:p>
            <a:pPr lvl="1"/>
            <a:r>
              <a:rPr lang="en-US" sz="2000" dirty="0" smtClean="0">
                <a:latin typeface="Adobe Devanagari" pitchFamily="18" charset="0"/>
                <a:cs typeface="Adobe Devanagari" pitchFamily="18" charset="0"/>
              </a:rPr>
              <a:t>Contact </a:t>
            </a:r>
            <a:r>
              <a:rPr lang="en-US" sz="2000" dirty="0">
                <a:latin typeface="Adobe Devanagari" pitchFamily="18" charset="0"/>
                <a:cs typeface="Adobe Devanagari" pitchFamily="18" charset="0"/>
              </a:rPr>
              <a:t>Information</a:t>
            </a:r>
          </a:p>
          <a:p>
            <a:pPr lvl="1"/>
            <a:r>
              <a:rPr lang="en-US" sz="2000" dirty="0" smtClean="0">
                <a:latin typeface="Adobe Devanagari" pitchFamily="18" charset="0"/>
                <a:cs typeface="Adobe Devanagari" pitchFamily="18" charset="0"/>
              </a:rPr>
              <a:t>Digital </a:t>
            </a:r>
            <a:r>
              <a:rPr lang="en-US" sz="2000" dirty="0">
                <a:latin typeface="Adobe Devanagari" pitchFamily="18" charset="0"/>
                <a:cs typeface="Adobe Devanagari" pitchFamily="18" charset="0"/>
              </a:rPr>
              <a:t>Collection</a:t>
            </a:r>
          </a:p>
          <a:p>
            <a:pPr lvl="1"/>
            <a:r>
              <a:rPr lang="en-US" sz="2000" dirty="0" smtClean="0">
                <a:latin typeface="Adobe Devanagari" pitchFamily="18" charset="0"/>
                <a:cs typeface="Adobe Devanagari" pitchFamily="18" charset="0"/>
              </a:rPr>
              <a:t>Format </a:t>
            </a:r>
            <a:r>
              <a:rPr lang="en-US" sz="2000" dirty="0">
                <a:latin typeface="Adobe Devanagari" pitchFamily="18" charset="0"/>
                <a:cs typeface="Adobe Devanagari" pitchFamily="18" charset="0"/>
              </a:rPr>
              <a:t>of Digital</a:t>
            </a:r>
          </a:p>
          <a:p>
            <a:pPr lvl="1"/>
            <a:r>
              <a:rPr lang="en-US" sz="2000" dirty="0" smtClean="0">
                <a:latin typeface="Adobe Devanagari" pitchFamily="18" charset="0"/>
                <a:cs typeface="Adobe Devanagari" pitchFamily="18" charset="0"/>
              </a:rPr>
              <a:t>Holding </a:t>
            </a:r>
            <a:r>
              <a:rPr lang="en-US" sz="2000" dirty="0">
                <a:latin typeface="Adobe Devanagari" pitchFamily="18" charset="0"/>
                <a:cs typeface="Adobe Devanagari" pitchFamily="18" charset="0"/>
              </a:rPr>
              <a:t>Institution</a:t>
            </a:r>
          </a:p>
          <a:p>
            <a:pPr lvl="1"/>
            <a:r>
              <a:rPr lang="en-US" sz="2000" dirty="0" smtClean="0">
                <a:latin typeface="Adobe Devanagari" pitchFamily="18" charset="0"/>
                <a:cs typeface="Adobe Devanagari" pitchFamily="18" charset="0"/>
              </a:rPr>
              <a:t>Library </a:t>
            </a:r>
            <a:r>
              <a:rPr lang="en-US" sz="2000" dirty="0">
                <a:latin typeface="Adobe Devanagari" pitchFamily="18" charset="0"/>
                <a:cs typeface="Adobe Devanagari" pitchFamily="18" charset="0"/>
              </a:rPr>
              <a:t>Council</a:t>
            </a:r>
          </a:p>
          <a:p>
            <a:pPr lvl="1"/>
            <a:r>
              <a:rPr lang="en-US" sz="2000" dirty="0" smtClean="0">
                <a:latin typeface="Adobe Devanagari" pitchFamily="18" charset="0"/>
                <a:cs typeface="Adobe Devanagari" pitchFamily="18" charset="0"/>
              </a:rPr>
              <a:t>Publisher </a:t>
            </a:r>
            <a:r>
              <a:rPr lang="en-US" sz="2000" dirty="0">
                <a:latin typeface="Adobe Devanagari" pitchFamily="18" charset="0"/>
                <a:cs typeface="Adobe Devanagari" pitchFamily="18" charset="0"/>
              </a:rPr>
              <a:t>of Digital</a:t>
            </a:r>
          </a:p>
          <a:p>
            <a:pPr lvl="1"/>
            <a:r>
              <a:rPr lang="en-US" sz="2000" dirty="0" smtClean="0">
                <a:latin typeface="Adobe Devanagari" pitchFamily="18" charset="0"/>
                <a:cs typeface="Adobe Devanagari" pitchFamily="18" charset="0"/>
              </a:rPr>
              <a:t>Rights</a:t>
            </a:r>
            <a:endParaRPr lang="en-US" sz="2000" dirty="0">
              <a:latin typeface="Adobe Devanagari" pitchFamily="18" charset="0"/>
              <a:cs typeface="Adobe Devanagari" pitchFamily="18" charset="0"/>
            </a:endParaRPr>
          </a:p>
          <a:p>
            <a:pPr lvl="1"/>
            <a:r>
              <a:rPr lang="en-US" sz="2000" dirty="0" smtClean="0">
                <a:latin typeface="Adobe Devanagari" pitchFamily="18" charset="0"/>
                <a:cs typeface="Adobe Devanagari" pitchFamily="18" charset="0"/>
              </a:rPr>
              <a:t>Technical Data</a:t>
            </a:r>
          </a:p>
          <a:p>
            <a:pPr lvl="1"/>
            <a:endParaRPr lang="en-US" sz="2000" dirty="0" smtClean="0">
              <a:latin typeface="Adobe Devanagari" pitchFamily="18" charset="0"/>
              <a:cs typeface="Adobe Devanagari" pitchFamily="18" charset="0"/>
            </a:endParaRPr>
          </a:p>
          <a:p>
            <a:pPr lvl="1"/>
            <a:endParaRPr lang="en-US" sz="2000" dirty="0" smtClean="0">
              <a:latin typeface="Adobe Devanagari" pitchFamily="18" charset="0"/>
              <a:cs typeface="Adobe Devanagari" pitchFamily="18" charset="0"/>
            </a:endParaRPr>
          </a:p>
          <a:p>
            <a:pPr marL="457200" lvl="1" indent="0">
              <a:buNone/>
            </a:pPr>
            <a:endParaRPr lang="en-US" sz="2000" dirty="0" smtClean="0">
              <a:latin typeface="Adobe Devanagari" pitchFamily="18" charset="0"/>
              <a:cs typeface="Adobe Devanagari" pitchFamily="18" charset="0"/>
            </a:endParaRPr>
          </a:p>
          <a:p>
            <a:pPr lvl="1"/>
            <a:endParaRPr lang="en-US" sz="2000" dirty="0">
              <a:latin typeface="Adobe Devanagari" pitchFamily="18" charset="0"/>
              <a:cs typeface="Adobe Devanagari" pitchFamily="18" charset="0"/>
            </a:endParaRPr>
          </a:p>
          <a:p>
            <a:pPr lvl="1"/>
            <a:endParaRPr lang="en-US" sz="2000" dirty="0" smtClean="0">
              <a:latin typeface="Adobe Devanagari" pitchFamily="18" charset="0"/>
              <a:cs typeface="Adobe Devanagari" pitchFamily="18" charset="0"/>
            </a:endParaRPr>
          </a:p>
          <a:p>
            <a:pPr lvl="1"/>
            <a:endParaRPr lang="en-US" sz="2000" dirty="0">
              <a:latin typeface="Adobe Devanagari" pitchFamily="18" charset="0"/>
              <a:cs typeface="Adobe Devanagari" pitchFamily="18" charset="0"/>
            </a:endParaRPr>
          </a:p>
          <a:p>
            <a:pPr lvl="1"/>
            <a:endParaRPr lang="en-US" sz="2000" dirty="0">
              <a:latin typeface="Adobe Devanagari" pitchFamily="18" charset="0"/>
              <a:cs typeface="Adobe Devanagari" pitchFamily="18" charset="0"/>
            </a:endParaRPr>
          </a:p>
          <a:p>
            <a:pPr marL="465138" indent="-349250"/>
            <a:r>
              <a:rPr lang="en-US" sz="2000" b="1" dirty="0" smtClean="0">
                <a:latin typeface="Adobe Devanagari" pitchFamily="18" charset="0"/>
                <a:cs typeface="Adobe Devanagari" pitchFamily="18" charset="0"/>
              </a:rPr>
              <a:t>Discrete</a:t>
            </a:r>
            <a:r>
              <a:rPr lang="en-US" sz="2000" dirty="0" smtClean="0">
                <a:latin typeface="Adobe Devanagari" pitchFamily="18" charset="0"/>
                <a:cs typeface="Adobe Devanagari" pitchFamily="18" charset="0"/>
              </a:rPr>
              <a:t>:</a:t>
            </a:r>
          </a:p>
          <a:p>
            <a:pPr marL="909638" lvl="1"/>
            <a:r>
              <a:rPr lang="en-US" sz="2000" dirty="0" smtClean="0">
                <a:latin typeface="Adobe Devanagari" pitchFamily="18" charset="0"/>
                <a:cs typeface="Adobe Devanagari" pitchFamily="18" charset="0"/>
              </a:rPr>
              <a:t>Date</a:t>
            </a:r>
          </a:p>
          <a:p>
            <a:pPr marL="909638" lvl="1"/>
            <a:r>
              <a:rPr lang="en-US" sz="2000" dirty="0" smtClean="0">
                <a:latin typeface="Adobe Devanagari" pitchFamily="18" charset="0"/>
                <a:cs typeface="Adobe Devanagari" pitchFamily="18" charset="0"/>
              </a:rPr>
              <a:t>Date of Digital</a:t>
            </a:r>
          </a:p>
          <a:p>
            <a:pPr marL="909638" lvl="1"/>
            <a:r>
              <a:rPr lang="en-US" sz="2000" dirty="0" smtClean="0">
                <a:latin typeface="Adobe Devanagari" pitchFamily="18" charset="0"/>
                <a:cs typeface="Adobe Devanagari" pitchFamily="18" charset="0"/>
              </a:rPr>
              <a:t>Description</a:t>
            </a:r>
          </a:p>
          <a:p>
            <a:pPr marL="909638" lvl="1"/>
            <a:r>
              <a:rPr lang="en-US" sz="2000" dirty="0" smtClean="0">
                <a:latin typeface="Adobe Devanagari" pitchFamily="18" charset="0"/>
                <a:cs typeface="Adobe Devanagari" pitchFamily="18" charset="0"/>
              </a:rPr>
              <a:t>Filename</a:t>
            </a:r>
          </a:p>
          <a:p>
            <a:pPr marL="909638" lvl="1"/>
            <a:r>
              <a:rPr lang="en-US" sz="2000" dirty="0" smtClean="0">
                <a:latin typeface="Adobe Devanagari" pitchFamily="18" charset="0"/>
                <a:cs typeface="Adobe Devanagari" pitchFamily="18" charset="0"/>
              </a:rPr>
              <a:t>LCSH Subjects</a:t>
            </a:r>
          </a:p>
          <a:p>
            <a:pPr marL="909638" lvl="1"/>
            <a:r>
              <a:rPr lang="en-US" sz="2000" dirty="0" smtClean="0">
                <a:latin typeface="Adobe Devanagari" pitchFamily="18" charset="0"/>
                <a:cs typeface="Adobe Devanagari" pitchFamily="18" charset="0"/>
              </a:rPr>
              <a:t>Local Location</a:t>
            </a:r>
          </a:p>
          <a:p>
            <a:pPr marL="909638" lvl="1"/>
            <a:r>
              <a:rPr lang="en-US" sz="2000" dirty="0" smtClean="0">
                <a:latin typeface="Adobe Devanagari" pitchFamily="18" charset="0"/>
                <a:cs typeface="Adobe Devanagari" pitchFamily="18" charset="0"/>
              </a:rPr>
              <a:t>Location</a:t>
            </a:r>
          </a:p>
          <a:p>
            <a:pPr marL="909638" lvl="1"/>
            <a:r>
              <a:rPr lang="en-US" sz="2000" dirty="0" smtClean="0">
                <a:latin typeface="Adobe Devanagari" pitchFamily="18" charset="0"/>
                <a:cs typeface="Adobe Devanagari" pitchFamily="18" charset="0"/>
              </a:rPr>
              <a:t>New York Heritage Topics</a:t>
            </a:r>
          </a:p>
          <a:p>
            <a:pPr marL="909638" lvl="1"/>
            <a:r>
              <a:rPr lang="en-US" sz="2000" dirty="0" smtClean="0">
                <a:latin typeface="Adobe Devanagari" pitchFamily="18" charset="0"/>
                <a:cs typeface="Adobe Devanagari" pitchFamily="18" charset="0"/>
              </a:rPr>
              <a:t>Physical Description</a:t>
            </a:r>
          </a:p>
          <a:p>
            <a:pPr marL="909638" lvl="1"/>
            <a:r>
              <a:rPr lang="en-US" sz="2000" dirty="0" smtClean="0">
                <a:latin typeface="Adobe Devanagari" pitchFamily="18" charset="0"/>
                <a:cs typeface="Adobe Devanagari" pitchFamily="18" charset="0"/>
              </a:rPr>
              <a:t>Physical Format</a:t>
            </a:r>
          </a:p>
          <a:p>
            <a:pPr marL="909638" lvl="1"/>
            <a:r>
              <a:rPr lang="en-US" sz="2000" dirty="0" smtClean="0">
                <a:latin typeface="Adobe Devanagari" pitchFamily="18" charset="0"/>
                <a:cs typeface="Adobe Devanagari" pitchFamily="18" charset="0"/>
              </a:rPr>
              <a:t>Creator</a:t>
            </a:r>
          </a:p>
          <a:p>
            <a:pPr marL="909638" lvl="1"/>
            <a:r>
              <a:rPr lang="en-US" sz="2000" dirty="0" smtClean="0">
                <a:latin typeface="Adobe Devanagari" pitchFamily="18" charset="0"/>
                <a:cs typeface="Adobe Devanagari" pitchFamily="18" charset="0"/>
              </a:rPr>
              <a:t>Title</a:t>
            </a:r>
          </a:p>
          <a:p>
            <a:pPr marL="909638" lvl="1"/>
            <a:r>
              <a:rPr lang="en-US" sz="2000" dirty="0" smtClean="0">
                <a:latin typeface="Adobe Devanagari" pitchFamily="18" charset="0"/>
                <a:cs typeface="Adobe Devanagari" pitchFamily="18" charset="0"/>
              </a:rPr>
              <a:t>Type</a:t>
            </a:r>
          </a:p>
          <a:p>
            <a:pPr marL="285750" indent="-285750"/>
            <a:endParaRPr lang="en-US" sz="2000" dirty="0" smtClean="0">
              <a:latin typeface="Adobe Devanagari" pitchFamily="18" charset="0"/>
              <a:cs typeface="Adobe Devanagari" pitchFamily="18" charset="0"/>
            </a:endParaRPr>
          </a:p>
          <a:p>
            <a:pPr lvl="1"/>
            <a:endParaRPr lang="en-US" sz="2000" dirty="0">
              <a:latin typeface="Adobe Devanagari" pitchFamily="18" charset="0"/>
              <a:cs typeface="Adobe Devanagari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0577" y="6077793"/>
            <a:ext cx="1340354" cy="780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676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0000"/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039"/>
            <a:ext cx="8229600" cy="1143000"/>
          </a:xfrm>
        </p:spPr>
        <p:txBody>
          <a:bodyPr/>
          <a:lstStyle/>
          <a:p>
            <a:r>
              <a:rPr lang="en-US" dirty="0" smtClean="0">
                <a:latin typeface="Adobe Devanagari" pitchFamily="18" charset="0"/>
                <a:cs typeface="Adobe Devanagari" pitchFamily="18" charset="0"/>
              </a:rPr>
              <a:t>Divide and Conquer: Step 2</a:t>
            </a:r>
            <a:endParaRPr lang="en-US" dirty="0"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447800"/>
            <a:ext cx="7391400" cy="4495800"/>
          </a:xfrm>
          <a:solidFill>
            <a:schemeClr val="bg1">
              <a:alpha val="50000"/>
            </a:schemeClr>
          </a:solidFill>
        </p:spPr>
        <p:txBody>
          <a:bodyPr numCol="2">
            <a:noAutofit/>
          </a:bodyPr>
          <a:lstStyle/>
          <a:p>
            <a:pPr fontAlgn="ctr">
              <a:lnSpc>
                <a:spcPts val="2400"/>
              </a:lnSpc>
            </a:pPr>
            <a:endParaRPr lang="en-US" sz="2000" dirty="0">
              <a:latin typeface="Adobe Devanagari" pitchFamily="18" charset="0"/>
              <a:cs typeface="Adobe Devanagari" pitchFamily="18" charset="0"/>
            </a:endParaRPr>
          </a:p>
          <a:p>
            <a:r>
              <a:rPr lang="en-US" sz="2000" dirty="0" smtClean="0">
                <a:latin typeface="Adobe Devanagari" pitchFamily="18" charset="0"/>
                <a:cs typeface="Adobe Devanagari" pitchFamily="18" charset="0"/>
              </a:rPr>
              <a:t>Low: </a:t>
            </a:r>
          </a:p>
          <a:p>
            <a:pPr lvl="1"/>
            <a:r>
              <a:rPr lang="en-US" sz="2000" dirty="0" smtClean="0">
                <a:latin typeface="Adobe Devanagari" pitchFamily="18" charset="0"/>
                <a:cs typeface="Adobe Devanagari" pitchFamily="18" charset="0"/>
              </a:rPr>
              <a:t>Date </a:t>
            </a:r>
            <a:r>
              <a:rPr lang="en-US" sz="2000" dirty="0">
                <a:latin typeface="Adobe Devanagari" pitchFamily="18" charset="0"/>
                <a:cs typeface="Adobe Devanagari" pitchFamily="18" charset="0"/>
              </a:rPr>
              <a:t>of Digital</a:t>
            </a:r>
          </a:p>
          <a:p>
            <a:pPr lvl="1"/>
            <a:r>
              <a:rPr lang="en-US" sz="2000" dirty="0">
                <a:latin typeface="Adobe Devanagari" pitchFamily="18" charset="0"/>
                <a:cs typeface="Adobe Devanagari" pitchFamily="18" charset="0"/>
              </a:rPr>
              <a:t>Filename</a:t>
            </a:r>
          </a:p>
          <a:p>
            <a:pPr lvl="1"/>
            <a:r>
              <a:rPr lang="en-US" sz="2000" dirty="0">
                <a:latin typeface="Adobe Devanagari" pitchFamily="18" charset="0"/>
                <a:cs typeface="Adobe Devanagari" pitchFamily="18" charset="0"/>
              </a:rPr>
              <a:t>Local Location</a:t>
            </a:r>
          </a:p>
          <a:p>
            <a:pPr lvl="1"/>
            <a:r>
              <a:rPr lang="en-US" sz="2000" dirty="0">
                <a:latin typeface="Adobe Devanagari" pitchFamily="18" charset="0"/>
                <a:cs typeface="Adobe Devanagari" pitchFamily="18" charset="0"/>
              </a:rPr>
              <a:t>Physical Format</a:t>
            </a:r>
          </a:p>
          <a:p>
            <a:pPr lvl="1"/>
            <a:r>
              <a:rPr lang="en-US" sz="2000" dirty="0">
                <a:latin typeface="Adobe Devanagari" pitchFamily="18" charset="0"/>
                <a:cs typeface="Adobe Devanagari" pitchFamily="18" charset="0"/>
              </a:rPr>
              <a:t>Type</a:t>
            </a:r>
          </a:p>
          <a:p>
            <a:pPr fontAlgn="ctr">
              <a:lnSpc>
                <a:spcPts val="2400"/>
              </a:lnSpc>
            </a:pPr>
            <a:endParaRPr lang="en-US" sz="2000" dirty="0" smtClean="0">
              <a:latin typeface="Adobe Devanagari" pitchFamily="18" charset="0"/>
              <a:cs typeface="Adobe Devanagari" pitchFamily="18" charset="0"/>
            </a:endParaRPr>
          </a:p>
          <a:p>
            <a:pPr marL="0" indent="0" fontAlgn="ctr">
              <a:lnSpc>
                <a:spcPts val="2400"/>
              </a:lnSpc>
              <a:buNone/>
            </a:pPr>
            <a:endParaRPr lang="en-US" sz="2000" dirty="0">
              <a:latin typeface="Adobe Devanagari" pitchFamily="18" charset="0"/>
              <a:cs typeface="Adobe Devanagari" pitchFamily="18" charset="0"/>
            </a:endParaRPr>
          </a:p>
          <a:p>
            <a:pPr fontAlgn="ctr">
              <a:lnSpc>
                <a:spcPts val="2400"/>
              </a:lnSpc>
            </a:pPr>
            <a:endParaRPr lang="en-US" sz="2000" dirty="0" smtClean="0">
              <a:latin typeface="Adobe Devanagari" pitchFamily="18" charset="0"/>
              <a:cs typeface="Adobe Devanagari" pitchFamily="18" charset="0"/>
            </a:endParaRPr>
          </a:p>
          <a:p>
            <a:pPr fontAlgn="ctr">
              <a:lnSpc>
                <a:spcPts val="2400"/>
              </a:lnSpc>
            </a:pPr>
            <a:endParaRPr lang="en-US" sz="2000" dirty="0">
              <a:latin typeface="Adobe Devanagari" pitchFamily="18" charset="0"/>
              <a:cs typeface="Adobe Devanagari" pitchFamily="18" charset="0"/>
            </a:endParaRPr>
          </a:p>
          <a:p>
            <a:pPr fontAlgn="ctr">
              <a:lnSpc>
                <a:spcPts val="2400"/>
              </a:lnSpc>
            </a:pPr>
            <a:endParaRPr lang="en-US" sz="2000" dirty="0">
              <a:latin typeface="Adobe Devanagari" pitchFamily="18" charset="0"/>
              <a:cs typeface="Adobe Devanagari" pitchFamily="18" charset="0"/>
            </a:endParaRPr>
          </a:p>
          <a:p>
            <a:pPr fontAlgn="ctr">
              <a:lnSpc>
                <a:spcPts val="2400"/>
              </a:lnSpc>
            </a:pPr>
            <a:endParaRPr lang="en-US" sz="2000" dirty="0" smtClean="0">
              <a:latin typeface="Adobe Devanagari" pitchFamily="18" charset="0"/>
              <a:cs typeface="Adobe Devanagari" pitchFamily="18" charset="0"/>
            </a:endParaRPr>
          </a:p>
          <a:p>
            <a:pPr fontAlgn="ctr">
              <a:lnSpc>
                <a:spcPts val="2400"/>
              </a:lnSpc>
            </a:pPr>
            <a:r>
              <a:rPr lang="en-US" sz="2000" dirty="0" smtClean="0">
                <a:latin typeface="Adobe Devanagari" pitchFamily="18" charset="0"/>
                <a:cs typeface="Adobe Devanagari" pitchFamily="18" charset="0"/>
              </a:rPr>
              <a:t>High:</a:t>
            </a:r>
          </a:p>
          <a:p>
            <a:pPr lvl="1"/>
            <a:r>
              <a:rPr lang="en-US" sz="2000" dirty="0">
                <a:latin typeface="Adobe Devanagari" pitchFamily="18" charset="0"/>
                <a:cs typeface="Adobe Devanagari" pitchFamily="18" charset="0"/>
              </a:rPr>
              <a:t>Creator</a:t>
            </a:r>
          </a:p>
          <a:p>
            <a:pPr lvl="1"/>
            <a:r>
              <a:rPr lang="en-US" sz="2000" dirty="0">
                <a:latin typeface="Adobe Devanagari" pitchFamily="18" charset="0"/>
                <a:cs typeface="Adobe Devanagari" pitchFamily="18" charset="0"/>
              </a:rPr>
              <a:t>Date</a:t>
            </a:r>
          </a:p>
          <a:p>
            <a:pPr lvl="1"/>
            <a:r>
              <a:rPr lang="en-US" sz="2000" dirty="0">
                <a:latin typeface="Adobe Devanagari" pitchFamily="18" charset="0"/>
                <a:cs typeface="Adobe Devanagari" pitchFamily="18" charset="0"/>
              </a:rPr>
              <a:t>Description</a:t>
            </a:r>
          </a:p>
          <a:p>
            <a:pPr lvl="1"/>
            <a:r>
              <a:rPr lang="en-US" sz="2000" dirty="0">
                <a:latin typeface="Adobe Devanagari" pitchFamily="18" charset="0"/>
                <a:cs typeface="Adobe Devanagari" pitchFamily="18" charset="0"/>
              </a:rPr>
              <a:t>LCSH Subjects</a:t>
            </a:r>
          </a:p>
          <a:p>
            <a:pPr lvl="1"/>
            <a:r>
              <a:rPr lang="en-US" sz="2000" dirty="0">
                <a:latin typeface="Adobe Devanagari" pitchFamily="18" charset="0"/>
                <a:cs typeface="Adobe Devanagari" pitchFamily="18" charset="0"/>
              </a:rPr>
              <a:t>Location</a:t>
            </a:r>
          </a:p>
          <a:p>
            <a:pPr lvl="1"/>
            <a:r>
              <a:rPr lang="en-US" sz="2000" dirty="0">
                <a:latin typeface="Adobe Devanagari" pitchFamily="18" charset="0"/>
                <a:cs typeface="Adobe Devanagari" pitchFamily="18" charset="0"/>
              </a:rPr>
              <a:t>New York Heritage Topics</a:t>
            </a:r>
          </a:p>
          <a:p>
            <a:pPr lvl="1"/>
            <a:r>
              <a:rPr lang="en-US" sz="2000" dirty="0">
                <a:latin typeface="Adobe Devanagari" pitchFamily="18" charset="0"/>
                <a:cs typeface="Adobe Devanagari" pitchFamily="18" charset="0"/>
              </a:rPr>
              <a:t>Physical Description</a:t>
            </a:r>
          </a:p>
          <a:p>
            <a:pPr lvl="1"/>
            <a:r>
              <a:rPr lang="en-US" sz="2000" dirty="0">
                <a:latin typeface="Adobe Devanagari" pitchFamily="18" charset="0"/>
                <a:cs typeface="Adobe Devanagari" pitchFamily="18" charset="0"/>
              </a:rPr>
              <a:t>Title</a:t>
            </a:r>
          </a:p>
          <a:p>
            <a:pPr fontAlgn="ctr">
              <a:lnSpc>
                <a:spcPts val="2400"/>
              </a:lnSpc>
            </a:pPr>
            <a:endParaRPr lang="en-US" sz="2000" dirty="0">
              <a:latin typeface="Adobe Devanagari" pitchFamily="18" charset="0"/>
              <a:cs typeface="Adobe Devanagari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0" y="6115860"/>
            <a:ext cx="1340354" cy="780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130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4717"/>
            <a:ext cx="8229600" cy="1143000"/>
          </a:xfrm>
        </p:spPr>
        <p:txBody>
          <a:bodyPr/>
          <a:lstStyle/>
          <a:p>
            <a:r>
              <a:rPr lang="en-US" dirty="0" smtClean="0">
                <a:latin typeface="Adobe Devanagari" pitchFamily="18" charset="0"/>
                <a:cs typeface="Adobe Devanagari" pitchFamily="18" charset="0"/>
              </a:rPr>
              <a:t>Divide and Conquer: Step 3</a:t>
            </a:r>
            <a:endParaRPr lang="en-US" dirty="0"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71286" y="1828800"/>
            <a:ext cx="7924800" cy="4401205"/>
          </a:xfrm>
          <a:prstGeom prst="rect">
            <a:avLst/>
          </a:prstGeom>
          <a:solidFill>
            <a:schemeClr val="bg1">
              <a:alpha val="52000"/>
            </a:schemeClr>
          </a:solidFill>
        </p:spPr>
        <p:txBody>
          <a:bodyPr wrap="square" numCol="2" rtlCol="0">
            <a:spAutoFit/>
          </a:bodyPr>
          <a:lstStyle/>
          <a:p>
            <a:r>
              <a:rPr lang="en-US" sz="2000" b="1" dirty="0" smtClean="0">
                <a:latin typeface="Adobe Devanagari" pitchFamily="18" charset="0"/>
                <a:cs typeface="Adobe Devanagari" pitchFamily="18" charset="0"/>
              </a:rPr>
              <a:t>1) </a:t>
            </a:r>
            <a:r>
              <a:rPr lang="en-US" sz="2000" b="1" dirty="0">
                <a:latin typeface="Adobe Devanagari" pitchFamily="18" charset="0"/>
                <a:cs typeface="Adobe Devanagari" pitchFamily="18" charset="0"/>
              </a:rPr>
              <a:t>Graduate Assistant A</a:t>
            </a:r>
          </a:p>
          <a:p>
            <a:r>
              <a:rPr lang="en-US" sz="2000" dirty="0">
                <a:latin typeface="Adobe Devanagari" pitchFamily="18" charset="0"/>
                <a:cs typeface="Adobe Devanagari" pitchFamily="18" charset="0"/>
              </a:rPr>
              <a:t>• Removes item from folder.</a:t>
            </a:r>
          </a:p>
          <a:p>
            <a:pPr lvl="1"/>
            <a:r>
              <a:rPr lang="en-US" sz="2000" dirty="0" smtClean="0">
                <a:latin typeface="Adobe Devanagari" pitchFamily="18" charset="0"/>
                <a:cs typeface="Adobe Devanagari" pitchFamily="18" charset="0"/>
              </a:rPr>
              <a:t>• </a:t>
            </a:r>
            <a:r>
              <a:rPr lang="en-US" sz="2000" dirty="0">
                <a:latin typeface="Adobe Devanagari" pitchFamily="18" charset="0"/>
                <a:cs typeface="Adobe Devanagari" pitchFamily="18" charset="0"/>
              </a:rPr>
              <a:t>Creator</a:t>
            </a:r>
          </a:p>
          <a:p>
            <a:pPr lvl="1"/>
            <a:r>
              <a:rPr lang="en-US" sz="2000" dirty="0">
                <a:latin typeface="Adobe Devanagari" pitchFamily="18" charset="0"/>
                <a:cs typeface="Adobe Devanagari" pitchFamily="18" charset="0"/>
              </a:rPr>
              <a:t>• Physical Description</a:t>
            </a:r>
          </a:p>
          <a:p>
            <a:pPr lvl="1"/>
            <a:r>
              <a:rPr lang="en-US" sz="2000" dirty="0">
                <a:latin typeface="Adobe Devanagari" pitchFamily="18" charset="0"/>
                <a:cs typeface="Adobe Devanagari" pitchFamily="18" charset="0"/>
              </a:rPr>
              <a:t>• New York </a:t>
            </a:r>
            <a:r>
              <a:rPr lang="en-US" sz="2000" dirty="0" smtClean="0">
                <a:latin typeface="Adobe Devanagari" pitchFamily="18" charset="0"/>
                <a:cs typeface="Adobe Devanagari" pitchFamily="18" charset="0"/>
              </a:rPr>
              <a:t>Heritage Topics</a:t>
            </a:r>
            <a:endParaRPr lang="en-US" sz="2000" dirty="0">
              <a:latin typeface="Adobe Devanagari" pitchFamily="18" charset="0"/>
              <a:cs typeface="Adobe Devanagari" pitchFamily="18" charset="0"/>
            </a:endParaRPr>
          </a:p>
          <a:p>
            <a:pPr lvl="1"/>
            <a:r>
              <a:rPr lang="en-US" sz="2000" dirty="0">
                <a:latin typeface="Adobe Devanagari" pitchFamily="18" charset="0"/>
                <a:cs typeface="Adobe Devanagari" pitchFamily="18" charset="0"/>
              </a:rPr>
              <a:t>• </a:t>
            </a:r>
            <a:r>
              <a:rPr lang="en-US" sz="2000" dirty="0" smtClean="0">
                <a:latin typeface="Adobe Devanagari" pitchFamily="18" charset="0"/>
                <a:cs typeface="Adobe Devanagari" pitchFamily="18" charset="0"/>
              </a:rPr>
              <a:t>Description</a:t>
            </a:r>
          </a:p>
          <a:p>
            <a:endParaRPr lang="en-US" sz="2000" dirty="0">
              <a:latin typeface="Adobe Devanagari" pitchFamily="18" charset="0"/>
              <a:cs typeface="Adobe Devanagari" pitchFamily="18" charset="0"/>
            </a:endParaRPr>
          </a:p>
          <a:p>
            <a:r>
              <a:rPr lang="en-US" sz="2000" b="1" dirty="0">
                <a:latin typeface="Adobe Devanagari" pitchFamily="18" charset="0"/>
                <a:cs typeface="Adobe Devanagari" pitchFamily="18" charset="0"/>
              </a:rPr>
              <a:t>2) Undergraduate Assistant</a:t>
            </a:r>
          </a:p>
          <a:p>
            <a:r>
              <a:rPr lang="en-US" sz="2000" dirty="0">
                <a:latin typeface="Adobe Devanagari" pitchFamily="18" charset="0"/>
                <a:cs typeface="Adobe Devanagari" pitchFamily="18" charset="0"/>
              </a:rPr>
              <a:t>• Scans item.</a:t>
            </a:r>
          </a:p>
          <a:p>
            <a:pPr lvl="1"/>
            <a:r>
              <a:rPr lang="en-US" sz="2000" dirty="0" smtClean="0">
                <a:latin typeface="Adobe Devanagari" pitchFamily="18" charset="0"/>
                <a:cs typeface="Adobe Devanagari" pitchFamily="18" charset="0"/>
              </a:rPr>
              <a:t>• </a:t>
            </a:r>
            <a:r>
              <a:rPr lang="en-US" sz="2000" dirty="0">
                <a:latin typeface="Adobe Devanagari" pitchFamily="18" charset="0"/>
                <a:cs typeface="Adobe Devanagari" pitchFamily="18" charset="0"/>
              </a:rPr>
              <a:t>Type</a:t>
            </a:r>
          </a:p>
          <a:p>
            <a:pPr lvl="1"/>
            <a:r>
              <a:rPr lang="en-US" sz="2000" dirty="0">
                <a:latin typeface="Adobe Devanagari" pitchFamily="18" charset="0"/>
                <a:cs typeface="Adobe Devanagari" pitchFamily="18" charset="0"/>
              </a:rPr>
              <a:t>• Physical Format</a:t>
            </a:r>
          </a:p>
          <a:p>
            <a:pPr lvl="1"/>
            <a:r>
              <a:rPr lang="en-US" sz="2000" dirty="0">
                <a:latin typeface="Adobe Devanagari" pitchFamily="18" charset="0"/>
                <a:cs typeface="Adobe Devanagari" pitchFamily="18" charset="0"/>
              </a:rPr>
              <a:t>• Local Location</a:t>
            </a:r>
          </a:p>
          <a:p>
            <a:pPr lvl="1"/>
            <a:r>
              <a:rPr lang="en-US" sz="2000" dirty="0">
                <a:latin typeface="Adobe Devanagari" pitchFamily="18" charset="0"/>
                <a:cs typeface="Adobe Devanagari" pitchFamily="18" charset="0"/>
              </a:rPr>
              <a:t>• Filename</a:t>
            </a:r>
          </a:p>
          <a:p>
            <a:pPr lvl="1"/>
            <a:r>
              <a:rPr lang="en-US" sz="2000" dirty="0">
                <a:latin typeface="Adobe Devanagari" pitchFamily="18" charset="0"/>
                <a:cs typeface="Adobe Devanagari" pitchFamily="18" charset="0"/>
              </a:rPr>
              <a:t>• Date of </a:t>
            </a:r>
            <a:r>
              <a:rPr lang="en-US" sz="2000" dirty="0" smtClean="0">
                <a:latin typeface="Adobe Devanagari" pitchFamily="18" charset="0"/>
                <a:cs typeface="Adobe Devanagari" pitchFamily="18" charset="0"/>
              </a:rPr>
              <a:t>Digital</a:t>
            </a:r>
          </a:p>
          <a:p>
            <a:r>
              <a:rPr lang="en-US" sz="2000" b="1" dirty="0">
                <a:latin typeface="Adobe Devanagari" pitchFamily="18" charset="0"/>
                <a:cs typeface="Adobe Devanagari" pitchFamily="18" charset="0"/>
              </a:rPr>
              <a:t>3</a:t>
            </a:r>
            <a:r>
              <a:rPr lang="en-US" sz="2000" b="1" dirty="0" smtClean="0">
                <a:latin typeface="Adobe Devanagari" pitchFamily="18" charset="0"/>
                <a:cs typeface="Adobe Devanagari" pitchFamily="18" charset="0"/>
              </a:rPr>
              <a:t>) </a:t>
            </a:r>
            <a:r>
              <a:rPr lang="en-US" sz="2000" b="1" dirty="0">
                <a:latin typeface="Adobe Devanagari" pitchFamily="18" charset="0"/>
                <a:cs typeface="Adobe Devanagari" pitchFamily="18" charset="0"/>
              </a:rPr>
              <a:t>Graduate Assistant B</a:t>
            </a:r>
          </a:p>
          <a:p>
            <a:r>
              <a:rPr lang="en-US" sz="2000" dirty="0">
                <a:latin typeface="Adobe Devanagari" pitchFamily="18" charset="0"/>
                <a:cs typeface="Adobe Devanagari" pitchFamily="18" charset="0"/>
              </a:rPr>
              <a:t>• Returns items to folder.</a:t>
            </a:r>
          </a:p>
          <a:p>
            <a:pPr lvl="1"/>
            <a:r>
              <a:rPr lang="en-US" sz="2000" dirty="0" smtClean="0">
                <a:latin typeface="Adobe Devanagari" pitchFamily="18" charset="0"/>
                <a:cs typeface="Adobe Devanagari" pitchFamily="18" charset="0"/>
              </a:rPr>
              <a:t>• </a:t>
            </a:r>
            <a:r>
              <a:rPr lang="en-US" sz="2000" dirty="0">
                <a:latin typeface="Adobe Devanagari" pitchFamily="18" charset="0"/>
                <a:cs typeface="Adobe Devanagari" pitchFamily="18" charset="0"/>
              </a:rPr>
              <a:t>Title</a:t>
            </a:r>
          </a:p>
          <a:p>
            <a:pPr lvl="1"/>
            <a:r>
              <a:rPr lang="en-US" sz="2000" dirty="0">
                <a:latin typeface="Adobe Devanagari" pitchFamily="18" charset="0"/>
                <a:cs typeface="Adobe Devanagari" pitchFamily="18" charset="0"/>
              </a:rPr>
              <a:t>• LCSH Subjects</a:t>
            </a:r>
          </a:p>
          <a:p>
            <a:pPr lvl="1"/>
            <a:r>
              <a:rPr lang="en-US" sz="2000" dirty="0">
                <a:latin typeface="Adobe Devanagari" pitchFamily="18" charset="0"/>
                <a:cs typeface="Adobe Devanagari" pitchFamily="18" charset="0"/>
              </a:rPr>
              <a:t>• Location</a:t>
            </a:r>
          </a:p>
          <a:p>
            <a:pPr lvl="1"/>
            <a:r>
              <a:rPr lang="en-US" sz="2000" dirty="0">
                <a:latin typeface="Adobe Devanagari" pitchFamily="18" charset="0"/>
                <a:cs typeface="Adobe Devanagari" pitchFamily="18" charset="0"/>
              </a:rPr>
              <a:t>• </a:t>
            </a:r>
            <a:r>
              <a:rPr lang="en-US" sz="2000" dirty="0" smtClean="0">
                <a:latin typeface="Adobe Devanagari" pitchFamily="18" charset="0"/>
                <a:cs typeface="Adobe Devanagari" pitchFamily="18" charset="0"/>
              </a:rPr>
              <a:t>Date</a:t>
            </a:r>
          </a:p>
          <a:p>
            <a:endParaRPr lang="en-US" sz="2000" dirty="0"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71286" y="1022866"/>
            <a:ext cx="7924800" cy="461665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Adobe Devanagari" pitchFamily="18" charset="0"/>
                <a:cs typeface="Adobe Devanagari" pitchFamily="18" charset="0"/>
              </a:rPr>
              <a:t>Create three spreadsheets, each the width of a computer screen. </a:t>
            </a:r>
            <a:endParaRPr lang="en-US" sz="2400" dirty="0">
              <a:latin typeface="Adobe Devanagari" pitchFamily="18" charset="0"/>
              <a:cs typeface="Adobe Devanagari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0" y="6077793"/>
            <a:ext cx="1340354" cy="780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862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2374</TotalTime>
  <Words>468</Words>
  <Application>Microsoft Office PowerPoint</Application>
  <PresentationFormat>On-screen Show (4:3)</PresentationFormat>
  <Paragraphs>163</Paragraphs>
  <Slides>15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Seven minutes to Digitize and Describe</vt:lpstr>
      <vt:lpstr>Our Project</vt:lpstr>
      <vt:lpstr>Metadata Development</vt:lpstr>
      <vt:lpstr>Our Final Metadata Fields</vt:lpstr>
      <vt:lpstr>PowerPoint Presentation</vt:lpstr>
      <vt:lpstr>PowerPoint Presentation</vt:lpstr>
      <vt:lpstr>Divide and Conquer: Step 1</vt:lpstr>
      <vt:lpstr>Divide and Conquer: Step 2</vt:lpstr>
      <vt:lpstr>Divide and Conquer: Step 3</vt:lpstr>
      <vt:lpstr>PowerPoint Presentation</vt:lpstr>
      <vt:lpstr>Divide and Conquer: Step 4</vt:lpstr>
      <vt:lpstr>Metadata Reference Guide</vt:lpstr>
      <vt:lpstr>“Metadata Monday” Workshops</vt:lpstr>
      <vt:lpstr>Time to Practice!</vt:lpstr>
      <vt:lpstr>Questions/ Comments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jarcher</cp:lastModifiedBy>
  <cp:revision>56</cp:revision>
  <dcterms:created xsi:type="dcterms:W3CDTF">2015-08-03T14:32:52Z</dcterms:created>
  <dcterms:modified xsi:type="dcterms:W3CDTF">2016-04-18T15:00:51Z</dcterms:modified>
</cp:coreProperties>
</file>