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74" r:id="rId5"/>
    <p:sldId id="275" r:id="rId6"/>
    <p:sldId id="276" r:id="rId7"/>
    <p:sldId id="260" r:id="rId8"/>
    <p:sldId id="271" r:id="rId9"/>
    <p:sldId id="261" r:id="rId10"/>
    <p:sldId id="263" r:id="rId11"/>
    <p:sldId id="265" r:id="rId12"/>
    <p:sldId id="266" r:id="rId13"/>
    <p:sldId id="277" r:id="rId14"/>
    <p:sldId id="264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9" autoAdjust="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59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C06EF-3E75-4685-A742-3C8272B9C334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CF1E1-AC0D-4916-85A6-178B162D7A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50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F1E1-AC0D-4916-85A6-178B162D7A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2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F1E1-AC0D-4916-85A6-178B162D7A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34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582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95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8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6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05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2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80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0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69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85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F90CB-6859-4712-9842-21055604118E}" type="datetimeFigureOut">
              <a:rPr lang="en-US" smtClean="0"/>
              <a:t>4/18/2016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039D4-0C16-497A-8764-EF0CA6EE86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7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762000"/>
            <a:ext cx="7010400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Adobe Devanagari" pitchFamily="18" charset="0"/>
                <a:cs typeface="Adobe Devanagari" pitchFamily="18" charset="0"/>
              </a:rPr>
              <a:t>Seven minutes to Digitize and </a:t>
            </a:r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Describe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38400"/>
            <a:ext cx="6096000" cy="1752600"/>
          </a:xfrm>
        </p:spPr>
        <p:txBody>
          <a:bodyPr/>
          <a:lstStyle/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Devanagari" pitchFamily="18" charset="0"/>
                <a:cs typeface="Adobe Devanagari" pitchFamily="18" charset="0"/>
              </a:rPr>
              <a:t>An 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  <a:latin typeface="Adobe Devanagari" pitchFamily="18" charset="0"/>
                <a:cs typeface="Adobe Devanagari" pitchFamily="18" charset="0"/>
              </a:rPr>
              <a:t>approachable, hands-on metadata workshop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804" y="5804204"/>
            <a:ext cx="7924800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1" dirty="0" smtClean="0">
                <a:latin typeface="Adobe Devanagari" pitchFamily="18" charset="0"/>
                <a:cs typeface="Adobe Devanagari" pitchFamily="18" charset="0"/>
              </a:rPr>
              <a:t>India Spartz, Head of Special Collections and Archives, Union College</a:t>
            </a:r>
          </a:p>
          <a:p>
            <a:pPr>
              <a:lnSpc>
                <a:spcPct val="150000"/>
              </a:lnSpc>
            </a:pPr>
            <a:r>
              <a:rPr lang="en-US" b="1" i="1" dirty="0" smtClean="0">
                <a:latin typeface="Adobe Devanagari" pitchFamily="18" charset="0"/>
                <a:cs typeface="Adobe Devanagari" pitchFamily="18" charset="0"/>
              </a:rPr>
              <a:t>Abi Simkovic, Project Archivist/ Project Manager, Union College</a:t>
            </a:r>
            <a:endParaRPr lang="en-US" b="1" i="1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408" y="5804204"/>
            <a:ext cx="1914792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8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57" y="1143000"/>
            <a:ext cx="6858000" cy="479140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446" y="6077793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Divide and Conquer: Step 4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648200"/>
          </a:xfrm>
          <a:solidFill>
            <a:schemeClr val="bg1">
              <a:alpha val="50000"/>
            </a:schemeClr>
          </a:solidFill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4) Project Archivist</a:t>
            </a:r>
          </a:p>
          <a:p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Reviews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metadata for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quality control.</a:t>
            </a:r>
          </a:p>
          <a:p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Combines spreadsheets.</a:t>
            </a:r>
          </a:p>
          <a:p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Inserts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9 </a:t>
            </a:r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Default Fields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Collection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ID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Contact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Information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Digital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Collection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Format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of Digital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Holding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Institution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Library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Council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Publisher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of Digital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Rights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Technical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096000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3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Metadata Reference Guide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3505200"/>
          </a:xfrm>
          <a:solidFill>
            <a:schemeClr val="bg1">
              <a:alpha val="50000"/>
            </a:schemeClr>
          </a:solidFill>
        </p:spPr>
        <p:txBody>
          <a:bodyPr>
            <a:noAutofit/>
          </a:bodyPr>
          <a:lstStyle/>
          <a:p>
            <a:pPr fontAlgn="ctr">
              <a:lnSpc>
                <a:spcPts val="26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Written with language for professionals, para-professionals, students, and volunteers.</a:t>
            </a:r>
          </a:p>
          <a:p>
            <a:pPr fontAlgn="ctr">
              <a:lnSpc>
                <a:spcPts val="26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Contains definitions, examples, and explanations for each field.</a:t>
            </a:r>
          </a:p>
          <a:p>
            <a:pPr fontAlgn="ctr">
              <a:lnSpc>
                <a:spcPts val="26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Links to resources.</a:t>
            </a:r>
          </a:p>
          <a:p>
            <a:pPr fontAlgn="ctr">
              <a:lnSpc>
                <a:spcPts val="2600"/>
              </a:lnSpc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6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marL="0" indent="0" algn="ctr" fontAlgn="ctr">
              <a:lnSpc>
                <a:spcPts val="2600"/>
              </a:lnSpc>
              <a:buNone/>
            </a:pPr>
            <a:r>
              <a:rPr lang="en-US" sz="4000" dirty="0" smtClean="0">
                <a:latin typeface="Adobe Devanagari" pitchFamily="18" charset="0"/>
                <a:cs typeface="Adobe Devanagari" pitchFamily="18" charset="0"/>
              </a:rPr>
              <a:t>https</a:t>
            </a:r>
            <a:r>
              <a:rPr lang="en-US" sz="4000" dirty="0">
                <a:latin typeface="Adobe Devanagari" pitchFamily="18" charset="0"/>
                <a:cs typeface="Adobe Devanagari" pitchFamily="18" charset="0"/>
              </a:rPr>
              <a:t>://goo.gl/yzVZys</a:t>
            </a:r>
          </a:p>
          <a:p>
            <a:pPr>
              <a:lnSpc>
                <a:spcPts val="26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096000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“Metadata Monday” Workshops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Practiced the workflow in analog format.</a:t>
            </a:r>
          </a:p>
          <a:p>
            <a:pPr marL="0" indent="0">
              <a:buNone/>
            </a:pPr>
            <a:endParaRPr lang="en-US" dirty="0" smtClean="0">
              <a:latin typeface="Adobe Devanagari" pitchFamily="18" charset="0"/>
              <a:cs typeface="Adobe Devanagari" pitchFamily="18" charset="0"/>
            </a:endParaRPr>
          </a:p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Created further documentation to support and expedite the workflow:</a:t>
            </a:r>
          </a:p>
          <a:p>
            <a:pPr lvl="1"/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Big sign with filename standards.</a:t>
            </a:r>
          </a:p>
          <a:p>
            <a:pPr lvl="1"/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Collection specific LCSH vocabulary list. </a:t>
            </a:r>
          </a:p>
          <a:p>
            <a:pPr lvl="1"/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Print copy of NYH Topics.</a:t>
            </a:r>
          </a:p>
          <a:p>
            <a:endParaRPr lang="en-US" dirty="0" smtClean="0">
              <a:latin typeface="Adobe Devanagari" pitchFamily="18" charset="0"/>
              <a:cs typeface="Adobe Devanagari" pitchFamily="18" charset="0"/>
            </a:endParaRPr>
          </a:p>
          <a:p>
            <a:endParaRPr lang="en-US" dirty="0" smtClean="0">
              <a:latin typeface="Adobe Devanagari" pitchFamily="18" charset="0"/>
              <a:cs typeface="Adobe Devanagari" pitchFamily="18" charset="0"/>
            </a:endParaRPr>
          </a:p>
          <a:p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39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dobe Devanagari" pitchFamily="18" charset="0"/>
                <a:cs typeface="Adobe Devanagari" pitchFamily="18" charset="0"/>
              </a:rPr>
              <a:t>Time to Practice!</a:t>
            </a:r>
            <a:endParaRPr lang="en-US" sz="80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743419"/>
            <a:ext cx="1914792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Adobe Devanagari" pitchFamily="18" charset="0"/>
                <a:cs typeface="Adobe Devanagari" pitchFamily="18" charset="0"/>
              </a:rPr>
              <a:t>Questions/ Comments</a:t>
            </a:r>
            <a:endParaRPr lang="en-US" sz="72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608" y="5750676"/>
            <a:ext cx="1914792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74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Our Project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  <a:solidFill>
            <a:schemeClr val="bg1">
              <a:alpha val="54000"/>
            </a:schemeClr>
          </a:solidFill>
        </p:spPr>
        <p:txBody>
          <a:bodyPr>
            <a:normAutofit/>
          </a:bodyPr>
          <a:lstStyle/>
          <a:p>
            <a:pPr fontAlgn="ctr"/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Project Title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: </a:t>
            </a:r>
            <a:r>
              <a:rPr lang="en-US" sz="2000" i="1" dirty="0">
                <a:latin typeface="Adobe Devanagari" pitchFamily="18" charset="0"/>
                <a:cs typeface="Adobe Devanagari" pitchFamily="18" charset="0"/>
              </a:rPr>
              <a:t>Grass Roots Activism and the American Wilderness: Pioneers in the Twentieth Century Adirondack Park Conservation Movement.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 fontAlgn="ctr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CLIR Hidden Collections Cataloging grant awarded in 2013. </a:t>
            </a: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lvl="1" fontAlgn="ctr"/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fontAlgn="ctr"/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Project Scope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: </a:t>
            </a:r>
          </a:p>
          <a:p>
            <a:pPr lvl="1" fontAlgn="ctr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The John S.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Apperson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Jr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.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papers (1878-1963) and the Paul Schaefer Collection   (1908-1997),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totaling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210 cubic feet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.</a:t>
            </a:r>
            <a:endParaRPr lang="en-US" sz="1600" dirty="0" smtClean="0">
              <a:latin typeface="Adobe Devanagari" pitchFamily="18" charset="0"/>
              <a:cs typeface="Adobe Devanagari" pitchFamily="18" charset="0"/>
            </a:endParaRPr>
          </a:p>
          <a:p>
            <a:pPr lvl="1" fontAlgn="ctr"/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fontAlgn="ctr"/>
            <a:r>
              <a:rPr lang="en-US" sz="2000" b="1" dirty="0" smtClean="0">
                <a:latin typeface="Adobe Devanagari" pitchFamily="18" charset="0"/>
                <a:cs typeface="Adobe Devanagari" pitchFamily="18" charset="0"/>
              </a:rPr>
              <a:t>Digitization Within the Project:</a:t>
            </a:r>
            <a:endParaRPr lang="en-US" sz="2000" b="1" dirty="0">
              <a:latin typeface="Adobe Devanagari" pitchFamily="18" charset="0"/>
              <a:cs typeface="Adobe Devanagari" pitchFamily="18" charset="0"/>
            </a:endParaRPr>
          </a:p>
          <a:p>
            <a:pPr lvl="1" fontAlgn="ctr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Selective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with a minimum of 500 objects.</a:t>
            </a:r>
          </a:p>
          <a:p>
            <a:pPr lvl="1" fontAlgn="ctr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Showcased via scholarly website featuring undergraduate research.</a:t>
            </a:r>
          </a:p>
          <a:p>
            <a:pPr lvl="1" fontAlgn="ctr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Disseminated via outside digital catalogs New York Heritage and DPLA.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446" y="6153993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Metadata Development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10000"/>
          </a:xfrm>
          <a:solidFill>
            <a:schemeClr val="bg1">
              <a:alpha val="50000"/>
            </a:schemeClr>
          </a:solidFill>
        </p:spPr>
        <p:txBody>
          <a:bodyPr>
            <a:noAutofit/>
          </a:bodyPr>
          <a:lstStyle/>
          <a:p>
            <a:pPr fontAlgn="ctr">
              <a:lnSpc>
                <a:spcPct val="1500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Surveyed practices of successful, established institutions.</a:t>
            </a:r>
          </a:p>
          <a:p>
            <a:pPr fontAlgn="ctr">
              <a:lnSpc>
                <a:spcPct val="1500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New York Heritage Metadata Dictionary and Best Practice.</a:t>
            </a:r>
          </a:p>
          <a:p>
            <a:pPr fontAlgn="ctr">
              <a:lnSpc>
                <a:spcPct val="1500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Studied search capabilities of chosen digital catalogs.</a:t>
            </a:r>
          </a:p>
          <a:p>
            <a:pPr lvl="1" fontAlgn="ctr">
              <a:lnSpc>
                <a:spcPct val="150000"/>
              </a:lnSpc>
            </a:pPr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DPLA: Controlled vocabulary terms become disarticulated, only Title and Description fields are full-text searchable.</a:t>
            </a:r>
          </a:p>
          <a:p>
            <a:pPr fontAlgn="ctr">
              <a:lnSpc>
                <a:spcPct val="150000"/>
              </a:lnSpc>
            </a:pPr>
            <a:endParaRPr lang="en-US" sz="2400" dirty="0" smtClean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096000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5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2954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Our Final Metadata Fields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  <a:solidFill>
            <a:schemeClr val="bg1">
              <a:alpha val="50000"/>
            </a:schemeClr>
          </a:solidFill>
        </p:spPr>
        <p:txBody>
          <a:bodyPr numCol="2"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Collection ID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Contact 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Creator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Date of Digital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Description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Digital Collection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Filename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Format of Digital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Holding Institution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LCSH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Subjects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Library Council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Local 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New York Heritage Topics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Physical Description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Physical Format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Publisher of Digital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Rights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Technical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Title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Type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077793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823" y="6096000"/>
            <a:ext cx="1340354" cy="7802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62062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764" y="2057400"/>
            <a:ext cx="4762500" cy="3571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823" y="6096000"/>
            <a:ext cx="1340354" cy="7802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62062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Divide and Conquer: Step 1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52" y="914400"/>
            <a:ext cx="8852848" cy="5553496"/>
          </a:xfrm>
          <a:solidFill>
            <a:schemeClr val="bg1">
              <a:alpha val="50000"/>
            </a:schemeClr>
          </a:solidFill>
        </p:spPr>
        <p:txBody>
          <a:bodyPr numCol="2">
            <a:noAutofit/>
          </a:bodyPr>
          <a:lstStyle/>
          <a:p>
            <a:r>
              <a:rPr lang="en-US" sz="2000" b="1" dirty="0" smtClean="0">
                <a:latin typeface="Adobe Devanagari" pitchFamily="18" charset="0"/>
                <a:cs typeface="Adobe Devanagari" pitchFamily="18" charset="0"/>
              </a:rPr>
              <a:t>Default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: 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Collection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ID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Contact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Information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Digital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Collection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Format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of Digital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Holding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Institution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Library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Council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Publisher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of Digital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Rights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Technical Data</a:t>
            </a:r>
          </a:p>
          <a:p>
            <a:pPr lvl="1"/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marL="465138" indent="-349250"/>
            <a:r>
              <a:rPr lang="en-US" sz="2000" b="1" dirty="0" smtClean="0">
                <a:latin typeface="Adobe Devanagari" pitchFamily="18" charset="0"/>
                <a:cs typeface="Adobe Devanagari" pitchFamily="18" charset="0"/>
              </a:rPr>
              <a:t>Discrete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: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Date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Date of Digital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Description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Filename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LCSH Subjects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Local Location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Location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New York Heritage Topics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Physical Description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Physical Format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Creator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Title</a:t>
            </a:r>
          </a:p>
          <a:p>
            <a:pPr marL="909638"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Type</a:t>
            </a:r>
          </a:p>
          <a:p>
            <a:pPr marL="285750" indent="-285750"/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lvl="1"/>
            <a:endParaRPr lang="en-US" sz="20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577" y="6077793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39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Divide and Conquer: Step 2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391400" cy="4495800"/>
          </a:xfrm>
          <a:solidFill>
            <a:schemeClr val="bg1">
              <a:alpha val="50000"/>
            </a:schemeClr>
          </a:solidFill>
        </p:spPr>
        <p:txBody>
          <a:bodyPr numCol="2">
            <a:noAutofit/>
          </a:bodyPr>
          <a:lstStyle/>
          <a:p>
            <a:pPr fontAlgn="ctr">
              <a:lnSpc>
                <a:spcPts val="24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Low: 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Date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of Digital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Filename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Local Location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Physical Format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Type</a:t>
            </a:r>
          </a:p>
          <a:p>
            <a:pPr fontAlgn="ctr">
              <a:lnSpc>
                <a:spcPts val="2400"/>
              </a:lnSpc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marL="0" indent="0" fontAlgn="ctr">
              <a:lnSpc>
                <a:spcPts val="2400"/>
              </a:lnSpc>
              <a:buNone/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400"/>
              </a:lnSpc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4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4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400"/>
              </a:lnSpc>
            </a:pPr>
            <a:endParaRPr lang="en-US" sz="2000" dirty="0" smtClean="0">
              <a:latin typeface="Adobe Devanagari" pitchFamily="18" charset="0"/>
              <a:cs typeface="Adobe Devanagari" pitchFamily="18" charset="0"/>
            </a:endParaRPr>
          </a:p>
          <a:p>
            <a:pPr fontAlgn="ctr">
              <a:lnSpc>
                <a:spcPts val="2400"/>
              </a:lnSpc>
            </a:pP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High: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Creator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Date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Description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LCSH Subjects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Location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New York Heritage Topics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Physical Description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Title</a:t>
            </a:r>
          </a:p>
          <a:p>
            <a:pPr fontAlgn="ctr">
              <a:lnSpc>
                <a:spcPts val="2400"/>
              </a:lnSpc>
            </a:pPr>
            <a:endParaRPr lang="en-US" sz="20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115860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4717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dobe Devanagari" pitchFamily="18" charset="0"/>
                <a:cs typeface="Adobe Devanagari" pitchFamily="18" charset="0"/>
              </a:rPr>
              <a:t>Divide and Conquer: Step 3</a:t>
            </a:r>
            <a:endParaRPr lang="en-US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286" y="1828800"/>
            <a:ext cx="7924800" cy="4401205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square" numCol="2" rtlCol="0">
            <a:spAutoFit/>
          </a:bodyPr>
          <a:lstStyle/>
          <a:p>
            <a:r>
              <a:rPr lang="en-US" sz="2000" b="1" dirty="0" smtClean="0">
                <a:latin typeface="Adobe Devanagari" pitchFamily="18" charset="0"/>
                <a:cs typeface="Adobe Devanagari" pitchFamily="18" charset="0"/>
              </a:rPr>
              <a:t>1) </a:t>
            </a:r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Graduate Assistant A</a:t>
            </a:r>
          </a:p>
          <a:p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Removes item from folder.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•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Creator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Physical Description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New York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Heritage Topics</a:t>
            </a:r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Description</a:t>
            </a:r>
          </a:p>
          <a:p>
            <a:endParaRPr lang="en-US" sz="2000" dirty="0">
              <a:latin typeface="Adobe Devanagari" pitchFamily="18" charset="0"/>
              <a:cs typeface="Adobe Devanagari" pitchFamily="18" charset="0"/>
            </a:endParaRPr>
          </a:p>
          <a:p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2) Undergraduate Assistant</a:t>
            </a:r>
          </a:p>
          <a:p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Scans item.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•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Type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Physical Format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Local Location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Filename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Date of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Digital</a:t>
            </a:r>
          </a:p>
          <a:p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3</a:t>
            </a:r>
            <a:r>
              <a:rPr lang="en-US" sz="2000" b="1" dirty="0" smtClean="0">
                <a:latin typeface="Adobe Devanagari" pitchFamily="18" charset="0"/>
                <a:cs typeface="Adobe Devanagari" pitchFamily="18" charset="0"/>
              </a:rPr>
              <a:t>) </a:t>
            </a:r>
            <a:r>
              <a:rPr lang="en-US" sz="2000" b="1" dirty="0">
                <a:latin typeface="Adobe Devanagari" pitchFamily="18" charset="0"/>
                <a:cs typeface="Adobe Devanagari" pitchFamily="18" charset="0"/>
              </a:rPr>
              <a:t>Graduate Assistant B</a:t>
            </a:r>
          </a:p>
          <a:p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Returns items to folder.</a:t>
            </a:r>
          </a:p>
          <a:p>
            <a:pPr lvl="1"/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• </a:t>
            </a:r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Title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LCSH Subjects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Location</a:t>
            </a:r>
          </a:p>
          <a:p>
            <a:pPr lvl="1"/>
            <a:r>
              <a:rPr lang="en-US" sz="2000" dirty="0">
                <a:latin typeface="Adobe Devanagari" pitchFamily="18" charset="0"/>
                <a:cs typeface="Adobe Devanagari" pitchFamily="18" charset="0"/>
              </a:rPr>
              <a:t>• </a:t>
            </a:r>
            <a:r>
              <a:rPr lang="en-US" sz="2000" dirty="0" smtClean="0">
                <a:latin typeface="Adobe Devanagari" pitchFamily="18" charset="0"/>
                <a:cs typeface="Adobe Devanagari" pitchFamily="18" charset="0"/>
              </a:rPr>
              <a:t>Date</a:t>
            </a:r>
          </a:p>
          <a:p>
            <a:endParaRPr lang="en-US" sz="2000" dirty="0">
              <a:latin typeface="Adobe Devanagari" pitchFamily="18" charset="0"/>
              <a:cs typeface="Adobe Devanagari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286" y="1022866"/>
            <a:ext cx="7924800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dobe Devanagari" pitchFamily="18" charset="0"/>
                <a:cs typeface="Adobe Devanagari" pitchFamily="18" charset="0"/>
              </a:rPr>
              <a:t>Create three spreadsheets, each the width of a computer screen. </a:t>
            </a:r>
            <a:endParaRPr lang="en-US" sz="2400" dirty="0">
              <a:latin typeface="Adobe Devanagari" pitchFamily="18" charset="0"/>
              <a:cs typeface="Adobe Devanagari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6077793"/>
            <a:ext cx="1340354" cy="78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6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2374</TotalTime>
  <Words>468</Words>
  <Application>Microsoft Office PowerPoint</Application>
  <PresentationFormat>On-screen Show (4:3)</PresentationFormat>
  <Paragraphs>163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Seven minutes to Digitize and Describe</vt:lpstr>
      <vt:lpstr>Our Project</vt:lpstr>
      <vt:lpstr>Metadata Development</vt:lpstr>
      <vt:lpstr>Our Final Metadata Fields</vt:lpstr>
      <vt:lpstr>PowerPoint Presentation</vt:lpstr>
      <vt:lpstr>PowerPoint Presentation</vt:lpstr>
      <vt:lpstr>Divide and Conquer: Step 1</vt:lpstr>
      <vt:lpstr>Divide and Conquer: Step 2</vt:lpstr>
      <vt:lpstr>Divide and Conquer: Step 3</vt:lpstr>
      <vt:lpstr>PowerPoint Presentation</vt:lpstr>
      <vt:lpstr>Divide and Conquer: Step 4</vt:lpstr>
      <vt:lpstr>Metadata Reference Guide</vt:lpstr>
      <vt:lpstr>“Metadata Monday” Workshops</vt:lpstr>
      <vt:lpstr>Time to Practice!</vt:lpstr>
      <vt:lpstr>Questions/ Comments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jarcher</cp:lastModifiedBy>
  <cp:revision>56</cp:revision>
  <dcterms:created xsi:type="dcterms:W3CDTF">2015-08-03T14:32:52Z</dcterms:created>
  <dcterms:modified xsi:type="dcterms:W3CDTF">2016-04-18T15:00:51Z</dcterms:modified>
</cp:coreProperties>
</file>