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
  </p:notesMasterIdLst>
  <p:handoutMasterIdLst>
    <p:handoutMasterId r:id="rId6"/>
  </p:handoutMasterIdLst>
  <p:sldIdLst>
    <p:sldId id="261" r:id="rId2"/>
    <p:sldId id="263" r:id="rId3"/>
    <p:sldId id="262"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172" autoAdjust="0"/>
  </p:normalViewPr>
  <p:slideViewPr>
    <p:cSldViewPr snapToGrid="0" snapToObjects="1">
      <p:cViewPr>
        <p:scale>
          <a:sx n="86" d="100"/>
          <a:sy n="86" d="100"/>
        </p:scale>
        <p:origin x="-2382" y="-72"/>
      </p:cViewPr>
      <p:guideLst>
        <p:guide orient="horz" pos="2160"/>
        <p:guide pos="2880"/>
      </p:guideLst>
    </p:cSldViewPr>
  </p:slideViewPr>
  <p:notesTextViewPr>
    <p:cViewPr>
      <p:scale>
        <a:sx n="100" d="100"/>
        <a:sy n="100" d="100"/>
      </p:scale>
      <p:origin x="0" y="1488"/>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7B5D695-B15A-894B-8C2E-D19A97DA313B}" type="datetimeFigureOut">
              <a:rPr lang="en-US" smtClean="0"/>
              <a:t>9/25/2015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E42844D-16BA-DE41-A3C8-8C65E6EE06F4}" type="slidenum">
              <a:rPr lang="en-US" smtClean="0"/>
              <a:t>‹#›</a:t>
            </a:fld>
            <a:endParaRPr lang="en-US"/>
          </a:p>
        </p:txBody>
      </p:sp>
    </p:spTree>
    <p:extLst>
      <p:ext uri="{BB962C8B-B14F-4D97-AF65-F5344CB8AC3E}">
        <p14:creationId xmlns:p14="http://schemas.microsoft.com/office/powerpoint/2010/main" val="38047196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DD10BB-C646-844E-8D2B-B462D18D9F39}" type="datetimeFigureOut">
              <a:rPr lang="en-US" smtClean="0"/>
              <a:t>9/25/2015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1E3C83-D1D0-9942-8116-99B474333145}" type="slidenum">
              <a:rPr lang="en-US" smtClean="0"/>
              <a:t>‹#›</a:t>
            </a:fld>
            <a:endParaRPr lang="en-US"/>
          </a:p>
        </p:txBody>
      </p:sp>
    </p:spTree>
    <p:extLst>
      <p:ext uri="{BB962C8B-B14F-4D97-AF65-F5344CB8AC3E}">
        <p14:creationId xmlns:p14="http://schemas.microsoft.com/office/powerpoint/2010/main" val="336519688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My</a:t>
            </a:r>
            <a:r>
              <a:rPr lang="en-US" baseline="0" dirty="0" smtClean="0"/>
              <a:t> remarks are specific to the acquisition and accessioning of material into the archives and specifically  the issues around donations which might logically find a home in either the archive or the museum collection. I will share two examples which highlight some of the issues we’ve been grappling with as an institution in light of the formalization of our archives program. </a:t>
            </a:r>
          </a:p>
          <a:p>
            <a:endParaRPr lang="en-US" baseline="0" dirty="0" smtClean="0"/>
          </a:p>
          <a:p>
            <a:r>
              <a:rPr lang="en-US" b="1" baseline="0" dirty="0" smtClean="0"/>
              <a:t>Background: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archivist hired in 2011 (me). </a:t>
            </a:r>
          </a:p>
          <a:p>
            <a:endParaRPr lang="en-US" b="1" baseline="0" dirty="0" smtClean="0"/>
          </a:p>
          <a:p>
            <a:r>
              <a:rPr lang="en-US" baseline="0" dirty="0" smtClean="0"/>
              <a:t>Museum had no formal archives program (no records management polices or procedures). </a:t>
            </a:r>
          </a:p>
          <a:p>
            <a:r>
              <a:rPr lang="en-US" baseline="0" dirty="0" smtClean="0"/>
              <a:t>2012 established basic records management manual no schedules for individual departments.  For the special collections No collection management manual and our collection development plan is in process which means we still have no policies formalized which govern the acquisition and accession procedures. </a:t>
            </a:r>
          </a:p>
          <a:p>
            <a:endParaRPr lang="en-US" baseline="0" dirty="0" smtClean="0"/>
          </a:p>
          <a:p>
            <a:r>
              <a:rPr lang="en-US" baseline="0" dirty="0" smtClean="0"/>
              <a:t>We have lots of intermingling!  Our intermingling extends beyond even the reaches of the archive and crosses into the museum collection. </a:t>
            </a:r>
          </a:p>
          <a:p>
            <a:endParaRPr lang="en-US" baseline="0" dirty="0" smtClean="0"/>
          </a:p>
          <a:p>
            <a:r>
              <a:rPr lang="en-US" baseline="0" dirty="0" smtClean="0"/>
              <a:t>Archives has become a depository for non art object or non display quality. visual material specifically. Basically material that is not of exhibition quality.  It has not been regarded as a collection with distinct goals. </a:t>
            </a:r>
          </a:p>
          <a:p>
            <a:endParaRPr lang="en-US" baseline="0" dirty="0" smtClean="0"/>
          </a:p>
          <a:p>
            <a:r>
              <a:rPr lang="en-US" baseline="0" dirty="0" smtClean="0"/>
              <a:t>The challenge in this is twofold. There is material in the collection which is out of scope and material which might be more appropriate for the archives than the museum </a:t>
            </a:r>
            <a:r>
              <a:rPr lang="en-US" baseline="0" dirty="0" err="1" smtClean="0"/>
              <a:t>collecton</a:t>
            </a:r>
            <a:r>
              <a:rPr lang="en-US" baseline="0" dirty="0" smtClean="0"/>
              <a:t> lands in the latter because we lack an intention around our collection.  We </a:t>
            </a:r>
            <a:r>
              <a:rPr lang="en-US" baseline="0" dirty="0" err="1" smtClean="0"/>
              <a:t>ae</a:t>
            </a:r>
            <a:r>
              <a:rPr lang="en-US" baseline="0" dirty="0" smtClean="0"/>
              <a:t> not consistent with our </a:t>
            </a:r>
            <a:r>
              <a:rPr lang="en-US" baseline="0" dirty="0" err="1" smtClean="0"/>
              <a:t>selelction</a:t>
            </a:r>
            <a:r>
              <a:rPr lang="en-US" baseline="0" dirty="0" smtClean="0"/>
              <a:t> </a:t>
            </a:r>
            <a:r>
              <a:rPr lang="en-US" baseline="0" dirty="0" err="1" smtClean="0"/>
              <a:t>critera</a:t>
            </a:r>
            <a:r>
              <a:rPr lang="en-US" baseline="0" dirty="0" smtClean="0"/>
              <a:t>. </a:t>
            </a:r>
          </a:p>
          <a:p>
            <a:endParaRPr lang="en-US" baseline="0" dirty="0" smtClean="0"/>
          </a:p>
          <a:p>
            <a:endParaRPr lang="en-US" baseline="0" dirty="0" smtClean="0"/>
          </a:p>
          <a:p>
            <a:r>
              <a:rPr lang="en-US" baseline="0" dirty="0" smtClean="0"/>
              <a:t> </a:t>
            </a:r>
          </a:p>
          <a:p>
            <a:endParaRPr lang="en-US" baseline="0" dirty="0" smtClean="0"/>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C1E3C83-D1D0-9942-8116-99B474333145}" type="slidenum">
              <a:rPr lang="en-US" smtClean="0"/>
              <a:t>1</a:t>
            </a:fld>
            <a:endParaRPr lang="en-US"/>
          </a:p>
        </p:txBody>
      </p:sp>
    </p:spTree>
    <p:extLst>
      <p:ext uri="{BB962C8B-B14F-4D97-AF65-F5344CB8AC3E}">
        <p14:creationId xmlns:p14="http://schemas.microsoft.com/office/powerpoint/2010/main" val="918299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As we’ve been working through the inventory and processing of the archives and special collections we’ve made some discoveries that have highlighted the need for thorough accession records. We’ve realized the challenges that result from the lack of documentation around these objects. . </a:t>
            </a:r>
          </a:p>
          <a:p>
            <a:endParaRPr lang="en-US" baseline="0" dirty="0" smtClean="0"/>
          </a:p>
          <a:p>
            <a:r>
              <a:rPr lang="en-US" baseline="0" dirty="0" smtClean="0"/>
              <a:t>The albums illustrated here are 19</a:t>
            </a:r>
            <a:r>
              <a:rPr lang="en-US" baseline="30000" dirty="0" smtClean="0"/>
              <a:t>th</a:t>
            </a:r>
            <a:r>
              <a:rPr lang="en-US" baseline="0" dirty="0" smtClean="0"/>
              <a:t> century travel photography albums which were accepted into the museum collection in the 1950’s and at some point we think around 1970 were moved to physically live with the archives and rare book collection. There is very little documentation around this. No accession files on the archives side from the museum accession files we found accession numbers but very little in the way of object history reason behind collecting these materials. </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The albums were assembled by a navy admiral during his active service. He also donated several objects to the museum. These albums include snapshots, annotations and ephemera tucked between the pages but are dominated by professional photography. In researching the albums for a library and archives exhibit we discovered that many early pioneers including </a:t>
            </a:r>
            <a:r>
              <a:rPr lang="en-US" baseline="0" dirty="0" err="1" smtClean="0"/>
              <a:t>Beato</a:t>
            </a:r>
            <a:r>
              <a:rPr lang="en-US" baseline="0" dirty="0" smtClean="0"/>
              <a:t>, </a:t>
            </a:r>
            <a:r>
              <a:rPr lang="en-US" baseline="0" dirty="0" err="1" smtClean="0"/>
              <a:t>Frith</a:t>
            </a:r>
            <a:r>
              <a:rPr lang="en-US" baseline="0" dirty="0" smtClean="0"/>
              <a:t> and </a:t>
            </a:r>
            <a:r>
              <a:rPr lang="en-US" baseline="0" dirty="0" err="1" smtClean="0"/>
              <a:t>kimbei</a:t>
            </a:r>
            <a:r>
              <a:rPr lang="en-US" baseline="0" dirty="0" smtClean="0"/>
              <a:t> are represented in the albums.  Some of these artists are now represented in the museum collection.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Seems clear that our recordkeeping has failed us here as we’ve gone about to acquire duplicate content for the museum  collection.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FC1E3C83-D1D0-9942-8116-99B474333145}" type="slidenum">
              <a:rPr lang="en-US" smtClean="0"/>
              <a:t>2</a:t>
            </a:fld>
            <a:endParaRPr lang="en-US"/>
          </a:p>
        </p:txBody>
      </p:sp>
    </p:spTree>
    <p:extLst>
      <p:ext uri="{BB962C8B-B14F-4D97-AF65-F5344CB8AC3E}">
        <p14:creationId xmlns:p14="http://schemas.microsoft.com/office/powerpoint/2010/main" val="918299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albums are family albums from Eric </a:t>
            </a:r>
            <a:r>
              <a:rPr lang="en-US" baseline="0" dirty="0" err="1" smtClean="0"/>
              <a:t>Weinmann</a:t>
            </a:r>
            <a:r>
              <a:rPr lang="en-US" baseline="0" dirty="0" smtClean="0"/>
              <a:t> a friend and student of </a:t>
            </a:r>
            <a:r>
              <a:rPr lang="en-US" baseline="0" dirty="0" err="1" smtClean="0"/>
              <a:t>phtogorapher</a:t>
            </a:r>
            <a:r>
              <a:rPr lang="en-US" baseline="0" dirty="0" smtClean="0"/>
              <a:t> </a:t>
            </a:r>
            <a:r>
              <a:rPr lang="en-US" baseline="0" dirty="0" err="1" smtClean="0"/>
              <a:t>Lotte</a:t>
            </a:r>
            <a:r>
              <a:rPr lang="en-US" baseline="0" dirty="0" smtClean="0"/>
              <a:t> Jacobi who emigrated from Germany in 1938. They include family snapshots by </a:t>
            </a:r>
            <a:r>
              <a:rPr lang="en-US" baseline="0" dirty="0" err="1" smtClean="0"/>
              <a:t>weinmann</a:t>
            </a:r>
            <a:r>
              <a:rPr lang="en-US" baseline="0" dirty="0" smtClean="0"/>
              <a:t> and other unknown </a:t>
            </a:r>
            <a:r>
              <a:rPr lang="en-US" baseline="0" dirty="0" err="1" smtClean="0"/>
              <a:t>phtogorpahers</a:t>
            </a:r>
            <a:r>
              <a:rPr lang="en-US" baseline="0" dirty="0" smtClean="0"/>
              <a:t> and dozens of prints by </a:t>
            </a:r>
            <a:r>
              <a:rPr lang="en-US" baseline="0" dirty="0" err="1" smtClean="0"/>
              <a:t>Lotte</a:t>
            </a:r>
            <a:r>
              <a:rPr lang="en-US" baseline="0" dirty="0" smtClean="0"/>
              <a:t> Jacobi. </a:t>
            </a:r>
          </a:p>
          <a:p>
            <a:endParaRPr lang="en-US" baseline="0" dirty="0" smtClean="0"/>
          </a:p>
          <a:p>
            <a:r>
              <a:rPr lang="en-US" baseline="0" dirty="0" smtClean="0"/>
              <a:t>During the appraisal and acquisition process the albums were determined to be destined for the museum collection.  This suggests that the primary value of these albums was determined to be the Jacobi prints. The creator of the albums, </a:t>
            </a:r>
            <a:r>
              <a:rPr lang="en-US" baseline="0" dirty="0" err="1" smtClean="0"/>
              <a:t>Weinmann</a:t>
            </a:r>
            <a:r>
              <a:rPr lang="en-US" baseline="0" dirty="0" smtClean="0"/>
              <a:t>, became of secondary interest.  I think another factor was lack of a strong collection development plan for the archives and an inconsistent accessioning procedure. Curatorial staff could not trust the the archives as a repository and we weren’t able to </a:t>
            </a:r>
            <a:r>
              <a:rPr lang="en-US" baseline="0" dirty="0" err="1" smtClean="0"/>
              <a:t>demonstate</a:t>
            </a:r>
            <a:r>
              <a:rPr lang="en-US" baseline="0" dirty="0" smtClean="0"/>
              <a:t> the value in acquiring these albums as a research object.  Which privileges the narrative of the object and the information it conveys about its owner and his family’s experience in Nazi </a:t>
            </a:r>
            <a:r>
              <a:rPr lang="en-US" baseline="0" dirty="0" err="1" smtClean="0"/>
              <a:t>germany</a:t>
            </a:r>
            <a:r>
              <a:rPr lang="en-US" baseline="0" dirty="0" smtClean="0"/>
              <a:t> in the 1930’s. I believe a stronger set of policies and clearer collection development plan would have positioned the archives as a repository for this donation.</a:t>
            </a:r>
          </a:p>
          <a:p>
            <a:endParaRPr lang="en-US" baseline="0" dirty="0" smtClean="0"/>
          </a:p>
          <a:p>
            <a:r>
              <a:rPr lang="en-US" baseline="0" dirty="0" smtClean="0"/>
              <a:t>Other situations have come up with similar challenges and I have been working with the registrars and curators to think through how these donations should be handled moving forward. </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I’ll share some of the governing questions we’ve been thinking about: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Does the collection or object serve primarily a display or a research function?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Should we “cherry-pick” individual objects to be accessioned into the museum collection from manuscript collections?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endParaRPr lang="en-US" baseline="0" dirty="0" smtClean="0"/>
          </a:p>
          <a:p>
            <a:r>
              <a:rPr lang="en-US" baseline="0" dirty="0" smtClean="0"/>
              <a:t>My hope is that engaging across departments in these conversations around our acquisition and accessioning models will improve our service to the public and the researcher and will ultimately strengthen the archives program. </a:t>
            </a:r>
          </a:p>
          <a:p>
            <a:endParaRPr lang="en-US" baseline="0" dirty="0" smtClean="0"/>
          </a:p>
          <a:p>
            <a:r>
              <a:rPr lang="en-US" baseline="0" dirty="0" smtClean="0"/>
              <a:t>This all hinges on a strong </a:t>
            </a:r>
            <a:r>
              <a:rPr lang="en-US" baseline="0" dirty="0" err="1" smtClean="0"/>
              <a:t>acquistion</a:t>
            </a:r>
            <a:r>
              <a:rPr lang="en-US" baseline="0" dirty="0" smtClean="0"/>
              <a:t> and accession process. If we can’t demonstrate through clear accession records the basics about these objects and their relationship to the collection including the motivation for collecting them, then they become potential wanderers and our intermingling issues persist. </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FC1E3C83-D1D0-9942-8116-99B474333145}" type="slidenum">
              <a:rPr lang="en-US" smtClean="0"/>
              <a:t>3</a:t>
            </a:fld>
            <a:endParaRPr lang="en-US"/>
          </a:p>
        </p:txBody>
      </p:sp>
    </p:spTree>
    <p:extLst>
      <p:ext uri="{BB962C8B-B14F-4D97-AF65-F5344CB8AC3E}">
        <p14:creationId xmlns:p14="http://schemas.microsoft.com/office/powerpoint/2010/main" val="918299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8"/>
          <p:cNvGrpSpPr>
            <a:grpSpLocks/>
          </p:cNvGrpSpPr>
          <p:nvPr userDrawn="1"/>
        </p:nvGrpSpPr>
        <p:grpSpPr bwMode="auto">
          <a:xfrm>
            <a:off x="457200" y="457200"/>
            <a:ext cx="8229600" cy="5943600"/>
            <a:chOff x="288" y="288"/>
            <a:chExt cx="5184" cy="3744"/>
          </a:xfrm>
        </p:grpSpPr>
        <p:sp>
          <p:nvSpPr>
            <p:cNvPr id="5" name="Freeform 9"/>
            <p:cNvSpPr>
              <a:spLocks/>
            </p:cNvSpPr>
            <p:nvPr/>
          </p:nvSpPr>
          <p:spPr bwMode="auto">
            <a:xfrm>
              <a:off x="288" y="288"/>
              <a:ext cx="5184" cy="3744"/>
            </a:xfrm>
            <a:custGeom>
              <a:avLst/>
              <a:gdLst>
                <a:gd name="T0" fmla="*/ 464 w 5184"/>
                <a:gd name="T1" fmla="*/ 0 h 3744"/>
                <a:gd name="T2" fmla="*/ 5184 w 5184"/>
                <a:gd name="T3" fmla="*/ 0 h 3744"/>
                <a:gd name="T4" fmla="*/ 5184 w 5184"/>
                <a:gd name="T5" fmla="*/ 3309 h 3744"/>
                <a:gd name="T6" fmla="*/ 4660 w 5184"/>
                <a:gd name="T7" fmla="*/ 3744 h 3744"/>
                <a:gd name="T8" fmla="*/ 0 w 5184"/>
                <a:gd name="T9" fmla="*/ 3744 h 3744"/>
                <a:gd name="T10" fmla="*/ 0 w 5184"/>
                <a:gd name="T11" fmla="*/ 395 h 3744"/>
                <a:gd name="T12" fmla="*/ 464 w 5184"/>
                <a:gd name="T13" fmla="*/ 0 h 374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184" h="3744">
                  <a:moveTo>
                    <a:pt x="464" y="0"/>
                  </a:moveTo>
                  <a:lnTo>
                    <a:pt x="5184" y="0"/>
                  </a:lnTo>
                  <a:lnTo>
                    <a:pt x="5184" y="3309"/>
                  </a:lnTo>
                  <a:lnTo>
                    <a:pt x="4660" y="3744"/>
                  </a:lnTo>
                  <a:lnTo>
                    <a:pt x="0" y="3744"/>
                  </a:lnTo>
                  <a:lnTo>
                    <a:pt x="0" y="395"/>
                  </a:lnTo>
                  <a:lnTo>
                    <a:pt x="464" y="0"/>
                  </a:ln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914400" eaLnBrk="0" fontAlgn="base" hangingPunct="0">
                <a:spcBef>
                  <a:spcPct val="0"/>
                </a:spcBef>
                <a:spcAft>
                  <a:spcPct val="0"/>
                </a:spcAft>
              </a:pPr>
              <a:endParaRPr lang="en-US" sz="2400" b="1">
                <a:solidFill>
                  <a:srgbClr val="000000"/>
                </a:solidFill>
                <a:latin typeface="Times" charset="0"/>
                <a:ea typeface="ＭＳ Ｐゴシック" charset="0"/>
                <a:cs typeface="ＭＳ Ｐゴシック" charset="0"/>
              </a:endParaRPr>
            </a:p>
          </p:txBody>
        </p:sp>
        <p:sp>
          <p:nvSpPr>
            <p:cNvPr id="6" name="AutoShape 10"/>
            <p:cNvSpPr>
              <a:spLocks noChangeArrowheads="1"/>
            </p:cNvSpPr>
            <p:nvPr/>
          </p:nvSpPr>
          <p:spPr bwMode="auto">
            <a:xfrm>
              <a:off x="288" y="288"/>
              <a:ext cx="1872" cy="1872"/>
            </a:xfrm>
            <a:prstGeom prst="roundRect">
              <a:avLst>
                <a:gd name="adj" fmla="val 16667"/>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914400" eaLnBrk="0" fontAlgn="base" hangingPunct="0">
                <a:spcBef>
                  <a:spcPct val="0"/>
                </a:spcBef>
                <a:spcAft>
                  <a:spcPct val="0"/>
                </a:spcAft>
              </a:pPr>
              <a:endParaRPr lang="en-US" sz="2400" b="1">
                <a:solidFill>
                  <a:srgbClr val="000000"/>
                </a:solidFill>
                <a:latin typeface="Times" charset="0"/>
                <a:ea typeface="ＭＳ Ｐゴシック" charset="0"/>
                <a:cs typeface="ＭＳ Ｐゴシック" charset="0"/>
              </a:endParaRPr>
            </a:p>
          </p:txBody>
        </p:sp>
        <p:sp>
          <p:nvSpPr>
            <p:cNvPr id="7" name="AutoShape 11"/>
            <p:cNvSpPr>
              <a:spLocks noChangeArrowheads="1"/>
            </p:cNvSpPr>
            <p:nvPr/>
          </p:nvSpPr>
          <p:spPr bwMode="auto">
            <a:xfrm>
              <a:off x="3600" y="2160"/>
              <a:ext cx="1872" cy="1872"/>
            </a:xfrm>
            <a:prstGeom prst="roundRect">
              <a:avLst>
                <a:gd name="adj" fmla="val 16667"/>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914400" eaLnBrk="0" fontAlgn="base" hangingPunct="0">
                <a:spcBef>
                  <a:spcPct val="0"/>
                </a:spcBef>
                <a:spcAft>
                  <a:spcPct val="0"/>
                </a:spcAft>
              </a:pPr>
              <a:endParaRPr lang="en-US" sz="2400" b="1">
                <a:solidFill>
                  <a:srgbClr val="000000"/>
                </a:solidFill>
                <a:latin typeface="Times" charset="0"/>
                <a:ea typeface="ＭＳ Ｐゴシック" charset="0"/>
                <a:cs typeface="ＭＳ Ｐゴシック" charset="0"/>
              </a:endParaRPr>
            </a:p>
          </p:txBody>
        </p:sp>
      </p:grpSp>
      <p:sp>
        <p:nvSpPr>
          <p:cNvPr id="12293" name="Rectangle 5"/>
          <p:cNvSpPr>
            <a:spLocks noGrp="1" noChangeArrowheads="1"/>
          </p:cNvSpPr>
          <p:nvPr>
            <p:ph type="ctrTitle"/>
          </p:nvPr>
        </p:nvSpPr>
        <p:spPr>
          <a:xfrm>
            <a:off x="838200" y="3505200"/>
            <a:ext cx="6400800" cy="838200"/>
          </a:xfrm>
        </p:spPr>
        <p:txBody>
          <a:bodyPr/>
          <a:lstStyle>
            <a:lvl1pPr>
              <a:defRPr>
                <a:solidFill>
                  <a:schemeClr val="bg1"/>
                </a:solidFill>
              </a:defRPr>
            </a:lvl1pPr>
          </a:lstStyle>
          <a:p>
            <a:r>
              <a:rPr lang="en-US"/>
              <a:t>Click to edit Master title style</a:t>
            </a:r>
          </a:p>
        </p:txBody>
      </p:sp>
      <p:sp>
        <p:nvSpPr>
          <p:cNvPr id="12294" name="Rectangle 6"/>
          <p:cNvSpPr>
            <a:spLocks noGrp="1" noChangeArrowheads="1"/>
          </p:cNvSpPr>
          <p:nvPr>
            <p:ph type="subTitle" idx="1"/>
          </p:nvPr>
        </p:nvSpPr>
        <p:spPr>
          <a:xfrm>
            <a:off x="838200" y="4267200"/>
            <a:ext cx="6400800" cy="762000"/>
          </a:xfrm>
        </p:spPr>
        <p:txBody>
          <a:bodyPr/>
          <a:lstStyle>
            <a:lvl1pPr>
              <a:defRPr sz="1800">
                <a:solidFill>
                  <a:schemeClr val="bg1"/>
                </a:solidFill>
              </a:defRPr>
            </a:lvl1pPr>
          </a:lstStyle>
          <a:p>
            <a:r>
              <a:rPr lang="en-US"/>
              <a:t>Click to edit Master subtitle style</a:t>
            </a:r>
          </a:p>
        </p:txBody>
      </p:sp>
    </p:spTree>
    <p:extLst>
      <p:ext uri="{BB962C8B-B14F-4D97-AF65-F5344CB8AC3E}">
        <p14:creationId xmlns:p14="http://schemas.microsoft.com/office/powerpoint/2010/main" val="2728602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B9F6BAC-F92E-2F4A-A077-F73E6174366D}" type="slidenum">
              <a:rPr lang="en-US"/>
              <a:pPr>
                <a:defRPr/>
              </a:pPr>
              <a:t>‹#›</a:t>
            </a:fld>
            <a:endParaRPr lang="en-US"/>
          </a:p>
        </p:txBody>
      </p:sp>
    </p:spTree>
    <p:extLst>
      <p:ext uri="{BB962C8B-B14F-4D97-AF65-F5344CB8AC3E}">
        <p14:creationId xmlns:p14="http://schemas.microsoft.com/office/powerpoint/2010/main" val="1702169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86400" y="609600"/>
            <a:ext cx="16002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46482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842E4BEB-8527-E64A-8194-003060F2A905}" type="slidenum">
              <a:rPr lang="en-US"/>
              <a:pPr>
                <a:defRPr/>
              </a:pPr>
              <a:t>‹#›</a:t>
            </a:fld>
            <a:endParaRPr lang="en-US"/>
          </a:p>
        </p:txBody>
      </p:sp>
    </p:spTree>
    <p:extLst>
      <p:ext uri="{BB962C8B-B14F-4D97-AF65-F5344CB8AC3E}">
        <p14:creationId xmlns:p14="http://schemas.microsoft.com/office/powerpoint/2010/main" val="11735456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E655F567-8612-A145-8D2F-9F92CCD929E0}" type="slidenum">
              <a:rPr lang="en-US"/>
              <a:pPr>
                <a:defRPr/>
              </a:pPr>
              <a:t>‹#›</a:t>
            </a:fld>
            <a:endParaRPr lang="en-US"/>
          </a:p>
        </p:txBody>
      </p:sp>
    </p:spTree>
    <p:extLst>
      <p:ext uri="{BB962C8B-B14F-4D97-AF65-F5344CB8AC3E}">
        <p14:creationId xmlns:p14="http://schemas.microsoft.com/office/powerpoint/2010/main" val="19639755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4D9757FF-6204-A34D-83C4-35B6B706B19D}" type="slidenum">
              <a:rPr lang="en-US"/>
              <a:pPr>
                <a:defRPr/>
              </a:pPr>
              <a:t>‹#›</a:t>
            </a:fld>
            <a:endParaRPr lang="en-US"/>
          </a:p>
        </p:txBody>
      </p:sp>
    </p:spTree>
    <p:extLst>
      <p:ext uri="{BB962C8B-B14F-4D97-AF65-F5344CB8AC3E}">
        <p14:creationId xmlns:p14="http://schemas.microsoft.com/office/powerpoint/2010/main" val="6045176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124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981200"/>
            <a:ext cx="3124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24F6D520-7EE0-694D-AD31-F43439A0831F}" type="slidenum">
              <a:rPr lang="en-US"/>
              <a:pPr>
                <a:defRPr/>
              </a:pPr>
              <a:t>‹#›</a:t>
            </a:fld>
            <a:endParaRPr lang="en-US"/>
          </a:p>
        </p:txBody>
      </p:sp>
    </p:spTree>
    <p:extLst>
      <p:ext uri="{BB962C8B-B14F-4D97-AF65-F5344CB8AC3E}">
        <p14:creationId xmlns:p14="http://schemas.microsoft.com/office/powerpoint/2010/main" val="33403325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EA4415EA-69EC-B740-8C8C-CD135290B788}" type="slidenum">
              <a:rPr lang="en-US"/>
              <a:pPr>
                <a:defRPr/>
              </a:pPr>
              <a:t>‹#›</a:t>
            </a:fld>
            <a:endParaRPr lang="en-US"/>
          </a:p>
        </p:txBody>
      </p:sp>
    </p:spTree>
    <p:extLst>
      <p:ext uri="{BB962C8B-B14F-4D97-AF65-F5344CB8AC3E}">
        <p14:creationId xmlns:p14="http://schemas.microsoft.com/office/powerpoint/2010/main" val="5627036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16C57D24-533A-8D42-9E12-D62DC0EF1E1A}" type="slidenum">
              <a:rPr lang="en-US"/>
              <a:pPr>
                <a:defRPr/>
              </a:pPr>
              <a:t>‹#›</a:t>
            </a:fld>
            <a:endParaRPr lang="en-US"/>
          </a:p>
        </p:txBody>
      </p:sp>
    </p:spTree>
    <p:extLst>
      <p:ext uri="{BB962C8B-B14F-4D97-AF65-F5344CB8AC3E}">
        <p14:creationId xmlns:p14="http://schemas.microsoft.com/office/powerpoint/2010/main" val="28668322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1182B1D-44AC-BC49-86EF-231824A18FF7}" type="slidenum">
              <a:rPr lang="en-US"/>
              <a:pPr>
                <a:defRPr/>
              </a:pPr>
              <a:t>‹#›</a:t>
            </a:fld>
            <a:endParaRPr lang="en-US"/>
          </a:p>
        </p:txBody>
      </p:sp>
    </p:spTree>
    <p:extLst>
      <p:ext uri="{BB962C8B-B14F-4D97-AF65-F5344CB8AC3E}">
        <p14:creationId xmlns:p14="http://schemas.microsoft.com/office/powerpoint/2010/main" val="1349582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17ADFB08-583E-D14B-AEEF-C0B0286E18EE}" type="slidenum">
              <a:rPr lang="en-US"/>
              <a:pPr>
                <a:defRPr/>
              </a:pPr>
              <a:t>‹#›</a:t>
            </a:fld>
            <a:endParaRPr lang="en-US"/>
          </a:p>
        </p:txBody>
      </p:sp>
    </p:spTree>
    <p:extLst>
      <p:ext uri="{BB962C8B-B14F-4D97-AF65-F5344CB8AC3E}">
        <p14:creationId xmlns:p14="http://schemas.microsoft.com/office/powerpoint/2010/main" val="19695127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D9FEFB0B-18C2-1944-8694-A07455079F3D}" type="slidenum">
              <a:rPr lang="en-US"/>
              <a:pPr>
                <a:defRPr/>
              </a:pPr>
              <a:t>‹#›</a:t>
            </a:fld>
            <a:endParaRPr lang="en-US"/>
          </a:p>
        </p:txBody>
      </p:sp>
    </p:spTree>
    <p:extLst>
      <p:ext uri="{BB962C8B-B14F-4D97-AF65-F5344CB8AC3E}">
        <p14:creationId xmlns:p14="http://schemas.microsoft.com/office/powerpoint/2010/main" val="9209212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620000" y="5181600"/>
            <a:ext cx="1219200" cy="97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Line 14"/>
          <p:cNvSpPr>
            <a:spLocks noChangeShapeType="1"/>
          </p:cNvSpPr>
          <p:nvPr/>
        </p:nvSpPr>
        <p:spPr bwMode="auto">
          <a:xfrm rot="5400000">
            <a:off x="4495800" y="3429000"/>
            <a:ext cx="6096000" cy="0"/>
          </a:xfrm>
          <a:prstGeom prst="line">
            <a:avLst/>
          </a:prstGeom>
          <a:noFill/>
          <a:ln w="6350">
            <a:solidFill>
              <a:schemeClr val="bg2"/>
            </a:solidFill>
            <a:round/>
            <a:headEnd/>
            <a:tailEnd/>
          </a:ln>
          <a:extLst>
            <a:ext uri="{909E8E84-426E-40DD-AFC4-6F175D3DCCD1}">
              <a14:hiddenFill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b="1">
              <a:solidFill>
                <a:srgbClr val="000000"/>
              </a:solidFill>
              <a:latin typeface="Times" charset="0"/>
              <a:ea typeface="ＭＳ Ｐゴシック" charset="0"/>
              <a:cs typeface="ＭＳ Ｐゴシック" charset="0"/>
            </a:endParaRPr>
          </a:p>
        </p:txBody>
      </p:sp>
      <p:sp>
        <p:nvSpPr>
          <p:cNvPr id="1028" name="Line 15"/>
          <p:cNvSpPr>
            <a:spLocks noChangeShapeType="1"/>
          </p:cNvSpPr>
          <p:nvPr/>
        </p:nvSpPr>
        <p:spPr bwMode="auto">
          <a:xfrm rot="5400000">
            <a:off x="8267700" y="5448300"/>
            <a:ext cx="0" cy="1447800"/>
          </a:xfrm>
          <a:prstGeom prst="line">
            <a:avLst/>
          </a:prstGeom>
          <a:noFill/>
          <a:ln w="6350">
            <a:solidFill>
              <a:schemeClr val="bg2"/>
            </a:solidFill>
            <a:round/>
            <a:headEnd/>
            <a:tailEnd/>
          </a:ln>
          <a:extLst>
            <a:ext uri="{909E8E84-426E-40DD-AFC4-6F175D3DCCD1}">
              <a14:hiddenFill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b="1">
              <a:solidFill>
                <a:srgbClr val="000000"/>
              </a:solidFill>
              <a:latin typeface="Times" charset="0"/>
              <a:ea typeface="ＭＳ Ｐゴシック" charset="0"/>
              <a:cs typeface="ＭＳ Ｐゴシック" charset="0"/>
            </a:endParaRPr>
          </a:p>
        </p:txBody>
      </p:sp>
      <p:sp>
        <p:nvSpPr>
          <p:cNvPr id="1029" name="Rectangle 2"/>
          <p:cNvSpPr>
            <a:spLocks noGrp="1" noChangeArrowheads="1"/>
          </p:cNvSpPr>
          <p:nvPr>
            <p:ph type="title"/>
          </p:nvPr>
        </p:nvSpPr>
        <p:spPr bwMode="auto">
          <a:xfrm>
            <a:off x="685800" y="609600"/>
            <a:ext cx="6400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30" name="Rectangle 3"/>
          <p:cNvSpPr>
            <a:spLocks noGrp="1" noChangeArrowheads="1"/>
          </p:cNvSpPr>
          <p:nvPr>
            <p:ph type="body" idx="1"/>
          </p:nvPr>
        </p:nvSpPr>
        <p:spPr bwMode="auto">
          <a:xfrm>
            <a:off x="685800" y="1981200"/>
            <a:ext cx="6400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6"/>
          <p:cNvSpPr>
            <a:spLocks noGrp="1" noChangeArrowheads="1"/>
          </p:cNvSpPr>
          <p:nvPr>
            <p:ph type="sldNum" sz="quarter" idx="4"/>
          </p:nvPr>
        </p:nvSpPr>
        <p:spPr bwMode="auto">
          <a:xfrm>
            <a:off x="7620000" y="6248400"/>
            <a:ext cx="1295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rgbClr val="CC0000"/>
                </a:solidFill>
                <a:latin typeface="Arial" charset="0"/>
                <a:cs typeface="+mn-cs"/>
              </a:defRPr>
            </a:lvl1pPr>
          </a:lstStyle>
          <a:p>
            <a:pPr defTabSz="914400" eaLnBrk="0" fontAlgn="base" hangingPunct="0">
              <a:spcBef>
                <a:spcPct val="0"/>
              </a:spcBef>
              <a:spcAft>
                <a:spcPct val="0"/>
              </a:spcAft>
              <a:defRPr/>
            </a:pPr>
            <a:fld id="{3812D2E4-9BBC-CE4C-9490-C95D6717FA74}" type="slidenum">
              <a:rPr lang="en-US" b="1">
                <a:ea typeface="ＭＳ Ｐゴシック" charset="0"/>
              </a:rPr>
              <a:pPr defTabSz="914400" eaLnBrk="0" fontAlgn="base" hangingPunct="0">
                <a:spcBef>
                  <a:spcPct val="0"/>
                </a:spcBef>
                <a:spcAft>
                  <a:spcPct val="0"/>
                </a:spcAft>
                <a:defRPr/>
              </a:pPr>
              <a:t>‹#›</a:t>
            </a:fld>
            <a:endParaRPr lang="en-US" b="1">
              <a:ea typeface="ＭＳ Ｐゴシック"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hf hdr="0" dt="0"/>
  <p:txStyles>
    <p:titleStyle>
      <a:lvl1pPr algn="l" rtl="0" eaLnBrk="0" fontAlgn="base" hangingPunct="0">
        <a:spcBef>
          <a:spcPct val="0"/>
        </a:spcBef>
        <a:spcAft>
          <a:spcPct val="0"/>
        </a:spcAft>
        <a:defRPr sz="3200">
          <a:solidFill>
            <a:srgbClr val="CC0000"/>
          </a:solidFill>
          <a:latin typeface="+mj-lt"/>
          <a:ea typeface="ＭＳ Ｐゴシック" charset="0"/>
          <a:cs typeface="ＭＳ Ｐゴシック" charset="0"/>
        </a:defRPr>
      </a:lvl1pPr>
      <a:lvl2pPr algn="l" rtl="0" eaLnBrk="0" fontAlgn="base" hangingPunct="0">
        <a:spcBef>
          <a:spcPct val="0"/>
        </a:spcBef>
        <a:spcAft>
          <a:spcPct val="0"/>
        </a:spcAft>
        <a:defRPr sz="3200">
          <a:solidFill>
            <a:srgbClr val="CC0000"/>
          </a:solidFill>
          <a:latin typeface="Georgia" pitchFamily="18" charset="0"/>
          <a:ea typeface="ＭＳ Ｐゴシック" charset="0"/>
          <a:cs typeface="ＭＳ Ｐゴシック" charset="0"/>
        </a:defRPr>
      </a:lvl2pPr>
      <a:lvl3pPr algn="l" rtl="0" eaLnBrk="0" fontAlgn="base" hangingPunct="0">
        <a:spcBef>
          <a:spcPct val="0"/>
        </a:spcBef>
        <a:spcAft>
          <a:spcPct val="0"/>
        </a:spcAft>
        <a:defRPr sz="3200">
          <a:solidFill>
            <a:srgbClr val="CC0000"/>
          </a:solidFill>
          <a:latin typeface="Georgia" pitchFamily="18" charset="0"/>
          <a:ea typeface="ＭＳ Ｐゴシック" charset="0"/>
          <a:cs typeface="ＭＳ Ｐゴシック" charset="0"/>
        </a:defRPr>
      </a:lvl3pPr>
      <a:lvl4pPr algn="l" rtl="0" eaLnBrk="0" fontAlgn="base" hangingPunct="0">
        <a:spcBef>
          <a:spcPct val="0"/>
        </a:spcBef>
        <a:spcAft>
          <a:spcPct val="0"/>
        </a:spcAft>
        <a:defRPr sz="3200">
          <a:solidFill>
            <a:srgbClr val="CC0000"/>
          </a:solidFill>
          <a:latin typeface="Georgia" pitchFamily="18" charset="0"/>
          <a:ea typeface="ＭＳ Ｐゴシック" charset="0"/>
          <a:cs typeface="ＭＳ Ｐゴシック" charset="0"/>
        </a:defRPr>
      </a:lvl4pPr>
      <a:lvl5pPr algn="l" rtl="0" eaLnBrk="0" fontAlgn="base" hangingPunct="0">
        <a:spcBef>
          <a:spcPct val="0"/>
        </a:spcBef>
        <a:spcAft>
          <a:spcPct val="0"/>
        </a:spcAft>
        <a:defRPr sz="3200">
          <a:solidFill>
            <a:srgbClr val="CC0000"/>
          </a:solidFill>
          <a:latin typeface="Georgia" pitchFamily="18" charset="0"/>
          <a:ea typeface="ＭＳ Ｐゴシック" charset="0"/>
          <a:cs typeface="ＭＳ Ｐゴシック" charset="0"/>
        </a:defRPr>
      </a:lvl5pPr>
      <a:lvl6pPr marL="457200" algn="l" rtl="0" fontAlgn="base">
        <a:spcBef>
          <a:spcPct val="0"/>
        </a:spcBef>
        <a:spcAft>
          <a:spcPct val="0"/>
        </a:spcAft>
        <a:defRPr sz="3200">
          <a:solidFill>
            <a:srgbClr val="CC0000"/>
          </a:solidFill>
          <a:latin typeface="Georgia" pitchFamily="18" charset="0"/>
        </a:defRPr>
      </a:lvl6pPr>
      <a:lvl7pPr marL="914400" algn="l" rtl="0" fontAlgn="base">
        <a:spcBef>
          <a:spcPct val="0"/>
        </a:spcBef>
        <a:spcAft>
          <a:spcPct val="0"/>
        </a:spcAft>
        <a:defRPr sz="3200">
          <a:solidFill>
            <a:srgbClr val="CC0000"/>
          </a:solidFill>
          <a:latin typeface="Georgia" pitchFamily="18" charset="0"/>
        </a:defRPr>
      </a:lvl7pPr>
      <a:lvl8pPr marL="1371600" algn="l" rtl="0" fontAlgn="base">
        <a:spcBef>
          <a:spcPct val="0"/>
        </a:spcBef>
        <a:spcAft>
          <a:spcPct val="0"/>
        </a:spcAft>
        <a:defRPr sz="3200">
          <a:solidFill>
            <a:srgbClr val="CC0000"/>
          </a:solidFill>
          <a:latin typeface="Georgia" pitchFamily="18" charset="0"/>
        </a:defRPr>
      </a:lvl8pPr>
      <a:lvl9pPr marL="1828800" algn="l" rtl="0" fontAlgn="base">
        <a:spcBef>
          <a:spcPct val="0"/>
        </a:spcBef>
        <a:spcAft>
          <a:spcPct val="0"/>
        </a:spcAft>
        <a:defRPr sz="3200">
          <a:solidFill>
            <a:srgbClr val="CC0000"/>
          </a:solidFill>
          <a:latin typeface="Georgia" pitchFamily="18" charset="0"/>
        </a:defRPr>
      </a:lvl9pPr>
    </p:titleStyle>
    <p:bodyStyle>
      <a:lvl1pPr marL="342900" indent="-342900" algn="l" rtl="0" eaLnBrk="0" fontAlgn="base" hangingPunct="0">
        <a:spcBef>
          <a:spcPct val="20000"/>
        </a:spcBef>
        <a:spcAft>
          <a:spcPct val="0"/>
        </a:spcAft>
        <a:buChar char="•"/>
        <a:tabLst>
          <a:tab pos="1138238" algn="l"/>
        </a:tabLst>
        <a:defRPr sz="2000" b="1">
          <a:solidFill>
            <a:srgbClr val="999933"/>
          </a:solidFill>
          <a:latin typeface="+mn-lt"/>
          <a:ea typeface="ＭＳ Ｐゴシック" charset="0"/>
          <a:cs typeface="ＭＳ Ｐゴシック" charset="0"/>
        </a:defRPr>
      </a:lvl1pPr>
      <a:lvl2pPr marL="341313" indent="-227013" algn="l" rtl="0" eaLnBrk="0" fontAlgn="base" hangingPunct="0">
        <a:spcBef>
          <a:spcPct val="20000"/>
        </a:spcBef>
        <a:spcAft>
          <a:spcPct val="0"/>
        </a:spcAft>
        <a:buFont typeface="Times" charset="0"/>
        <a:buChar char="•"/>
        <a:tabLst>
          <a:tab pos="1138238" algn="l"/>
        </a:tabLst>
        <a:defRPr sz="1600">
          <a:solidFill>
            <a:srgbClr val="333333"/>
          </a:solidFill>
          <a:latin typeface="+mn-lt"/>
          <a:ea typeface="ＭＳ Ｐゴシック" charset="0"/>
        </a:defRPr>
      </a:lvl2pPr>
      <a:lvl3pPr marL="512763" indent="-57150" algn="l" rtl="0" eaLnBrk="0" fontAlgn="base" hangingPunct="0">
        <a:spcBef>
          <a:spcPct val="20000"/>
        </a:spcBef>
        <a:spcAft>
          <a:spcPct val="0"/>
        </a:spcAft>
        <a:buChar char="•"/>
        <a:tabLst>
          <a:tab pos="1138238" algn="l"/>
        </a:tabLst>
        <a:defRPr sz="1400">
          <a:solidFill>
            <a:srgbClr val="333333"/>
          </a:solidFill>
          <a:latin typeface="+mn-lt"/>
          <a:ea typeface="ＭＳ Ｐゴシック" charset="0"/>
        </a:defRPr>
      </a:lvl3pPr>
      <a:lvl4pPr marL="854075" indent="-165100" algn="l" rtl="0" eaLnBrk="0" fontAlgn="base" hangingPunct="0">
        <a:spcBef>
          <a:spcPct val="20000"/>
        </a:spcBef>
        <a:spcAft>
          <a:spcPct val="0"/>
        </a:spcAft>
        <a:buChar char="–"/>
        <a:tabLst>
          <a:tab pos="1138238" algn="l"/>
        </a:tabLst>
        <a:defRPr sz="1400">
          <a:solidFill>
            <a:srgbClr val="333333"/>
          </a:solidFill>
          <a:latin typeface="+mn-lt"/>
          <a:ea typeface="ＭＳ Ｐゴシック" charset="0"/>
        </a:defRPr>
      </a:lvl4pPr>
      <a:lvl5pPr marL="1138238" indent="-109538" algn="l" rtl="0" eaLnBrk="0" fontAlgn="base" hangingPunct="0">
        <a:spcBef>
          <a:spcPct val="20000"/>
        </a:spcBef>
        <a:spcAft>
          <a:spcPct val="0"/>
        </a:spcAft>
        <a:buChar char="»"/>
        <a:tabLst>
          <a:tab pos="1138238" algn="l"/>
        </a:tabLst>
        <a:defRPr sz="1400">
          <a:solidFill>
            <a:srgbClr val="333333"/>
          </a:solidFill>
          <a:latin typeface="+mn-lt"/>
          <a:ea typeface="ＭＳ Ｐゴシック" charset="0"/>
        </a:defRPr>
      </a:lvl5pPr>
      <a:lvl6pPr marL="1595438" indent="-109538" algn="l" rtl="0" fontAlgn="base">
        <a:spcBef>
          <a:spcPct val="20000"/>
        </a:spcBef>
        <a:spcAft>
          <a:spcPct val="0"/>
        </a:spcAft>
        <a:buChar char="»"/>
        <a:tabLst>
          <a:tab pos="1138238" algn="l"/>
        </a:tabLst>
        <a:defRPr sz="1400">
          <a:solidFill>
            <a:srgbClr val="333333"/>
          </a:solidFill>
          <a:latin typeface="+mn-lt"/>
        </a:defRPr>
      </a:lvl6pPr>
      <a:lvl7pPr marL="2052638" indent="-109538" algn="l" rtl="0" fontAlgn="base">
        <a:spcBef>
          <a:spcPct val="20000"/>
        </a:spcBef>
        <a:spcAft>
          <a:spcPct val="0"/>
        </a:spcAft>
        <a:buChar char="»"/>
        <a:tabLst>
          <a:tab pos="1138238" algn="l"/>
        </a:tabLst>
        <a:defRPr sz="1400">
          <a:solidFill>
            <a:srgbClr val="333333"/>
          </a:solidFill>
          <a:latin typeface="+mn-lt"/>
        </a:defRPr>
      </a:lvl7pPr>
      <a:lvl8pPr marL="2509838" indent="-109538" algn="l" rtl="0" fontAlgn="base">
        <a:spcBef>
          <a:spcPct val="20000"/>
        </a:spcBef>
        <a:spcAft>
          <a:spcPct val="0"/>
        </a:spcAft>
        <a:buChar char="»"/>
        <a:tabLst>
          <a:tab pos="1138238" algn="l"/>
        </a:tabLst>
        <a:defRPr sz="1400">
          <a:solidFill>
            <a:srgbClr val="333333"/>
          </a:solidFill>
          <a:latin typeface="+mn-lt"/>
        </a:defRPr>
      </a:lvl8pPr>
      <a:lvl9pPr marL="2967038" indent="-109538" algn="l" rtl="0" fontAlgn="base">
        <a:spcBef>
          <a:spcPct val="20000"/>
        </a:spcBef>
        <a:spcAft>
          <a:spcPct val="0"/>
        </a:spcAft>
        <a:buChar char="»"/>
        <a:tabLst>
          <a:tab pos="1138238" algn="l"/>
        </a:tabLst>
        <a:defRPr sz="1400">
          <a:solidFill>
            <a:srgbClr val="333333"/>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petersen@currier.or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dirty="0">
                <a:latin typeface="+mn-lt"/>
              </a:rPr>
              <a:t>a</a:t>
            </a:r>
            <a:r>
              <a:rPr lang="en-US" dirty="0" smtClean="0">
                <a:latin typeface="+mn-lt"/>
              </a:rPr>
              <a:t>rt, archives and accessions</a:t>
            </a:r>
            <a:endParaRPr lang="en-US" dirty="0">
              <a:latin typeface="+mn-lt"/>
            </a:endParaRPr>
          </a:p>
        </p:txBody>
      </p:sp>
      <p:sp>
        <p:nvSpPr>
          <p:cNvPr id="28674" name="Content Placeholder 2"/>
          <p:cNvSpPr>
            <a:spLocks noGrp="1"/>
          </p:cNvSpPr>
          <p:nvPr>
            <p:ph idx="1"/>
          </p:nvPr>
        </p:nvSpPr>
        <p:spPr>
          <a:xfrm>
            <a:off x="685800" y="1981200"/>
            <a:ext cx="6400800" cy="2372846"/>
          </a:xfrm>
        </p:spPr>
        <p:txBody>
          <a:bodyPr/>
          <a:lstStyle/>
          <a:p>
            <a:pPr marL="0" indent="0">
              <a:buNone/>
            </a:pPr>
            <a:r>
              <a:rPr lang="en-US" b="0" i="1" dirty="0" smtClean="0"/>
              <a:t>…accessioning</a:t>
            </a:r>
            <a:r>
              <a:rPr lang="en-US" b="0" baseline="30000" dirty="0" smtClean="0"/>
              <a:t>  </a:t>
            </a:r>
            <a:r>
              <a:rPr lang="en-US" b="0" dirty="0" smtClean="0"/>
              <a:t>records information about origins, creator, contents, format and extent in such a way that documents cannot become intermingled with other materials held by the archives</a:t>
            </a:r>
          </a:p>
          <a:p>
            <a:endParaRPr lang="en-US" sz="1600" b="0" dirty="0" smtClean="0"/>
          </a:p>
          <a:p>
            <a:pPr marL="0" indent="0">
              <a:buNone/>
            </a:pPr>
            <a:r>
              <a:rPr lang="en-US" sz="1600" b="0" dirty="0" smtClean="0"/>
              <a:t>Pearce</a:t>
            </a:r>
            <a:r>
              <a:rPr lang="en-US" sz="1600" b="0" dirty="0"/>
              <a:t>-Moses, Richard. 2005. </a:t>
            </a:r>
            <a:r>
              <a:rPr lang="en-US" sz="1600" b="0" i="1" dirty="0"/>
              <a:t>A glossary of archival and records terminology</a:t>
            </a:r>
            <a:r>
              <a:rPr lang="en-US" sz="1600" b="0" dirty="0"/>
              <a:t>. Chicago: Society of American Archivists</a:t>
            </a:r>
            <a:r>
              <a:rPr lang="en-US" sz="1600" b="0" dirty="0" smtClean="0"/>
              <a:t>.</a:t>
            </a:r>
          </a:p>
          <a:p>
            <a:endParaRPr lang="en-US" dirty="0">
              <a:latin typeface="Arial" charset="0"/>
            </a:endParaRPr>
          </a:p>
        </p:txBody>
      </p:sp>
      <p:sp>
        <p:nvSpPr>
          <p:cNvPr id="4" name="Slide Number Placeholder 3"/>
          <p:cNvSpPr>
            <a:spLocks noGrp="1"/>
          </p:cNvSpPr>
          <p:nvPr>
            <p:ph type="sldNum" sz="quarter" idx="10"/>
          </p:nvPr>
        </p:nvSpPr>
        <p:spPr/>
        <p:txBody>
          <a:bodyPr/>
          <a:lstStyle/>
          <a:p>
            <a:pPr>
              <a:defRPr/>
            </a:pPr>
            <a:fld id="{62854A8F-1965-D647-BB08-F09012ED54D4}" type="slidenum">
              <a:rPr lang="en-US" smtClean="0"/>
              <a:pPr>
                <a:defRPr/>
              </a:pPr>
              <a:t>1</a:t>
            </a:fld>
            <a:endParaRPr lang="en-US"/>
          </a:p>
        </p:txBody>
      </p:sp>
      <p:sp>
        <p:nvSpPr>
          <p:cNvPr id="2" name="TextBox 1"/>
          <p:cNvSpPr txBox="1"/>
          <p:nvPr/>
        </p:nvSpPr>
        <p:spPr>
          <a:xfrm>
            <a:off x="2343646" y="5487912"/>
            <a:ext cx="4611691" cy="861774"/>
          </a:xfrm>
          <a:prstGeom prst="rect">
            <a:avLst/>
          </a:prstGeom>
          <a:noFill/>
        </p:spPr>
        <p:txBody>
          <a:bodyPr wrap="square" rtlCol="0">
            <a:spAutoFit/>
          </a:bodyPr>
          <a:lstStyle/>
          <a:p>
            <a:r>
              <a:rPr lang="en-US" sz="1600" dirty="0" smtClean="0"/>
              <a:t>Meghan Petersen - Librarian and Archivist</a:t>
            </a:r>
          </a:p>
          <a:p>
            <a:r>
              <a:rPr lang="en-US" sz="1600" dirty="0" smtClean="0">
                <a:hlinkClick r:id="rId3"/>
              </a:rPr>
              <a:t>mpetersen@currier.org</a:t>
            </a:r>
            <a:r>
              <a:rPr lang="en-US" sz="1600" dirty="0" smtClean="0"/>
              <a:t> </a:t>
            </a: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254000" y="609600"/>
            <a:ext cx="7112000" cy="45719"/>
          </a:xfrm>
        </p:spPr>
        <p:txBody>
          <a:bodyPr/>
          <a:lstStyle/>
          <a:p>
            <a:endParaRPr lang="en-US" dirty="0">
              <a:latin typeface="+mn-lt"/>
            </a:endParaRPr>
          </a:p>
        </p:txBody>
      </p:sp>
      <p:sp>
        <p:nvSpPr>
          <p:cNvPr id="4" name="Slide Number Placeholder 3"/>
          <p:cNvSpPr>
            <a:spLocks noGrp="1"/>
          </p:cNvSpPr>
          <p:nvPr>
            <p:ph type="sldNum" sz="quarter" idx="10"/>
          </p:nvPr>
        </p:nvSpPr>
        <p:spPr/>
        <p:txBody>
          <a:bodyPr/>
          <a:lstStyle/>
          <a:p>
            <a:pPr>
              <a:defRPr/>
            </a:pPr>
            <a:fld id="{62854A8F-1965-D647-BB08-F09012ED54D4}" type="slidenum">
              <a:rPr lang="en-US" smtClean="0"/>
              <a:pPr>
                <a:defRPr/>
              </a:pPr>
              <a:t>2</a:t>
            </a:fld>
            <a:endParaRPr lang="en-US"/>
          </a:p>
        </p:txBody>
      </p:sp>
      <p:pic>
        <p:nvPicPr>
          <p:cNvPr id="7" name="Content Placeholder 6" descr="japan_case_test.gif"/>
          <p:cNvPicPr>
            <a:picLocks noGrp="1" noChangeAspect="1"/>
          </p:cNvPicPr>
          <p:nvPr>
            <p:ph idx="1"/>
          </p:nvPr>
        </p:nvPicPr>
        <p:blipFill>
          <a:blip r:embed="rId3">
            <a:extLst>
              <a:ext uri="{28A0092B-C50C-407E-A947-70E740481C1C}">
                <a14:useLocalDpi xmlns:a14="http://schemas.microsoft.com/office/drawing/2010/main" val="0"/>
              </a:ext>
            </a:extLst>
          </a:blip>
          <a:srcRect t="25893" b="25893"/>
          <a:stretch>
            <a:fillRect/>
          </a:stretch>
        </p:blipFill>
        <p:spPr>
          <a:xfrm>
            <a:off x="262091" y="983867"/>
            <a:ext cx="6824509" cy="5112133"/>
          </a:xfrm>
          <a:prstGeom prst="rect">
            <a:avLst/>
          </a:prstGeom>
        </p:spPr>
      </p:pic>
    </p:spTree>
    <p:extLst>
      <p:ext uri="{BB962C8B-B14F-4D97-AF65-F5344CB8AC3E}">
        <p14:creationId xmlns:p14="http://schemas.microsoft.com/office/powerpoint/2010/main" val="35979597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62854A8F-1965-D647-BB08-F09012ED54D4}" type="slidenum">
              <a:rPr lang="en-US" smtClean="0"/>
              <a:pPr>
                <a:defRPr/>
              </a:pPr>
              <a:t>3</a:t>
            </a:fld>
            <a:endParaRPr lang="en-US"/>
          </a:p>
        </p:txBody>
      </p:sp>
      <p:pic>
        <p:nvPicPr>
          <p:cNvPr id="5" name="Content Placeholder 4" descr="weinmann_fullpage.png"/>
          <p:cNvPicPr>
            <a:picLocks noGrp="1" noChangeAspect="1"/>
          </p:cNvPicPr>
          <p:nvPr>
            <p:ph idx="1"/>
          </p:nvPr>
        </p:nvPicPr>
        <p:blipFill>
          <a:blip r:embed="rId3">
            <a:extLst>
              <a:ext uri="{28A0092B-C50C-407E-A947-70E740481C1C}">
                <a14:useLocalDpi xmlns:a14="http://schemas.microsoft.com/office/drawing/2010/main" val="0"/>
              </a:ext>
            </a:extLst>
          </a:blip>
          <a:srcRect t="8368" b="8368"/>
          <a:stretch>
            <a:fillRect/>
          </a:stretch>
        </p:blipFill>
        <p:spPr>
          <a:xfrm>
            <a:off x="330200" y="664772"/>
            <a:ext cx="6756400" cy="4343400"/>
          </a:xfrm>
          <a:prstGeom prst="rect">
            <a:avLst/>
          </a:prstGeom>
        </p:spPr>
      </p:pic>
      <p:pic>
        <p:nvPicPr>
          <p:cNvPr id="6" name="Picture 5" descr="CMA_collectiondatabas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4856" y="4536457"/>
            <a:ext cx="6204857" cy="1849828"/>
          </a:xfrm>
          <a:prstGeom prst="rect">
            <a:avLst/>
          </a:prstGeom>
        </p:spPr>
      </p:pic>
    </p:spTree>
    <p:extLst>
      <p:ext uri="{BB962C8B-B14F-4D97-AF65-F5344CB8AC3E}">
        <p14:creationId xmlns:p14="http://schemas.microsoft.com/office/powerpoint/2010/main" val="17743901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heme/theme1.xml><?xml version="1.0" encoding="utf-8"?>
<a:theme xmlns:a="http://schemas.openxmlformats.org/drawingml/2006/main" name="Currier">
  <a:themeElements>
    <a:clrScheme name="Curri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rrier">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charset="0"/>
          </a:defRPr>
        </a:defPPr>
      </a:lstStyle>
    </a:lnDef>
  </a:objectDefaults>
  <a:extraClrSchemeLst>
    <a:extraClrScheme>
      <a:clrScheme name="Curri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rri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rri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rri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rri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rri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rrier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rri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rri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rri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rri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rri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2400</TotalTime>
  <Words>888</Words>
  <Application>Microsoft Office PowerPoint</Application>
  <PresentationFormat>On-screen Show (4:3)</PresentationFormat>
  <Paragraphs>53</Paragraphs>
  <Slides>3</Slides>
  <Notes>3</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Currier</vt:lpstr>
      <vt:lpstr>art, archives and accessions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Kevin Petersen</dc:creator>
  <cp:lastModifiedBy>jarcher</cp:lastModifiedBy>
  <cp:revision>31</cp:revision>
  <dcterms:created xsi:type="dcterms:W3CDTF">2015-02-21T12:16:30Z</dcterms:created>
  <dcterms:modified xsi:type="dcterms:W3CDTF">2015-09-25T18:08:04Z</dcterms:modified>
</cp:coreProperties>
</file>