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</p:sldIdLst>
  <p:sldSz cy="5143500" cx="9144000"/>
  <p:notesSz cx="6858000" cy="9144000"/>
  <p:embeddedFontLst>
    <p:embeddedFont>
      <p:font typeface="Playfair Display"/>
      <p:regular r:id="rId38"/>
      <p:bold r:id="rId39"/>
      <p:italic r:id="rId40"/>
      <p:boldItalic r:id="rId41"/>
    </p:embeddedFont>
    <p:embeddedFont>
      <p:font typeface="Lato"/>
      <p:regular r:id="rId42"/>
      <p:bold r:id="rId43"/>
      <p:italic r:id="rId44"/>
      <p:boldItalic r:id="rId4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PlayfairDisplay-italic.fntdata"/><Relationship Id="rId20" Type="http://schemas.openxmlformats.org/officeDocument/2006/relationships/slide" Target="slides/slide16.xml"/><Relationship Id="rId42" Type="http://schemas.openxmlformats.org/officeDocument/2006/relationships/font" Target="fonts/Lato-regular.fntdata"/><Relationship Id="rId41" Type="http://schemas.openxmlformats.org/officeDocument/2006/relationships/font" Target="fonts/PlayfairDisplay-boldItalic.fntdata"/><Relationship Id="rId22" Type="http://schemas.openxmlformats.org/officeDocument/2006/relationships/slide" Target="slides/slide18.xml"/><Relationship Id="rId44" Type="http://schemas.openxmlformats.org/officeDocument/2006/relationships/font" Target="fonts/Lato-italic.fntdata"/><Relationship Id="rId21" Type="http://schemas.openxmlformats.org/officeDocument/2006/relationships/slide" Target="slides/slide17.xml"/><Relationship Id="rId43" Type="http://schemas.openxmlformats.org/officeDocument/2006/relationships/font" Target="fonts/Lato-bold.fntdata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45" Type="http://schemas.openxmlformats.org/officeDocument/2006/relationships/font" Target="fonts/Lato-bold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33" Type="http://schemas.openxmlformats.org/officeDocument/2006/relationships/slide" Target="slides/slide29.xml"/><Relationship Id="rId10" Type="http://schemas.openxmlformats.org/officeDocument/2006/relationships/slide" Target="slides/slide6.xml"/><Relationship Id="rId32" Type="http://schemas.openxmlformats.org/officeDocument/2006/relationships/slide" Target="slides/slide28.xml"/><Relationship Id="rId13" Type="http://schemas.openxmlformats.org/officeDocument/2006/relationships/slide" Target="slides/slide9.xml"/><Relationship Id="rId35" Type="http://schemas.openxmlformats.org/officeDocument/2006/relationships/slide" Target="slides/slide31.xml"/><Relationship Id="rId12" Type="http://schemas.openxmlformats.org/officeDocument/2006/relationships/slide" Target="slides/slide8.xml"/><Relationship Id="rId34" Type="http://schemas.openxmlformats.org/officeDocument/2006/relationships/slide" Target="slides/slide30.xml"/><Relationship Id="rId15" Type="http://schemas.openxmlformats.org/officeDocument/2006/relationships/slide" Target="slides/slide11.xml"/><Relationship Id="rId37" Type="http://schemas.openxmlformats.org/officeDocument/2006/relationships/slide" Target="slides/slide33.xml"/><Relationship Id="rId14" Type="http://schemas.openxmlformats.org/officeDocument/2006/relationships/slide" Target="slides/slide10.xml"/><Relationship Id="rId36" Type="http://schemas.openxmlformats.org/officeDocument/2006/relationships/slide" Target="slides/slide32.xml"/><Relationship Id="rId17" Type="http://schemas.openxmlformats.org/officeDocument/2006/relationships/slide" Target="slides/slide13.xml"/><Relationship Id="rId39" Type="http://schemas.openxmlformats.org/officeDocument/2006/relationships/font" Target="fonts/PlayfairDisplay-bold.fntdata"/><Relationship Id="rId16" Type="http://schemas.openxmlformats.org/officeDocument/2006/relationships/slide" Target="slides/slide12.xml"/><Relationship Id="rId38" Type="http://schemas.openxmlformats.org/officeDocument/2006/relationships/font" Target="fonts/PlayfairDisplay-regular.fntdata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Shape 14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Shape 1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Shape 1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312 suggested terms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Shape 1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Shape 18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Shape 1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Shape 20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Shape 20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Shape 21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Shape 21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Shape 22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Shape 23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Shape 23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Shape 24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Shape 24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Shape 25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Shape 26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Graduate student volunteer group authority review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586721" y="0"/>
            <a:ext cx="7970700" cy="66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586721" y="5076900"/>
            <a:ext cx="7970700" cy="6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12" name="Shape 12"/>
          <p:cNvCxnSpPr/>
          <p:nvPr/>
        </p:nvCxnSpPr>
        <p:spPr>
          <a:xfrm>
            <a:off x="733219" y="2235351"/>
            <a:ext cx="3852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" name="Shape 13"/>
          <p:cNvSpPr txBox="1"/>
          <p:nvPr>
            <p:ph type="ctrTitle"/>
          </p:nvPr>
        </p:nvSpPr>
        <p:spPr>
          <a:xfrm>
            <a:off x="630600" y="136800"/>
            <a:ext cx="7893000" cy="18537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>
              <a:spcBef>
                <a:spcPts val="1000"/>
              </a:spcBef>
              <a:buSzPct val="100000"/>
              <a:defRPr sz="4800"/>
            </a:lvl1pPr>
            <a:lvl2pPr lvl="1">
              <a:spcBef>
                <a:spcPts val="1000"/>
              </a:spcBef>
              <a:buSzPct val="100000"/>
              <a:defRPr sz="4800"/>
            </a:lvl2pPr>
            <a:lvl3pPr lvl="2">
              <a:spcBef>
                <a:spcPts val="1000"/>
              </a:spcBef>
              <a:buSzPct val="100000"/>
              <a:defRPr sz="4800"/>
            </a:lvl3pPr>
            <a:lvl4pPr lvl="3">
              <a:spcBef>
                <a:spcPts val="1000"/>
              </a:spcBef>
              <a:buSzPct val="100000"/>
              <a:defRPr sz="4800"/>
            </a:lvl4pPr>
            <a:lvl5pPr lvl="4">
              <a:spcBef>
                <a:spcPts val="1000"/>
              </a:spcBef>
              <a:buSzPct val="100000"/>
              <a:defRPr sz="4800"/>
            </a:lvl5pPr>
            <a:lvl6pPr lvl="5">
              <a:spcBef>
                <a:spcPts val="1000"/>
              </a:spcBef>
              <a:buSzPct val="100000"/>
              <a:defRPr sz="4800"/>
            </a:lvl6pPr>
            <a:lvl7pPr lvl="6">
              <a:spcBef>
                <a:spcPts val="1000"/>
              </a:spcBef>
              <a:buSzPct val="100000"/>
              <a:defRPr sz="4800"/>
            </a:lvl7pPr>
            <a:lvl8pPr lvl="7">
              <a:spcBef>
                <a:spcPts val="1000"/>
              </a:spcBef>
              <a:buSzPct val="100000"/>
              <a:defRPr sz="4800"/>
            </a:lvl8pPr>
            <a:lvl9pPr lvl="8">
              <a:spcBef>
                <a:spcPts val="1000"/>
              </a:spcBef>
              <a:buSzPct val="100000"/>
              <a:defRPr sz="4800"/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x="630600" y="3228375"/>
            <a:ext cx="7893000" cy="12741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400">
                <a:solidFill>
                  <a:schemeClr val="accent6"/>
                </a:solidFill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400">
                <a:solidFill>
                  <a:schemeClr val="accent6"/>
                </a:solidFill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400">
                <a:solidFill>
                  <a:schemeClr val="accent6"/>
                </a:solidFill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400">
                <a:solidFill>
                  <a:schemeClr val="accent6"/>
                </a:solidFill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400">
                <a:solidFill>
                  <a:schemeClr val="accent6"/>
                </a:solidFill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400">
                <a:solidFill>
                  <a:schemeClr val="accent6"/>
                </a:solidFill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400">
                <a:solidFill>
                  <a:schemeClr val="accent6"/>
                </a:solidFill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400">
                <a:solidFill>
                  <a:schemeClr val="accent6"/>
                </a:solidFill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400"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/>
        </p:nvSpPr>
        <p:spPr>
          <a:xfrm>
            <a:off x="586721" y="0"/>
            <a:ext cx="7970700" cy="66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8" name="Shape 58"/>
          <p:cNvSpPr/>
          <p:nvPr/>
        </p:nvSpPr>
        <p:spPr>
          <a:xfrm>
            <a:off x="586721" y="5076900"/>
            <a:ext cx="7970700" cy="6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9" name="Shape 59"/>
          <p:cNvSpPr txBox="1"/>
          <p:nvPr>
            <p:ph type="title"/>
          </p:nvPr>
        </p:nvSpPr>
        <p:spPr>
          <a:xfrm>
            <a:off x="586725" y="1353788"/>
            <a:ext cx="7970700" cy="15384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 algn="ctr">
              <a:spcBef>
                <a:spcPts val="0"/>
              </a:spcBef>
              <a:buClr>
                <a:schemeClr val="accent6"/>
              </a:buClr>
              <a:buSzPct val="100000"/>
              <a:defRPr sz="10800">
                <a:solidFill>
                  <a:schemeClr val="accent6"/>
                </a:solidFill>
              </a:defRPr>
            </a:lvl1pPr>
            <a:lvl2pPr lvl="1" algn="ctr">
              <a:spcBef>
                <a:spcPts val="0"/>
              </a:spcBef>
              <a:buClr>
                <a:schemeClr val="accent6"/>
              </a:buClr>
              <a:buSzPct val="100000"/>
              <a:defRPr sz="10800">
                <a:solidFill>
                  <a:schemeClr val="accent6"/>
                </a:solidFill>
              </a:defRPr>
            </a:lvl2pPr>
            <a:lvl3pPr lvl="2" algn="ctr">
              <a:spcBef>
                <a:spcPts val="0"/>
              </a:spcBef>
              <a:buClr>
                <a:schemeClr val="accent6"/>
              </a:buClr>
              <a:buSzPct val="100000"/>
              <a:defRPr sz="10800">
                <a:solidFill>
                  <a:schemeClr val="accent6"/>
                </a:solidFill>
              </a:defRPr>
            </a:lvl3pPr>
            <a:lvl4pPr lvl="3" algn="ctr">
              <a:spcBef>
                <a:spcPts val="0"/>
              </a:spcBef>
              <a:buClr>
                <a:schemeClr val="accent6"/>
              </a:buClr>
              <a:buSzPct val="100000"/>
              <a:defRPr sz="10800">
                <a:solidFill>
                  <a:schemeClr val="accent6"/>
                </a:solidFill>
              </a:defRPr>
            </a:lvl4pPr>
            <a:lvl5pPr lvl="4" algn="ctr">
              <a:spcBef>
                <a:spcPts val="0"/>
              </a:spcBef>
              <a:buClr>
                <a:schemeClr val="accent6"/>
              </a:buClr>
              <a:buSzPct val="100000"/>
              <a:defRPr sz="10800">
                <a:solidFill>
                  <a:schemeClr val="accent6"/>
                </a:solidFill>
              </a:defRPr>
            </a:lvl5pPr>
            <a:lvl6pPr lvl="5" algn="ctr">
              <a:spcBef>
                <a:spcPts val="0"/>
              </a:spcBef>
              <a:buClr>
                <a:schemeClr val="accent6"/>
              </a:buClr>
              <a:buSzPct val="100000"/>
              <a:defRPr sz="10800">
                <a:solidFill>
                  <a:schemeClr val="accent6"/>
                </a:solidFill>
              </a:defRPr>
            </a:lvl6pPr>
            <a:lvl7pPr lvl="6" algn="ctr">
              <a:spcBef>
                <a:spcPts val="0"/>
              </a:spcBef>
              <a:buClr>
                <a:schemeClr val="accent6"/>
              </a:buClr>
              <a:buSzPct val="100000"/>
              <a:defRPr sz="10800">
                <a:solidFill>
                  <a:schemeClr val="accent6"/>
                </a:solidFill>
              </a:defRPr>
            </a:lvl7pPr>
            <a:lvl8pPr lvl="7" algn="ctr">
              <a:spcBef>
                <a:spcPts val="0"/>
              </a:spcBef>
              <a:buClr>
                <a:schemeClr val="accent6"/>
              </a:buClr>
              <a:buSzPct val="100000"/>
              <a:defRPr sz="10800">
                <a:solidFill>
                  <a:schemeClr val="accent6"/>
                </a:solidFill>
              </a:defRPr>
            </a:lvl8pPr>
            <a:lvl9pPr lvl="8" algn="ctr">
              <a:spcBef>
                <a:spcPts val="0"/>
              </a:spcBef>
              <a:buClr>
                <a:schemeClr val="accent6"/>
              </a:buClr>
              <a:buSzPct val="100000"/>
              <a:defRPr sz="10800"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586725" y="2968388"/>
            <a:ext cx="7970700" cy="10716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61" name="Shape 6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/>
        </p:nvSpPr>
        <p:spPr>
          <a:xfrm>
            <a:off x="586721" y="5076900"/>
            <a:ext cx="7970700" cy="6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" name="Shape 18"/>
          <p:cNvSpPr/>
          <p:nvPr/>
        </p:nvSpPr>
        <p:spPr>
          <a:xfrm>
            <a:off x="586721" y="0"/>
            <a:ext cx="7970700" cy="66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" name="Shape 19"/>
          <p:cNvSpPr txBox="1"/>
          <p:nvPr>
            <p:ph type="title"/>
          </p:nvPr>
        </p:nvSpPr>
        <p:spPr>
          <a:xfrm>
            <a:off x="509550" y="1921350"/>
            <a:ext cx="8124900" cy="13008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/>
        </p:nvSpPr>
        <p:spPr>
          <a:xfrm>
            <a:off x="-125" y="5045700"/>
            <a:ext cx="9144000" cy="97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23" name="Shape 23"/>
          <p:cNvCxnSpPr/>
          <p:nvPr/>
        </p:nvCxnSpPr>
        <p:spPr>
          <a:xfrm>
            <a:off x="419425" y="1154195"/>
            <a:ext cx="3852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4" name="Shape 24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311700" y="1417800"/>
            <a:ext cx="8520600" cy="31509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hape 28"/>
          <p:cNvCxnSpPr/>
          <p:nvPr/>
        </p:nvCxnSpPr>
        <p:spPr>
          <a:xfrm>
            <a:off x="419425" y="1154195"/>
            <a:ext cx="3852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9" name="Shape 29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417950"/>
            <a:ext cx="3999900" cy="31509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2" type="body"/>
          </p:nvPr>
        </p:nvSpPr>
        <p:spPr>
          <a:xfrm>
            <a:off x="4832400" y="1417950"/>
            <a:ext cx="3999900" cy="31509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2" name="Shape 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Shape 37"/>
          <p:cNvCxnSpPr/>
          <p:nvPr/>
        </p:nvCxnSpPr>
        <p:spPr>
          <a:xfrm>
            <a:off x="411044" y="1417772"/>
            <a:ext cx="3852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8" name="Shape 3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9" name="Shape 39"/>
          <p:cNvSpPr txBox="1"/>
          <p:nvPr>
            <p:ph idx="1" type="body"/>
          </p:nvPr>
        </p:nvSpPr>
        <p:spPr>
          <a:xfrm>
            <a:off x="311700" y="1640350"/>
            <a:ext cx="2808000" cy="29289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/>
        </p:nvSpPr>
        <p:spPr>
          <a:xfrm>
            <a:off x="586721" y="0"/>
            <a:ext cx="7970700" cy="66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3" name="Shape 43"/>
          <p:cNvSpPr/>
          <p:nvPr/>
        </p:nvSpPr>
        <p:spPr>
          <a:xfrm>
            <a:off x="586721" y="5076900"/>
            <a:ext cx="7970700" cy="6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4" name="Shape 44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>
              <a:spcBef>
                <a:spcPts val="0"/>
              </a:spcBef>
              <a:buSzPct val="100000"/>
              <a:defRPr sz="4200"/>
            </a:lvl1pPr>
            <a:lvl2pPr lvl="1">
              <a:spcBef>
                <a:spcPts val="0"/>
              </a:spcBef>
              <a:buSzPct val="100000"/>
              <a:defRPr sz="4200"/>
            </a:lvl2pPr>
            <a:lvl3pPr lvl="2">
              <a:spcBef>
                <a:spcPts val="0"/>
              </a:spcBef>
              <a:buSzPct val="100000"/>
              <a:defRPr sz="4200"/>
            </a:lvl3pPr>
            <a:lvl4pPr lvl="3">
              <a:spcBef>
                <a:spcPts val="0"/>
              </a:spcBef>
              <a:buSzPct val="100000"/>
              <a:defRPr sz="4200"/>
            </a:lvl4pPr>
            <a:lvl5pPr lvl="4">
              <a:spcBef>
                <a:spcPts val="0"/>
              </a:spcBef>
              <a:buSzPct val="100000"/>
              <a:defRPr sz="4200"/>
            </a:lvl5pPr>
            <a:lvl6pPr lvl="5">
              <a:spcBef>
                <a:spcPts val="0"/>
              </a:spcBef>
              <a:buSzPct val="100000"/>
              <a:defRPr sz="4200"/>
            </a:lvl6pPr>
            <a:lvl7pPr lvl="6">
              <a:spcBef>
                <a:spcPts val="0"/>
              </a:spcBef>
              <a:buSzPct val="100000"/>
              <a:defRPr sz="4200"/>
            </a:lvl7pPr>
            <a:lvl8pPr lvl="7">
              <a:spcBef>
                <a:spcPts val="0"/>
              </a:spcBef>
              <a:buSzPct val="100000"/>
              <a:defRPr sz="4200"/>
            </a:lvl8pPr>
            <a:lvl9pPr lvl="8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/>
        </p:nvSpPr>
        <p:spPr>
          <a:xfrm>
            <a:off x="4572000" y="-10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48" name="Shape 48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9" name="Shape 49"/>
          <p:cNvSpPr txBox="1"/>
          <p:nvPr>
            <p:ph type="title"/>
          </p:nvPr>
        </p:nvSpPr>
        <p:spPr>
          <a:xfrm>
            <a:off x="265500" y="1084625"/>
            <a:ext cx="4045200" cy="17070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50" name="Shape 50"/>
          <p:cNvSpPr txBox="1"/>
          <p:nvPr>
            <p:ph idx="1" type="subTitle"/>
          </p:nvPr>
        </p:nvSpPr>
        <p:spPr>
          <a:xfrm>
            <a:off x="265500" y="2845200"/>
            <a:ext cx="4045200" cy="14217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100">
                <a:solidFill>
                  <a:schemeClr val="accent6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100">
                <a:solidFill>
                  <a:schemeClr val="accent6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100">
                <a:solidFill>
                  <a:schemeClr val="accent6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100">
                <a:solidFill>
                  <a:schemeClr val="accent6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100">
                <a:solidFill>
                  <a:schemeClr val="accent6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100">
                <a:solidFill>
                  <a:schemeClr val="accent6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100">
                <a:solidFill>
                  <a:schemeClr val="accent6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100">
                <a:solidFill>
                  <a:schemeClr val="accent6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100"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55" name="Shape 5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lue-gold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417800"/>
            <a:ext cx="8520600" cy="315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buFont typeface="Lato"/>
              <a:buChar char="●"/>
              <a:defRPr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Lato"/>
              <a:buChar char="○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Lato"/>
              <a:buChar char="■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Lato"/>
              <a:buChar char="●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Lato"/>
              <a:buChar char="○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Lato"/>
              <a:buChar char="■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Lato"/>
              <a:buChar char="●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Lato"/>
              <a:buChar char="○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Lato"/>
              <a:buChar char="■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image" Target="../media/image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7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8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4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7.png"/><Relationship Id="rId4" Type="http://schemas.openxmlformats.org/officeDocument/2006/relationships/image" Target="../media/image9.png"/><Relationship Id="rId5" Type="http://schemas.openxmlformats.org/officeDocument/2006/relationships/image" Target="../media/image13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2.png"/><Relationship Id="rId4" Type="http://schemas.openxmlformats.org/officeDocument/2006/relationships/image" Target="../media/image15.png"/><Relationship Id="rId5" Type="http://schemas.openxmlformats.org/officeDocument/2006/relationships/image" Target="../media/image18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0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9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1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4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2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5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3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>
            <p:ph type="title"/>
          </p:nvPr>
        </p:nvSpPr>
        <p:spPr>
          <a:xfrm>
            <a:off x="509550" y="544025"/>
            <a:ext cx="8124900" cy="39777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l">
              <a:spcBef>
                <a:spcPts val="1000"/>
              </a:spcBef>
              <a:buNone/>
            </a:pPr>
            <a:r>
              <a:rPr lang="en" sz="4800">
                <a:latin typeface="Lato"/>
                <a:ea typeface="Lato"/>
                <a:cs typeface="Lato"/>
                <a:sym typeface="Lato"/>
              </a:rPr>
              <a:t>Crowdsourcing as a Means of Authority Assessment and Enhancement for Cultural Heritage Description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Shape 69"/>
          <p:cNvSpPr txBox="1"/>
          <p:nvPr/>
        </p:nvSpPr>
        <p:spPr>
          <a:xfrm>
            <a:off x="6556550" y="4398625"/>
            <a:ext cx="2268000" cy="62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r>
              <a:rPr b="1" lang="en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rPr>
              <a:t>Joseph Koivisto, MSLIS</a:t>
            </a:r>
          </a:p>
          <a:p>
            <a:pPr lvl="0" algn="r">
              <a:spcBef>
                <a:spcPts val="0"/>
              </a:spcBef>
              <a:buNone/>
            </a:pPr>
            <a:r>
              <a:rPr b="1" i="1" lang="en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rPr>
              <a:t>University of Maryland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Shape 1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80250" y="303800"/>
            <a:ext cx="5183500" cy="4034251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Shape 119"/>
          <p:cNvSpPr txBox="1"/>
          <p:nvPr/>
        </p:nvSpPr>
        <p:spPr>
          <a:xfrm>
            <a:off x="2537250" y="4524800"/>
            <a:ext cx="4069500" cy="28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1800"/>
              <a:t>http://micropasts.org/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Shape 1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6575" y="556375"/>
            <a:ext cx="2542225" cy="889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Shape 1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82200" y="3501800"/>
            <a:ext cx="3958700" cy="1184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Shape 1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92650" y="2065438"/>
            <a:ext cx="4310900" cy="1012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/>
          <p:nvPr/>
        </p:nvSpPr>
        <p:spPr>
          <a:xfrm>
            <a:off x="254350" y="162500"/>
            <a:ext cx="27201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 sz="4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pybossa</a:t>
            </a:r>
          </a:p>
        </p:txBody>
      </p:sp>
      <p:pic>
        <p:nvPicPr>
          <p:cNvPr id="132" name="Shape 1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87498" y="925500"/>
            <a:ext cx="5775326" cy="40413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Shape 1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0125" y="61913"/>
            <a:ext cx="7143750" cy="4867275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Shape 138"/>
          <p:cNvSpPr txBox="1"/>
          <p:nvPr/>
        </p:nvSpPr>
        <p:spPr>
          <a:xfrm>
            <a:off x="4221450" y="4903275"/>
            <a:ext cx="5002200" cy="24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1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http://britishmuseum.org/collectionimages/AN00469/AN00469344_001_l.jpg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Shape 1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17288" y="0"/>
            <a:ext cx="6509424" cy="4882076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Shape 144"/>
          <p:cNvSpPr txBox="1"/>
          <p:nvPr/>
        </p:nvSpPr>
        <p:spPr>
          <a:xfrm>
            <a:off x="4184150" y="4839900"/>
            <a:ext cx="5178600" cy="30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1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http://www.fmis.raa.se/fmis/bilder/04/0486/391/foto/12000000579040_F.jpg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Shape 1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0038" y="71150"/>
            <a:ext cx="7343924" cy="4874526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Shape 150"/>
          <p:cNvSpPr txBox="1"/>
          <p:nvPr/>
        </p:nvSpPr>
        <p:spPr>
          <a:xfrm>
            <a:off x="5423075" y="4960975"/>
            <a:ext cx="3873300" cy="2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1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http://catview.historiska.se/catview/media/lowres/350556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Findings</a:t>
            </a:r>
          </a:p>
        </p:txBody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311700" y="1417800"/>
            <a:ext cx="8520600" cy="31509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</a:pPr>
            <a:r>
              <a:rPr lang="en"/>
              <a:t>250 tasks</a:t>
            </a:r>
            <a:br>
              <a:rPr lang="en"/>
            </a:b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</a:pPr>
            <a:r>
              <a:rPr lang="en"/>
              <a:t>426 responses</a:t>
            </a:r>
            <a:br>
              <a:rPr lang="en"/>
            </a:b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</a:pPr>
            <a:r>
              <a:rPr lang="en"/>
              <a:t>Asked to select terms from existing word list &amp; suggest new terms</a:t>
            </a: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</a:pPr>
            <a:r>
              <a:rPr lang="en"/>
              <a:t>Conceptual areas</a:t>
            </a:r>
          </a:p>
          <a:p>
            <a:pPr indent="-317500" lvl="2" marL="1371600" rtl="0">
              <a:spcBef>
                <a:spcPts val="0"/>
              </a:spcBef>
              <a:spcAft>
                <a:spcPts val="0"/>
              </a:spcAft>
            </a:pPr>
            <a:r>
              <a:rPr lang="en"/>
              <a:t>Abstract</a:t>
            </a:r>
          </a:p>
          <a:p>
            <a:pPr indent="-317500" lvl="2" marL="1371600" rtl="0">
              <a:spcBef>
                <a:spcPts val="0"/>
              </a:spcBef>
              <a:spcAft>
                <a:spcPts val="0"/>
              </a:spcAft>
            </a:pPr>
            <a:r>
              <a:rPr lang="en"/>
              <a:t>Figure</a:t>
            </a:r>
          </a:p>
          <a:p>
            <a:pPr indent="-317500" lvl="2" marL="1371600" rtl="0">
              <a:spcBef>
                <a:spcPts val="0"/>
              </a:spcBef>
              <a:spcAft>
                <a:spcPts val="0"/>
              </a:spcAft>
            </a:pPr>
            <a:r>
              <a:rPr lang="en"/>
              <a:t>Natural world</a:t>
            </a:r>
          </a:p>
          <a:p>
            <a:pPr indent="-317500" lvl="2" marL="1371600" rtl="0">
              <a:spcBef>
                <a:spcPts val="0"/>
              </a:spcBef>
              <a:spcAft>
                <a:spcPts val="0"/>
              </a:spcAft>
            </a:pPr>
            <a:r>
              <a:rPr lang="en"/>
              <a:t>Object</a:t>
            </a:r>
          </a:p>
          <a:p>
            <a:pPr indent="-317500" lvl="2" marL="1371600">
              <a:spcBef>
                <a:spcPts val="0"/>
              </a:spcBef>
            </a:pPr>
            <a:r>
              <a:rPr lang="en"/>
              <a:t>Subject Matter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/>
          <p:nvPr>
            <p:ph idx="1" type="body"/>
          </p:nvPr>
        </p:nvSpPr>
        <p:spPr>
          <a:xfrm>
            <a:off x="311700" y="996300"/>
            <a:ext cx="8520600" cy="31509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2200"/>
              <a:t>http://crowdsourced.micropasts.org/project/andvari/tasks/export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Responses</a:t>
            </a:r>
          </a:p>
        </p:txBody>
      </p:sp>
      <p:pic>
        <p:nvPicPr>
          <p:cNvPr id="167" name="Shape 1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81175" y="1438275"/>
            <a:ext cx="5581650" cy="3181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/>
          <p:nvPr>
            <p:ph idx="1" type="body"/>
          </p:nvPr>
        </p:nvSpPr>
        <p:spPr>
          <a:xfrm>
            <a:off x="311700" y="1417800"/>
            <a:ext cx="8520600" cy="31509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73" name="Shape 1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0787" y="346475"/>
            <a:ext cx="7462426" cy="44505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Shape 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01238" y="900988"/>
            <a:ext cx="3341524" cy="3341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Challenges -- Images</a:t>
            </a:r>
          </a:p>
        </p:txBody>
      </p:sp>
      <p:sp>
        <p:nvSpPr>
          <p:cNvPr id="179" name="Shape 179"/>
          <p:cNvSpPr txBox="1"/>
          <p:nvPr>
            <p:ph idx="1" type="body"/>
          </p:nvPr>
        </p:nvSpPr>
        <p:spPr>
          <a:xfrm>
            <a:off x="311700" y="1417800"/>
            <a:ext cx="8520600" cy="31509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80" name="Shape 1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08669" y="1574783"/>
            <a:ext cx="6439473" cy="405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Shape 18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5850" y="2466625"/>
            <a:ext cx="5951375" cy="405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Shape 18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510677" y="3256050"/>
            <a:ext cx="4017173" cy="405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Challenges -- What am I describing?</a:t>
            </a:r>
          </a:p>
        </p:txBody>
      </p:sp>
      <p:sp>
        <p:nvSpPr>
          <p:cNvPr id="188" name="Shape 188"/>
          <p:cNvSpPr txBox="1"/>
          <p:nvPr>
            <p:ph idx="1" type="body"/>
          </p:nvPr>
        </p:nvSpPr>
        <p:spPr>
          <a:xfrm>
            <a:off x="311700" y="1417800"/>
            <a:ext cx="8520600" cy="31509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89" name="Shape 1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56417" y="2972311"/>
            <a:ext cx="3497394" cy="405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Shape 190"/>
          <p:cNvPicPr preferRelativeResize="0"/>
          <p:nvPr/>
        </p:nvPicPr>
        <p:blipFill rotWithShape="1">
          <a:blip r:embed="rId4">
            <a:alphaModFix/>
          </a:blip>
          <a:srcRect b="0" l="0" r="47084" t="0"/>
          <a:stretch/>
        </p:blipFill>
        <p:spPr>
          <a:xfrm>
            <a:off x="240879" y="1573200"/>
            <a:ext cx="8670050" cy="476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Shape 191"/>
          <p:cNvPicPr preferRelativeResize="0"/>
          <p:nvPr/>
        </p:nvPicPr>
        <p:blipFill rotWithShape="1">
          <a:blip r:embed="rId4">
            <a:alphaModFix/>
          </a:blip>
          <a:srcRect b="0" l="52940" r="-6399" t="0"/>
          <a:stretch/>
        </p:blipFill>
        <p:spPr>
          <a:xfrm>
            <a:off x="317074" y="1995175"/>
            <a:ext cx="8759376" cy="476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Shape 19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6650" y="3813684"/>
            <a:ext cx="7507775" cy="34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dk1"/>
        </a:solidFill>
      </p:bgPr>
    </p:bg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  <a:ln cap="flat" cmpd="sng" w="762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98" name="Shape 198"/>
          <p:cNvPicPr preferRelativeResize="0"/>
          <p:nvPr/>
        </p:nvPicPr>
        <p:blipFill rotWithShape="1">
          <a:blip r:embed="rId3">
            <a:alphaModFix/>
          </a:blip>
          <a:srcRect b="1508" l="11527" r="0" t="3026"/>
          <a:stretch/>
        </p:blipFill>
        <p:spPr>
          <a:xfrm>
            <a:off x="272725" y="155425"/>
            <a:ext cx="2187275" cy="491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dk1"/>
        </a:solidFill>
      </p:bgPr>
    </p:bg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Shape 203"/>
          <p:cNvPicPr preferRelativeResize="0"/>
          <p:nvPr/>
        </p:nvPicPr>
        <p:blipFill rotWithShape="1">
          <a:blip r:embed="rId3">
            <a:alphaModFix/>
          </a:blip>
          <a:srcRect b="0" l="6794" r="0" t="0"/>
          <a:stretch/>
        </p:blipFill>
        <p:spPr>
          <a:xfrm>
            <a:off x="257550" y="0"/>
            <a:ext cx="4600900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Shape 20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  <a:ln cap="flat" cmpd="sng" w="762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dk1"/>
        </a:solidFill>
      </p:bgPr>
    </p:bg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" name="Shape 209"/>
          <p:cNvPicPr preferRelativeResize="0"/>
          <p:nvPr/>
        </p:nvPicPr>
        <p:blipFill rotWithShape="1">
          <a:blip r:embed="rId3">
            <a:alphaModFix/>
          </a:blip>
          <a:srcRect b="0" l="724" r="0" t="0"/>
          <a:stretch/>
        </p:blipFill>
        <p:spPr>
          <a:xfrm>
            <a:off x="257550" y="0"/>
            <a:ext cx="512120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Shape 21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  <a:ln cap="flat" cmpd="sng" w="762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dk1"/>
        </a:solidFill>
      </p:bgPr>
    </p:bg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Shape 2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7551" y="0"/>
            <a:ext cx="5695998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Shape 21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  <a:ln cap="flat" cmpd="sng" w="762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dk1"/>
        </a:solidFill>
      </p:bgPr>
    </p:bg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Shape 221"/>
          <p:cNvPicPr preferRelativeResize="0"/>
          <p:nvPr/>
        </p:nvPicPr>
        <p:blipFill rotWithShape="1">
          <a:blip r:embed="rId3">
            <a:alphaModFix/>
          </a:blip>
          <a:srcRect b="0" l="0" r="0" t="882"/>
          <a:stretch/>
        </p:blipFill>
        <p:spPr>
          <a:xfrm>
            <a:off x="257550" y="45450"/>
            <a:ext cx="6427751" cy="5098050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Shape 22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  <a:ln cap="flat" cmpd="sng" w="762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dk1"/>
        </a:solidFill>
      </p:bgPr>
    </p:bg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Shape 2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7550" y="0"/>
            <a:ext cx="5733201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Shape 22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  <a:ln cap="flat" cmpd="sng" w="762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dk1"/>
        </a:solidFill>
      </p:bgPr>
    </p:bg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Shape 2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7550" y="-3750"/>
            <a:ext cx="594845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Shape 23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  <a:ln cap="flat" cmpd="sng" w="762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Discussion</a:t>
            </a:r>
          </a:p>
        </p:txBody>
      </p:sp>
      <p:sp>
        <p:nvSpPr>
          <p:cNvPr id="240" name="Shape 240"/>
          <p:cNvSpPr txBox="1"/>
          <p:nvPr>
            <p:ph idx="1" type="body"/>
          </p:nvPr>
        </p:nvSpPr>
        <p:spPr>
          <a:xfrm>
            <a:off x="311700" y="1417800"/>
            <a:ext cx="8520600" cy="31509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</a:pPr>
            <a:r>
              <a:rPr lang="en"/>
              <a:t>Term selection indicates usefulness of provided terminologies </a:t>
            </a:r>
            <a:br>
              <a:rPr lang="en"/>
            </a:b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</a:pPr>
            <a:r>
              <a:rPr lang="en"/>
              <a:t>Suggested terms align with categories of icongraphic description established for project</a:t>
            </a:r>
            <a:br>
              <a:rPr lang="en"/>
            </a:b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</a:pPr>
            <a:r>
              <a:rPr lang="en"/>
              <a:t>Users maintain focus on object classification, not interpretive classification</a:t>
            </a:r>
            <a:br>
              <a:rPr lang="en"/>
            </a:br>
          </a:p>
          <a:p>
            <a:pPr indent="-342900" lvl="0" marL="457200" rtl="0">
              <a:spcBef>
                <a:spcPts val="0"/>
              </a:spcBef>
            </a:pPr>
            <a:r>
              <a:rPr lang="en"/>
              <a:t>Focus on abstract iconographic elements -- patterns, motifs, ornamentation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dk1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Shape 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77849" y="630949"/>
            <a:ext cx="3542525" cy="2089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Shape 8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61225" y="3474350"/>
            <a:ext cx="7432325" cy="100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Conclusions</a:t>
            </a:r>
          </a:p>
        </p:txBody>
      </p:sp>
      <p:sp>
        <p:nvSpPr>
          <p:cNvPr id="246" name="Shape 246"/>
          <p:cNvSpPr txBox="1"/>
          <p:nvPr>
            <p:ph idx="1" type="body"/>
          </p:nvPr>
        </p:nvSpPr>
        <p:spPr>
          <a:xfrm>
            <a:off x="311700" y="1417800"/>
            <a:ext cx="8520600" cy="31509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</a:pPr>
            <a:r>
              <a:rPr lang="en"/>
              <a:t>Crowdsourcing can be an effective approach towards authority creation and refinement</a:t>
            </a:r>
            <a:br>
              <a:rPr lang="en"/>
            </a:b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</a:pPr>
            <a:r>
              <a:rPr lang="en"/>
              <a:t>Clear instruction necessary</a:t>
            </a:r>
            <a:br>
              <a:rPr lang="en"/>
            </a:b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</a:pPr>
            <a:r>
              <a:rPr lang="en"/>
              <a:t>Expert review necessary</a:t>
            </a:r>
            <a:br>
              <a:rPr lang="en"/>
            </a:br>
          </a:p>
          <a:p>
            <a:pPr indent="-342900" lvl="0" marL="457200">
              <a:spcBef>
                <a:spcPts val="0"/>
              </a:spcBef>
            </a:pPr>
            <a:r>
              <a:rPr lang="en"/>
              <a:t>Identifying effective workflows to integrate crowdsourcing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Next Steps</a:t>
            </a:r>
          </a:p>
        </p:txBody>
      </p:sp>
      <p:sp>
        <p:nvSpPr>
          <p:cNvPr id="252" name="Shape 252"/>
          <p:cNvSpPr txBox="1"/>
          <p:nvPr>
            <p:ph idx="1" type="body"/>
          </p:nvPr>
        </p:nvSpPr>
        <p:spPr>
          <a:xfrm>
            <a:off x="311700" y="1417800"/>
            <a:ext cx="8520600" cy="31509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</a:pPr>
            <a:r>
              <a:rPr lang="en"/>
              <a:t>Adding additional concepts</a:t>
            </a:r>
            <a:br>
              <a:rPr lang="en"/>
            </a:b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</a:pPr>
            <a:r>
              <a:rPr lang="en"/>
              <a:t>Identifying </a:t>
            </a:r>
            <a:r>
              <a:rPr lang="en"/>
              <a:t>equivalences</a:t>
            </a:r>
            <a:r>
              <a:rPr lang="en"/>
              <a:t> between existing authorities</a:t>
            </a:r>
            <a:br>
              <a:rPr lang="en"/>
            </a:b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</a:pPr>
            <a:r>
              <a:rPr lang="en"/>
              <a:t>Enhancing Andvari records</a:t>
            </a:r>
            <a:br>
              <a:rPr lang="en"/>
            </a:br>
          </a:p>
          <a:p>
            <a:pPr indent="-342900" lvl="0" marL="457200" rtl="0">
              <a:spcBef>
                <a:spcPts val="0"/>
              </a:spcBef>
            </a:pPr>
            <a:r>
              <a:rPr lang="en"/>
              <a:t>Publishing concepts for public reuse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Works referenced</a:t>
            </a:r>
          </a:p>
        </p:txBody>
      </p:sp>
      <p:sp>
        <p:nvSpPr>
          <p:cNvPr id="258" name="Shape 258"/>
          <p:cNvSpPr txBox="1"/>
          <p:nvPr>
            <p:ph idx="1" type="body"/>
          </p:nvPr>
        </p:nvSpPr>
        <p:spPr>
          <a:xfrm>
            <a:off x="311700" y="1189200"/>
            <a:ext cx="8520600" cy="31509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 sz="1600"/>
              <a:t>Patra, C.</a:t>
            </a:r>
            <a:r>
              <a:rPr lang="en" sz="1600"/>
              <a:t> (2008). “Digital repository in ceramics: a metadata study.” </a:t>
            </a:r>
            <a:r>
              <a:rPr i="1" lang="en" sz="1600"/>
              <a:t>The electronic library, 26</a:t>
            </a:r>
            <a:r>
              <a:rPr lang="en" sz="1600"/>
              <a:t>(4), 561-581.</a:t>
            </a:r>
          </a:p>
          <a:p>
            <a:pPr lvl="0">
              <a:spcBef>
                <a:spcPts val="0"/>
              </a:spcBef>
              <a:buNone/>
            </a:pPr>
            <a:r>
              <a:rPr b="1" lang="en" sz="1600"/>
              <a:t>Rolla, P. J. </a:t>
            </a:r>
            <a:r>
              <a:rPr lang="en" sz="1600"/>
              <a:t>(2009). User tags versus subject headings: Can user-supplied data improve subject access to library collections? </a:t>
            </a:r>
            <a:r>
              <a:rPr i="1" lang="en" sz="1600"/>
              <a:t>Library resources &amp; technical services</a:t>
            </a:r>
            <a:r>
              <a:rPr lang="en" sz="1600"/>
              <a:t>, 53(3), 174-184.  </a:t>
            </a:r>
          </a:p>
          <a:p>
            <a:pPr lvl="0">
              <a:spcBef>
                <a:spcPts val="0"/>
              </a:spcBef>
              <a:buNone/>
            </a:pPr>
            <a:r>
              <a:rPr b="1" lang="en" sz="1600"/>
              <a:t>Strader, C. R.</a:t>
            </a:r>
            <a:r>
              <a:rPr lang="en" sz="1600"/>
              <a:t> (2009). Author-assigned keywords versus library of congress subject headings: Implications for the cataloging of electronic theses and dissertations. Library Resources &amp; Technical Services, 53(4), 243-250.</a:t>
            </a:r>
          </a:p>
          <a:p>
            <a:pPr lvl="0">
              <a:spcBef>
                <a:spcPts val="0"/>
              </a:spcBef>
              <a:buNone/>
            </a:pPr>
            <a:r>
              <a:rPr b="1" lang="en" sz="1600"/>
              <a:t>Trant, J.</a:t>
            </a:r>
            <a:r>
              <a:rPr lang="en" sz="1600"/>
              <a:t> (2006). “Exploring the potential for social tagging and folksonomy in art museums: Proof of concept.” </a:t>
            </a:r>
            <a:r>
              <a:rPr i="1" lang="en" sz="1600"/>
              <a:t>New review of hypermedia and multimedia, 12</a:t>
            </a:r>
            <a:r>
              <a:rPr lang="en" sz="1600"/>
              <a:t>(1), 83-105.</a:t>
            </a:r>
          </a:p>
          <a:p>
            <a:pPr lvl="0">
              <a:spcBef>
                <a:spcPts val="0"/>
              </a:spcBef>
              <a:buNone/>
            </a:pPr>
            <a:r>
              <a:rPr b="1" lang="en" sz="1600"/>
              <a:t>Van Straten, R. </a:t>
            </a:r>
            <a:r>
              <a:rPr lang="en" sz="1600"/>
              <a:t>(1994). An introduction to iconography (P. de Man, trans). Amsterdam: OPA.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Contact</a:t>
            </a:r>
          </a:p>
        </p:txBody>
      </p:sp>
      <p:sp>
        <p:nvSpPr>
          <p:cNvPr id="264" name="Shape 264"/>
          <p:cNvSpPr txBox="1"/>
          <p:nvPr>
            <p:ph idx="1" type="body"/>
          </p:nvPr>
        </p:nvSpPr>
        <p:spPr>
          <a:xfrm>
            <a:off x="311700" y="1417800"/>
            <a:ext cx="8520600" cy="31509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</a:pPr>
            <a:r>
              <a:rPr lang="en"/>
              <a:t>jkoivist@umd.edu</a:t>
            </a:r>
            <a:br>
              <a:rPr lang="en"/>
            </a:b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</a:pPr>
            <a:r>
              <a:rPr lang="en"/>
              <a:t>@Joseph_Koivistoc</a:t>
            </a:r>
            <a:br>
              <a:rPr lang="en"/>
            </a:br>
          </a:p>
          <a:p>
            <a:pPr indent="-342900" lvl="0" marL="457200">
              <a:spcBef>
                <a:spcPts val="0"/>
              </a:spcBef>
            </a:pPr>
            <a:r>
              <a:rPr lang="en"/>
              <a:t>http://www.andvari.org/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/>
        </p:nvSpPr>
        <p:spPr>
          <a:xfrm>
            <a:off x="470250" y="797175"/>
            <a:ext cx="8203500" cy="276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b="1" lang="en" sz="4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Aggregation portal </a:t>
            </a:r>
            <a:r>
              <a:rPr b="1" lang="en" sz="4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of pre-Christian Art &amp; Artifacts from the Northern </a:t>
            </a:r>
            <a:r>
              <a:rPr b="1" lang="en" sz="4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Periphery</a:t>
            </a:r>
            <a:r>
              <a:rPr b="1" lang="en" sz="4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of Early Medieval Europe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/>
        </p:nvSpPr>
        <p:spPr>
          <a:xfrm>
            <a:off x="470250" y="797175"/>
            <a:ext cx="8203500" cy="276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" sz="4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Thesaurus of pre-Christian Iconographic Art from the Northern Periphery of Early Medieval Europe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/>
        </p:nvSpPr>
        <p:spPr>
          <a:xfrm>
            <a:off x="470250" y="1559175"/>
            <a:ext cx="8203500" cy="276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-457200" lvl="0" marL="1828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Lato"/>
              <a:buChar char="●"/>
            </a:pPr>
            <a:r>
              <a:rPr b="1" lang="en" sz="3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Pre-iconographic</a:t>
            </a:r>
            <a:br>
              <a:rPr b="1" lang="en" sz="3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</a:br>
          </a:p>
          <a:p>
            <a:pPr indent="-457200" lvl="0" marL="1828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Lato"/>
              <a:buChar char="●"/>
            </a:pPr>
            <a:r>
              <a:rPr b="1" lang="en" sz="3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Iconographic</a:t>
            </a:r>
            <a:br>
              <a:rPr b="1" lang="en" sz="3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</a:br>
          </a:p>
          <a:p>
            <a:pPr indent="-457200" lvl="0" marL="1828800" rtl="0">
              <a:spcBef>
                <a:spcPts val="0"/>
              </a:spcBef>
              <a:buClr>
                <a:schemeClr val="dk1"/>
              </a:buClr>
              <a:buSzPct val="100000"/>
              <a:buFont typeface="Lato"/>
              <a:buChar char="●"/>
            </a:pPr>
            <a:r>
              <a:rPr b="1" lang="en" sz="3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Iconographical</a:t>
            </a:r>
          </a:p>
        </p:txBody>
      </p:sp>
      <p:sp>
        <p:nvSpPr>
          <p:cNvPr id="96" name="Shape 96"/>
          <p:cNvSpPr txBox="1"/>
          <p:nvPr/>
        </p:nvSpPr>
        <p:spPr>
          <a:xfrm>
            <a:off x="574625" y="154175"/>
            <a:ext cx="5307900" cy="14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i="1" lang="en" sz="2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An Introduction to Iconography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Roelof van Straten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/>
        </p:nvSpPr>
        <p:spPr>
          <a:xfrm>
            <a:off x="470250" y="1559175"/>
            <a:ext cx="8203500" cy="276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-457200" lvl="0" marL="1828800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 typeface="Lato"/>
              <a:buChar char="●"/>
            </a:pPr>
            <a:r>
              <a:rPr b="1" lang="en" sz="36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rPr>
              <a:t>Pre-iconographic</a:t>
            </a:r>
            <a:br>
              <a:rPr b="1" lang="en" sz="36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rPr>
            </a:br>
          </a:p>
          <a:p>
            <a:pPr indent="-457200" lvl="0" marL="1828800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 typeface="Lato"/>
              <a:buChar char="●"/>
            </a:pPr>
            <a:r>
              <a:rPr b="1" lang="en" sz="36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rPr>
              <a:t>Iconographic</a:t>
            </a:r>
            <a:br>
              <a:rPr b="1" lang="en" sz="36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rPr>
            </a:br>
          </a:p>
          <a:p>
            <a:pPr indent="-457200" lvl="0" marL="1828800" rtl="0">
              <a:spcBef>
                <a:spcPts val="0"/>
              </a:spcBef>
              <a:buClr>
                <a:schemeClr val="dk1"/>
              </a:buClr>
              <a:buSzPct val="100000"/>
              <a:buFont typeface="Lato"/>
              <a:buChar char="●"/>
            </a:pPr>
            <a:r>
              <a:rPr b="1" lang="en" sz="3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Iconographical</a:t>
            </a:r>
          </a:p>
        </p:txBody>
      </p:sp>
      <p:sp>
        <p:nvSpPr>
          <p:cNvPr id="102" name="Shape 102"/>
          <p:cNvSpPr txBox="1"/>
          <p:nvPr/>
        </p:nvSpPr>
        <p:spPr>
          <a:xfrm>
            <a:off x="574625" y="154175"/>
            <a:ext cx="5307900" cy="14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i="1" lang="en" sz="2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An Introduction to Iconography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Roelof van Straten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Shape 1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0" y="285750"/>
            <a:ext cx="6096000" cy="457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Rationale?</a:t>
            </a:r>
          </a:p>
        </p:txBody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311700" y="1417800"/>
            <a:ext cx="8520600" cy="31509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</a:pPr>
            <a:r>
              <a:rPr lang="en"/>
              <a:t>Graduate student review of existing authorities</a:t>
            </a:r>
            <a:br>
              <a:rPr lang="en"/>
            </a:b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</a:pPr>
            <a:r>
              <a:rPr lang="en"/>
              <a:t>Domain-specific authority promotes discoverability of cultural heritage resources (Patra)</a:t>
            </a:r>
            <a:br>
              <a:rPr lang="en"/>
            </a:b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</a:pPr>
            <a:r>
              <a:rPr lang="en"/>
              <a:t>User-generated subject terms can offer descriptive terms not otherwise found in extant authorities  (Strader, Trant)</a:t>
            </a:r>
            <a:br>
              <a:rPr lang="en"/>
            </a:br>
          </a:p>
          <a:p>
            <a:pPr indent="-342900" lvl="0" marL="457200" rtl="0">
              <a:spcBef>
                <a:spcPts val="0"/>
              </a:spcBef>
            </a:pPr>
            <a:r>
              <a:rPr lang="en"/>
              <a:t>Crowd tags provide conceptual access at both higher and lower levels of specificity (Rolla)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Blue &amp; Gold">
  <a:themeElements>
    <a:clrScheme name="Blue &amp; Gold">
      <a:dk1>
        <a:srgbClr val="FFFFFF"/>
      </a:dk1>
      <a:lt1>
        <a:srgbClr val="01AFD1"/>
      </a:lt1>
      <a:dk2>
        <a:srgbClr val="1E2D31"/>
      </a:dk2>
      <a:lt2>
        <a:srgbClr val="BFC7CA"/>
      </a:lt2>
      <a:accent1>
        <a:srgbClr val="006F85"/>
      </a:accent1>
      <a:accent2>
        <a:srgbClr val="AF4345"/>
      </a:accent2>
      <a:accent3>
        <a:srgbClr val="47D06A"/>
      </a:accent3>
      <a:accent4>
        <a:srgbClr val="F58F8F"/>
      </a:accent4>
      <a:accent5>
        <a:srgbClr val="F6CD4C"/>
      </a:accent5>
      <a:accent6>
        <a:srgbClr val="F8E71C"/>
      </a:accent6>
      <a:hlink>
        <a:srgbClr val="F6CD4C"/>
      </a:hlink>
      <a:folHlink>
        <a:srgbClr val="F6CD4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