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3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12192000" cy="6858000"/>
  <p:notesSz cx="6858000" cy="9144000"/>
  <p:embeddedFontLst>
    <p:embeddedFont>
      <p:font typeface="Calibri" panose="020F0502020204030204" pitchFamily="34" charset="0"/>
      <p:regular r:id="rId26"/>
      <p:bold r:id="rId27"/>
      <p:italic r:id="rId28"/>
      <p:boldItalic r:id="rId29"/>
    </p:embeddedFont>
    <p:embeddedFont>
      <p:font typeface="Century Gothic" panose="020B0502020202020204" pitchFamily="34" charset="0"/>
      <p:regular r:id="rId30"/>
      <p:bold r:id="rId31"/>
      <p:italic r:id="rId32"/>
      <p:boldItalic r:id="rId33"/>
    </p:embeddedFont>
    <p:embeddedFont>
      <p:font typeface="Arial Black" panose="020B0A04020102020204" pitchFamily="34" charset="0"/>
      <p:bold r:id="rId34"/>
    </p:embeddedFont>
    <p:embeddedFont>
      <p:font typeface="Roboto" panose="020B0604020202020204" charset="0"/>
      <p:regular r:id="rId35"/>
      <p:bold r:id="rId36"/>
      <p:italic r:id="rId37"/>
      <p:boldItalic r:id="rId3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96" y="-5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1.fntdata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9.fntdata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33" Type="http://schemas.openxmlformats.org/officeDocument/2006/relationships/font" Target="fonts/font8.fntdata"/><Relationship Id="rId38" Type="http://schemas.openxmlformats.org/officeDocument/2006/relationships/font" Target="fonts/font13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4.fntdata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7.fntdata"/><Relationship Id="rId37" Type="http://schemas.openxmlformats.org/officeDocument/2006/relationships/font" Target="fonts/font12.fntdata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3.fntdata"/><Relationship Id="rId36" Type="http://schemas.openxmlformats.org/officeDocument/2006/relationships/font" Target="fonts/font11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2.fntdata"/><Relationship Id="rId30" Type="http://schemas.openxmlformats.org/officeDocument/2006/relationships/font" Target="fonts/font5.fntdata"/><Relationship Id="rId35" Type="http://schemas.openxmlformats.org/officeDocument/2006/relationships/font" Target="fonts/font10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Shape 4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r" rtl="0">
              <a:spcBef>
                <a:spcPts val="0"/>
              </a:spcBef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Shape 5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8052697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9" name="Shape 129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r>
              <a:rPr lang="en-US"/>
              <a:t>Sarah - Research Questions; Second 2 sites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r>
              <a:rPr lang="en-US"/>
              <a:t>AnnaLinden - Methodologies; Recommendations/Future Research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r>
              <a:rPr lang="en-US"/>
              <a:t>Karin - Background; First 2 sites</a:t>
            </a:r>
          </a:p>
        </p:txBody>
      </p:sp>
      <p:sp>
        <p:nvSpPr>
          <p:cNvPr id="130" name="Shape 130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</a:t>
            </a:fld>
            <a:endParaRPr lang="en-US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97" name="Shape 1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-88900" algn="l" rtl="0">
              <a:spcBef>
                <a:spcPts val="0"/>
              </a:spcBef>
              <a:buClr>
                <a:schemeClr val="dk1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hape 20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4" name="Shape 20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-88900" algn="l" rtl="0">
              <a:spcBef>
                <a:spcPts val="0"/>
              </a:spcBef>
              <a:buClr>
                <a:schemeClr val="dk1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hape 20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10" name="Shape 21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-88900" algn="l" rtl="0">
              <a:spcBef>
                <a:spcPts val="0"/>
              </a:spcBef>
              <a:buClr>
                <a:schemeClr val="dk1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Shape 21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16" name="Shape 21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-88900" algn="l" rtl="0">
              <a:spcBef>
                <a:spcPts val="0"/>
              </a:spcBef>
              <a:buClr>
                <a:schemeClr val="dk1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Shape 22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-76200" algn="l" rtl="0">
              <a:spcBef>
                <a:spcPts val="0"/>
              </a:spcBef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2" name="Shape 22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Shape 22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29" name="Shape 22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-88900" algn="l" rtl="0">
              <a:spcBef>
                <a:spcPts val="0"/>
              </a:spcBef>
              <a:buClr>
                <a:schemeClr val="dk1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Shape 23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34" name="Shape 2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-88900" algn="l" rtl="0">
              <a:spcBef>
                <a:spcPts val="0"/>
              </a:spcBef>
              <a:buClr>
                <a:schemeClr val="dk1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Shape 24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4" name="Shape 244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245" name="Shape 245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wrap="square" lIns="91425" tIns="45700" rIns="91425" bIns="45700" anchor="b" anchorCtr="0">
            <a:noAutofit/>
          </a:bodyPr>
          <a:lstStyle/>
          <a:p>
            <a:pPr marL="0" lvl="0" indent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Shape 254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5" name="Shape 255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256" name="Shape 256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wrap="square" lIns="91425" tIns="45700" rIns="91425" bIns="45700" anchor="b" anchorCtr="0">
            <a:noAutofit/>
          </a:bodyPr>
          <a:lstStyle/>
          <a:p>
            <a:pPr marL="0" lvl="0" indent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Shape 265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6" name="Shape 266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267" name="Shape 267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wrap="square" lIns="91425" tIns="45700" rIns="91425" bIns="45700" anchor="b" anchorCtr="0">
            <a:noAutofit/>
          </a:bodyPr>
          <a:lstStyle/>
          <a:p>
            <a:pPr marL="0" lvl="0" indent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Shape 137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138" name="Shape 138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wrap="square" lIns="91425" tIns="45700" rIns="91425" bIns="45700" anchor="b" anchorCtr="0">
            <a:noAutofit/>
          </a:bodyPr>
          <a:lstStyle/>
          <a:p>
            <a:pPr marL="0" lvl="0" indent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Shape 27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77" name="Shape 27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-88900" algn="l" rtl="0">
              <a:spcBef>
                <a:spcPts val="0"/>
              </a:spcBef>
              <a:buClr>
                <a:schemeClr val="dk1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Shape 28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82" name="Shape 2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-88900" algn="l" rtl="0">
              <a:spcBef>
                <a:spcPts val="0"/>
              </a:spcBef>
              <a:buClr>
                <a:schemeClr val="dk1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Shape 28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88" name="Shape 2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-88900" algn="l" rtl="0">
              <a:spcBef>
                <a:spcPts val="0"/>
              </a:spcBef>
              <a:buClr>
                <a:schemeClr val="dk1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Shape 29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93" name="Shape 2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-88900" algn="l" rtl="0">
              <a:spcBef>
                <a:spcPts val="0"/>
              </a:spcBef>
              <a:buClr>
                <a:schemeClr val="dk1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51" name="Shape 15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-88900" algn="l" rtl="0">
              <a:spcBef>
                <a:spcPts val="0"/>
              </a:spcBef>
              <a:buClr>
                <a:schemeClr val="dk1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56" name="Shape 15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-88900" algn="l" rtl="0">
              <a:spcBef>
                <a:spcPts val="0"/>
              </a:spcBef>
              <a:buClr>
                <a:schemeClr val="dk1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Shape 162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163" name="Shape 163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wrap="square" lIns="91425" tIns="45700" rIns="91425" bIns="45700" anchor="b" anchorCtr="0">
            <a:noAutofit/>
          </a:bodyPr>
          <a:lstStyle/>
          <a:p>
            <a:pPr marL="0" lvl="0" indent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71" name="Shape 1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-88900" algn="l" rtl="0">
              <a:spcBef>
                <a:spcPts val="0"/>
              </a:spcBef>
              <a:buClr>
                <a:schemeClr val="dk1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Shape 177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178" name="Shape 178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wrap="square" lIns="91425" tIns="45700" rIns="91425" bIns="45700" anchor="b" anchorCtr="0">
            <a:noAutofit/>
          </a:bodyPr>
          <a:lstStyle/>
          <a:p>
            <a:pPr marL="0" lvl="0" indent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6" name="Shape 18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-88900" algn="l" rtl="0">
              <a:spcBef>
                <a:spcPts val="0"/>
              </a:spcBef>
              <a:buClr>
                <a:schemeClr val="dk1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91" name="Shape 19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-88900" algn="l" rtl="0">
              <a:spcBef>
                <a:spcPts val="0"/>
              </a:spcBef>
              <a:buClr>
                <a:schemeClr val="dk1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ctr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ts val="6000"/>
              <a:buFont typeface="Calibri"/>
              <a:buNone/>
              <a:defRPr sz="6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SzPts val="1400"/>
              <a:buNone/>
              <a:defRPr sz="1800"/>
            </a:lvl2pPr>
            <a:lvl3pPr lvl="2" indent="0">
              <a:spcBef>
                <a:spcPts val="0"/>
              </a:spcBef>
              <a:buSzPts val="1400"/>
              <a:buNone/>
              <a:defRPr sz="1800"/>
            </a:lvl3pPr>
            <a:lvl4pPr lvl="3" indent="0">
              <a:spcBef>
                <a:spcPts val="0"/>
              </a:spcBef>
              <a:buSzPts val="1400"/>
              <a:buNone/>
              <a:defRPr sz="1800"/>
            </a:lvl4pPr>
            <a:lvl5pPr lvl="4" indent="0">
              <a:spcBef>
                <a:spcPts val="0"/>
              </a:spcBef>
              <a:buSzPts val="1400"/>
              <a:buNone/>
              <a:defRPr sz="1800"/>
            </a:lvl5pPr>
            <a:lvl6pPr lvl="5" indent="0">
              <a:spcBef>
                <a:spcPts val="0"/>
              </a:spcBef>
              <a:buSzPts val="1400"/>
              <a:buNone/>
              <a:defRPr sz="1800"/>
            </a:lvl6pPr>
            <a:lvl7pPr lvl="6" indent="0">
              <a:spcBef>
                <a:spcPts val="0"/>
              </a:spcBef>
              <a:buSzPts val="1400"/>
              <a:buNone/>
              <a:defRPr sz="1800"/>
            </a:lvl7pPr>
            <a:lvl8pPr lvl="7" indent="0">
              <a:spcBef>
                <a:spcPts val="0"/>
              </a:spcBef>
              <a:buSzPts val="1400"/>
              <a:buNone/>
              <a:defRPr sz="1800"/>
            </a:lvl8pPr>
            <a:lvl9pPr lvl="8" indent="0">
              <a:spcBef>
                <a:spcPts val="0"/>
              </a:spcBef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ctr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" name="Shape 29"/>
          <p:cNvSpPr/>
          <p:nvPr/>
        </p:nvSpPr>
        <p:spPr>
          <a:xfrm>
            <a:off x="1" y="3"/>
            <a:ext cx="12192000" cy="1095375"/>
          </a:xfrm>
          <a:prstGeom prst="rect">
            <a:avLst/>
          </a:prstGeom>
          <a:solidFill>
            <a:srgbClr val="1E4E79"/>
          </a:solidFill>
          <a:ln w="38100" cap="flat" cmpd="sng">
            <a:solidFill>
              <a:srgbClr val="7ACAEB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68575" tIns="34275" rIns="68575" bIns="342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None/>
            </a:pPr>
            <a:endParaRPr sz="2400" b="0" cap="none">
              <a:solidFill>
                <a:schemeClr val="dk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pic>
        <p:nvPicPr>
          <p:cNvPr id="30" name="Shape 3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1443" y="90488"/>
            <a:ext cx="988540" cy="914400"/>
          </a:xfrm>
          <a:prstGeom prst="rect">
            <a:avLst/>
          </a:prstGeom>
          <a:noFill/>
          <a:ln>
            <a:noFill/>
          </a:ln>
          <a:effectLst>
            <a:outerShdw blurRad="190500" algn="tl" rotWithShape="0">
              <a:srgbClr val="000000">
                <a:alpha val="69803"/>
              </a:srgbClr>
            </a:out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ts val="32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SzPts val="1400"/>
              <a:buNone/>
              <a:defRPr sz="1800"/>
            </a:lvl2pPr>
            <a:lvl3pPr lvl="2" indent="0">
              <a:spcBef>
                <a:spcPts val="0"/>
              </a:spcBef>
              <a:buSzPts val="1400"/>
              <a:buNone/>
              <a:defRPr sz="1800"/>
            </a:lvl3pPr>
            <a:lvl4pPr lvl="3" indent="0">
              <a:spcBef>
                <a:spcPts val="0"/>
              </a:spcBef>
              <a:buSzPts val="1400"/>
              <a:buNone/>
              <a:defRPr sz="1800"/>
            </a:lvl4pPr>
            <a:lvl5pPr lvl="4" indent="0">
              <a:spcBef>
                <a:spcPts val="0"/>
              </a:spcBef>
              <a:buSzPts val="1400"/>
              <a:buNone/>
              <a:defRPr sz="1800"/>
            </a:lvl5pPr>
            <a:lvl6pPr lvl="5" indent="0">
              <a:spcBef>
                <a:spcPts val="0"/>
              </a:spcBef>
              <a:buSzPts val="1400"/>
              <a:buNone/>
              <a:defRPr sz="1800"/>
            </a:lvl6pPr>
            <a:lvl7pPr lvl="6" indent="0">
              <a:spcBef>
                <a:spcPts val="0"/>
              </a:spcBef>
              <a:buSzPts val="1400"/>
              <a:buNone/>
              <a:defRPr sz="1800"/>
            </a:lvl7pPr>
            <a:lvl8pPr lvl="7" indent="0">
              <a:spcBef>
                <a:spcPts val="0"/>
              </a:spcBef>
              <a:buSzPts val="1400"/>
              <a:buNone/>
              <a:defRPr sz="1800"/>
            </a:lvl8pPr>
            <a:lvl9pPr lvl="8" indent="0">
              <a:spcBef>
                <a:spcPts val="0"/>
              </a:spcBef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228600" marR="0" lvl="0" indent="-254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508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0" name="Shape 90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1" name="Shape 9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2" name="Shape 9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3" name="Shape 9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ts val="32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SzPts val="1400"/>
              <a:buNone/>
              <a:defRPr sz="1800"/>
            </a:lvl2pPr>
            <a:lvl3pPr lvl="2" indent="0">
              <a:spcBef>
                <a:spcPts val="0"/>
              </a:spcBef>
              <a:buSzPts val="1400"/>
              <a:buNone/>
              <a:defRPr sz="1800"/>
            </a:lvl3pPr>
            <a:lvl4pPr lvl="3" indent="0">
              <a:spcBef>
                <a:spcPts val="0"/>
              </a:spcBef>
              <a:buSzPts val="1400"/>
              <a:buNone/>
              <a:defRPr sz="1800"/>
            </a:lvl4pPr>
            <a:lvl5pPr lvl="4" indent="0">
              <a:spcBef>
                <a:spcPts val="0"/>
              </a:spcBef>
              <a:buSzPts val="1400"/>
              <a:buNone/>
              <a:defRPr sz="1800"/>
            </a:lvl5pPr>
            <a:lvl6pPr lvl="5" indent="0">
              <a:spcBef>
                <a:spcPts val="0"/>
              </a:spcBef>
              <a:buSzPts val="1400"/>
              <a:buNone/>
              <a:defRPr sz="1800"/>
            </a:lvl6pPr>
            <a:lvl7pPr lvl="6" indent="0">
              <a:spcBef>
                <a:spcPts val="0"/>
              </a:spcBef>
              <a:buSzPts val="1400"/>
              <a:buNone/>
              <a:defRPr sz="1800"/>
            </a:lvl7pPr>
            <a:lvl8pPr lvl="7" indent="0">
              <a:spcBef>
                <a:spcPts val="0"/>
              </a:spcBef>
              <a:buSzPts val="1400"/>
              <a:buNone/>
              <a:defRPr sz="1800"/>
            </a:lvl8pPr>
            <a:lvl9pPr lvl="8" indent="0">
              <a:spcBef>
                <a:spcPts val="0"/>
              </a:spcBef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6" name="Shape 96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8" name="Shape 9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9" name="Shape 9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0" name="Shape 10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SzPts val="1400"/>
              <a:buNone/>
              <a:defRPr sz="1800"/>
            </a:lvl2pPr>
            <a:lvl3pPr lvl="2" indent="0">
              <a:spcBef>
                <a:spcPts val="0"/>
              </a:spcBef>
              <a:buSzPts val="1400"/>
              <a:buNone/>
              <a:defRPr sz="1800"/>
            </a:lvl3pPr>
            <a:lvl4pPr lvl="3" indent="0">
              <a:spcBef>
                <a:spcPts val="0"/>
              </a:spcBef>
              <a:buSzPts val="1400"/>
              <a:buNone/>
              <a:defRPr sz="1800"/>
            </a:lvl4pPr>
            <a:lvl5pPr lvl="4" indent="0">
              <a:spcBef>
                <a:spcPts val="0"/>
              </a:spcBef>
              <a:buSzPts val="1400"/>
              <a:buNone/>
              <a:defRPr sz="1800"/>
            </a:lvl5pPr>
            <a:lvl6pPr lvl="5" indent="0">
              <a:spcBef>
                <a:spcPts val="0"/>
              </a:spcBef>
              <a:buSzPts val="1400"/>
              <a:buNone/>
              <a:defRPr sz="1800"/>
            </a:lvl6pPr>
            <a:lvl7pPr lvl="6" indent="0">
              <a:spcBef>
                <a:spcPts val="0"/>
              </a:spcBef>
              <a:buSzPts val="1400"/>
              <a:buNone/>
              <a:defRPr sz="1800"/>
            </a:lvl7pPr>
            <a:lvl8pPr lvl="7" indent="0">
              <a:spcBef>
                <a:spcPts val="0"/>
              </a:spcBef>
              <a:buSzPts val="1400"/>
              <a:buNone/>
              <a:defRPr sz="1800"/>
            </a:lvl8pPr>
            <a:lvl9pPr lvl="8" indent="0">
              <a:spcBef>
                <a:spcPts val="0"/>
              </a:spcBef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4" name="Shape 10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5" name="Shape 10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6" name="Shape 10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SzPts val="1400"/>
              <a:buNone/>
              <a:defRPr sz="1800"/>
            </a:lvl2pPr>
            <a:lvl3pPr lvl="2" indent="0">
              <a:spcBef>
                <a:spcPts val="0"/>
              </a:spcBef>
              <a:buSzPts val="1400"/>
              <a:buNone/>
              <a:defRPr sz="1800"/>
            </a:lvl3pPr>
            <a:lvl4pPr lvl="3" indent="0">
              <a:spcBef>
                <a:spcPts val="0"/>
              </a:spcBef>
              <a:buSzPts val="1400"/>
              <a:buNone/>
              <a:defRPr sz="1800"/>
            </a:lvl4pPr>
            <a:lvl5pPr lvl="4" indent="0">
              <a:spcBef>
                <a:spcPts val="0"/>
              </a:spcBef>
              <a:buSzPts val="1400"/>
              <a:buNone/>
              <a:defRPr sz="1800"/>
            </a:lvl5pPr>
            <a:lvl6pPr lvl="5" indent="0">
              <a:spcBef>
                <a:spcPts val="0"/>
              </a:spcBef>
              <a:buSzPts val="1400"/>
              <a:buNone/>
              <a:defRPr sz="1800"/>
            </a:lvl6pPr>
            <a:lvl7pPr lvl="6" indent="0">
              <a:spcBef>
                <a:spcPts val="0"/>
              </a:spcBef>
              <a:buSzPts val="1400"/>
              <a:buNone/>
              <a:defRPr sz="1800"/>
            </a:lvl7pPr>
            <a:lvl8pPr lvl="7" indent="0">
              <a:spcBef>
                <a:spcPts val="0"/>
              </a:spcBef>
              <a:buSzPts val="1400"/>
              <a:buNone/>
              <a:defRPr sz="1800"/>
            </a:lvl8pPr>
            <a:lvl9pPr lvl="8" indent="0">
              <a:spcBef>
                <a:spcPts val="0"/>
              </a:spcBef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0" name="Shape 1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1" name="Shape 1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2" name="Shape 1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wo Content"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xfrm>
            <a:off x="838200" y="1627917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5" name="Shape 115"/>
          <p:cNvSpPr txBox="1">
            <a:spLocks noGrp="1"/>
          </p:cNvSpPr>
          <p:nvPr>
            <p:ph type="body" idx="2"/>
          </p:nvPr>
        </p:nvSpPr>
        <p:spPr>
          <a:xfrm>
            <a:off x="6172200" y="1627917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6" name="Shape 1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7" name="Shape 1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8" name="Shape 1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Comparison"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500"/>
              <a:buFont typeface="Arial"/>
              <a:buNone/>
              <a:defRPr sz="15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350"/>
              <a:buFont typeface="Arial"/>
              <a:buNone/>
              <a:defRPr sz="135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1" name="Shape 121"/>
          <p:cNvSpPr txBox="1">
            <a:spLocks noGrp="1"/>
          </p:cNvSpPr>
          <p:nvPr>
            <p:ph type="body" idx="2"/>
          </p:nvPr>
        </p:nvSpPr>
        <p:spPr>
          <a:xfrm>
            <a:off x="839789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2" name="Shape 122"/>
          <p:cNvSpPr txBox="1">
            <a:spLocks noGrp="1"/>
          </p:cNvSpPr>
          <p:nvPr>
            <p:ph type="body" idx="3"/>
          </p:nvPr>
        </p:nvSpPr>
        <p:spPr>
          <a:xfrm>
            <a:off x="6172202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500"/>
              <a:buFont typeface="Arial"/>
              <a:buNone/>
              <a:defRPr sz="15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350"/>
              <a:buFont typeface="Arial"/>
              <a:buNone/>
              <a:defRPr sz="135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3" name="Shape 123"/>
          <p:cNvSpPr txBox="1">
            <a:spLocks noGrp="1"/>
          </p:cNvSpPr>
          <p:nvPr>
            <p:ph type="body" idx="4"/>
          </p:nvPr>
        </p:nvSpPr>
        <p:spPr>
          <a:xfrm>
            <a:off x="6172202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4" name="Shape 12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5" name="Shape 12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6" name="Shape 1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Shape 32"/>
          <p:cNvGrpSpPr/>
          <p:nvPr/>
        </p:nvGrpSpPr>
        <p:grpSpPr>
          <a:xfrm>
            <a:off x="0" y="5204893"/>
            <a:ext cx="12192001" cy="1653233"/>
            <a:chOff x="0" y="3903669"/>
            <a:chExt cx="9144000" cy="1239925"/>
          </a:xfrm>
        </p:grpSpPr>
        <p:sp>
          <p:nvSpPr>
            <p:cNvPr id="33" name="Shape 33"/>
            <p:cNvSpPr/>
            <p:nvPr/>
          </p:nvSpPr>
          <p:spPr>
            <a:xfrm>
              <a:off x="8154895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-8890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" name="Shape 34"/>
            <p:cNvSpPr/>
            <p:nvPr/>
          </p:nvSpPr>
          <p:spPr>
            <a:xfrm flipH="1">
              <a:off x="6181163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-8890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" name="Shape 35"/>
            <p:cNvSpPr/>
            <p:nvPr/>
          </p:nvSpPr>
          <p:spPr>
            <a:xfrm>
              <a:off x="7170274" y="3903669"/>
              <a:ext cx="989100" cy="9879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-8890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" name="Shape 36"/>
            <p:cNvSpPr/>
            <p:nvPr/>
          </p:nvSpPr>
          <p:spPr>
            <a:xfrm rot="10800000">
              <a:off x="8154757" y="3903682"/>
              <a:ext cx="989100" cy="9879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-8890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" name="Shape 37"/>
            <p:cNvSpPr/>
            <p:nvPr/>
          </p:nvSpPr>
          <p:spPr>
            <a:xfrm>
              <a:off x="0" y="4891594"/>
              <a:ext cx="9144000" cy="2520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-8890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8" name="Shape 38"/>
          <p:cNvSpPr txBox="1">
            <a:spLocks noGrp="1"/>
          </p:cNvSpPr>
          <p:nvPr>
            <p:ph type="title"/>
          </p:nvPr>
        </p:nvSpPr>
        <p:spPr>
          <a:xfrm>
            <a:off x="415600" y="546667"/>
            <a:ext cx="11360800" cy="810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4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indent="0">
              <a:spcBef>
                <a:spcPts val="0"/>
              </a:spcBef>
              <a:buClr>
                <a:schemeClr val="dk1"/>
              </a:buClr>
              <a:buSzPts val="3000"/>
              <a:buFont typeface="Roboto"/>
              <a:buNone/>
              <a:defRPr sz="4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indent="0">
              <a:spcBef>
                <a:spcPts val="0"/>
              </a:spcBef>
              <a:buClr>
                <a:schemeClr val="dk1"/>
              </a:buClr>
              <a:buSzPts val="3000"/>
              <a:buFont typeface="Roboto"/>
              <a:buNone/>
              <a:defRPr sz="4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indent="0">
              <a:spcBef>
                <a:spcPts val="0"/>
              </a:spcBef>
              <a:buClr>
                <a:schemeClr val="dk1"/>
              </a:buClr>
              <a:buSzPts val="3000"/>
              <a:buFont typeface="Roboto"/>
              <a:buNone/>
              <a:defRPr sz="4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indent="0">
              <a:spcBef>
                <a:spcPts val="0"/>
              </a:spcBef>
              <a:buClr>
                <a:schemeClr val="dk1"/>
              </a:buClr>
              <a:buSzPts val="3000"/>
              <a:buFont typeface="Roboto"/>
              <a:buNone/>
              <a:defRPr sz="4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indent="0">
              <a:spcBef>
                <a:spcPts val="0"/>
              </a:spcBef>
              <a:buClr>
                <a:schemeClr val="dk1"/>
              </a:buClr>
              <a:buSzPts val="3000"/>
              <a:buFont typeface="Roboto"/>
              <a:buNone/>
              <a:defRPr sz="4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indent="0">
              <a:spcBef>
                <a:spcPts val="0"/>
              </a:spcBef>
              <a:buClr>
                <a:schemeClr val="dk1"/>
              </a:buClr>
              <a:buSzPts val="3000"/>
              <a:buFont typeface="Roboto"/>
              <a:buNone/>
              <a:defRPr sz="4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indent="0">
              <a:spcBef>
                <a:spcPts val="0"/>
              </a:spcBef>
              <a:buClr>
                <a:schemeClr val="dk1"/>
              </a:buClr>
              <a:buSzPts val="3000"/>
              <a:buFont typeface="Roboto"/>
              <a:buNone/>
              <a:defRPr sz="4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indent="0">
              <a:spcBef>
                <a:spcPts val="0"/>
              </a:spcBef>
              <a:buClr>
                <a:schemeClr val="dk1"/>
              </a:buClr>
              <a:buSzPts val="3000"/>
              <a:buFont typeface="Roboto"/>
              <a:buNone/>
              <a:defRPr sz="4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415600" y="1639833"/>
            <a:ext cx="11360800" cy="44520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152396" marR="0" lvl="0" indent="-38096" algn="l" rtl="0">
              <a:lnSpc>
                <a:spcPct val="115000"/>
              </a:lnSpc>
              <a:spcBef>
                <a:spcPts val="0"/>
              </a:spcBef>
              <a:spcAft>
                <a:spcPts val="2133"/>
              </a:spcAft>
              <a:buClr>
                <a:schemeClr val="dk2"/>
              </a:buClr>
              <a:buSzPts val="1800"/>
              <a:buFont typeface="Roboto"/>
              <a:buChar char="●"/>
              <a:defRPr sz="24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118530" marR="0" lvl="1" indent="-29629" algn="l" rtl="0">
              <a:lnSpc>
                <a:spcPct val="115000"/>
              </a:lnSpc>
              <a:spcBef>
                <a:spcPts val="0"/>
              </a:spcBef>
              <a:spcAft>
                <a:spcPts val="2133"/>
              </a:spcAft>
              <a:buClr>
                <a:schemeClr val="dk2"/>
              </a:buClr>
              <a:buSzPts val="1400"/>
              <a:buFont typeface="Roboto"/>
              <a:buChar char="○"/>
              <a:defRPr sz="19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18530" marR="0" lvl="2" indent="-29629" algn="l" rtl="0">
              <a:lnSpc>
                <a:spcPct val="115000"/>
              </a:lnSpc>
              <a:spcBef>
                <a:spcPts val="0"/>
              </a:spcBef>
              <a:spcAft>
                <a:spcPts val="2133"/>
              </a:spcAft>
              <a:buClr>
                <a:schemeClr val="dk2"/>
              </a:buClr>
              <a:buSzPts val="1400"/>
              <a:buFont typeface="Roboto"/>
              <a:buChar char="■"/>
              <a:defRPr sz="19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18530" marR="0" lvl="3" indent="-29629" algn="l" rtl="0">
              <a:lnSpc>
                <a:spcPct val="115000"/>
              </a:lnSpc>
              <a:spcBef>
                <a:spcPts val="0"/>
              </a:spcBef>
              <a:spcAft>
                <a:spcPts val="2133"/>
              </a:spcAft>
              <a:buClr>
                <a:schemeClr val="dk2"/>
              </a:buClr>
              <a:buSzPts val="1400"/>
              <a:buFont typeface="Roboto"/>
              <a:buChar char="●"/>
              <a:defRPr sz="19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118530" marR="0" lvl="4" indent="-29629" algn="l" rtl="0">
              <a:lnSpc>
                <a:spcPct val="115000"/>
              </a:lnSpc>
              <a:spcBef>
                <a:spcPts val="0"/>
              </a:spcBef>
              <a:spcAft>
                <a:spcPts val="2133"/>
              </a:spcAft>
              <a:buClr>
                <a:schemeClr val="dk2"/>
              </a:buClr>
              <a:buSzPts val="1400"/>
              <a:buFont typeface="Roboto"/>
              <a:buChar char="○"/>
              <a:defRPr sz="19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118530" marR="0" lvl="5" indent="-29629" algn="l" rtl="0">
              <a:lnSpc>
                <a:spcPct val="115000"/>
              </a:lnSpc>
              <a:spcBef>
                <a:spcPts val="0"/>
              </a:spcBef>
              <a:spcAft>
                <a:spcPts val="2133"/>
              </a:spcAft>
              <a:buClr>
                <a:schemeClr val="dk2"/>
              </a:buClr>
              <a:buSzPts val="1400"/>
              <a:buFont typeface="Roboto"/>
              <a:buChar char="■"/>
              <a:defRPr sz="19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118530" marR="0" lvl="6" indent="-29629" algn="l" rtl="0">
              <a:lnSpc>
                <a:spcPct val="115000"/>
              </a:lnSpc>
              <a:spcBef>
                <a:spcPts val="0"/>
              </a:spcBef>
              <a:spcAft>
                <a:spcPts val="2133"/>
              </a:spcAft>
              <a:buClr>
                <a:schemeClr val="dk2"/>
              </a:buClr>
              <a:buSzPts val="1400"/>
              <a:buFont typeface="Roboto"/>
              <a:buChar char="●"/>
              <a:defRPr sz="19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118530" marR="0" lvl="7" indent="-29629" algn="l" rtl="0">
              <a:lnSpc>
                <a:spcPct val="115000"/>
              </a:lnSpc>
              <a:spcBef>
                <a:spcPts val="0"/>
              </a:spcBef>
              <a:spcAft>
                <a:spcPts val="2133"/>
              </a:spcAft>
              <a:buClr>
                <a:schemeClr val="dk2"/>
              </a:buClr>
              <a:buSzPts val="1400"/>
              <a:buFont typeface="Roboto"/>
              <a:buChar char="○"/>
              <a:defRPr sz="19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118530" marR="0" lvl="8" indent="-29629" algn="l" rtl="0">
              <a:lnSpc>
                <a:spcPct val="115000"/>
              </a:lnSpc>
              <a:spcBef>
                <a:spcPts val="0"/>
              </a:spcBef>
              <a:spcAft>
                <a:spcPts val="2133"/>
              </a:spcAft>
              <a:buClr>
                <a:schemeClr val="dk2"/>
              </a:buClr>
              <a:buSzPts val="1400"/>
              <a:buFont typeface="Roboto"/>
              <a:buChar char="■"/>
              <a:defRPr sz="19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wrap="square" lIns="121875" tIns="121875" rIns="121875" bIns="1218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fld id="{00000000-1234-1234-1234-123412341234}" type="slidenum">
              <a:rPr lang="en-US" sz="19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9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1_Section header">
    <p:bg>
      <p:bgPr>
        <a:solidFill>
          <a:schemeClr val="dk1"/>
        </a:solidFill>
        <a:effectLst/>
      </p:bgPr>
    </p:bg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Shape 42"/>
          <p:cNvGrpSpPr/>
          <p:nvPr/>
        </p:nvGrpSpPr>
        <p:grpSpPr>
          <a:xfrm>
            <a:off x="8131172" y="7"/>
            <a:ext cx="4060833" cy="2707427"/>
            <a:chOff x="6098378" y="5"/>
            <a:chExt cx="3045625" cy="2030570"/>
          </a:xfrm>
        </p:grpSpPr>
        <p:sp>
          <p:nvSpPr>
            <p:cNvPr id="43" name="Shape 43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-8890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" name="Shape 44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-8890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" name="Shape 45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-8890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" name="Shape 46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-8890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" name="Shape 47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-8890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8" name="Shape 48"/>
          <p:cNvSpPr txBox="1">
            <a:spLocks noGrp="1"/>
          </p:cNvSpPr>
          <p:nvPr>
            <p:ph type="title"/>
          </p:nvPr>
        </p:nvSpPr>
        <p:spPr>
          <a:xfrm>
            <a:off x="797467" y="2869796"/>
            <a:ext cx="10962800" cy="1118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Roboto"/>
              <a:buNone/>
              <a:defRPr sz="56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indent="0">
              <a:spcBef>
                <a:spcPts val="0"/>
              </a:spcBef>
              <a:buClr>
                <a:schemeClr val="lt1"/>
              </a:buClr>
              <a:buSzPts val="4200"/>
              <a:buFont typeface="Roboto"/>
              <a:buNone/>
              <a:defRPr sz="5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indent="0">
              <a:spcBef>
                <a:spcPts val="0"/>
              </a:spcBef>
              <a:buClr>
                <a:schemeClr val="lt1"/>
              </a:buClr>
              <a:buSzPts val="4200"/>
              <a:buFont typeface="Roboto"/>
              <a:buNone/>
              <a:defRPr sz="5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indent="0">
              <a:spcBef>
                <a:spcPts val="0"/>
              </a:spcBef>
              <a:buClr>
                <a:schemeClr val="lt1"/>
              </a:buClr>
              <a:buSzPts val="4200"/>
              <a:buFont typeface="Roboto"/>
              <a:buNone/>
              <a:defRPr sz="5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indent="0">
              <a:spcBef>
                <a:spcPts val="0"/>
              </a:spcBef>
              <a:buClr>
                <a:schemeClr val="lt1"/>
              </a:buClr>
              <a:buSzPts val="4200"/>
              <a:buFont typeface="Roboto"/>
              <a:buNone/>
              <a:defRPr sz="5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indent="0">
              <a:spcBef>
                <a:spcPts val="0"/>
              </a:spcBef>
              <a:buClr>
                <a:schemeClr val="lt1"/>
              </a:buClr>
              <a:buSzPts val="4200"/>
              <a:buFont typeface="Roboto"/>
              <a:buNone/>
              <a:defRPr sz="5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indent="0">
              <a:spcBef>
                <a:spcPts val="0"/>
              </a:spcBef>
              <a:buClr>
                <a:schemeClr val="lt1"/>
              </a:buClr>
              <a:buSzPts val="4200"/>
              <a:buFont typeface="Roboto"/>
              <a:buNone/>
              <a:defRPr sz="5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indent="0">
              <a:spcBef>
                <a:spcPts val="0"/>
              </a:spcBef>
              <a:buClr>
                <a:schemeClr val="lt1"/>
              </a:buClr>
              <a:buSzPts val="4200"/>
              <a:buFont typeface="Roboto"/>
              <a:buNone/>
              <a:defRPr sz="5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indent="0">
              <a:spcBef>
                <a:spcPts val="0"/>
              </a:spcBef>
              <a:buClr>
                <a:schemeClr val="lt1"/>
              </a:buClr>
              <a:buSzPts val="4200"/>
              <a:buFont typeface="Roboto"/>
              <a:buNone/>
              <a:defRPr sz="5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wrap="square" lIns="121875" tIns="121875" rIns="121875" bIns="1218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fld id="{00000000-1234-1234-1234-123412341234}" type="slidenum">
              <a:rPr lang="en-US" sz="19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9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SzPts val="1400"/>
              <a:buNone/>
              <a:defRPr sz="1800"/>
            </a:lvl2pPr>
            <a:lvl3pPr lvl="2" indent="0">
              <a:spcBef>
                <a:spcPts val="0"/>
              </a:spcBef>
              <a:buSzPts val="1400"/>
              <a:buNone/>
              <a:defRPr sz="1800"/>
            </a:lvl3pPr>
            <a:lvl4pPr lvl="3" indent="0">
              <a:spcBef>
                <a:spcPts val="0"/>
              </a:spcBef>
              <a:buSzPts val="1400"/>
              <a:buNone/>
              <a:defRPr sz="1800"/>
            </a:lvl4pPr>
            <a:lvl5pPr lvl="4" indent="0">
              <a:spcBef>
                <a:spcPts val="0"/>
              </a:spcBef>
              <a:buSzPts val="1400"/>
              <a:buNone/>
              <a:defRPr sz="1800"/>
            </a:lvl5pPr>
            <a:lvl6pPr lvl="5" indent="0">
              <a:spcBef>
                <a:spcPts val="0"/>
              </a:spcBef>
              <a:buSzPts val="1400"/>
              <a:buNone/>
              <a:defRPr sz="1800"/>
            </a:lvl6pPr>
            <a:lvl7pPr lvl="6" indent="0">
              <a:spcBef>
                <a:spcPts val="0"/>
              </a:spcBef>
              <a:buSzPts val="1400"/>
              <a:buNone/>
              <a:defRPr sz="1800"/>
            </a:lvl7pPr>
            <a:lvl8pPr lvl="7" indent="0">
              <a:spcBef>
                <a:spcPts val="0"/>
              </a:spcBef>
              <a:buSzPts val="1400"/>
              <a:buNone/>
              <a:defRPr sz="1800"/>
            </a:lvl8pPr>
            <a:lvl9pPr lvl="8" indent="0">
              <a:spcBef>
                <a:spcPts val="0"/>
              </a:spcBef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Header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ts val="6000"/>
              <a:buFont typeface="Calibri"/>
              <a:buNone/>
              <a:defRPr sz="6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SzPts val="1400"/>
              <a:buNone/>
              <a:defRPr sz="1800"/>
            </a:lvl2pPr>
            <a:lvl3pPr lvl="2" indent="0">
              <a:spcBef>
                <a:spcPts val="0"/>
              </a:spcBef>
              <a:buSzPts val="1400"/>
              <a:buNone/>
              <a:defRPr sz="1800"/>
            </a:lvl3pPr>
            <a:lvl4pPr lvl="3" indent="0">
              <a:spcBef>
                <a:spcPts val="0"/>
              </a:spcBef>
              <a:buSzPts val="1400"/>
              <a:buNone/>
              <a:defRPr sz="1800"/>
            </a:lvl4pPr>
            <a:lvl5pPr lvl="4" indent="0">
              <a:spcBef>
                <a:spcPts val="0"/>
              </a:spcBef>
              <a:buSzPts val="1400"/>
              <a:buNone/>
              <a:defRPr sz="1800"/>
            </a:lvl5pPr>
            <a:lvl6pPr lvl="5" indent="0">
              <a:spcBef>
                <a:spcPts val="0"/>
              </a:spcBef>
              <a:buSzPts val="1400"/>
              <a:buNone/>
              <a:defRPr sz="1800"/>
            </a:lvl6pPr>
            <a:lvl7pPr lvl="6" indent="0">
              <a:spcBef>
                <a:spcPts val="0"/>
              </a:spcBef>
              <a:buSzPts val="1400"/>
              <a:buNone/>
              <a:defRPr sz="1800"/>
            </a:lvl7pPr>
            <a:lvl8pPr lvl="7" indent="0">
              <a:spcBef>
                <a:spcPts val="0"/>
              </a:spcBef>
              <a:buSzPts val="1400"/>
              <a:buNone/>
              <a:defRPr sz="1800"/>
            </a:lvl8pPr>
            <a:lvl9pPr lvl="8" indent="0">
              <a:spcBef>
                <a:spcPts val="0"/>
              </a:spcBef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SzPts val="1400"/>
              <a:buNone/>
              <a:defRPr sz="1800"/>
            </a:lvl2pPr>
            <a:lvl3pPr lvl="2" indent="0">
              <a:spcBef>
                <a:spcPts val="0"/>
              </a:spcBef>
              <a:buSzPts val="1400"/>
              <a:buNone/>
              <a:defRPr sz="1800"/>
            </a:lvl3pPr>
            <a:lvl4pPr lvl="3" indent="0">
              <a:spcBef>
                <a:spcPts val="0"/>
              </a:spcBef>
              <a:buSzPts val="1400"/>
              <a:buNone/>
              <a:defRPr sz="1800"/>
            </a:lvl4pPr>
            <a:lvl5pPr lvl="4" indent="0">
              <a:spcBef>
                <a:spcPts val="0"/>
              </a:spcBef>
              <a:buSzPts val="1400"/>
              <a:buNone/>
              <a:defRPr sz="1800"/>
            </a:lvl5pPr>
            <a:lvl6pPr lvl="5" indent="0">
              <a:spcBef>
                <a:spcPts val="0"/>
              </a:spcBef>
              <a:buSzPts val="1400"/>
              <a:buNone/>
              <a:defRPr sz="1800"/>
            </a:lvl6pPr>
            <a:lvl7pPr lvl="6" indent="0">
              <a:spcBef>
                <a:spcPts val="0"/>
              </a:spcBef>
              <a:buSzPts val="1400"/>
              <a:buNone/>
              <a:defRPr sz="1800"/>
            </a:lvl7pPr>
            <a:lvl8pPr lvl="7" indent="0">
              <a:spcBef>
                <a:spcPts val="0"/>
              </a:spcBef>
              <a:buSzPts val="1400"/>
              <a:buNone/>
              <a:defRPr sz="1800"/>
            </a:lvl8pPr>
            <a:lvl9pPr lvl="8" indent="0">
              <a:spcBef>
                <a:spcPts val="0"/>
              </a:spcBef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SzPts val="1400"/>
              <a:buNone/>
              <a:defRPr sz="1800"/>
            </a:lvl2pPr>
            <a:lvl3pPr lvl="2" indent="0">
              <a:spcBef>
                <a:spcPts val="0"/>
              </a:spcBef>
              <a:buSzPts val="1400"/>
              <a:buNone/>
              <a:defRPr sz="1800"/>
            </a:lvl3pPr>
            <a:lvl4pPr lvl="3" indent="0">
              <a:spcBef>
                <a:spcPts val="0"/>
              </a:spcBef>
              <a:buSzPts val="1400"/>
              <a:buNone/>
              <a:defRPr sz="1800"/>
            </a:lvl4pPr>
            <a:lvl5pPr lvl="4" indent="0">
              <a:spcBef>
                <a:spcPts val="0"/>
              </a:spcBef>
              <a:buSzPts val="1400"/>
              <a:buNone/>
              <a:defRPr sz="1800"/>
            </a:lvl5pPr>
            <a:lvl6pPr lvl="5" indent="0">
              <a:spcBef>
                <a:spcPts val="0"/>
              </a:spcBef>
              <a:buSzPts val="1400"/>
              <a:buNone/>
              <a:defRPr sz="1800"/>
            </a:lvl6pPr>
            <a:lvl7pPr lvl="6" indent="0">
              <a:spcBef>
                <a:spcPts val="0"/>
              </a:spcBef>
              <a:buSzPts val="1400"/>
              <a:buNone/>
              <a:defRPr sz="1800"/>
            </a:lvl7pPr>
            <a:lvl8pPr lvl="7" indent="0">
              <a:spcBef>
                <a:spcPts val="0"/>
              </a:spcBef>
              <a:buSzPts val="1400"/>
              <a:buNone/>
              <a:defRPr sz="1800"/>
            </a:lvl8pPr>
            <a:lvl9pPr lvl="8" indent="0">
              <a:spcBef>
                <a:spcPts val="0"/>
              </a:spcBef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SzPts val="1400"/>
              <a:buNone/>
              <a:defRPr sz="1800"/>
            </a:lvl2pPr>
            <a:lvl3pPr lvl="2" indent="0">
              <a:spcBef>
                <a:spcPts val="0"/>
              </a:spcBef>
              <a:buSzPts val="1400"/>
              <a:buNone/>
              <a:defRPr sz="1800"/>
            </a:lvl3pPr>
            <a:lvl4pPr lvl="3" indent="0">
              <a:spcBef>
                <a:spcPts val="0"/>
              </a:spcBef>
              <a:buSzPts val="1400"/>
              <a:buNone/>
              <a:defRPr sz="1800"/>
            </a:lvl4pPr>
            <a:lvl5pPr lvl="4" indent="0">
              <a:spcBef>
                <a:spcPts val="0"/>
              </a:spcBef>
              <a:buSzPts val="1400"/>
              <a:buNone/>
              <a:defRPr sz="1800"/>
            </a:lvl5pPr>
            <a:lvl6pPr lvl="5" indent="0">
              <a:spcBef>
                <a:spcPts val="0"/>
              </a:spcBef>
              <a:buSzPts val="1400"/>
              <a:buNone/>
              <a:defRPr sz="1800"/>
            </a:lvl6pPr>
            <a:lvl7pPr lvl="6" indent="0">
              <a:spcBef>
                <a:spcPts val="0"/>
              </a:spcBef>
              <a:buSzPts val="1400"/>
              <a:buNone/>
              <a:defRPr sz="1800"/>
            </a:lvl7pPr>
            <a:lvl8pPr lvl="7" indent="0">
              <a:spcBef>
                <a:spcPts val="0"/>
              </a:spcBef>
              <a:buSzPts val="1400"/>
              <a:buNone/>
              <a:defRPr sz="1800"/>
            </a:lvl8pPr>
            <a:lvl9pPr lvl="8" indent="0">
              <a:spcBef>
                <a:spcPts val="0"/>
              </a:spcBef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4" name="Shape 8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5" name="Shape 8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6" name="Shape 8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SzPts val="1400"/>
              <a:buNone/>
              <a:defRPr sz="1800"/>
            </a:lvl2pPr>
            <a:lvl3pPr lvl="2" indent="0">
              <a:spcBef>
                <a:spcPts val="0"/>
              </a:spcBef>
              <a:buSzPts val="1400"/>
              <a:buNone/>
              <a:defRPr sz="1800"/>
            </a:lvl3pPr>
            <a:lvl4pPr lvl="3" indent="0">
              <a:spcBef>
                <a:spcPts val="0"/>
              </a:spcBef>
              <a:buSzPts val="1400"/>
              <a:buNone/>
              <a:defRPr sz="1800"/>
            </a:lvl4pPr>
            <a:lvl5pPr lvl="4" indent="0">
              <a:spcBef>
                <a:spcPts val="0"/>
              </a:spcBef>
              <a:buSzPts val="1400"/>
              <a:buNone/>
              <a:defRPr sz="1800"/>
            </a:lvl5pPr>
            <a:lvl6pPr lvl="5" indent="0">
              <a:spcBef>
                <a:spcPts val="0"/>
              </a:spcBef>
              <a:buSzPts val="1400"/>
              <a:buNone/>
              <a:defRPr sz="1800"/>
            </a:lvl6pPr>
            <a:lvl7pPr lvl="6" indent="0">
              <a:spcBef>
                <a:spcPts val="0"/>
              </a:spcBef>
              <a:buSzPts val="1400"/>
              <a:buNone/>
              <a:defRPr sz="1800"/>
            </a:lvl7pPr>
            <a:lvl8pPr lvl="7" indent="0">
              <a:spcBef>
                <a:spcPts val="0"/>
              </a:spcBef>
              <a:buSzPts val="1400"/>
              <a:buNone/>
              <a:defRPr sz="1800"/>
            </a:lvl8pPr>
            <a:lvl9pPr lvl="8" indent="0">
              <a:spcBef>
                <a:spcPts val="0"/>
              </a:spcBef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" name="Shape 15"/>
          <p:cNvSpPr/>
          <p:nvPr/>
        </p:nvSpPr>
        <p:spPr>
          <a:xfrm>
            <a:off x="-10433" y="-1765"/>
            <a:ext cx="12192000" cy="1099045"/>
          </a:xfrm>
          <a:prstGeom prst="rect">
            <a:avLst/>
          </a:prstGeom>
          <a:solidFill>
            <a:srgbClr val="1E4E79"/>
          </a:solidFill>
          <a:ln w="38100" cap="flat" cmpd="sng">
            <a:solidFill>
              <a:srgbClr val="7ACAEB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 lIns="68575" tIns="34275" rIns="68575" bIns="342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None/>
            </a:pPr>
            <a:endParaRPr sz="2400" b="1" i="0" u="none" strike="noStrike" cap="none">
              <a:solidFill>
                <a:srgbClr val="002060"/>
              </a:solidFill>
              <a:latin typeface="Federo"/>
              <a:ea typeface="Federo"/>
              <a:cs typeface="Federo"/>
              <a:sym typeface="Federo"/>
            </a:endParaRPr>
          </a:p>
        </p:txBody>
      </p:sp>
      <p:sp>
        <p:nvSpPr>
          <p:cNvPr id="16" name="Shape 16"/>
          <p:cNvSpPr/>
          <p:nvPr/>
        </p:nvSpPr>
        <p:spPr>
          <a:xfrm>
            <a:off x="-1" y="616161"/>
            <a:ext cx="138564" cy="276999"/>
          </a:xfrm>
          <a:prstGeom prst="rect">
            <a:avLst/>
          </a:prstGeom>
          <a:noFill/>
          <a:ln>
            <a:noFill/>
          </a:ln>
        </p:spPr>
        <p:txBody>
          <a:bodyPr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Shape 17"/>
          <p:cNvSpPr/>
          <p:nvPr/>
        </p:nvSpPr>
        <p:spPr>
          <a:xfrm>
            <a:off x="-1" y="844761"/>
            <a:ext cx="138564" cy="276999"/>
          </a:xfrm>
          <a:prstGeom prst="rect">
            <a:avLst/>
          </a:prstGeom>
          <a:noFill/>
          <a:ln>
            <a:noFill/>
          </a:ln>
        </p:spPr>
        <p:txBody>
          <a:bodyPr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Shape 18"/>
          <p:cNvSpPr/>
          <p:nvPr/>
        </p:nvSpPr>
        <p:spPr>
          <a:xfrm>
            <a:off x="1" y="90101"/>
            <a:ext cx="138564" cy="276999"/>
          </a:xfrm>
          <a:prstGeom prst="rect">
            <a:avLst/>
          </a:prstGeom>
          <a:noFill/>
          <a:ln>
            <a:noFill/>
          </a:ln>
        </p:spPr>
        <p:txBody>
          <a:bodyPr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" name="Shape 19"/>
          <p:cNvSpPr/>
          <p:nvPr/>
        </p:nvSpPr>
        <p:spPr>
          <a:xfrm>
            <a:off x="1" y="318701"/>
            <a:ext cx="138564" cy="276999"/>
          </a:xfrm>
          <a:prstGeom prst="rect">
            <a:avLst/>
          </a:prstGeom>
          <a:noFill/>
          <a:ln>
            <a:noFill/>
          </a:ln>
        </p:spPr>
        <p:txBody>
          <a:bodyPr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" name="Shape 20"/>
          <p:cNvPicPr preferRelativeResize="0"/>
          <p:nvPr/>
        </p:nvPicPr>
        <p:blipFill rotWithShape="1">
          <a:blip r:embed="rId17">
            <a:alphaModFix/>
          </a:blip>
          <a:srcRect/>
          <a:stretch/>
        </p:blipFill>
        <p:spPr>
          <a:xfrm>
            <a:off x="92364" y="97841"/>
            <a:ext cx="988539" cy="914400"/>
          </a:xfrm>
          <a:prstGeom prst="rect">
            <a:avLst/>
          </a:prstGeom>
          <a:noFill/>
          <a:ln>
            <a:noFill/>
          </a:ln>
          <a:effectLst>
            <a:outerShdw blurRad="190500" algn="tl" rotWithShape="0">
              <a:srgbClr val="000000">
                <a:alpha val="69803"/>
              </a:srgbClr>
            </a:outerShdw>
          </a:effectLst>
        </p:spPr>
      </p:pic>
      <p:sp>
        <p:nvSpPr>
          <p:cNvPr id="21" name="Shape 21"/>
          <p:cNvSpPr txBox="1"/>
          <p:nvPr/>
        </p:nvSpPr>
        <p:spPr>
          <a:xfrm>
            <a:off x="92364" y="6499999"/>
            <a:ext cx="12007971" cy="276999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r>
              <a:rPr lang="en-US" sz="1200" b="1">
                <a:solidFill>
                  <a:srgbClr val="1E4E79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National Center for Smart Growth  | The University of Maryland, College Park</a:t>
            </a:r>
          </a:p>
        </p:txBody>
      </p:sp>
      <p:cxnSp>
        <p:nvCxnSpPr>
          <p:cNvPr id="22" name="Shape 22"/>
          <p:cNvCxnSpPr/>
          <p:nvPr/>
        </p:nvCxnSpPr>
        <p:spPr>
          <a:xfrm>
            <a:off x="-10433" y="6483350"/>
            <a:ext cx="12192000" cy="0"/>
          </a:xfrm>
          <a:prstGeom prst="straightConnector1">
            <a:avLst/>
          </a:prstGeom>
          <a:noFill/>
          <a:ln w="25400" cap="flat" cmpd="sng">
            <a:solidFill>
              <a:srgbClr val="7ACAEB"/>
            </a:solidFill>
            <a:prstDash val="solid"/>
            <a:miter lim="800000"/>
            <a:headEnd type="none" w="med" len="med"/>
            <a:tailEnd type="none" w="med" len="med"/>
          </a:ln>
        </p:spPr>
      </p:cxn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b" anchorCtr="0">
            <a:noAutofit/>
          </a:bodyPr>
          <a:lstStyle/>
          <a:p>
            <a:pPr marL="0" marR="0" lvl="0" indent="-381000" algn="ctr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ts val="6000"/>
              <a:buFont typeface="Calibri"/>
              <a:buNone/>
            </a:pPr>
            <a:r>
              <a:rPr lang="en-US" sz="6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Site Selection Project</a:t>
            </a:r>
          </a:p>
        </p:txBody>
      </p:sp>
      <p:sp>
        <p:nvSpPr>
          <p:cNvPr id="133" name="Shape 133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-1524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-US"/>
              <a:t>Part I: </a:t>
            </a:r>
            <a:r>
              <a:rPr lang="en-US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Selecting a Second Location for Prince George’s County Animal Shelter</a:t>
            </a:r>
          </a:p>
          <a:p>
            <a:pPr marL="0" marR="0" lvl="0" indent="-152400" algn="ctr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" name="Shape 134"/>
          <p:cNvSpPr txBox="1"/>
          <p:nvPr/>
        </p:nvSpPr>
        <p:spPr>
          <a:xfrm>
            <a:off x="2200283" y="5523321"/>
            <a:ext cx="7509425" cy="646331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Prepared by AnnaLinden Weller, Karin Flom, Sofie Rhoads, and Sarah Ingerson</a:t>
            </a:r>
          </a:p>
          <a:p>
            <a:pPr marL="0" marR="0" lvl="0" indent="0" algn="ctr" rtl="0">
              <a:spcBef>
                <a:spcPts val="0"/>
              </a:spcBef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URSP 688L – Planning Technologies – Fall 2017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pe 199"/>
          <p:cNvSpPr txBox="1">
            <a:spLocks noGrp="1"/>
          </p:cNvSpPr>
          <p:nvPr>
            <p:ph type="title" idx="4294967295"/>
          </p:nvPr>
        </p:nvSpPr>
        <p:spPr>
          <a:xfrm>
            <a:off x="831850" y="192088"/>
            <a:ext cx="11360150" cy="811212"/>
          </a:xfrm>
          <a:prstGeom prst="rect">
            <a:avLst/>
          </a:prstGeom>
          <a:noFill/>
          <a:ln>
            <a:noFill/>
          </a:ln>
        </p:spPr>
        <p:txBody>
          <a:bodyPr wrap="square" lIns="121875" tIns="121875" rIns="121875" bIns="121875" anchor="t" anchorCtr="0">
            <a:noAutofit/>
          </a:bodyPr>
          <a:lstStyle/>
          <a:p>
            <a:pPr marL="0" marR="0" lvl="0" indent="-279400" algn="r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ts val="4400"/>
              <a:buFont typeface="Calibri"/>
              <a:buNone/>
            </a:pPr>
            <a:r>
              <a:rPr lang="en-US" sz="4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Prince George’s County</a:t>
            </a:r>
          </a:p>
        </p:txBody>
      </p:sp>
      <p:pic>
        <p:nvPicPr>
          <p:cNvPr id="200" name="Shape 20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24925" y="132915"/>
            <a:ext cx="4954363" cy="6306036"/>
          </a:xfrm>
          <a:prstGeom prst="rect">
            <a:avLst/>
          </a:prstGeom>
          <a:noFill/>
          <a:ln>
            <a:noFill/>
          </a:ln>
        </p:spPr>
      </p:pic>
      <p:sp>
        <p:nvSpPr>
          <p:cNvPr id="201" name="Shape 201"/>
          <p:cNvSpPr txBox="1"/>
          <p:nvPr/>
        </p:nvSpPr>
        <p:spPr>
          <a:xfrm>
            <a:off x="6563900" y="1681750"/>
            <a:ext cx="5494500" cy="3596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457200" lvl="0" indent="-381000">
              <a:spcBef>
                <a:spcPts val="0"/>
              </a:spcBef>
              <a:spcAft>
                <a:spcPts val="0"/>
              </a:spcAft>
              <a:buSzPts val="2400"/>
              <a:buFont typeface="Roboto"/>
              <a:buChar char="●"/>
            </a:pPr>
            <a:r>
              <a:rPr lang="en-US" sz="2400">
                <a:latin typeface="Roboto"/>
                <a:ea typeface="Roboto"/>
                <a:cs typeface="Roboto"/>
                <a:sym typeface="Roboto"/>
              </a:rPr>
              <a:t>fifth largest in land area in Maryland</a:t>
            </a:r>
            <a:br>
              <a:rPr lang="en-US" sz="2400">
                <a:latin typeface="Roboto"/>
                <a:ea typeface="Roboto"/>
                <a:cs typeface="Roboto"/>
                <a:sym typeface="Roboto"/>
              </a:rPr>
            </a:br>
            <a:endParaRPr lang="en-US" sz="2400">
              <a:latin typeface="Roboto"/>
              <a:ea typeface="Roboto"/>
              <a:cs typeface="Roboto"/>
              <a:sym typeface="Roboto"/>
            </a:endParaRPr>
          </a:p>
          <a:p>
            <a:pPr marL="457200" lvl="0" indent="-381000">
              <a:spcBef>
                <a:spcPts val="0"/>
              </a:spcBef>
              <a:spcAft>
                <a:spcPts val="0"/>
              </a:spcAft>
              <a:buSzPts val="2400"/>
              <a:buFont typeface="Roboto"/>
              <a:buChar char="●"/>
            </a:pPr>
            <a:r>
              <a:rPr lang="en-US" sz="2400">
                <a:latin typeface="Roboto"/>
                <a:ea typeface="Roboto"/>
                <a:cs typeface="Roboto"/>
                <a:sym typeface="Roboto"/>
              </a:rPr>
              <a:t>second in Maryland for population (890,000)</a:t>
            </a:r>
            <a:br>
              <a:rPr lang="en-US" sz="2400">
                <a:latin typeface="Roboto"/>
                <a:ea typeface="Roboto"/>
                <a:cs typeface="Roboto"/>
                <a:sym typeface="Roboto"/>
              </a:rPr>
            </a:br>
            <a:endParaRPr lang="en-US" sz="2400">
              <a:latin typeface="Roboto"/>
              <a:ea typeface="Roboto"/>
              <a:cs typeface="Roboto"/>
              <a:sym typeface="Roboto"/>
            </a:endParaRPr>
          </a:p>
          <a:p>
            <a:pPr marL="457200" lvl="0" indent="-381000" rtl="0">
              <a:spcBef>
                <a:spcPts val="0"/>
              </a:spcBef>
              <a:buSzPts val="2400"/>
              <a:buFont typeface="Roboto"/>
              <a:buChar char="●"/>
            </a:pPr>
            <a:r>
              <a:rPr lang="en-US" sz="2400">
                <a:latin typeface="Roboto"/>
                <a:ea typeface="Roboto"/>
                <a:cs typeface="Roboto"/>
                <a:sym typeface="Roboto"/>
              </a:rPr>
              <a:t>25% of residents live within one mile of a municipality</a:t>
            </a:r>
            <a:br>
              <a:rPr lang="en-US" sz="2400">
                <a:latin typeface="Roboto"/>
                <a:ea typeface="Roboto"/>
                <a:cs typeface="Roboto"/>
                <a:sym typeface="Roboto"/>
              </a:rPr>
            </a:br>
            <a:endParaRPr lang="en-US" sz="240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r">
              <a:spcBef>
                <a:spcPts val="0"/>
              </a:spcBef>
              <a:buNone/>
            </a:pPr>
            <a:r>
              <a:rPr lang="en-US" sz="1000">
                <a:latin typeface="Roboto"/>
                <a:ea typeface="Roboto"/>
                <a:cs typeface="Roboto"/>
                <a:sym typeface="Roboto"/>
              </a:rPr>
              <a:t>source: animal shelter feasibility study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hape 206"/>
          <p:cNvSpPr txBox="1">
            <a:spLocks noGrp="1"/>
          </p:cNvSpPr>
          <p:nvPr>
            <p:ph type="title" idx="4294967295"/>
          </p:nvPr>
        </p:nvSpPr>
        <p:spPr>
          <a:xfrm>
            <a:off x="324874" y="176894"/>
            <a:ext cx="11360150" cy="811213"/>
          </a:xfrm>
          <a:prstGeom prst="rect">
            <a:avLst/>
          </a:prstGeom>
          <a:noFill/>
          <a:ln>
            <a:noFill/>
          </a:ln>
        </p:spPr>
        <p:txBody>
          <a:bodyPr wrap="square" lIns="121875" tIns="121875" rIns="121875" bIns="121875" anchor="t" anchorCtr="0">
            <a:noAutofit/>
          </a:bodyPr>
          <a:lstStyle/>
          <a:p>
            <a:pPr marL="0" marR="0" lvl="0" indent="-279400" algn="r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ts val="4400"/>
              <a:buFont typeface="Calibri"/>
              <a:buNone/>
            </a:pPr>
            <a:r>
              <a:rPr lang="en-US" sz="4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Zoning:</a:t>
            </a:r>
            <a:br>
              <a:rPr lang="en-US" sz="4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700"/>
              <a:t>W</a:t>
            </a:r>
            <a:r>
              <a:rPr lang="en-US" sz="2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here can a shelter be built?</a:t>
            </a:r>
          </a:p>
          <a:p>
            <a:pPr marL="0" marR="0" lvl="0" indent="-279400" algn="r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ts val="4400"/>
              <a:buFont typeface="Calibri"/>
              <a:buNone/>
            </a:pPr>
            <a:endParaRPr sz="2700"/>
          </a:p>
          <a:p>
            <a:pPr marL="0" marR="0" lvl="0" indent="-279400" algn="r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ts val="4400"/>
              <a:buFont typeface="Calibri"/>
              <a:buNone/>
            </a:pPr>
            <a:r>
              <a:rPr lang="en-US" sz="2700"/>
              <a:t>Always:</a:t>
            </a:r>
          </a:p>
          <a:p>
            <a:pPr marL="0" marR="0" lvl="0" indent="-279400" algn="r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ts val="4400"/>
              <a:buFont typeface="Calibri"/>
              <a:buNone/>
            </a:pPr>
            <a:r>
              <a:rPr lang="en-US" sz="1800"/>
              <a:t>I-1, light industrial</a:t>
            </a:r>
            <a:br>
              <a:rPr lang="en-US" sz="1800"/>
            </a:br>
            <a:r>
              <a:rPr lang="en-US" sz="1800"/>
              <a:t>I-2, heavy industrial</a:t>
            </a:r>
            <a:br>
              <a:rPr lang="en-US" sz="1800"/>
            </a:br>
            <a:r>
              <a:rPr lang="en-US" sz="1800"/>
              <a:t>U-L-I, urban light industrial</a:t>
            </a:r>
          </a:p>
          <a:p>
            <a:pPr marL="0" marR="0" lvl="0" indent="-279400" algn="r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ts val="4400"/>
              <a:buFont typeface="Calibri"/>
              <a:buNone/>
            </a:pPr>
            <a:r>
              <a:rPr lang="en-US" sz="2700"/>
              <a:t>With Permit:</a:t>
            </a:r>
          </a:p>
          <a:p>
            <a:pPr marL="0" marR="0" lvl="0" indent="-279400" algn="r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ts val="4400"/>
              <a:buFont typeface="Calibri"/>
              <a:buNone/>
            </a:pPr>
            <a:r>
              <a:rPr lang="en-US" sz="1800"/>
              <a:t>R-O-S, reserved open space</a:t>
            </a:r>
          </a:p>
          <a:p>
            <a:pPr marL="0" marR="0" lvl="0" indent="-279400" algn="r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ts val="4400"/>
              <a:buFont typeface="Calibri"/>
              <a:buNone/>
            </a:pPr>
            <a:r>
              <a:rPr lang="en-US" sz="1800"/>
              <a:t>O-S, open space</a:t>
            </a:r>
          </a:p>
          <a:p>
            <a:pPr marL="0" marR="0" lvl="0" indent="-279400" algn="r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ts val="4400"/>
              <a:buFont typeface="Calibri"/>
              <a:buNone/>
            </a:pPr>
            <a:r>
              <a:rPr lang="en-US" sz="1800"/>
              <a:t>R-A, residential agricultural</a:t>
            </a:r>
          </a:p>
          <a:p>
            <a:pPr marL="0" marR="0" lvl="0" indent="-279400" algn="r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ts val="4400"/>
              <a:buFont typeface="Calibri"/>
              <a:buNone/>
            </a:pPr>
            <a:r>
              <a:rPr lang="en-US" sz="1800"/>
              <a:t>R-E, residential estate</a:t>
            </a:r>
          </a:p>
          <a:p>
            <a:pPr marL="0" marR="0" lvl="0" indent="-279400" algn="r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ts val="4400"/>
              <a:buFont typeface="Calibri"/>
              <a:buNone/>
            </a:pPr>
            <a:r>
              <a:rPr lang="en-US" sz="1800"/>
              <a:t>R-R, residential rural</a:t>
            </a:r>
          </a:p>
          <a:p>
            <a:pPr marL="0" marR="0" lvl="0" indent="-279400" algn="r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ts val="4400"/>
              <a:buFont typeface="Calibri"/>
              <a:buNone/>
            </a:pPr>
            <a:r>
              <a:rPr lang="en-US" sz="1800"/>
              <a:t>M-U-TC, mixed use town center</a:t>
            </a:r>
          </a:p>
          <a:p>
            <a:pPr marL="0" marR="0" lvl="0" indent="-279400" algn="r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ts val="4400"/>
              <a:buFont typeface="Calibri"/>
              <a:buNone/>
            </a:pPr>
            <a:r>
              <a:rPr lang="en-US" sz="1800"/>
              <a:t>C-S-C, commercial shopping center</a:t>
            </a:r>
          </a:p>
          <a:p>
            <a:pPr marL="0" marR="0" lvl="0" indent="-279400" algn="r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ts val="4400"/>
              <a:buFont typeface="Calibri"/>
              <a:buNone/>
            </a:pPr>
            <a:r>
              <a:rPr lang="en-US" sz="1800"/>
              <a:t>C-M, commercial miscellaneous</a:t>
            </a:r>
          </a:p>
        </p:txBody>
      </p:sp>
      <p:pic>
        <p:nvPicPr>
          <p:cNvPr id="207" name="Shape 20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16663" y="103378"/>
            <a:ext cx="5237532" cy="64027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Shape 212"/>
          <p:cNvSpPr txBox="1">
            <a:spLocks noGrp="1"/>
          </p:cNvSpPr>
          <p:nvPr>
            <p:ph type="title" idx="4294967295"/>
          </p:nvPr>
        </p:nvSpPr>
        <p:spPr>
          <a:xfrm>
            <a:off x="0" y="176894"/>
            <a:ext cx="11360150" cy="811213"/>
          </a:xfrm>
          <a:prstGeom prst="rect">
            <a:avLst/>
          </a:prstGeom>
          <a:noFill/>
          <a:ln>
            <a:noFill/>
          </a:ln>
        </p:spPr>
        <p:txBody>
          <a:bodyPr wrap="square" lIns="121875" tIns="121875" rIns="121875" bIns="121875" anchor="t" anchorCtr="0">
            <a:noAutofit/>
          </a:bodyPr>
          <a:lstStyle/>
          <a:p>
            <a:pPr marL="0" marR="0" lvl="0" indent="-279400" algn="r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ts val="4400"/>
              <a:buFont typeface="Calibri"/>
              <a:buNone/>
            </a:pPr>
            <a:r>
              <a:rPr lang="en-US" sz="4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County-Owned Land</a:t>
            </a:r>
            <a:br>
              <a:rPr lang="en-US" sz="4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-developed value of less than $10,000</a:t>
            </a:r>
            <a:br>
              <a:rPr lang="en-US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at least 21,750 square feet</a:t>
            </a:r>
          </a:p>
          <a:p>
            <a:pPr marL="0" marR="0" lvl="0" indent="-279400" algn="r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ts val="4400"/>
              <a:buFont typeface="Calibri"/>
              <a:buNone/>
            </a:pPr>
            <a:r>
              <a:rPr lang="en-US" sz="2400"/>
              <a:t>(includes for 11,840 sqft of parking)</a:t>
            </a:r>
            <a:r>
              <a:rPr lang="en-US" sz="2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2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lang="en-US" sz="27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13" name="Shape 2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05457" y="132914"/>
            <a:ext cx="5299363" cy="637916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Shape 218"/>
          <p:cNvSpPr txBox="1">
            <a:spLocks noGrp="1"/>
          </p:cNvSpPr>
          <p:nvPr>
            <p:ph type="title" idx="4294967295"/>
          </p:nvPr>
        </p:nvSpPr>
        <p:spPr>
          <a:xfrm>
            <a:off x="0" y="206431"/>
            <a:ext cx="11360150" cy="811213"/>
          </a:xfrm>
          <a:prstGeom prst="rect">
            <a:avLst/>
          </a:prstGeom>
          <a:noFill/>
          <a:ln>
            <a:noFill/>
          </a:ln>
        </p:spPr>
        <p:txBody>
          <a:bodyPr wrap="square" lIns="121875" tIns="121875" rIns="121875" bIns="121875" anchor="t" anchorCtr="0">
            <a:noAutofit/>
          </a:bodyPr>
          <a:lstStyle/>
          <a:p>
            <a:pPr marL="0" marR="0" lvl="0" indent="-279400" algn="r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ts val="4400"/>
              <a:buFont typeface="Calibri"/>
              <a:buNone/>
            </a:pPr>
            <a:r>
              <a:rPr lang="en-US" sz="4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Possible sites</a:t>
            </a:r>
            <a:r>
              <a:rPr lang="en-US"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in the north of the county</a:t>
            </a:r>
            <a:br>
              <a:rPr lang="en-US" sz="2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2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considered in proximity </a:t>
            </a:r>
            <a:br>
              <a:rPr lang="en-US" sz="2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 other shelters</a:t>
            </a:r>
            <a:br>
              <a:rPr lang="en-US" sz="2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2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meeting all other requirements</a:t>
            </a:r>
          </a:p>
        </p:txBody>
      </p:sp>
      <p:pic>
        <p:nvPicPr>
          <p:cNvPr id="219" name="Shape 2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53809" y="130829"/>
            <a:ext cx="5299363" cy="63713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Shape 224"/>
          <p:cNvSpPr txBox="1">
            <a:spLocks noGrp="1"/>
          </p:cNvSpPr>
          <p:nvPr>
            <p:ph type="title" idx="4294967295"/>
          </p:nvPr>
        </p:nvSpPr>
        <p:spPr>
          <a:xfrm>
            <a:off x="118136" y="132589"/>
            <a:ext cx="11360150" cy="811213"/>
          </a:xfrm>
          <a:prstGeom prst="rect">
            <a:avLst/>
          </a:prstGeom>
          <a:noFill/>
          <a:ln>
            <a:noFill/>
          </a:ln>
        </p:spPr>
        <p:txBody>
          <a:bodyPr wrap="square" lIns="121875" tIns="121875" rIns="121875" bIns="121875" anchor="t" anchorCtr="0">
            <a:noAutofit/>
          </a:bodyPr>
          <a:lstStyle/>
          <a:p>
            <a:pPr marL="0" marR="0" lvl="0" indent="-279400" algn="r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ts val="4400"/>
              <a:buFont typeface="Calibri"/>
              <a:buNone/>
            </a:pPr>
            <a:r>
              <a:rPr lang="en-US">
                <a:solidFill>
                  <a:schemeClr val="lt1"/>
                </a:solidFill>
              </a:rPr>
              <a:t>Recommended Sites</a:t>
            </a:r>
          </a:p>
        </p:txBody>
      </p:sp>
      <p:pic>
        <p:nvPicPr>
          <p:cNvPr id="225" name="Shape 2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42225" y="132600"/>
            <a:ext cx="5032325" cy="6285476"/>
          </a:xfrm>
          <a:prstGeom prst="rect">
            <a:avLst/>
          </a:prstGeom>
          <a:noFill/>
          <a:ln>
            <a:noFill/>
          </a:ln>
        </p:spPr>
      </p:pic>
      <p:sp>
        <p:nvSpPr>
          <p:cNvPr id="226" name="Shape 226"/>
          <p:cNvSpPr txBox="1"/>
          <p:nvPr/>
        </p:nvSpPr>
        <p:spPr>
          <a:xfrm>
            <a:off x="7125200" y="1788700"/>
            <a:ext cx="4759200" cy="43983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457200" lvl="0" indent="-5334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Roboto"/>
              <a:buAutoNum type="arabicPeriod"/>
            </a:pPr>
            <a:r>
              <a:rPr lang="en-US" sz="4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Lanham</a:t>
            </a:r>
          </a:p>
          <a:p>
            <a:pPr marL="457200" lvl="0" indent="-5334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Roboto"/>
              <a:buAutoNum type="arabicPeriod"/>
            </a:pPr>
            <a:r>
              <a:rPr lang="en-US" sz="4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Bowie-B</a:t>
            </a:r>
          </a:p>
          <a:p>
            <a:pPr marL="457200" lvl="0" indent="-5334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Roboto"/>
              <a:buAutoNum type="arabicPeriod"/>
            </a:pPr>
            <a:r>
              <a:rPr lang="en-US" sz="4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Brentwood</a:t>
            </a:r>
          </a:p>
          <a:p>
            <a:pPr marL="457200" lvl="0" indent="-533400">
              <a:spcBef>
                <a:spcPts val="0"/>
              </a:spcBef>
              <a:buClr>
                <a:schemeClr val="dk2"/>
              </a:buClr>
              <a:buSzPts val="4800"/>
              <a:buFont typeface="Roboto"/>
              <a:buAutoNum type="arabicPeriod"/>
            </a:pPr>
            <a:r>
              <a:rPr lang="en-US" sz="4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Bowie-A</a:t>
            </a:r>
          </a:p>
          <a:p>
            <a:pPr marL="0" lvl="0" indent="0">
              <a:spcBef>
                <a:spcPts val="0"/>
              </a:spcBef>
              <a:buNone/>
            </a:pPr>
            <a:endParaRPr sz="48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Shape 231"/>
          <p:cNvSpPr txBox="1">
            <a:spLocks noGrp="1"/>
          </p:cNvSpPr>
          <p:nvPr>
            <p:ph type="title"/>
          </p:nvPr>
        </p:nvSpPr>
        <p:spPr>
          <a:xfrm>
            <a:off x="797467" y="2869796"/>
            <a:ext cx="10962800" cy="1118400"/>
          </a:xfrm>
          <a:prstGeom prst="rect">
            <a:avLst/>
          </a:prstGeom>
          <a:noFill/>
          <a:ln>
            <a:noFill/>
          </a:ln>
        </p:spPr>
        <p:txBody>
          <a:bodyPr wrap="square" lIns="121875" tIns="121875" rIns="121875" bIns="121875" anchor="ctr" anchorCtr="0">
            <a:noAutofit/>
          </a:bodyPr>
          <a:lstStyle/>
          <a:p>
            <a:pPr marL="0" marR="0" lvl="0" indent="-266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Roboto"/>
              <a:buNone/>
            </a:pPr>
            <a:r>
              <a:rPr lang="en-US" sz="56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Research Interpretations</a:t>
            </a:r>
          </a:p>
          <a:p>
            <a:pPr marL="0" marR="0" lvl="0" indent="-266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Roboto"/>
              <a:buNone/>
            </a:pPr>
            <a:r>
              <a:rPr lang="en-US"/>
              <a:t>(Survey of Potential Sites)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Shape 236"/>
          <p:cNvSpPr txBox="1">
            <a:spLocks noGrp="1"/>
          </p:cNvSpPr>
          <p:nvPr>
            <p:ph type="title"/>
          </p:nvPr>
        </p:nvSpPr>
        <p:spPr>
          <a:xfrm>
            <a:off x="1168716" y="177460"/>
            <a:ext cx="11360800" cy="810400"/>
          </a:xfrm>
          <a:prstGeom prst="rect">
            <a:avLst/>
          </a:prstGeom>
          <a:noFill/>
          <a:ln>
            <a:noFill/>
          </a:ln>
        </p:spPr>
        <p:txBody>
          <a:bodyPr wrap="square" lIns="121875" tIns="121875" rIns="121875" bIns="121875" anchor="t" anchorCtr="0">
            <a:noAutofit/>
          </a:bodyPr>
          <a:lstStyle/>
          <a:p>
            <a:pPr marL="0" marR="0" lvl="0" indent="-190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</a:pPr>
            <a:r>
              <a:rPr lang="en-US" sz="4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Research Interpretations</a:t>
            </a:r>
          </a:p>
        </p:txBody>
      </p:sp>
      <p:sp>
        <p:nvSpPr>
          <p:cNvPr id="237" name="Shape 237"/>
          <p:cNvSpPr txBox="1">
            <a:spLocks noGrp="1"/>
          </p:cNvSpPr>
          <p:nvPr>
            <p:ph type="body" idx="1"/>
          </p:nvPr>
        </p:nvSpPr>
        <p:spPr>
          <a:xfrm>
            <a:off x="415600" y="1202997"/>
            <a:ext cx="11360700" cy="568200"/>
          </a:xfrm>
          <a:prstGeom prst="rect">
            <a:avLst/>
          </a:prstGeom>
          <a:noFill/>
          <a:ln>
            <a:noFill/>
          </a:ln>
        </p:spPr>
        <p:txBody>
          <a:bodyPr wrap="square" lIns="121875" tIns="121875" rIns="121875" bIns="121875" anchor="t" anchorCtr="0">
            <a:noAutofit/>
          </a:bodyPr>
          <a:lstStyle/>
          <a:p>
            <a:pPr marL="0" marR="0" lvl="0" indent="-114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None/>
            </a:pPr>
            <a:r>
              <a:rPr lang="en-US"/>
              <a:t>Potential Site #1 - 4603 Timber Lane</a:t>
            </a:r>
          </a:p>
        </p:txBody>
      </p:sp>
      <p:pic>
        <p:nvPicPr>
          <p:cNvPr id="238" name="Shape 238"/>
          <p:cNvPicPr preferRelativeResize="0"/>
          <p:nvPr/>
        </p:nvPicPr>
        <p:blipFill rotWithShape="1">
          <a:blip r:embed="rId3">
            <a:alphaModFix/>
          </a:blip>
          <a:srcRect r="27409" b="34002"/>
          <a:stretch/>
        </p:blipFill>
        <p:spPr>
          <a:xfrm>
            <a:off x="6376750" y="1203000"/>
            <a:ext cx="5707025" cy="2564325"/>
          </a:xfrm>
          <a:prstGeom prst="rect">
            <a:avLst/>
          </a:prstGeom>
          <a:noFill/>
          <a:ln>
            <a:noFill/>
          </a:ln>
        </p:spPr>
      </p:pic>
      <p:sp>
        <p:nvSpPr>
          <p:cNvPr id="239" name="Shape 239"/>
          <p:cNvSpPr txBox="1"/>
          <p:nvPr/>
        </p:nvSpPr>
        <p:spPr>
          <a:xfrm>
            <a:off x="861750" y="1938900"/>
            <a:ext cx="3554700" cy="3077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ts val="1800"/>
              <a:buFont typeface="Roboto"/>
              <a:buChar char="●"/>
            </a:pPr>
            <a:r>
              <a:rPr lang="en-US"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Lanham, MD</a:t>
            </a:r>
          </a:p>
          <a:p>
            <a:pPr marL="0" lvl="0" indent="0" rtl="0">
              <a:spcBef>
                <a:spcPts val="0"/>
              </a:spcBef>
              <a:buNone/>
            </a:pPr>
            <a:endParaRPr sz="18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ts val="1800"/>
              <a:buFont typeface="Roboto"/>
              <a:buChar char="●"/>
            </a:pPr>
            <a:r>
              <a:rPr lang="en-US"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1 acre</a:t>
            </a:r>
          </a:p>
          <a:p>
            <a:pPr marL="0" lvl="0" indent="0" rtl="0">
              <a:spcBef>
                <a:spcPts val="0"/>
              </a:spcBef>
              <a:buNone/>
            </a:pPr>
            <a:endParaRPr sz="18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ts val="1800"/>
              <a:buFont typeface="Roboto"/>
              <a:buChar char="●"/>
            </a:pPr>
            <a:r>
              <a:rPr lang="en-US"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By 495/95 and Route 50</a:t>
            </a:r>
          </a:p>
          <a:p>
            <a:pPr marL="0" lvl="0" indent="0" rtl="0">
              <a:spcBef>
                <a:spcPts val="0"/>
              </a:spcBef>
              <a:buNone/>
            </a:pPr>
            <a:endParaRPr sz="18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42900">
              <a:spcBef>
                <a:spcPts val="0"/>
              </a:spcBef>
              <a:buClr>
                <a:schemeClr val="dk2"/>
              </a:buClr>
              <a:buSzPts val="1800"/>
              <a:buFont typeface="Roboto"/>
              <a:buChar char="●"/>
            </a:pPr>
            <a:r>
              <a:rPr lang="en-US"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Near the New Carrollton Metro</a:t>
            </a:r>
          </a:p>
        </p:txBody>
      </p:sp>
      <p:pic>
        <p:nvPicPr>
          <p:cNvPr id="240" name="Shape 240"/>
          <p:cNvPicPr preferRelativeResize="0"/>
          <p:nvPr/>
        </p:nvPicPr>
        <p:blipFill rotWithShape="1">
          <a:blip r:embed="rId4">
            <a:alphaModFix/>
          </a:blip>
          <a:srcRect t="39107" b="25161"/>
          <a:stretch/>
        </p:blipFill>
        <p:spPr>
          <a:xfrm>
            <a:off x="6376750" y="3982475"/>
            <a:ext cx="5707024" cy="2547014"/>
          </a:xfrm>
          <a:prstGeom prst="rect">
            <a:avLst/>
          </a:prstGeom>
          <a:noFill/>
          <a:ln>
            <a:noFill/>
          </a:ln>
        </p:spPr>
      </p:pic>
      <p:sp>
        <p:nvSpPr>
          <p:cNvPr id="241" name="Shape 241"/>
          <p:cNvSpPr/>
          <p:nvPr/>
        </p:nvSpPr>
        <p:spPr>
          <a:xfrm>
            <a:off x="8422100" y="4783225"/>
            <a:ext cx="1470600" cy="1470600"/>
          </a:xfrm>
          <a:prstGeom prst="ellipse">
            <a:avLst/>
          </a:prstGeom>
          <a:noFill/>
          <a:ln w="3810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Shape 247"/>
          <p:cNvSpPr txBox="1">
            <a:spLocks noGrp="1"/>
          </p:cNvSpPr>
          <p:nvPr>
            <p:ph type="title"/>
          </p:nvPr>
        </p:nvSpPr>
        <p:spPr>
          <a:xfrm>
            <a:off x="1168724" y="177450"/>
            <a:ext cx="10081800" cy="810300"/>
          </a:xfrm>
          <a:prstGeom prst="rect">
            <a:avLst/>
          </a:prstGeom>
          <a:noFill/>
          <a:ln>
            <a:noFill/>
          </a:ln>
        </p:spPr>
        <p:txBody>
          <a:bodyPr wrap="square" lIns="121875" tIns="121875" rIns="121875" bIns="121875" anchor="t" anchorCtr="0">
            <a:noAutofit/>
          </a:bodyPr>
          <a:lstStyle/>
          <a:p>
            <a:pPr marL="0" marR="0" lvl="0" indent="-190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</a:pPr>
            <a:r>
              <a:rPr lang="en-US" sz="4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Research Interpretations</a:t>
            </a:r>
          </a:p>
        </p:txBody>
      </p:sp>
      <p:sp>
        <p:nvSpPr>
          <p:cNvPr id="248" name="Shape 248"/>
          <p:cNvSpPr txBox="1">
            <a:spLocks noGrp="1"/>
          </p:cNvSpPr>
          <p:nvPr>
            <p:ph type="body" idx="1"/>
          </p:nvPr>
        </p:nvSpPr>
        <p:spPr>
          <a:xfrm>
            <a:off x="415600" y="1202997"/>
            <a:ext cx="11360700" cy="568200"/>
          </a:xfrm>
          <a:prstGeom prst="rect">
            <a:avLst/>
          </a:prstGeom>
          <a:noFill/>
          <a:ln>
            <a:noFill/>
          </a:ln>
        </p:spPr>
        <p:txBody>
          <a:bodyPr wrap="square" lIns="121875" tIns="121875" rIns="121875" bIns="121875" anchor="t" anchorCtr="0">
            <a:noAutofit/>
          </a:bodyPr>
          <a:lstStyle/>
          <a:p>
            <a:pPr marL="0" marR="0" lvl="0" indent="-114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None/>
            </a:pPr>
            <a:r>
              <a:rPr lang="en-US"/>
              <a:t>Potential Site #2 - Church Road and Mount Oak Road</a:t>
            </a:r>
          </a:p>
        </p:txBody>
      </p:sp>
      <p:sp>
        <p:nvSpPr>
          <p:cNvPr id="249" name="Shape 249"/>
          <p:cNvSpPr txBox="1"/>
          <p:nvPr/>
        </p:nvSpPr>
        <p:spPr>
          <a:xfrm>
            <a:off x="861750" y="1938900"/>
            <a:ext cx="2848500" cy="3077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ts val="1800"/>
              <a:buFont typeface="Roboto"/>
              <a:buChar char="●"/>
            </a:pPr>
            <a:r>
              <a:rPr lang="en-US"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Bowie, MD</a:t>
            </a:r>
          </a:p>
          <a:p>
            <a:pPr marL="0" lvl="0" indent="0" rtl="0">
              <a:spcBef>
                <a:spcPts val="0"/>
              </a:spcBef>
              <a:buNone/>
            </a:pPr>
            <a:endParaRPr sz="18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ts val="1800"/>
              <a:buFont typeface="Roboto"/>
              <a:buChar char="●"/>
            </a:pPr>
            <a:r>
              <a:rPr lang="en-US"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1 acre</a:t>
            </a:r>
          </a:p>
          <a:p>
            <a:pPr marL="0" lvl="0" indent="0" rtl="0">
              <a:spcBef>
                <a:spcPts val="0"/>
              </a:spcBef>
              <a:buNone/>
            </a:pPr>
            <a:endParaRPr sz="18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●"/>
            </a:pPr>
            <a:r>
              <a:rPr lang="en-US"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Accessible from Route 50 and Route 193</a:t>
            </a:r>
            <a:br>
              <a:rPr lang="en-US"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</a:br>
            <a:endParaRPr lang="en-US" sz="18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ts val="1800"/>
              <a:buFont typeface="Roboto"/>
              <a:buChar char="●"/>
            </a:pPr>
            <a:r>
              <a:rPr lang="en-US"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(Bowie B)</a:t>
            </a:r>
          </a:p>
        </p:txBody>
      </p:sp>
      <p:pic>
        <p:nvPicPr>
          <p:cNvPr id="250" name="Shape 250"/>
          <p:cNvPicPr preferRelativeResize="0"/>
          <p:nvPr/>
        </p:nvPicPr>
        <p:blipFill rotWithShape="1">
          <a:blip r:embed="rId3">
            <a:alphaModFix/>
          </a:blip>
          <a:srcRect r="27452" b="39224"/>
          <a:stretch/>
        </p:blipFill>
        <p:spPr>
          <a:xfrm>
            <a:off x="6605350" y="1700150"/>
            <a:ext cx="5591499" cy="2298934"/>
          </a:xfrm>
          <a:prstGeom prst="rect">
            <a:avLst/>
          </a:prstGeom>
          <a:noFill/>
          <a:ln>
            <a:noFill/>
          </a:ln>
        </p:spPr>
      </p:pic>
      <p:pic>
        <p:nvPicPr>
          <p:cNvPr id="251" name="Shape 251"/>
          <p:cNvPicPr preferRelativeResize="0"/>
          <p:nvPr/>
        </p:nvPicPr>
        <p:blipFill rotWithShape="1">
          <a:blip r:embed="rId4">
            <a:alphaModFix/>
          </a:blip>
          <a:srcRect t="39107" b="25161"/>
          <a:stretch/>
        </p:blipFill>
        <p:spPr>
          <a:xfrm>
            <a:off x="6605350" y="4052550"/>
            <a:ext cx="5591499" cy="2495468"/>
          </a:xfrm>
          <a:prstGeom prst="rect">
            <a:avLst/>
          </a:prstGeom>
          <a:noFill/>
          <a:ln>
            <a:noFill/>
          </a:ln>
        </p:spPr>
      </p:pic>
      <p:sp>
        <p:nvSpPr>
          <p:cNvPr id="252" name="Shape 252"/>
          <p:cNvSpPr/>
          <p:nvPr/>
        </p:nvSpPr>
        <p:spPr>
          <a:xfrm>
            <a:off x="10274625" y="5572125"/>
            <a:ext cx="975900" cy="975900"/>
          </a:xfrm>
          <a:prstGeom prst="ellipse">
            <a:avLst/>
          </a:prstGeom>
          <a:noFill/>
          <a:ln w="3810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8" name="Shape 258"/>
          <p:cNvPicPr preferRelativeResize="0"/>
          <p:nvPr/>
        </p:nvPicPr>
        <p:blipFill rotWithShape="1">
          <a:blip r:embed="rId3">
            <a:alphaModFix/>
          </a:blip>
          <a:srcRect r="27166" b="40642"/>
          <a:stretch/>
        </p:blipFill>
        <p:spPr>
          <a:xfrm>
            <a:off x="6600500" y="1547925"/>
            <a:ext cx="5591500" cy="2309629"/>
          </a:xfrm>
          <a:prstGeom prst="rect">
            <a:avLst/>
          </a:prstGeom>
          <a:noFill/>
          <a:ln>
            <a:noFill/>
          </a:ln>
        </p:spPr>
      </p:pic>
      <p:sp>
        <p:nvSpPr>
          <p:cNvPr id="259" name="Shape 259"/>
          <p:cNvSpPr txBox="1">
            <a:spLocks noGrp="1"/>
          </p:cNvSpPr>
          <p:nvPr>
            <p:ph type="title"/>
          </p:nvPr>
        </p:nvSpPr>
        <p:spPr>
          <a:xfrm>
            <a:off x="1168724" y="177450"/>
            <a:ext cx="10081800" cy="810300"/>
          </a:xfrm>
          <a:prstGeom prst="rect">
            <a:avLst/>
          </a:prstGeom>
          <a:noFill/>
          <a:ln>
            <a:noFill/>
          </a:ln>
        </p:spPr>
        <p:txBody>
          <a:bodyPr wrap="square" lIns="121875" tIns="121875" rIns="121875" bIns="121875" anchor="t" anchorCtr="0">
            <a:noAutofit/>
          </a:bodyPr>
          <a:lstStyle/>
          <a:p>
            <a:pPr marL="0" marR="0" lvl="0" indent="-190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</a:pPr>
            <a:r>
              <a:rPr lang="en-US" sz="4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Research Interpretations</a:t>
            </a:r>
          </a:p>
        </p:txBody>
      </p:sp>
      <p:sp>
        <p:nvSpPr>
          <p:cNvPr id="260" name="Shape 260"/>
          <p:cNvSpPr txBox="1">
            <a:spLocks noGrp="1"/>
          </p:cNvSpPr>
          <p:nvPr>
            <p:ph type="body" idx="1"/>
          </p:nvPr>
        </p:nvSpPr>
        <p:spPr>
          <a:xfrm>
            <a:off x="415600" y="1202997"/>
            <a:ext cx="11360700" cy="568200"/>
          </a:xfrm>
          <a:prstGeom prst="rect">
            <a:avLst/>
          </a:prstGeom>
          <a:noFill/>
          <a:ln>
            <a:noFill/>
          </a:ln>
        </p:spPr>
        <p:txBody>
          <a:bodyPr wrap="square" lIns="121875" tIns="121875" rIns="121875" bIns="121875" anchor="t" anchorCtr="0">
            <a:noAutofit/>
          </a:bodyPr>
          <a:lstStyle/>
          <a:p>
            <a:pPr marL="0" marR="0" lvl="0" indent="-114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None/>
            </a:pPr>
            <a:r>
              <a:rPr lang="en-US"/>
              <a:t>Potential Site #3 - Windom Road</a:t>
            </a:r>
          </a:p>
        </p:txBody>
      </p:sp>
      <p:sp>
        <p:nvSpPr>
          <p:cNvPr id="261" name="Shape 261"/>
          <p:cNvSpPr txBox="1"/>
          <p:nvPr/>
        </p:nvSpPr>
        <p:spPr>
          <a:xfrm>
            <a:off x="861750" y="1938900"/>
            <a:ext cx="4368600" cy="2504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ts val="1800"/>
              <a:buFont typeface="Roboto"/>
              <a:buChar char="●"/>
            </a:pPr>
            <a:r>
              <a:rPr lang="en-US"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Brentwood, MD</a:t>
            </a:r>
          </a:p>
          <a:p>
            <a:pPr marL="0" lvl="0" indent="0" rtl="0">
              <a:spcBef>
                <a:spcPts val="0"/>
              </a:spcBef>
              <a:buNone/>
            </a:pPr>
            <a:endParaRPr sz="18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ts val="1800"/>
              <a:buFont typeface="Roboto"/>
              <a:buChar char="●"/>
            </a:pPr>
            <a:r>
              <a:rPr lang="en-US"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21,000 square feet</a:t>
            </a:r>
          </a:p>
          <a:p>
            <a:pPr marL="0" lvl="0" indent="0" rtl="0">
              <a:spcBef>
                <a:spcPts val="0"/>
              </a:spcBef>
              <a:buNone/>
            </a:pPr>
            <a:endParaRPr sz="18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ts val="1800"/>
              <a:buFont typeface="Roboto"/>
              <a:buChar char="●"/>
            </a:pPr>
            <a:r>
              <a:rPr lang="en-US"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Commercial &amp; residential area</a:t>
            </a:r>
          </a:p>
          <a:p>
            <a:pPr marL="0" lvl="0" indent="0" rtl="0">
              <a:spcBef>
                <a:spcPts val="0"/>
              </a:spcBef>
              <a:buNone/>
            </a:pPr>
            <a:endParaRPr sz="18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ts val="1800"/>
              <a:buFont typeface="Roboto"/>
              <a:buChar char="●"/>
            </a:pPr>
            <a:r>
              <a:rPr lang="en-US"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Densely populated</a:t>
            </a:r>
          </a:p>
        </p:txBody>
      </p:sp>
      <p:pic>
        <p:nvPicPr>
          <p:cNvPr id="262" name="Shape 262"/>
          <p:cNvPicPr preferRelativeResize="0"/>
          <p:nvPr/>
        </p:nvPicPr>
        <p:blipFill rotWithShape="1">
          <a:blip r:embed="rId4">
            <a:alphaModFix/>
          </a:blip>
          <a:srcRect t="39107" b="25161"/>
          <a:stretch/>
        </p:blipFill>
        <p:spPr>
          <a:xfrm>
            <a:off x="6605350" y="4052550"/>
            <a:ext cx="5591499" cy="2495468"/>
          </a:xfrm>
          <a:prstGeom prst="rect">
            <a:avLst/>
          </a:prstGeom>
          <a:noFill/>
          <a:ln>
            <a:noFill/>
          </a:ln>
        </p:spPr>
      </p:pic>
      <p:sp>
        <p:nvSpPr>
          <p:cNvPr id="263" name="Shape 263"/>
          <p:cNvSpPr/>
          <p:nvPr/>
        </p:nvSpPr>
        <p:spPr>
          <a:xfrm>
            <a:off x="7123675" y="5134975"/>
            <a:ext cx="1168800" cy="1168800"/>
          </a:xfrm>
          <a:prstGeom prst="ellipse">
            <a:avLst/>
          </a:prstGeom>
          <a:noFill/>
          <a:ln w="3810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Shape 269"/>
          <p:cNvSpPr txBox="1">
            <a:spLocks noGrp="1"/>
          </p:cNvSpPr>
          <p:nvPr>
            <p:ph type="title"/>
          </p:nvPr>
        </p:nvSpPr>
        <p:spPr>
          <a:xfrm>
            <a:off x="1168724" y="177450"/>
            <a:ext cx="10081800" cy="810300"/>
          </a:xfrm>
          <a:prstGeom prst="rect">
            <a:avLst/>
          </a:prstGeom>
          <a:noFill/>
          <a:ln>
            <a:noFill/>
          </a:ln>
        </p:spPr>
        <p:txBody>
          <a:bodyPr wrap="square" lIns="121875" tIns="121875" rIns="121875" bIns="121875" anchor="t" anchorCtr="0">
            <a:noAutofit/>
          </a:bodyPr>
          <a:lstStyle/>
          <a:p>
            <a:pPr marL="0" marR="0" lvl="0" indent="-190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</a:pPr>
            <a:r>
              <a:rPr lang="en-US" sz="4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Research Interpretations</a:t>
            </a:r>
          </a:p>
        </p:txBody>
      </p:sp>
      <p:sp>
        <p:nvSpPr>
          <p:cNvPr id="270" name="Shape 270"/>
          <p:cNvSpPr txBox="1">
            <a:spLocks noGrp="1"/>
          </p:cNvSpPr>
          <p:nvPr>
            <p:ph type="body" idx="1"/>
          </p:nvPr>
        </p:nvSpPr>
        <p:spPr>
          <a:xfrm>
            <a:off x="415600" y="1202997"/>
            <a:ext cx="11360700" cy="568200"/>
          </a:xfrm>
          <a:prstGeom prst="rect">
            <a:avLst/>
          </a:prstGeom>
          <a:noFill/>
          <a:ln>
            <a:noFill/>
          </a:ln>
        </p:spPr>
        <p:txBody>
          <a:bodyPr wrap="square" lIns="121875" tIns="121875" rIns="121875" bIns="121875" anchor="t" anchorCtr="0">
            <a:noAutofit/>
          </a:bodyPr>
          <a:lstStyle/>
          <a:p>
            <a:pPr marL="0" marR="0" lvl="0" indent="-114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None/>
            </a:pPr>
            <a:r>
              <a:rPr lang="en-US"/>
              <a:t>Potential Site #4 - Church Road Triangle</a:t>
            </a:r>
          </a:p>
        </p:txBody>
      </p:sp>
      <p:sp>
        <p:nvSpPr>
          <p:cNvPr id="271" name="Shape 271"/>
          <p:cNvSpPr txBox="1"/>
          <p:nvPr/>
        </p:nvSpPr>
        <p:spPr>
          <a:xfrm>
            <a:off x="516100" y="1938900"/>
            <a:ext cx="4368600" cy="2504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ts val="1800"/>
              <a:buFont typeface="Roboto"/>
              <a:buChar char="●"/>
            </a:pPr>
            <a:r>
              <a:rPr lang="en-US"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Bowie, MD</a:t>
            </a:r>
          </a:p>
          <a:p>
            <a:pPr marL="0" lvl="0" indent="0" rtl="0">
              <a:spcBef>
                <a:spcPts val="0"/>
              </a:spcBef>
              <a:buNone/>
            </a:pPr>
            <a:endParaRPr sz="18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ts val="1800"/>
              <a:buFont typeface="Roboto"/>
              <a:buChar char="●"/>
            </a:pPr>
            <a:r>
              <a:rPr lang="en-US"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1.59 acres</a:t>
            </a:r>
          </a:p>
          <a:p>
            <a:pPr marL="0" lvl="0" indent="0" rtl="0">
              <a:spcBef>
                <a:spcPts val="0"/>
              </a:spcBef>
              <a:buNone/>
            </a:pPr>
            <a:endParaRPr sz="18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ts val="1800"/>
              <a:buFont typeface="Roboto"/>
              <a:buChar char="●"/>
            </a:pPr>
            <a:r>
              <a:rPr lang="en-US"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In a residential subdivision</a:t>
            </a:r>
          </a:p>
          <a:p>
            <a:pPr marL="0" lvl="0" indent="0" rtl="0">
              <a:spcBef>
                <a:spcPts val="0"/>
              </a:spcBef>
              <a:buNone/>
            </a:pPr>
            <a:endParaRPr sz="18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●"/>
            </a:pPr>
            <a:r>
              <a:rPr lang="en-US"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Triangular site may have some building disadvantages</a:t>
            </a:r>
            <a:br>
              <a:rPr lang="en-US"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</a:br>
            <a:endParaRPr lang="en-US" sz="18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ts val="1800"/>
              <a:buFont typeface="Roboto"/>
              <a:buChar char="●"/>
            </a:pPr>
            <a:r>
              <a:rPr lang="en-US"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(Bowie A)</a:t>
            </a:r>
          </a:p>
        </p:txBody>
      </p:sp>
      <p:pic>
        <p:nvPicPr>
          <p:cNvPr id="272" name="Shape 272"/>
          <p:cNvPicPr preferRelativeResize="0"/>
          <p:nvPr/>
        </p:nvPicPr>
        <p:blipFill rotWithShape="1">
          <a:blip r:embed="rId3">
            <a:alphaModFix/>
          </a:blip>
          <a:srcRect r="27567" b="39773"/>
          <a:stretch/>
        </p:blipFill>
        <p:spPr>
          <a:xfrm>
            <a:off x="6639200" y="1617900"/>
            <a:ext cx="5523800" cy="2285747"/>
          </a:xfrm>
          <a:prstGeom prst="rect">
            <a:avLst/>
          </a:prstGeom>
          <a:noFill/>
          <a:ln>
            <a:noFill/>
          </a:ln>
        </p:spPr>
      </p:pic>
      <p:pic>
        <p:nvPicPr>
          <p:cNvPr id="273" name="Shape 273"/>
          <p:cNvPicPr preferRelativeResize="0"/>
          <p:nvPr/>
        </p:nvPicPr>
        <p:blipFill rotWithShape="1">
          <a:blip r:embed="rId4">
            <a:alphaModFix/>
          </a:blip>
          <a:srcRect t="39107" b="25161"/>
          <a:stretch/>
        </p:blipFill>
        <p:spPr>
          <a:xfrm>
            <a:off x="6605350" y="4052550"/>
            <a:ext cx="5591499" cy="2495468"/>
          </a:xfrm>
          <a:prstGeom prst="rect">
            <a:avLst/>
          </a:prstGeom>
          <a:noFill/>
          <a:ln>
            <a:noFill/>
          </a:ln>
        </p:spPr>
      </p:pic>
      <p:sp>
        <p:nvSpPr>
          <p:cNvPr id="274" name="Shape 274"/>
          <p:cNvSpPr/>
          <p:nvPr/>
        </p:nvSpPr>
        <p:spPr>
          <a:xfrm>
            <a:off x="10274625" y="5572125"/>
            <a:ext cx="975900" cy="975900"/>
          </a:xfrm>
          <a:prstGeom prst="ellipse">
            <a:avLst/>
          </a:prstGeom>
          <a:noFill/>
          <a:ln w="3810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 txBox="1">
            <a:spLocks noGrp="1"/>
          </p:cNvSpPr>
          <p:nvPr>
            <p:ph type="title"/>
          </p:nvPr>
        </p:nvSpPr>
        <p:spPr>
          <a:xfrm>
            <a:off x="1311475" y="136825"/>
            <a:ext cx="10018500" cy="8103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-US">
                <a:solidFill>
                  <a:schemeClr val="lt1"/>
                </a:solidFill>
              </a:rPr>
              <a:t>Introduction: A New Shelter</a:t>
            </a:r>
          </a:p>
        </p:txBody>
      </p:sp>
      <p:pic>
        <p:nvPicPr>
          <p:cNvPr id="141" name="Shape 1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31675" y="1371725"/>
            <a:ext cx="5565778" cy="3130750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Shape 142"/>
          <p:cNvSpPr txBox="1"/>
          <p:nvPr/>
        </p:nvSpPr>
        <p:spPr>
          <a:xfrm>
            <a:off x="7373275" y="1371725"/>
            <a:ext cx="4698600" cy="3719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-US"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How can we utilize geospatial information, demographic data, and the existing feasibility study to determine optimal sites for a new animal shelter in northern Prince George’s County?</a:t>
            </a:r>
          </a:p>
          <a:p>
            <a:pPr marL="1219169" lvl="1" indent="-423322" algn="just" rtl="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ts val="1400"/>
              <a:buFont typeface="Roboto"/>
              <a:buChar char="○"/>
            </a:pPr>
            <a:r>
              <a:rPr lang="en-US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Zoning</a:t>
            </a:r>
          </a:p>
          <a:p>
            <a:pPr marL="1219169" lvl="1" indent="-423322" algn="just" rtl="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ts val="1400"/>
              <a:buFont typeface="Roboto"/>
              <a:buChar char="○"/>
            </a:pPr>
            <a:r>
              <a:rPr lang="en-US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Transportation</a:t>
            </a:r>
          </a:p>
          <a:p>
            <a:pPr marL="1219169" lvl="1" indent="-423322" algn="just" rtl="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ts val="1400"/>
              <a:buFont typeface="Roboto"/>
              <a:buChar char="○"/>
            </a:pPr>
            <a:r>
              <a:rPr lang="en-US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Building and parking footprint</a:t>
            </a:r>
          </a:p>
        </p:txBody>
      </p:sp>
      <p:pic>
        <p:nvPicPr>
          <p:cNvPr id="143" name="Shape 14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89175" y="3489375"/>
            <a:ext cx="2696570" cy="2050725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Shape 144"/>
          <p:cNvSpPr txBox="1"/>
          <p:nvPr/>
        </p:nvSpPr>
        <p:spPr>
          <a:xfrm>
            <a:off x="1453377" y="5447125"/>
            <a:ext cx="1535700" cy="4170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-US" b="1">
                <a:latin typeface="Roboto"/>
                <a:ea typeface="Roboto"/>
                <a:cs typeface="Roboto"/>
                <a:sym typeface="Roboto"/>
              </a:rPr>
              <a:t>HUNTER - 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-US" b="1">
                <a:latin typeface="Roboto"/>
                <a:ea typeface="Roboto"/>
                <a:cs typeface="Roboto"/>
                <a:sym typeface="Roboto"/>
              </a:rPr>
              <a:t>ID#A437430</a:t>
            </a:r>
          </a:p>
        </p:txBody>
      </p:sp>
      <p:pic>
        <p:nvPicPr>
          <p:cNvPr id="145" name="Shape 14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989070" y="4409500"/>
            <a:ext cx="2707753" cy="2050725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Shape 146"/>
          <p:cNvSpPr txBox="1"/>
          <p:nvPr/>
        </p:nvSpPr>
        <p:spPr>
          <a:xfrm>
            <a:off x="4563825" y="5635825"/>
            <a:ext cx="2073300" cy="824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-US" b="1">
                <a:latin typeface="Roboto"/>
                <a:ea typeface="Roboto"/>
                <a:cs typeface="Roboto"/>
                <a:sym typeface="Roboto"/>
              </a:rPr>
              <a:t>CHELSEA - ID#A466292</a:t>
            </a:r>
          </a:p>
        </p:txBody>
      </p:sp>
      <p:pic>
        <p:nvPicPr>
          <p:cNvPr id="147" name="Shape 14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800150" y="3992500"/>
            <a:ext cx="2427372" cy="1811650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Shape 148"/>
          <p:cNvSpPr txBox="1"/>
          <p:nvPr/>
        </p:nvSpPr>
        <p:spPr>
          <a:xfrm>
            <a:off x="5707188" y="3992500"/>
            <a:ext cx="2613300" cy="4170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algn="ctr">
              <a:spcBef>
                <a:spcPts val="0"/>
              </a:spcBef>
              <a:buNone/>
            </a:pPr>
            <a:r>
              <a:rPr lang="en-US" sz="1200" b="1">
                <a:latin typeface="Roboto"/>
                <a:ea typeface="Roboto"/>
                <a:cs typeface="Roboto"/>
                <a:sym typeface="Roboto"/>
              </a:rPr>
              <a:t>BEARDED DRAGON - ID#A468215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Shape 279"/>
          <p:cNvSpPr txBox="1">
            <a:spLocks noGrp="1"/>
          </p:cNvSpPr>
          <p:nvPr>
            <p:ph type="title"/>
          </p:nvPr>
        </p:nvSpPr>
        <p:spPr>
          <a:xfrm>
            <a:off x="797467" y="2869796"/>
            <a:ext cx="10962800" cy="1118400"/>
          </a:xfrm>
          <a:prstGeom prst="rect">
            <a:avLst/>
          </a:prstGeom>
          <a:noFill/>
          <a:ln>
            <a:noFill/>
          </a:ln>
        </p:spPr>
        <p:txBody>
          <a:bodyPr wrap="square" lIns="121875" tIns="121875" rIns="121875" bIns="121875" anchor="ctr" anchorCtr="0">
            <a:noAutofit/>
          </a:bodyPr>
          <a:lstStyle/>
          <a:p>
            <a:pPr marL="0" marR="0" lvl="0" indent="-266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Roboto"/>
              <a:buNone/>
            </a:pPr>
            <a:r>
              <a:rPr lang="en-US" sz="56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Recommendations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Shape 284"/>
          <p:cNvSpPr txBox="1">
            <a:spLocks noGrp="1"/>
          </p:cNvSpPr>
          <p:nvPr>
            <p:ph type="title"/>
          </p:nvPr>
        </p:nvSpPr>
        <p:spPr>
          <a:xfrm>
            <a:off x="1257319" y="118389"/>
            <a:ext cx="11360800" cy="810400"/>
          </a:xfrm>
          <a:prstGeom prst="rect">
            <a:avLst/>
          </a:prstGeom>
          <a:noFill/>
          <a:ln>
            <a:noFill/>
          </a:ln>
        </p:spPr>
        <p:txBody>
          <a:bodyPr wrap="square" lIns="121875" tIns="121875" rIns="121875" bIns="121875" anchor="t" anchorCtr="0">
            <a:noAutofit/>
          </a:bodyPr>
          <a:lstStyle/>
          <a:p>
            <a:pPr marL="0" marR="0" lvl="0" indent="-190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</a:pPr>
            <a:r>
              <a:rPr lang="en-US" sz="4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Recommendations</a:t>
            </a:r>
          </a:p>
        </p:txBody>
      </p:sp>
      <p:sp>
        <p:nvSpPr>
          <p:cNvPr id="285" name="Shape 285"/>
          <p:cNvSpPr txBox="1">
            <a:spLocks noGrp="1"/>
          </p:cNvSpPr>
          <p:nvPr>
            <p:ph type="body" idx="1"/>
          </p:nvPr>
        </p:nvSpPr>
        <p:spPr>
          <a:xfrm>
            <a:off x="415600" y="1831820"/>
            <a:ext cx="11360800" cy="4452000"/>
          </a:xfrm>
          <a:prstGeom prst="rect">
            <a:avLst/>
          </a:prstGeom>
          <a:noFill/>
          <a:ln>
            <a:noFill/>
          </a:ln>
        </p:spPr>
        <p:txBody>
          <a:bodyPr wrap="square" lIns="121875" tIns="121875" rIns="121875" bIns="121875" anchor="t" anchorCtr="0">
            <a:noAutofit/>
          </a:bodyPr>
          <a:lstStyle/>
          <a:p>
            <a:pPr marL="457200" lvl="0" indent="-381000" algn="just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2400"/>
              <a:buChar char="●"/>
            </a:pPr>
            <a:r>
              <a:rPr lang="en-US" sz="1800">
                <a:solidFill>
                  <a:schemeClr val="dk1"/>
                </a:solidFill>
              </a:rPr>
              <a:t>Based on our mapping work, we have four recommended sites for a new adoption center.</a:t>
            </a:r>
          </a:p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endParaRPr sz="1800">
              <a:solidFill>
                <a:schemeClr val="dk1"/>
              </a:solidFill>
            </a:endParaRPr>
          </a:p>
          <a:p>
            <a:pPr marL="457200" lvl="0" indent="-381000" algn="just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2400"/>
              <a:buChar char="●"/>
            </a:pPr>
            <a:r>
              <a:rPr lang="en-US" sz="1800">
                <a:solidFill>
                  <a:schemeClr val="dk1"/>
                </a:solidFill>
              </a:rPr>
              <a:t>While all of these sites have potential, the County might find sites closer to its initial specifications if it was willing to look at parcels not currently county-owned or with extant structures.</a:t>
            </a:r>
          </a:p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endParaRPr sz="1800">
              <a:solidFill>
                <a:schemeClr val="dk1"/>
              </a:solidFill>
            </a:endParaRPr>
          </a:p>
          <a:p>
            <a:pPr marL="457200" lvl="0" indent="-381000" algn="just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2400"/>
              <a:buChar char="●"/>
            </a:pPr>
            <a:r>
              <a:rPr lang="en-US" sz="1800">
                <a:solidFill>
                  <a:schemeClr val="dk1"/>
                </a:solidFill>
              </a:rPr>
              <a:t>No matter what site is chosen, a marketing campaign advertising the location of the new shelter should be part of the operating budget for construction (40% of the survey respondents in the Feasibility Study were unaware of the location of the current facility).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Shape 290"/>
          <p:cNvSpPr txBox="1">
            <a:spLocks noGrp="1"/>
          </p:cNvSpPr>
          <p:nvPr>
            <p:ph type="title"/>
          </p:nvPr>
        </p:nvSpPr>
        <p:spPr>
          <a:xfrm>
            <a:off x="797467" y="2869800"/>
            <a:ext cx="11247600" cy="1118400"/>
          </a:xfrm>
          <a:prstGeom prst="rect">
            <a:avLst/>
          </a:prstGeom>
          <a:noFill/>
          <a:ln>
            <a:noFill/>
          </a:ln>
        </p:spPr>
        <p:txBody>
          <a:bodyPr wrap="square" lIns="121875" tIns="121875" rIns="121875" bIns="121875" anchor="ctr" anchorCtr="0">
            <a:noAutofit/>
          </a:bodyPr>
          <a:lstStyle/>
          <a:p>
            <a:pPr marL="0" marR="0" lvl="0" indent="-266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Roboto"/>
              <a:buNone/>
            </a:pPr>
            <a:r>
              <a:rPr lang="en-US" sz="56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Opportunities for Further Research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Shape 295"/>
          <p:cNvSpPr txBox="1">
            <a:spLocks noGrp="1"/>
          </p:cNvSpPr>
          <p:nvPr>
            <p:ph type="title"/>
          </p:nvPr>
        </p:nvSpPr>
        <p:spPr>
          <a:xfrm>
            <a:off x="1168717" y="153168"/>
            <a:ext cx="11360800" cy="810400"/>
          </a:xfrm>
          <a:prstGeom prst="rect">
            <a:avLst/>
          </a:prstGeom>
          <a:noFill/>
          <a:ln>
            <a:noFill/>
          </a:ln>
        </p:spPr>
        <p:txBody>
          <a:bodyPr wrap="square" lIns="121875" tIns="121875" rIns="121875" bIns="121875" anchor="t" anchorCtr="0">
            <a:noAutofit/>
          </a:bodyPr>
          <a:lstStyle/>
          <a:p>
            <a:pPr marL="0" marR="0" lvl="0" indent="-190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</a:pPr>
            <a:r>
              <a:rPr lang="en-US" sz="40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Opportunities for Further Research</a:t>
            </a:r>
          </a:p>
        </p:txBody>
      </p:sp>
      <p:sp>
        <p:nvSpPr>
          <p:cNvPr id="296" name="Shape 296"/>
          <p:cNvSpPr txBox="1">
            <a:spLocks noGrp="1"/>
          </p:cNvSpPr>
          <p:nvPr>
            <p:ph type="body" idx="1"/>
          </p:nvPr>
        </p:nvSpPr>
        <p:spPr>
          <a:xfrm>
            <a:off x="280667" y="1203000"/>
            <a:ext cx="11360800" cy="4452000"/>
          </a:xfrm>
          <a:prstGeom prst="rect">
            <a:avLst/>
          </a:prstGeom>
          <a:noFill/>
          <a:ln>
            <a:noFill/>
          </a:ln>
        </p:spPr>
        <p:txBody>
          <a:bodyPr wrap="square" lIns="121875" tIns="121875" rIns="121875" bIns="121875" anchor="t" anchorCtr="0">
            <a:noAutofit/>
          </a:bodyPr>
          <a:lstStyle/>
          <a:p>
            <a:pPr marL="609585" marR="0" lvl="0" indent="-457188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●"/>
            </a:pPr>
            <a:r>
              <a:rPr lang="en-US" sz="24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New zoning maps for PG County may impact possible sites, opening up some new areas -- when these maps are available, the analysis of properly-zoned areas should be run again</a:t>
            </a:r>
          </a:p>
          <a:p>
            <a:pPr marL="0" marR="0" lvl="0" indent="-114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None/>
            </a:pPr>
            <a:endParaRPr sz="2400" b="0" i="0" u="none" strike="noStrike" cap="none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609584" marR="0" lvl="0" indent="-457188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●"/>
            </a:pPr>
            <a:r>
              <a:rPr lang="en-US" sz="24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Coordination with municipal shelters and the County’s key partners in animal welfare to maximize opportunity to get animals to new homes</a:t>
            </a: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 b="0" i="0" u="none" strike="noStrike" cap="non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1219169" marR="0" lvl="1" indent="-389456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Roboto"/>
              <a:buChar char="○"/>
            </a:pPr>
            <a:r>
              <a:rPr lang="en-US" sz="1300">
                <a:solidFill>
                  <a:srgbClr val="000000"/>
                </a:solidFill>
              </a:rPr>
              <a:t>I</a:t>
            </a:r>
            <a:r>
              <a:rPr lang="en-US" sz="1300" b="0" i="0" u="none" strike="noStrike" cap="non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s the new site geographically convenient to these partners?</a:t>
            </a: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>
              <a:solidFill>
                <a:srgbClr val="000000"/>
              </a:solidFill>
            </a:endParaRPr>
          </a:p>
          <a:p>
            <a:pPr marL="1219170" marR="0" lvl="1" indent="-389456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Roboto"/>
              <a:buChar char="○"/>
            </a:pPr>
            <a:r>
              <a:rPr lang="en-US" sz="1300" b="0" i="0" u="none" strike="noStrike" cap="non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‘Heat map’ of locations where animals need to be relocated from municipal shelters or areas without shelters would provide refinement of site selection to the optimal location for access.</a:t>
            </a:r>
          </a:p>
          <a:p>
            <a:pPr marL="0" marR="0" lvl="0" indent="-114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None/>
            </a:pPr>
            <a:endParaRPr sz="2400" b="0" i="0" u="none" strike="noStrike" cap="non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>
            <a:spLocks noGrp="1"/>
          </p:cNvSpPr>
          <p:nvPr>
            <p:ph type="title"/>
          </p:nvPr>
        </p:nvSpPr>
        <p:spPr>
          <a:xfrm>
            <a:off x="797467" y="2869796"/>
            <a:ext cx="10962800" cy="1118400"/>
          </a:xfrm>
          <a:prstGeom prst="rect">
            <a:avLst/>
          </a:prstGeom>
          <a:noFill/>
          <a:ln>
            <a:noFill/>
          </a:ln>
        </p:spPr>
        <p:txBody>
          <a:bodyPr wrap="square" lIns="121875" tIns="121875" rIns="121875" bIns="121875" anchor="ctr" anchorCtr="0">
            <a:noAutofit/>
          </a:bodyPr>
          <a:lstStyle/>
          <a:p>
            <a:pPr marL="0" marR="0" lvl="0" indent="-266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Roboto"/>
              <a:buNone/>
            </a:pPr>
            <a:r>
              <a:rPr lang="en-US" sz="56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Background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 txBox="1">
            <a:spLocks noGrp="1"/>
          </p:cNvSpPr>
          <p:nvPr>
            <p:ph type="title"/>
          </p:nvPr>
        </p:nvSpPr>
        <p:spPr>
          <a:xfrm>
            <a:off x="1244725" y="179900"/>
            <a:ext cx="11271000" cy="810300"/>
          </a:xfrm>
          <a:prstGeom prst="rect">
            <a:avLst/>
          </a:prstGeom>
          <a:noFill/>
          <a:ln>
            <a:noFill/>
          </a:ln>
        </p:spPr>
        <p:txBody>
          <a:bodyPr wrap="square" lIns="121875" tIns="121875" rIns="121875" bIns="121875" anchor="t" anchorCtr="0">
            <a:noAutofit/>
          </a:bodyPr>
          <a:lstStyle/>
          <a:p>
            <a:pPr marL="0" marR="0" lvl="0" indent="-190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</a:pPr>
            <a:r>
              <a:rPr lang="en-US" sz="36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Background: Why Do We Need a Second Shelter?</a:t>
            </a:r>
          </a:p>
        </p:txBody>
      </p:sp>
      <p:sp>
        <p:nvSpPr>
          <p:cNvPr id="159" name="Shape 159"/>
          <p:cNvSpPr txBox="1"/>
          <p:nvPr/>
        </p:nvSpPr>
        <p:spPr>
          <a:xfrm>
            <a:off x="682225" y="1947700"/>
            <a:ext cx="10484400" cy="2803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457200" lvl="0" indent="-381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Roboto"/>
              <a:buChar char="●"/>
            </a:pPr>
            <a:r>
              <a:rPr lang="en-US" sz="24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Existing facilities are out of the 15-30 minute drive shed residents prefer</a:t>
            </a:r>
          </a:p>
          <a:p>
            <a:pPr marL="457200" lvl="0" indent="-381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Roboto"/>
              <a:buChar char="●"/>
            </a:pPr>
            <a:r>
              <a:rPr lang="en-US" sz="24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Existing facilities are not readily accessible</a:t>
            </a:r>
          </a:p>
          <a:p>
            <a:pPr marL="457200" lvl="0" indent="-381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Roboto"/>
              <a:buChar char="●"/>
            </a:pPr>
            <a:r>
              <a:rPr lang="en-US" sz="24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Mismatch between population density and animal adoptions</a:t>
            </a:r>
          </a:p>
          <a:p>
            <a:pPr marL="457200" lvl="0" indent="-381000" rtl="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ts val="2400"/>
              <a:buFont typeface="Roboto"/>
              <a:buChar char="●"/>
            </a:pPr>
            <a:r>
              <a:rPr lang="en-US" sz="24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Comparable counties in size to Prince George’s usually have more than one county animal shelter</a:t>
            </a:r>
          </a:p>
          <a:p>
            <a:pPr marL="0" lvl="0" indent="0" rtl="0">
              <a:spcBef>
                <a:spcPts val="0"/>
              </a:spcBef>
              <a:buNone/>
            </a:pPr>
            <a:endParaRPr sz="24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" name="Shape 16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650" y="1137400"/>
            <a:ext cx="4125777" cy="5305575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Shape 166"/>
          <p:cNvSpPr txBox="1"/>
          <p:nvPr/>
        </p:nvSpPr>
        <p:spPr>
          <a:xfrm>
            <a:off x="8598825" y="1547825"/>
            <a:ext cx="3525300" cy="3407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-US" sz="2400" i="1"/>
              <a:t>Maps from the feasibility study for second animal shelter.</a:t>
            </a:r>
          </a:p>
          <a:p>
            <a:pPr marL="0" lvl="0" indent="0">
              <a:spcBef>
                <a:spcPts val="0"/>
              </a:spcBef>
              <a:buNone/>
            </a:pPr>
            <a:endParaRPr sz="2400" i="1"/>
          </a:p>
          <a:p>
            <a:pPr marL="0" lvl="0" indent="0">
              <a:spcBef>
                <a:spcPts val="0"/>
              </a:spcBef>
              <a:buNone/>
            </a:pPr>
            <a:r>
              <a:rPr lang="en-US" sz="2400" i="1"/>
              <a:t>Left = population density</a:t>
            </a:r>
          </a:p>
          <a:p>
            <a:pPr marL="0" lvl="0" indent="0">
              <a:spcBef>
                <a:spcPts val="0"/>
              </a:spcBef>
              <a:buNone/>
            </a:pPr>
            <a:endParaRPr sz="2400" i="1"/>
          </a:p>
          <a:p>
            <a:pPr marL="0" lvl="0" indent="0" rtl="0">
              <a:spcBef>
                <a:spcPts val="0"/>
              </a:spcBef>
              <a:buNone/>
            </a:pPr>
            <a:r>
              <a:rPr lang="en-US" sz="2400" i="1"/>
              <a:t>Right = animal adoptions</a:t>
            </a:r>
          </a:p>
        </p:txBody>
      </p:sp>
      <p:pic>
        <p:nvPicPr>
          <p:cNvPr id="167" name="Shape 16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86952" y="1278600"/>
            <a:ext cx="4075698" cy="5164365"/>
          </a:xfrm>
          <a:prstGeom prst="rect">
            <a:avLst/>
          </a:prstGeom>
          <a:noFill/>
          <a:ln>
            <a:noFill/>
          </a:ln>
        </p:spPr>
      </p:pic>
      <p:sp>
        <p:nvSpPr>
          <p:cNvPr id="168" name="Shape 168"/>
          <p:cNvSpPr txBox="1">
            <a:spLocks noGrp="1"/>
          </p:cNvSpPr>
          <p:nvPr>
            <p:ph type="title"/>
          </p:nvPr>
        </p:nvSpPr>
        <p:spPr>
          <a:xfrm>
            <a:off x="1244725" y="179900"/>
            <a:ext cx="11271000" cy="810300"/>
          </a:xfrm>
          <a:prstGeom prst="rect">
            <a:avLst/>
          </a:prstGeom>
          <a:noFill/>
          <a:ln>
            <a:noFill/>
          </a:ln>
        </p:spPr>
        <p:txBody>
          <a:bodyPr wrap="square" lIns="121875" tIns="121875" rIns="121875" bIns="121875" anchor="t" anchorCtr="0">
            <a:noAutofit/>
          </a:bodyPr>
          <a:lstStyle/>
          <a:p>
            <a:pPr marL="0" marR="0" lvl="0" indent="-190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</a:pPr>
            <a:r>
              <a:rPr lang="en-US" sz="36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Background: Why Do We Need a Second Shelter?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 txBox="1">
            <a:spLocks noGrp="1"/>
          </p:cNvSpPr>
          <p:nvPr>
            <p:ph type="title"/>
          </p:nvPr>
        </p:nvSpPr>
        <p:spPr>
          <a:xfrm>
            <a:off x="1286501" y="179900"/>
            <a:ext cx="10179300" cy="810300"/>
          </a:xfrm>
          <a:prstGeom prst="rect">
            <a:avLst/>
          </a:prstGeom>
          <a:noFill/>
          <a:ln>
            <a:noFill/>
          </a:ln>
        </p:spPr>
        <p:txBody>
          <a:bodyPr wrap="square" lIns="121875" tIns="121875" rIns="121875" bIns="121875" anchor="t" anchorCtr="0">
            <a:noAutofit/>
          </a:bodyPr>
          <a:lstStyle/>
          <a:p>
            <a:pPr marL="0" marR="0" lvl="0" indent="-190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</a:pPr>
            <a:r>
              <a:rPr lang="en-US" sz="4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Background: </a:t>
            </a:r>
            <a:r>
              <a:rPr lang="en-US">
                <a:solidFill>
                  <a:schemeClr val="lt1"/>
                </a:solidFill>
              </a:rPr>
              <a:t>What are the options</a:t>
            </a:r>
            <a:r>
              <a:rPr lang="en-US" sz="4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?</a:t>
            </a:r>
          </a:p>
        </p:txBody>
      </p:sp>
      <p:sp>
        <p:nvSpPr>
          <p:cNvPr id="174" name="Shape 174"/>
          <p:cNvSpPr txBox="1"/>
          <p:nvPr/>
        </p:nvSpPr>
        <p:spPr>
          <a:xfrm>
            <a:off x="514625" y="1947800"/>
            <a:ext cx="10999200" cy="23730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457200" lvl="0" indent="-381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Roboto"/>
              <a:buChar char="●"/>
            </a:pPr>
            <a:r>
              <a:rPr lang="en-US" sz="24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Three options:</a:t>
            </a:r>
          </a:p>
          <a:p>
            <a:pPr marL="914400" lvl="1" indent="-381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Roboto"/>
              <a:buChar char="○"/>
            </a:pPr>
            <a:r>
              <a:rPr lang="en-US" sz="24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Basic Adoption Center</a:t>
            </a:r>
          </a:p>
          <a:p>
            <a:pPr marL="914400" lvl="1" indent="-381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Roboto"/>
              <a:buChar char="○"/>
            </a:pPr>
            <a:r>
              <a:rPr lang="en-US" sz="24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Adoption Center, limited intake</a:t>
            </a:r>
          </a:p>
          <a:p>
            <a:pPr marL="914400" lvl="1" indent="-381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Roboto"/>
              <a:buChar char="○"/>
            </a:pPr>
            <a:r>
              <a:rPr lang="en-US" sz="24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Full Service Second Center</a:t>
            </a:r>
          </a:p>
          <a:p>
            <a:pPr marL="457200" lvl="0" indent="-381000" rtl="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ts val="2400"/>
              <a:buFont typeface="Roboto"/>
              <a:buChar char="●"/>
            </a:pPr>
            <a:r>
              <a:rPr lang="en-US" sz="24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There is an optional vet module for each</a:t>
            </a:r>
          </a:p>
          <a:p>
            <a:pPr marL="0" lvl="0" indent="0" rtl="0">
              <a:spcBef>
                <a:spcPts val="0"/>
              </a:spcBef>
              <a:buNone/>
            </a:pPr>
            <a:endParaRPr sz="24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 txBox="1">
            <a:spLocks noGrp="1"/>
          </p:cNvSpPr>
          <p:nvPr>
            <p:ph type="title"/>
          </p:nvPr>
        </p:nvSpPr>
        <p:spPr>
          <a:xfrm>
            <a:off x="1289300" y="183225"/>
            <a:ext cx="7663200" cy="8103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-US">
                <a:solidFill>
                  <a:schemeClr val="lt1"/>
                </a:solidFill>
              </a:rPr>
              <a:t>Background: Selection of options</a:t>
            </a:r>
          </a:p>
        </p:txBody>
      </p:sp>
      <p:sp>
        <p:nvSpPr>
          <p:cNvPr id="181" name="Shape 181"/>
          <p:cNvSpPr txBox="1">
            <a:spLocks noGrp="1"/>
          </p:cNvSpPr>
          <p:nvPr>
            <p:ph type="body" idx="1"/>
          </p:nvPr>
        </p:nvSpPr>
        <p:spPr>
          <a:xfrm>
            <a:off x="487425" y="1424275"/>
            <a:ext cx="11360700" cy="14601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/>
              <a:t>After conversation with Chief Rodney Taylor, the team pursued site selection for Option 1.</a:t>
            </a:r>
          </a:p>
          <a:p>
            <a:pPr marL="457200" lvl="0" indent="-342900">
              <a:spcBef>
                <a:spcPts val="0"/>
              </a:spcBef>
              <a:buSzPts val="1800"/>
              <a:buChar char="●"/>
            </a:pPr>
            <a:r>
              <a:rPr lang="en-US"/>
              <a:t>Community wishes for a second shelter:</a:t>
            </a:r>
          </a:p>
        </p:txBody>
      </p:sp>
      <p:pic>
        <p:nvPicPr>
          <p:cNvPr id="182" name="Shape 18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49063" y="2997350"/>
            <a:ext cx="6543675" cy="2819400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Shape 183"/>
          <p:cNvSpPr txBox="1"/>
          <p:nvPr/>
        </p:nvSpPr>
        <p:spPr>
          <a:xfrm>
            <a:off x="6788950" y="5673125"/>
            <a:ext cx="1603800" cy="323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-US" i="1"/>
              <a:t>feasibility study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 txBox="1">
            <a:spLocks noGrp="1"/>
          </p:cNvSpPr>
          <p:nvPr>
            <p:ph type="title"/>
          </p:nvPr>
        </p:nvSpPr>
        <p:spPr>
          <a:xfrm>
            <a:off x="797467" y="2869796"/>
            <a:ext cx="10962800" cy="1118400"/>
          </a:xfrm>
          <a:prstGeom prst="rect">
            <a:avLst/>
          </a:prstGeom>
          <a:noFill/>
          <a:ln>
            <a:noFill/>
          </a:ln>
        </p:spPr>
        <p:txBody>
          <a:bodyPr wrap="square" lIns="121875" tIns="121875" rIns="121875" bIns="121875" anchor="ctr" anchorCtr="0">
            <a:noAutofit/>
          </a:bodyPr>
          <a:lstStyle/>
          <a:p>
            <a:pPr marL="0" marR="0" lvl="0" indent="-266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Roboto"/>
              <a:buNone/>
            </a:pPr>
            <a:r>
              <a:rPr lang="en-US" sz="56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Methodologies &amp; Processes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93"/>
          <p:cNvSpPr txBox="1">
            <a:spLocks noGrp="1"/>
          </p:cNvSpPr>
          <p:nvPr>
            <p:ph type="title"/>
          </p:nvPr>
        </p:nvSpPr>
        <p:spPr>
          <a:xfrm>
            <a:off x="1183483" y="162692"/>
            <a:ext cx="11360800" cy="810400"/>
          </a:xfrm>
          <a:prstGeom prst="rect">
            <a:avLst/>
          </a:prstGeom>
          <a:noFill/>
          <a:ln>
            <a:noFill/>
          </a:ln>
        </p:spPr>
        <p:txBody>
          <a:bodyPr wrap="square" lIns="121875" tIns="121875" rIns="121875" bIns="121875" anchor="t" anchorCtr="0">
            <a:noAutofit/>
          </a:bodyPr>
          <a:lstStyle/>
          <a:p>
            <a:pPr marL="0" marR="0" lvl="0" indent="-190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</a:pPr>
            <a:r>
              <a:rPr lang="en-US" sz="4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Methodologies &amp; Processes</a:t>
            </a:r>
          </a:p>
        </p:txBody>
      </p:sp>
      <p:sp>
        <p:nvSpPr>
          <p:cNvPr id="194" name="Shape 194"/>
          <p:cNvSpPr txBox="1">
            <a:spLocks noGrp="1"/>
          </p:cNvSpPr>
          <p:nvPr>
            <p:ph type="body" idx="1"/>
          </p:nvPr>
        </p:nvSpPr>
        <p:spPr>
          <a:xfrm>
            <a:off x="371299" y="1418310"/>
            <a:ext cx="11360800" cy="4452000"/>
          </a:xfrm>
          <a:prstGeom prst="rect">
            <a:avLst/>
          </a:prstGeom>
          <a:noFill/>
          <a:ln>
            <a:noFill/>
          </a:ln>
        </p:spPr>
        <p:txBody>
          <a:bodyPr wrap="square" lIns="121875" tIns="121875" rIns="121875" bIns="121875" anchor="t" anchorCtr="0">
            <a:noAutofit/>
          </a:bodyPr>
          <a:lstStyle/>
          <a:p>
            <a:pPr marL="0" marR="0" lvl="0" indent="-114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None/>
            </a:pPr>
            <a:r>
              <a:rPr lang="en-US" sz="24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Developed a ranked list of criteria for potential sites:</a:t>
            </a:r>
          </a:p>
          <a:p>
            <a:pPr marL="190504" marR="0" lvl="0" indent="-190504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oto Sans Symbols"/>
              <a:buChar char="❑"/>
            </a:pPr>
            <a:r>
              <a:rPr lang="en-US" sz="24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County-owned land</a:t>
            </a:r>
          </a:p>
          <a:p>
            <a:pPr marL="190504" marR="0" lvl="0" indent="-190504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oto Sans Symbols"/>
              <a:buChar char="❑"/>
            </a:pPr>
            <a:r>
              <a:rPr lang="en-US" sz="24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Vacant land without existing structures</a:t>
            </a:r>
          </a:p>
          <a:p>
            <a:pPr marL="190504" marR="0" lvl="0" indent="-190504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oto Sans Symbols"/>
              <a:buChar char="❑"/>
            </a:pPr>
            <a:r>
              <a:rPr lang="en-US" sz="24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Correctly zoned land</a:t>
            </a:r>
          </a:p>
          <a:p>
            <a:pPr marL="190504" marR="0" lvl="0" indent="-190504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oto Sans Symbols"/>
              <a:buChar char="❑"/>
            </a:pPr>
            <a:r>
              <a:rPr lang="en-US" sz="24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Proper parcel size, including building footprint and parking</a:t>
            </a:r>
          </a:p>
          <a:p>
            <a:pPr marL="190504" marR="0" lvl="0" indent="-190504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oto Sans Symbols"/>
              <a:buChar char="❑"/>
            </a:pPr>
            <a:r>
              <a:rPr lang="en-US" sz="24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In the northern part of the County</a:t>
            </a:r>
          </a:p>
          <a:p>
            <a:pPr marL="190504" marR="0" lvl="0" indent="-190504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oto Sans Symbols"/>
              <a:buChar char="❑"/>
            </a:pPr>
            <a:r>
              <a:rPr lang="en-US" sz="24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Road access</a:t>
            </a:r>
          </a:p>
          <a:p>
            <a:pPr marL="190504" marR="0" lvl="0" indent="-190504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oto Sans Symbols"/>
              <a:buChar char="❑"/>
            </a:pPr>
            <a:r>
              <a:rPr lang="en-US" sz="24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In an attractive location</a:t>
            </a:r>
          </a:p>
          <a:p>
            <a:pPr marL="190504" marR="0" lvl="0" indent="-190504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oto Sans Symbols"/>
              <a:buChar char="❑"/>
            </a:pPr>
            <a:r>
              <a:rPr lang="en-US" sz="24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Transit access</a:t>
            </a:r>
          </a:p>
          <a:p>
            <a:pPr marL="0" marR="0" lvl="0" indent="-114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None/>
            </a:pPr>
            <a:endParaRPr sz="2400" b="0" i="0" u="none" strike="noStrike" cap="none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636</Words>
  <Application>Microsoft Office PowerPoint</Application>
  <PresentationFormat>Custom</PresentationFormat>
  <Paragraphs>136</Paragraphs>
  <Slides>23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1" baseType="lpstr">
      <vt:lpstr>Arial</vt:lpstr>
      <vt:lpstr>Calibri</vt:lpstr>
      <vt:lpstr>Federo</vt:lpstr>
      <vt:lpstr>Century Gothic</vt:lpstr>
      <vt:lpstr>Arial Black</vt:lpstr>
      <vt:lpstr>Noto Sans Symbols</vt:lpstr>
      <vt:lpstr>Roboto</vt:lpstr>
      <vt:lpstr>Office Theme</vt:lpstr>
      <vt:lpstr>Site Selection Project</vt:lpstr>
      <vt:lpstr>Introduction: A New Shelter</vt:lpstr>
      <vt:lpstr>Background</vt:lpstr>
      <vt:lpstr>Background: Why Do We Need a Second Shelter?</vt:lpstr>
      <vt:lpstr>Background: Why Do We Need a Second Shelter?</vt:lpstr>
      <vt:lpstr>Background: What are the options?</vt:lpstr>
      <vt:lpstr>Background: Selection of options</vt:lpstr>
      <vt:lpstr>Methodologies &amp; Processes</vt:lpstr>
      <vt:lpstr>Methodologies &amp; Processes</vt:lpstr>
      <vt:lpstr>Prince George’s County</vt:lpstr>
      <vt:lpstr>Zoning:  Where can a shelter be built?  Always: I-1, light industrial I-2, heavy industrial U-L-I, urban light industrial With Permit: R-O-S, reserved open space O-S, open space R-A, residential agricultural R-E, residential estate R-R, residential rural M-U-TC, mixed use town center C-S-C, commercial shopping center C-M, commercial miscellaneous</vt:lpstr>
      <vt:lpstr>County-Owned Land   -developed value of less than $10,000  - at least 21,750 square feet (includes for 11,840 sqft of parking) </vt:lpstr>
      <vt:lpstr>Possible sites  - in the north of the county  - considered in proximity  to other shelters  - meeting all other requirements</vt:lpstr>
      <vt:lpstr>Recommended Sites</vt:lpstr>
      <vt:lpstr>Research Interpretations (Survey of Potential Sites)</vt:lpstr>
      <vt:lpstr>Research Interpretations</vt:lpstr>
      <vt:lpstr>Research Interpretations</vt:lpstr>
      <vt:lpstr>Research Interpretations</vt:lpstr>
      <vt:lpstr>Research Interpretations</vt:lpstr>
      <vt:lpstr>Recommendations</vt:lpstr>
      <vt:lpstr>Recommendations</vt:lpstr>
      <vt:lpstr>Opportunities for Further Research</vt:lpstr>
      <vt:lpstr>Opportunities for Further Research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Site Selection Project</dc:title>
  <dc:creator>Chao Liu</dc:creator>
  <cp:lastModifiedBy>Chao Liu</cp:lastModifiedBy>
  <cp:revision>1</cp:revision>
  <dcterms:modified xsi:type="dcterms:W3CDTF">2018-01-05T19:30:46Z</dcterms:modified>
</cp:coreProperties>
</file>