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8"/>
  </p:notesMasterIdLst>
  <p:sldIdLst>
    <p:sldId id="256" r:id="rId2"/>
    <p:sldId id="259" r:id="rId3"/>
    <p:sldId id="258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EF935-9881-4103-9B20-9BCD01B74B5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F7963-7AC4-4781-AC33-70B911C1D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07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35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40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5523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89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0622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01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51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2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4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385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4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03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58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1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80E73-5EE6-408B-8618-AA12026B23D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C4B6EC-F19F-4C7D-8A18-3429E12FA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9271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Minding the Gap: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Searching for Lost items in Offsite Storage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058" y="4206240"/>
            <a:ext cx="9144000" cy="1296785"/>
          </a:xfrm>
        </p:spPr>
        <p:txBody>
          <a:bodyPr/>
          <a:lstStyle/>
          <a:p>
            <a:r>
              <a:rPr lang="en-US" dirty="0" smtClean="0"/>
              <a:t>Arthur Natishan</a:t>
            </a:r>
          </a:p>
          <a:p>
            <a:r>
              <a:rPr lang="en-US" dirty="0" smtClean="0"/>
              <a:t>Severn Library Supervisor</a:t>
            </a:r>
          </a:p>
          <a:p>
            <a:r>
              <a:rPr lang="en-US" dirty="0" smtClean="0"/>
              <a:t>University of Maryland Libraries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44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L</a:t>
            </a:r>
            <a:r>
              <a:rPr lang="en-US" dirty="0" smtClean="0">
                <a:solidFill>
                  <a:schemeClr val="tx1"/>
                </a:solidFill>
              </a:rPr>
              <a:t>ittle Background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the summer of 2016 we moved 500,000 volumes from space we were renting </a:t>
            </a:r>
            <a:r>
              <a:rPr lang="en-US" dirty="0" err="1" smtClean="0"/>
              <a:t>inJohns</a:t>
            </a:r>
            <a:r>
              <a:rPr lang="en-US" dirty="0" smtClean="0"/>
              <a:t> Hopkins University’s Library Services Center to our brand new facility Severn Library.</a:t>
            </a:r>
          </a:p>
          <a:p>
            <a:endParaRPr lang="en-US" dirty="0"/>
          </a:p>
          <a:p>
            <a:r>
              <a:rPr lang="en-US" dirty="0" smtClean="0"/>
              <a:t>This collection had been at the LSC since 2005.</a:t>
            </a:r>
          </a:p>
        </p:txBody>
      </p:sp>
      <p:pic>
        <p:nvPicPr>
          <p:cNvPr id="5" name="Content Placeholder 4" descr="Project Read of the San Francisco Public Library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48" y="2246997"/>
            <a:ext cx="4650395" cy="3707956"/>
          </a:xfrm>
        </p:spPr>
      </p:pic>
    </p:spTree>
    <p:extLst>
      <p:ext uri="{BB962C8B-B14F-4D97-AF65-F5344CB8AC3E}">
        <p14:creationId xmlns:p14="http://schemas.microsoft.com/office/powerpoint/2010/main" val="11706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24855" cy="102800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Problem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Around 2500 items were missing. </a:t>
            </a:r>
          </a:p>
          <a:p>
            <a:endParaRPr lang="en-US" dirty="0" smtClean="0"/>
          </a:p>
          <a:p>
            <a:r>
              <a:rPr lang="en-US" dirty="0" smtClean="0"/>
              <a:t>When checking moving data from the move, these trays were not in the spreadsheets.</a:t>
            </a:r>
          </a:p>
          <a:p>
            <a:endParaRPr lang="en-US" dirty="0" smtClean="0"/>
          </a:p>
          <a:p>
            <a:r>
              <a:rPr lang="en-US" dirty="0" smtClean="0"/>
              <a:t>We had no idea where to begin looking.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73" y="2160589"/>
            <a:ext cx="4597668" cy="3880773"/>
          </a:xfrm>
        </p:spPr>
      </p:pic>
    </p:spTree>
    <p:extLst>
      <p:ext uri="{BB962C8B-B14F-4D97-AF65-F5344CB8AC3E}">
        <p14:creationId xmlns:p14="http://schemas.microsoft.com/office/powerpoint/2010/main" val="3008756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What do you mean there are gaps?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Database Administrator gave us two lists to help us find lost items. </a:t>
            </a:r>
          </a:p>
          <a:p>
            <a:endParaRPr lang="en-US" dirty="0"/>
          </a:p>
          <a:p>
            <a:r>
              <a:rPr lang="en-US" dirty="0"/>
              <a:t>The first list was of gaps between trays on our shelves.</a:t>
            </a:r>
          </a:p>
          <a:p>
            <a:endParaRPr lang="en-US" dirty="0"/>
          </a:p>
          <a:p>
            <a:r>
              <a:rPr lang="en-US" dirty="0"/>
              <a:t>Second was of empty shelves, some of which, we found, should have had trays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055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What we found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the move there had been an issue with receiving trays.</a:t>
            </a:r>
            <a:endParaRPr lang="en-US" dirty="0"/>
          </a:p>
          <a:p>
            <a:r>
              <a:rPr lang="en-US" dirty="0"/>
              <a:t>When the </a:t>
            </a:r>
            <a:r>
              <a:rPr lang="en-US" dirty="0" smtClean="0"/>
              <a:t>RMST* barcodes </a:t>
            </a:r>
            <a:r>
              <a:rPr lang="en-US" dirty="0"/>
              <a:t>were </a:t>
            </a:r>
            <a:r>
              <a:rPr lang="en-US" dirty="0" smtClean="0"/>
              <a:t>printed, the machine readable barcode never changed from the old barcode to the new one. </a:t>
            </a:r>
            <a:endParaRPr lang="en-US" dirty="0"/>
          </a:p>
          <a:p>
            <a:r>
              <a:rPr lang="en-US" dirty="0"/>
              <a:t>Once we identified the lost tray, we </a:t>
            </a:r>
            <a:r>
              <a:rPr lang="en-US" dirty="0" smtClean="0"/>
              <a:t>printed a new label and moved the items from the old RMST to the new one. </a:t>
            </a:r>
          </a:p>
          <a:p>
            <a:r>
              <a:rPr lang="en-US" dirty="0" smtClean="0"/>
              <a:t>Thanks to this project we have found over 1,500 missing items.</a:t>
            </a:r>
          </a:p>
          <a:p>
            <a:r>
              <a:rPr lang="en-US" dirty="0" smtClean="0"/>
              <a:t>We continue to search for missing items through an inventory project. </a:t>
            </a:r>
            <a:endParaRPr lang="en-US" dirty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638" y="2160588"/>
            <a:ext cx="2921512" cy="3881437"/>
          </a:xfrm>
        </p:spPr>
      </p:pic>
      <p:sp>
        <p:nvSpPr>
          <p:cNvPr id="3" name="TextBox 2"/>
          <p:cNvSpPr txBox="1"/>
          <p:nvPr/>
        </p:nvSpPr>
        <p:spPr>
          <a:xfrm>
            <a:off x="5162203" y="6271551"/>
            <a:ext cx="3770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*RMST Stands for Row, Module Shelf, and Tray. This is the system we use to find items on our shelves.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9943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Sources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Hackman, T. &amp; </a:t>
            </a:r>
            <a:r>
              <a:rPr lang="en-US" dirty="0" err="1"/>
              <a:t>Loebe</a:t>
            </a:r>
            <a:r>
              <a:rPr lang="en-US" dirty="0"/>
              <a:t>, M. (2018). Accidental Project Management in a New Library Storage Facility. In Alice L. Daugherty (Ed.), Project Management in the Library Workplace (pp.) Bingley, U.K.: Emerald.</a:t>
            </a:r>
          </a:p>
        </p:txBody>
      </p:sp>
    </p:spTree>
    <p:extLst>
      <p:ext uri="{BB962C8B-B14F-4D97-AF65-F5344CB8AC3E}">
        <p14:creationId xmlns:p14="http://schemas.microsoft.com/office/powerpoint/2010/main" val="366069905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392</TotalTime>
  <Words>297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Minding the Gap: Searching for Lost items in Offsite Storage</vt:lpstr>
      <vt:lpstr>A Little Background</vt:lpstr>
      <vt:lpstr>The Problem</vt:lpstr>
      <vt:lpstr>What do you mean there are gaps? </vt:lpstr>
      <vt:lpstr>What we found</vt:lpstr>
      <vt:lpstr>Sources</vt:lpstr>
    </vt:vector>
  </TitlesOfParts>
  <Company>University of Maryland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Minding the Gap: Finding Lost items in Offsite Storage</dc:title>
  <dc:creator>Arthur Carleton Natishan</dc:creator>
  <cp:lastModifiedBy>Arthur Carleton Natishan</cp:lastModifiedBy>
  <cp:revision>21</cp:revision>
  <dcterms:created xsi:type="dcterms:W3CDTF">2018-04-09T15:12:23Z</dcterms:created>
  <dcterms:modified xsi:type="dcterms:W3CDTF">2018-05-08T19:34:31Z</dcterms:modified>
</cp:coreProperties>
</file>